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18" r:id="rId2"/>
    <p:sldId id="332" r:id="rId3"/>
    <p:sldId id="337" r:id="rId4"/>
    <p:sldId id="338" r:id="rId5"/>
    <p:sldId id="339" r:id="rId6"/>
    <p:sldId id="34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165F1"/>
    <a:srgbClr val="F8AEF8"/>
    <a:srgbClr val="D628A8"/>
    <a:srgbClr val="FEF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E5B1B-942D-41C2-A35E-77C82422BD34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EF801-BF70-4530-AE31-BD4345CDC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30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C6B3-EC6E-47D6-AB75-4ED80AA590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961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C6B3-EC6E-47D6-AB75-4ED80AA590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610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C6B3-EC6E-47D6-AB75-4ED80AA590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94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C6B3-EC6E-47D6-AB75-4ED80AA590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108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C6B3-EC6E-47D6-AB75-4ED80AA590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5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C6B3-EC6E-47D6-AB75-4ED80AA590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068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3BB1766E-2C4C-401C-A9AA-C99F89171007}" type="datetimeFigureOut">
              <a:rPr lang="en-GB" smtClean="0"/>
              <a:pPr/>
              <a:t>03/03/2024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C2CA7E74-DCDF-41BB-9BA3-9A88F572D2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8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BB1766E-2C4C-401C-A9AA-C99F89171007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2CA7E74-DCDF-41BB-9BA3-9A88F572D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92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BB1766E-2C4C-401C-A9AA-C99F89171007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2CA7E74-DCDF-41BB-9BA3-9A88F572D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061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BB1766E-2C4C-401C-A9AA-C99F89171007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2CA7E74-DCDF-41BB-9BA3-9A88F572D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45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BB1766E-2C4C-401C-A9AA-C99F89171007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2CA7E74-DCDF-41BB-9BA3-9A88F572D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48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BB1766E-2C4C-401C-A9AA-C99F89171007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2CA7E74-DCDF-41BB-9BA3-9A88F572D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8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BB1766E-2C4C-401C-A9AA-C99F89171007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2CA7E74-DCDF-41BB-9BA3-9A88F572D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68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BB1766E-2C4C-401C-A9AA-C99F89171007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2CA7E74-DCDF-41BB-9BA3-9A88F572D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050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BB1766E-2C4C-401C-A9AA-C99F89171007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2CA7E74-DCDF-41BB-9BA3-9A88F572D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08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BB1766E-2C4C-401C-A9AA-C99F89171007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2CA7E74-DCDF-41BB-9BA3-9A88F572D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37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BB1766E-2C4C-401C-A9AA-C99F89171007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2CA7E74-DCDF-41BB-9BA3-9A88F572D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12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46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 Rounded MT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2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2.jpe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4.png"/><Relationship Id="rId4" Type="http://schemas.openxmlformats.org/officeDocument/2006/relationships/image" Target="../media/image2.jpe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8.png"/><Relationship Id="rId4" Type="http://schemas.openxmlformats.org/officeDocument/2006/relationships/image" Target="../media/image2.jpe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500">
              <a:srgbClr val="F165F1"/>
            </a:gs>
            <a:gs pos="7000">
              <a:srgbClr val="F8AEF8"/>
            </a:gs>
            <a:gs pos="100000">
              <a:srgbClr val="F8AEF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56553" y="136775"/>
            <a:ext cx="9249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 Joined" panose="02000400000000000000" pitchFamily="50" charset="0"/>
                <a:ea typeface="+mn-ea"/>
                <a:cs typeface="+mn-cs"/>
              </a:rPr>
              <a:t>Year 1 RSHE Life skills – Family and Relationships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586D81-8012-4C27-80B0-519B38205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4367" y="167598"/>
            <a:ext cx="791024" cy="791024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1886C8C0-D296-41A4-821C-71BB14F424C8}"/>
              </a:ext>
            </a:extLst>
          </p:cNvPr>
          <p:cNvSpPr/>
          <p:nvPr/>
        </p:nvSpPr>
        <p:spPr>
          <a:xfrm>
            <a:off x="10432345" y="177440"/>
            <a:ext cx="786508" cy="7385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RSHE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sp>
        <p:nvSpPr>
          <p:cNvPr id="23" name="Rounded Rectangle 15">
            <a:extLst>
              <a:ext uri="{FF2B5EF4-FFF2-40B4-BE49-F238E27FC236}">
                <a16:creationId xmlns:a16="http://schemas.microsoft.com/office/drawing/2014/main" id="{6B9F6610-CE75-4E7D-90FE-CF74BE7A1DD4}"/>
              </a:ext>
            </a:extLst>
          </p:cNvPr>
          <p:cNvSpPr/>
          <p:nvPr/>
        </p:nvSpPr>
        <p:spPr>
          <a:xfrm>
            <a:off x="7828378" y="1035257"/>
            <a:ext cx="4073180" cy="3004847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Vocabulary</a:t>
            </a:r>
          </a:p>
        </p:txBody>
      </p:sp>
      <p:pic>
        <p:nvPicPr>
          <p:cNvPr id="24" name="Picture 10" descr="Free Scrabble Words Cliparts, Download Free Clip Art, Free Clip Art on  Clipart Library">
            <a:extLst>
              <a:ext uri="{FF2B5EF4-FFF2-40B4-BE49-F238E27FC236}">
                <a16:creationId xmlns:a16="http://schemas.microsoft.com/office/drawing/2014/main" id="{B994AFEE-53DC-4760-81E9-54850E53ED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1" t="2083" r="21928"/>
          <a:stretch/>
        </p:blipFill>
        <p:spPr bwMode="auto">
          <a:xfrm>
            <a:off x="11218853" y="1189136"/>
            <a:ext cx="52594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30CF98F-208F-44B9-9C09-366B7D669446}"/>
              </a:ext>
            </a:extLst>
          </p:cNvPr>
          <p:cNvSpPr txBox="1"/>
          <p:nvPr/>
        </p:nvSpPr>
        <p:spPr>
          <a:xfrm>
            <a:off x="8125114" y="1651590"/>
            <a:ext cx="1620000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behaviour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care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emotions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family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feelings</a:t>
            </a:r>
          </a:p>
        </p:txBody>
      </p:sp>
      <p:grpSp>
        <p:nvGrpSpPr>
          <p:cNvPr id="29" name="Group 2">
            <a:extLst>
              <a:ext uri="{FF2B5EF4-FFF2-40B4-BE49-F238E27FC236}">
                <a16:creationId xmlns:a16="http://schemas.microsoft.com/office/drawing/2014/main" id="{26111A11-67C8-41C9-90DF-33CC25535D3B}"/>
              </a:ext>
            </a:extLst>
          </p:cNvPr>
          <p:cNvGrpSpPr>
            <a:grpSpLocks/>
          </p:cNvGrpSpPr>
          <p:nvPr/>
        </p:nvGrpSpPr>
        <p:grpSpPr bwMode="auto">
          <a:xfrm>
            <a:off x="9569564" y="148305"/>
            <a:ext cx="791024" cy="785519"/>
            <a:chOff x="108331873" y="108311296"/>
            <a:chExt cx="2965768" cy="2945027"/>
          </a:xfrm>
        </p:grpSpPr>
        <p:sp>
          <p:nvSpPr>
            <p:cNvPr id="30" name="Oval 3">
              <a:extLst>
                <a:ext uri="{FF2B5EF4-FFF2-40B4-BE49-F238E27FC236}">
                  <a16:creationId xmlns:a16="http://schemas.microsoft.com/office/drawing/2014/main" id="{BC7FA3E2-F3A9-44FA-B4FD-C869B018F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50346" y="108412767"/>
              <a:ext cx="2718148" cy="2718148"/>
            </a:xfrm>
            <a:prstGeom prst="ellipse">
              <a:avLst/>
            </a:prstGeom>
            <a:solidFill>
              <a:srgbClr val="FFFFFF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A7EDB299-6FC3-4358-A362-AD913E29F9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31873" y="108311296"/>
              <a:ext cx="2965768" cy="2945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32" name="Rounded Rectangle 38">
            <a:extLst>
              <a:ext uri="{FF2B5EF4-FFF2-40B4-BE49-F238E27FC236}">
                <a16:creationId xmlns:a16="http://schemas.microsoft.com/office/drawing/2014/main" id="{5E528594-4517-4805-94B7-FEE8B241A7D2}"/>
              </a:ext>
            </a:extLst>
          </p:cNvPr>
          <p:cNvSpPr/>
          <p:nvPr/>
        </p:nvSpPr>
        <p:spPr>
          <a:xfrm>
            <a:off x="313266" y="1035257"/>
            <a:ext cx="7351413" cy="3033502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Learning sequence</a:t>
            </a:r>
          </a:p>
          <a:p>
            <a:pPr marL="360000" lvl="0" indent="-360000">
              <a:spcAft>
                <a:spcPts val="200"/>
              </a:spcAft>
              <a:buFont typeface="+mj-lt"/>
              <a:buAutoNum type="arabicParenR"/>
            </a:pPr>
            <a:r>
              <a:rPr lang="en-GB" sz="2000" dirty="0">
                <a:solidFill>
                  <a:schemeClr val="tx1"/>
                </a:solidFill>
                <a:latin typeface="Sassoon Penpals" panose="02000400000000000000" pitchFamily="50" charset="0"/>
              </a:rPr>
              <a:t>To understand that families look after us</a:t>
            </a:r>
          </a:p>
          <a:p>
            <a:pPr marL="360000" lvl="0" indent="-360000">
              <a:spcAft>
                <a:spcPts val="200"/>
              </a:spcAft>
              <a:buFont typeface="+mj-lt"/>
              <a:buAutoNum type="arabicParenR"/>
            </a:pPr>
            <a:r>
              <a:rPr lang="en-GB" sz="2000" dirty="0">
                <a:solidFill>
                  <a:schemeClr val="tx1"/>
                </a:solidFill>
                <a:latin typeface="Sassoon Penpals" panose="02000400000000000000" pitchFamily="50" charset="0"/>
              </a:rPr>
              <a:t>To begin to understand the importance and characteristics of positive friendships</a:t>
            </a:r>
          </a:p>
          <a:p>
            <a:pPr marL="360000" lvl="0" indent="-360000">
              <a:spcAft>
                <a:spcPts val="200"/>
              </a:spcAft>
              <a:buFont typeface="+mj-lt"/>
              <a:buAutoNum type="arabicParenR"/>
            </a:pPr>
            <a:r>
              <a:rPr lang="en-GB" sz="2000" dirty="0">
                <a:solidFill>
                  <a:schemeClr val="tx1"/>
                </a:solidFill>
                <a:latin typeface="Sassoon Penpals" panose="02000400000000000000" pitchFamily="50" charset="0"/>
              </a:rPr>
              <a:t>To begin to understand that friendships can have problems but we can overcome them</a:t>
            </a:r>
          </a:p>
          <a:p>
            <a:pPr marL="360000" lvl="0" indent="-360000">
              <a:spcAft>
                <a:spcPts val="200"/>
              </a:spcAft>
              <a:buFont typeface="+mj-lt"/>
              <a:buAutoNum type="arabicParenR"/>
            </a:pPr>
            <a:r>
              <a:rPr lang="en-GB" sz="2000" dirty="0">
                <a:solidFill>
                  <a:schemeClr val="tx1"/>
                </a:solidFill>
                <a:latin typeface="Sassoon Penpals" panose="02000400000000000000" pitchFamily="50" charset="0"/>
              </a:rPr>
              <a:t>To begin to understand that being friendly to others makes them feel welcome and included</a:t>
            </a:r>
          </a:p>
          <a:p>
            <a:pPr marL="360000" lvl="0" indent="-360000">
              <a:spcAft>
                <a:spcPts val="200"/>
              </a:spcAft>
              <a:buFont typeface="+mj-lt"/>
              <a:buAutoNum type="arabicParenR"/>
            </a:pPr>
            <a:r>
              <a:rPr lang="en-GB" sz="2000" dirty="0">
                <a:solidFill>
                  <a:schemeClr val="tx1"/>
                </a:solidFill>
                <a:latin typeface="Sassoon Penpals" panose="02000400000000000000" pitchFamily="50" charset="0"/>
              </a:rPr>
              <a:t>To begin to understand what is meant by a stereotype</a:t>
            </a:r>
          </a:p>
          <a:p>
            <a:pPr marL="360000" lvl="0" indent="-360000">
              <a:spcAft>
                <a:spcPts val="200"/>
              </a:spcAft>
              <a:buFont typeface="+mj-lt"/>
              <a:buAutoNum type="arabicParenR"/>
            </a:pPr>
            <a:endParaRPr lang="en-GB" sz="2100" dirty="0">
              <a:solidFill>
                <a:schemeClr val="tx1"/>
              </a:solidFill>
              <a:latin typeface="Sassoon Penpals" panose="02000400000000000000" pitchFamily="50" charset="0"/>
            </a:endParaRP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endParaRPr lang="en-GB" dirty="0">
              <a:solidFill>
                <a:schemeClr val="tx1"/>
              </a:solidFill>
              <a:latin typeface="Sassoon Penpals" panose="02000400000000000000" pitchFamily="50" charset="0"/>
            </a:endParaRP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endParaRPr lang="en-GB" dirty="0">
              <a:solidFill>
                <a:schemeClr val="tx1"/>
              </a:solidFill>
              <a:latin typeface="Sassoon Penpals" panose="02000400000000000000" pitchFamily="50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7DF5DD4-232D-4F3F-BD22-F9CC9A936414}"/>
              </a:ext>
            </a:extLst>
          </p:cNvPr>
          <p:cNvSpPr txBox="1"/>
          <p:nvPr/>
        </p:nvSpPr>
        <p:spPr>
          <a:xfrm>
            <a:off x="9664367" y="1651590"/>
            <a:ext cx="16200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friend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friendly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problem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stereotype</a:t>
            </a:r>
          </a:p>
        </p:txBody>
      </p:sp>
      <p:sp>
        <p:nvSpPr>
          <p:cNvPr id="34" name="Rounded Rectangle 11">
            <a:extLst>
              <a:ext uri="{FF2B5EF4-FFF2-40B4-BE49-F238E27FC236}">
                <a16:creationId xmlns:a16="http://schemas.microsoft.com/office/drawing/2014/main" id="{CBA332DF-A518-41D9-B3D2-BF72A3B12D5C}"/>
              </a:ext>
            </a:extLst>
          </p:cNvPr>
          <p:cNvSpPr/>
          <p:nvPr/>
        </p:nvSpPr>
        <p:spPr>
          <a:xfrm>
            <a:off x="313266" y="4259356"/>
            <a:ext cx="8347911" cy="2424274"/>
          </a:xfrm>
          <a:prstGeom prst="roundRect">
            <a:avLst>
              <a:gd name="adj" fmla="val 443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numCol="2" spcCol="360000" rtlCol="0" anchor="t" anchorCtr="0"/>
          <a:lstStyle/>
          <a:p>
            <a:pPr marL="342900" lvl="0" indent="-342900">
              <a:spcAft>
                <a:spcPts val="200"/>
              </a:spcAft>
              <a:buAutoNum type="arabicParenR"/>
            </a:pPr>
            <a:endParaRPr lang="en-GB" sz="1600" dirty="0">
              <a:solidFill>
                <a:schemeClr val="tx1"/>
              </a:solidFill>
              <a:latin typeface="Sassoon Penpals" panose="02000400000000000000" pitchFamily="50" charset="0"/>
            </a:endParaRPr>
          </a:p>
          <a:p>
            <a:pPr marL="342900" lvl="0" indent="-342900">
              <a:spcAft>
                <a:spcPts val="200"/>
              </a:spcAft>
              <a:buAutoNum type="arabicParenR"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011F620-5AF5-470E-994A-5655B43A91F1}"/>
              </a:ext>
            </a:extLst>
          </p:cNvPr>
          <p:cNvSpPr txBox="1"/>
          <p:nvPr/>
        </p:nvSpPr>
        <p:spPr>
          <a:xfrm>
            <a:off x="10128448" y="4758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496F660-F84D-4756-8A39-3DCF04231F41}"/>
              </a:ext>
            </a:extLst>
          </p:cNvPr>
          <p:cNvSpPr txBox="1"/>
          <p:nvPr/>
        </p:nvSpPr>
        <p:spPr>
          <a:xfrm>
            <a:off x="1371786" y="57653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75587D5-DD49-49F4-8D87-FBC793AFC9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671" y="4718143"/>
            <a:ext cx="3013347" cy="15476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B73BC5-4541-4A38-AD65-2F24F4468E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0427" y="4741786"/>
            <a:ext cx="1904391" cy="13330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76BB38-C472-4254-B304-6E901BB055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0340" y="4819274"/>
            <a:ext cx="1565322" cy="13044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95921B-185E-4023-994A-12E5671ABB0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2333" t="13358" r="20226" b="20816"/>
          <a:stretch/>
        </p:blipFill>
        <p:spPr>
          <a:xfrm>
            <a:off x="6559000" y="4608643"/>
            <a:ext cx="2007844" cy="17256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6FF120-7A4C-45A3-BE30-B58C04B99DC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3759"/>
          <a:stretch/>
        </p:blipFill>
        <p:spPr>
          <a:xfrm>
            <a:off x="668739" y="4597624"/>
            <a:ext cx="1758927" cy="171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90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500">
              <a:srgbClr val="F165F1"/>
            </a:gs>
            <a:gs pos="7000">
              <a:srgbClr val="F8AEF8"/>
            </a:gs>
            <a:gs pos="100000">
              <a:srgbClr val="F8AEF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D586D81-8012-4C27-80B0-519B38205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4367" y="167598"/>
            <a:ext cx="791024" cy="791024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1886C8C0-D296-41A4-821C-71BB14F424C8}"/>
              </a:ext>
            </a:extLst>
          </p:cNvPr>
          <p:cNvSpPr/>
          <p:nvPr/>
        </p:nvSpPr>
        <p:spPr>
          <a:xfrm>
            <a:off x="10432345" y="177440"/>
            <a:ext cx="786508" cy="7385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RSHE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4D0E653D-6775-49EE-9121-7D71F106DE41}"/>
              </a:ext>
            </a:extLst>
          </p:cNvPr>
          <p:cNvSpPr/>
          <p:nvPr/>
        </p:nvSpPr>
        <p:spPr>
          <a:xfrm>
            <a:off x="318301" y="4159323"/>
            <a:ext cx="8759023" cy="2598644"/>
          </a:xfrm>
          <a:prstGeom prst="roundRect">
            <a:avLst>
              <a:gd name="adj" fmla="val 809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numCol="2" spcCol="360000" rtlCol="0" anchor="t" anchorCtr="0"/>
          <a:lstStyle/>
          <a:p>
            <a:pPr marL="342900" lvl="0" indent="-342900">
              <a:spcAft>
                <a:spcPts val="200"/>
              </a:spcAft>
              <a:buAutoNum type="arabicParenR"/>
            </a:pPr>
            <a:endParaRPr lang="en-GB" sz="1600" dirty="0">
              <a:solidFill>
                <a:schemeClr val="tx1"/>
              </a:solidFill>
              <a:latin typeface="Sassoon Penpals" panose="02000400000000000000" pitchFamily="50" charset="0"/>
            </a:endParaRPr>
          </a:p>
          <a:p>
            <a:pPr marL="342900" lvl="0" indent="-342900">
              <a:spcAft>
                <a:spcPts val="200"/>
              </a:spcAft>
              <a:buAutoNum type="arabicParenR"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987908-EF4B-4DA4-B6D0-AA7A961C3B5A}"/>
              </a:ext>
            </a:extLst>
          </p:cNvPr>
          <p:cNvSpPr txBox="1"/>
          <p:nvPr/>
        </p:nvSpPr>
        <p:spPr>
          <a:xfrm>
            <a:off x="10128448" y="4758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le 15">
            <a:extLst>
              <a:ext uri="{FF2B5EF4-FFF2-40B4-BE49-F238E27FC236}">
                <a16:creationId xmlns:a16="http://schemas.microsoft.com/office/drawing/2014/main" id="{6B9F6610-CE75-4E7D-90FE-CF74BE7A1DD4}"/>
              </a:ext>
            </a:extLst>
          </p:cNvPr>
          <p:cNvSpPr/>
          <p:nvPr/>
        </p:nvSpPr>
        <p:spPr>
          <a:xfrm>
            <a:off x="8115300" y="1035257"/>
            <a:ext cx="3786258" cy="3004847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Vocabulary</a:t>
            </a:r>
          </a:p>
        </p:txBody>
      </p:sp>
      <p:pic>
        <p:nvPicPr>
          <p:cNvPr id="24" name="Picture 10" descr="Free Scrabble Words Cliparts, Download Free Clip Art, Free Clip Art on  Clipart Library">
            <a:extLst>
              <a:ext uri="{FF2B5EF4-FFF2-40B4-BE49-F238E27FC236}">
                <a16:creationId xmlns:a16="http://schemas.microsoft.com/office/drawing/2014/main" id="{B994AFEE-53DC-4760-81E9-54850E53ED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1" t="2083" r="21928"/>
          <a:stretch/>
        </p:blipFill>
        <p:spPr bwMode="auto">
          <a:xfrm>
            <a:off x="11218853" y="1189136"/>
            <a:ext cx="52594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6FBEA36-0F3F-4AD2-A3F0-B301A4CE081B}"/>
              </a:ext>
            </a:extLst>
          </p:cNvPr>
          <p:cNvSpPr txBox="1"/>
          <p:nvPr/>
        </p:nvSpPr>
        <p:spPr>
          <a:xfrm>
            <a:off x="8329887" y="1565354"/>
            <a:ext cx="1620523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6600"/>
                </a:solidFill>
                <a:latin typeface="Sassoon Penpals" panose="02000400000000000000" pitchFamily="50" charset="0"/>
              </a:rPr>
              <a:t>friend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6600"/>
                </a:solidFill>
                <a:latin typeface="Sassoon Penpals" panose="02000400000000000000" pitchFamily="50" charset="0"/>
              </a:rPr>
              <a:t>family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6600"/>
                </a:solidFill>
                <a:latin typeface="Sassoon Penpals" panose="02000400000000000000" pitchFamily="50" charset="0"/>
              </a:rPr>
              <a:t>feelings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6600"/>
                </a:solidFill>
                <a:latin typeface="Sassoon Penpals" panose="02000400000000000000" pitchFamily="50" charset="0"/>
              </a:rPr>
              <a:t>stereotype</a:t>
            </a:r>
          </a:p>
          <a:p>
            <a:pPr>
              <a:spcAft>
                <a:spcPts val="200"/>
              </a:spcAft>
            </a:pPr>
            <a:endParaRPr lang="en-GB" sz="2100" dirty="0">
              <a:solidFill>
                <a:srgbClr val="006600"/>
              </a:solidFill>
              <a:latin typeface="Sassoon Penpals" panose="02000400000000000000" pitchFamily="50" charset="0"/>
            </a:endParaRPr>
          </a:p>
        </p:txBody>
      </p:sp>
      <p:grpSp>
        <p:nvGrpSpPr>
          <p:cNvPr id="29" name="Group 2">
            <a:extLst>
              <a:ext uri="{FF2B5EF4-FFF2-40B4-BE49-F238E27FC236}">
                <a16:creationId xmlns:a16="http://schemas.microsoft.com/office/drawing/2014/main" id="{26111A11-67C8-41C9-90DF-33CC25535D3B}"/>
              </a:ext>
            </a:extLst>
          </p:cNvPr>
          <p:cNvGrpSpPr>
            <a:grpSpLocks/>
          </p:cNvGrpSpPr>
          <p:nvPr/>
        </p:nvGrpSpPr>
        <p:grpSpPr bwMode="auto">
          <a:xfrm>
            <a:off x="9569564" y="148305"/>
            <a:ext cx="791024" cy="785519"/>
            <a:chOff x="108331873" y="108311296"/>
            <a:chExt cx="2965768" cy="2945027"/>
          </a:xfrm>
        </p:grpSpPr>
        <p:sp>
          <p:nvSpPr>
            <p:cNvPr id="30" name="Oval 3">
              <a:extLst>
                <a:ext uri="{FF2B5EF4-FFF2-40B4-BE49-F238E27FC236}">
                  <a16:creationId xmlns:a16="http://schemas.microsoft.com/office/drawing/2014/main" id="{BC7FA3E2-F3A9-44FA-B4FD-C869B018F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50346" y="108412767"/>
              <a:ext cx="2718148" cy="2718148"/>
            </a:xfrm>
            <a:prstGeom prst="ellipse">
              <a:avLst/>
            </a:prstGeom>
            <a:solidFill>
              <a:srgbClr val="FFFFFF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A7EDB299-6FC3-4358-A362-AD913E29F9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31873" y="108311296"/>
              <a:ext cx="2965768" cy="2945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32" name="Rounded Rectangle 38">
            <a:extLst>
              <a:ext uri="{FF2B5EF4-FFF2-40B4-BE49-F238E27FC236}">
                <a16:creationId xmlns:a16="http://schemas.microsoft.com/office/drawing/2014/main" id="{5E528594-4517-4805-94B7-FEE8B241A7D2}"/>
              </a:ext>
            </a:extLst>
          </p:cNvPr>
          <p:cNvSpPr/>
          <p:nvPr/>
        </p:nvSpPr>
        <p:spPr>
          <a:xfrm>
            <a:off x="318375" y="913070"/>
            <a:ext cx="7635775" cy="3033502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Learning sequence</a:t>
            </a:r>
          </a:p>
          <a:p>
            <a:pPr marL="360000" lvl="0" indent="-360000">
              <a:spcAft>
                <a:spcPts val="200"/>
              </a:spcAft>
              <a:buFont typeface="+mj-lt"/>
              <a:buAutoNum type="arabicParenR"/>
            </a:pPr>
            <a:r>
              <a:rPr lang="en-GB" sz="2000" dirty="0">
                <a:solidFill>
                  <a:schemeClr val="tx1"/>
                </a:solidFill>
                <a:latin typeface="Sassoon Penpals" panose="02000400000000000000" pitchFamily="50" charset="0"/>
              </a:rPr>
              <a:t>To begin to understand the range of families they may encounter now and in the future</a:t>
            </a:r>
          </a:p>
          <a:p>
            <a:pPr marL="360000" lvl="0" indent="-360000">
              <a:spcAft>
                <a:spcPts val="200"/>
              </a:spcAft>
              <a:buFont typeface="+mj-lt"/>
              <a:buAutoNum type="arabicParenR"/>
            </a:pPr>
            <a:r>
              <a:rPr lang="en-GB" sz="2000" dirty="0">
                <a:solidFill>
                  <a:schemeClr val="tx1"/>
                </a:solidFill>
                <a:latin typeface="Sassoon Penpals" panose="02000400000000000000" pitchFamily="50" charset="0"/>
              </a:rPr>
              <a:t>To begin to understand that some friendships might make us feel unhappy and how to deal with this</a:t>
            </a:r>
          </a:p>
          <a:p>
            <a:pPr marL="360000" lvl="0" indent="-360000">
              <a:spcAft>
                <a:spcPts val="200"/>
              </a:spcAft>
              <a:buFont typeface="+mj-lt"/>
              <a:buAutoNum type="arabicParenR"/>
            </a:pPr>
            <a:r>
              <a:rPr lang="en-GB" sz="2000" dirty="0">
                <a:solidFill>
                  <a:schemeClr val="tx1"/>
                </a:solidFill>
                <a:latin typeface="Sassoon Penpals" panose="02000400000000000000" pitchFamily="50" charset="0"/>
              </a:rPr>
              <a:t>To begin to understand the conventions of courtesy and manners</a:t>
            </a:r>
          </a:p>
          <a:p>
            <a:pPr marL="360000" lvl="0" indent="-360000">
              <a:spcAft>
                <a:spcPts val="200"/>
              </a:spcAft>
              <a:buFont typeface="+mj-lt"/>
              <a:buAutoNum type="arabicParenR"/>
            </a:pPr>
            <a:r>
              <a:rPr lang="en-GB" sz="2000" dirty="0">
                <a:solidFill>
                  <a:schemeClr val="tx1"/>
                </a:solidFill>
                <a:latin typeface="Sassoon Penpals" panose="02000400000000000000" pitchFamily="50" charset="0"/>
              </a:rPr>
              <a:t>To begin to understand how loss and change can affect us</a:t>
            </a:r>
          </a:p>
          <a:p>
            <a:pPr marL="360000" lvl="0" indent="-360000">
              <a:spcAft>
                <a:spcPts val="200"/>
              </a:spcAft>
              <a:buFont typeface="+mj-lt"/>
              <a:buAutoNum type="arabicParenR"/>
            </a:pPr>
            <a:r>
              <a:rPr lang="en-GB" sz="2000" dirty="0">
                <a:solidFill>
                  <a:schemeClr val="tx1"/>
                </a:solidFill>
                <a:latin typeface="Sassoon Penpals" panose="02000400000000000000" pitchFamily="50" charset="0"/>
              </a:rPr>
              <a:t>To develop an understanding of stereotypes and how these might affect job/career choices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endParaRPr lang="en-GB" dirty="0">
              <a:solidFill>
                <a:schemeClr val="tx1"/>
              </a:solidFill>
              <a:latin typeface="Sassoon Penpals" panose="02000400000000000000" pitchFamily="50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FCDA0D-A5DC-4125-8E41-F77B3A727985}"/>
              </a:ext>
            </a:extLst>
          </p:cNvPr>
          <p:cNvSpPr txBox="1"/>
          <p:nvPr/>
        </p:nvSpPr>
        <p:spPr>
          <a:xfrm>
            <a:off x="1371786" y="57653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3DD30E-325A-4A46-B407-BD900EBBFC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535" y="4728453"/>
            <a:ext cx="2628023" cy="134973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A2731F4-5CB0-44EC-96CD-543E055589F9}"/>
              </a:ext>
            </a:extLst>
          </p:cNvPr>
          <p:cNvSpPr txBox="1"/>
          <p:nvPr/>
        </p:nvSpPr>
        <p:spPr>
          <a:xfrm>
            <a:off x="256553" y="136775"/>
            <a:ext cx="9249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 Joined" panose="02000400000000000000" pitchFamily="50" charset="0"/>
                <a:ea typeface="+mn-ea"/>
                <a:cs typeface="+mn-cs"/>
              </a:rPr>
              <a:t>Year 2 RSHE Life skills – Family and Relationships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4342E0-96AE-4ADF-AB53-E59BC6476ABB}"/>
              </a:ext>
            </a:extLst>
          </p:cNvPr>
          <p:cNvSpPr txBox="1"/>
          <p:nvPr/>
        </p:nvSpPr>
        <p:spPr>
          <a:xfrm>
            <a:off x="9963652" y="1565354"/>
            <a:ext cx="1620000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friendship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love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manners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emotions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respect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CA801-7FE8-4629-94CB-D002253141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140" y="4260917"/>
            <a:ext cx="2330711" cy="239545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42726E2-0365-4F97-A0C7-6402EE7A974B}"/>
              </a:ext>
            </a:extLst>
          </p:cNvPr>
          <p:cNvSpPr txBox="1"/>
          <p:nvPr/>
        </p:nvSpPr>
        <p:spPr>
          <a:xfrm>
            <a:off x="12696148" y="321072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7A513B-AD73-47D3-9B23-8BFD76CCA7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6122" y="4600527"/>
            <a:ext cx="1987731" cy="17162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4624E3-6313-434A-B6C0-A68C568DBEF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670" t="6712" r="13751" b="13158"/>
          <a:stretch/>
        </p:blipFill>
        <p:spPr>
          <a:xfrm>
            <a:off x="5095126" y="4635077"/>
            <a:ext cx="1676923" cy="16471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F2B6E2-48BF-4863-AB2F-E8066471590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187" r="9127" b="3423"/>
          <a:stretch/>
        </p:blipFill>
        <p:spPr>
          <a:xfrm>
            <a:off x="6913198" y="4649439"/>
            <a:ext cx="2081904" cy="150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78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500">
              <a:srgbClr val="F165F1"/>
            </a:gs>
            <a:gs pos="7000">
              <a:srgbClr val="F8AEF8"/>
            </a:gs>
            <a:gs pos="100000">
              <a:srgbClr val="F8AEF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D586D81-8012-4C27-80B0-519B38205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4367" y="167598"/>
            <a:ext cx="791024" cy="791024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1886C8C0-D296-41A4-821C-71BB14F424C8}"/>
              </a:ext>
            </a:extLst>
          </p:cNvPr>
          <p:cNvSpPr/>
          <p:nvPr/>
        </p:nvSpPr>
        <p:spPr>
          <a:xfrm>
            <a:off x="10432345" y="177440"/>
            <a:ext cx="786508" cy="7385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RSHE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4D0E653D-6775-49EE-9121-7D71F106DE41}"/>
              </a:ext>
            </a:extLst>
          </p:cNvPr>
          <p:cNvSpPr/>
          <p:nvPr/>
        </p:nvSpPr>
        <p:spPr>
          <a:xfrm>
            <a:off x="318301" y="4159323"/>
            <a:ext cx="8759023" cy="2598644"/>
          </a:xfrm>
          <a:prstGeom prst="roundRect">
            <a:avLst>
              <a:gd name="adj" fmla="val 809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numCol="2" spcCol="360000" rtlCol="0" anchor="t" anchorCtr="0"/>
          <a:lstStyle/>
          <a:p>
            <a:pPr marL="342900" lvl="0" indent="-342900">
              <a:spcAft>
                <a:spcPts val="200"/>
              </a:spcAft>
              <a:buAutoNum type="arabicParenR"/>
            </a:pPr>
            <a:endParaRPr lang="en-GB" sz="1600" dirty="0">
              <a:solidFill>
                <a:schemeClr val="tx1"/>
              </a:solidFill>
              <a:latin typeface="Sassoon Penpals" panose="02000400000000000000" pitchFamily="50" charset="0"/>
            </a:endParaRPr>
          </a:p>
          <a:p>
            <a:pPr marL="342900" lvl="0" indent="-342900">
              <a:spcAft>
                <a:spcPts val="200"/>
              </a:spcAft>
              <a:buAutoNum type="arabicParenR"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987908-EF4B-4DA4-B6D0-AA7A961C3B5A}"/>
              </a:ext>
            </a:extLst>
          </p:cNvPr>
          <p:cNvSpPr txBox="1"/>
          <p:nvPr/>
        </p:nvSpPr>
        <p:spPr>
          <a:xfrm>
            <a:off x="10128448" y="4758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le 15">
            <a:extLst>
              <a:ext uri="{FF2B5EF4-FFF2-40B4-BE49-F238E27FC236}">
                <a16:creationId xmlns:a16="http://schemas.microsoft.com/office/drawing/2014/main" id="{6B9F6610-CE75-4E7D-90FE-CF74BE7A1DD4}"/>
              </a:ext>
            </a:extLst>
          </p:cNvPr>
          <p:cNvSpPr/>
          <p:nvPr/>
        </p:nvSpPr>
        <p:spPr>
          <a:xfrm>
            <a:off x="8115300" y="1035257"/>
            <a:ext cx="3786258" cy="3004847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Vocabulary</a:t>
            </a:r>
          </a:p>
        </p:txBody>
      </p:sp>
      <p:pic>
        <p:nvPicPr>
          <p:cNvPr id="24" name="Picture 10" descr="Free Scrabble Words Cliparts, Download Free Clip Art, Free Clip Art on  Clipart Library">
            <a:extLst>
              <a:ext uri="{FF2B5EF4-FFF2-40B4-BE49-F238E27FC236}">
                <a16:creationId xmlns:a16="http://schemas.microsoft.com/office/drawing/2014/main" id="{B994AFEE-53DC-4760-81E9-54850E53ED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1" t="2083" r="21928"/>
          <a:stretch/>
        </p:blipFill>
        <p:spPr bwMode="auto">
          <a:xfrm>
            <a:off x="11218853" y="1189136"/>
            <a:ext cx="52594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6FBEA36-0F3F-4AD2-A3F0-B301A4CE081B}"/>
              </a:ext>
            </a:extLst>
          </p:cNvPr>
          <p:cNvSpPr txBox="1"/>
          <p:nvPr/>
        </p:nvSpPr>
        <p:spPr>
          <a:xfrm>
            <a:off x="8329887" y="1565354"/>
            <a:ext cx="1620523" cy="2159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6600"/>
                </a:solidFill>
                <a:latin typeface="Sassoon Penpals" panose="02000400000000000000" pitchFamily="50" charset="0"/>
              </a:rPr>
              <a:t>friendship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6600"/>
                </a:solidFill>
                <a:latin typeface="Sassoon Penpals" panose="02000400000000000000" pitchFamily="50" charset="0"/>
              </a:rPr>
              <a:t>family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6600"/>
                </a:solidFill>
                <a:latin typeface="Sassoon Penpals" panose="02000400000000000000" pitchFamily="50" charset="0"/>
              </a:rPr>
              <a:t>emotions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6600"/>
                </a:solidFill>
                <a:latin typeface="Sassoon Penpals" panose="02000400000000000000" pitchFamily="50" charset="0"/>
              </a:rPr>
              <a:t>respect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6600"/>
                </a:solidFill>
                <a:latin typeface="Sassoon Penpals" panose="02000400000000000000" pitchFamily="50" charset="0"/>
              </a:rPr>
              <a:t>stereotype</a:t>
            </a:r>
          </a:p>
          <a:p>
            <a:pPr>
              <a:spcAft>
                <a:spcPts val="200"/>
              </a:spcAft>
            </a:pPr>
            <a:endParaRPr lang="en-GB" sz="2100" dirty="0">
              <a:solidFill>
                <a:srgbClr val="006600"/>
              </a:solidFill>
              <a:latin typeface="Sassoon Penpals" panose="02000400000000000000" pitchFamily="50" charset="0"/>
            </a:endParaRPr>
          </a:p>
        </p:txBody>
      </p:sp>
      <p:grpSp>
        <p:nvGrpSpPr>
          <p:cNvPr id="29" name="Group 2">
            <a:extLst>
              <a:ext uri="{FF2B5EF4-FFF2-40B4-BE49-F238E27FC236}">
                <a16:creationId xmlns:a16="http://schemas.microsoft.com/office/drawing/2014/main" id="{26111A11-67C8-41C9-90DF-33CC25535D3B}"/>
              </a:ext>
            </a:extLst>
          </p:cNvPr>
          <p:cNvGrpSpPr>
            <a:grpSpLocks/>
          </p:cNvGrpSpPr>
          <p:nvPr/>
        </p:nvGrpSpPr>
        <p:grpSpPr bwMode="auto">
          <a:xfrm>
            <a:off x="9569564" y="148305"/>
            <a:ext cx="791024" cy="785519"/>
            <a:chOff x="108331873" y="108311296"/>
            <a:chExt cx="2965768" cy="2945027"/>
          </a:xfrm>
        </p:grpSpPr>
        <p:sp>
          <p:nvSpPr>
            <p:cNvPr id="30" name="Oval 3">
              <a:extLst>
                <a:ext uri="{FF2B5EF4-FFF2-40B4-BE49-F238E27FC236}">
                  <a16:creationId xmlns:a16="http://schemas.microsoft.com/office/drawing/2014/main" id="{BC7FA3E2-F3A9-44FA-B4FD-C869B018F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50346" y="108412767"/>
              <a:ext cx="2718148" cy="2718148"/>
            </a:xfrm>
            <a:prstGeom prst="ellipse">
              <a:avLst/>
            </a:prstGeom>
            <a:solidFill>
              <a:srgbClr val="FFFFFF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A7EDB299-6FC3-4358-A362-AD913E29F9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31873" y="108311296"/>
              <a:ext cx="2965768" cy="2945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32" name="Rounded Rectangle 38">
            <a:extLst>
              <a:ext uri="{FF2B5EF4-FFF2-40B4-BE49-F238E27FC236}">
                <a16:creationId xmlns:a16="http://schemas.microsoft.com/office/drawing/2014/main" id="{5E528594-4517-4805-94B7-FEE8B241A7D2}"/>
              </a:ext>
            </a:extLst>
          </p:cNvPr>
          <p:cNvSpPr/>
          <p:nvPr/>
        </p:nvSpPr>
        <p:spPr>
          <a:xfrm>
            <a:off x="318375" y="913070"/>
            <a:ext cx="7635775" cy="3033502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Learning sequence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dirty="0">
                <a:solidFill>
                  <a:schemeClr val="tx1"/>
                </a:solidFill>
                <a:latin typeface="Sassoon Penpals" panose="02000400000000000000" pitchFamily="50" charset="0"/>
              </a:rPr>
              <a:t>To understand that families love and support each other but sometimes problems can occur and help is available if needed.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dirty="0">
                <a:solidFill>
                  <a:schemeClr val="tx1"/>
                </a:solidFill>
                <a:latin typeface="Sassoon Penpals" panose="02000400000000000000" pitchFamily="50" charset="0"/>
              </a:rPr>
              <a:t>To understand that friendships have ups and downs and that problems can be resolved.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dirty="0">
                <a:solidFill>
                  <a:schemeClr val="tx1"/>
                </a:solidFill>
                <a:latin typeface="Sassoon Penpals" panose="02000400000000000000" pitchFamily="50" charset="0"/>
              </a:rPr>
              <a:t>To begin to understand the impact of bullying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dirty="0">
                <a:solidFill>
                  <a:schemeClr val="tx1"/>
                </a:solidFill>
                <a:latin typeface="Sassoon Penpals" panose="02000400000000000000" pitchFamily="50" charset="0"/>
              </a:rPr>
              <a:t>To understand why trust is an important part of positive relationships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dirty="0">
                <a:solidFill>
                  <a:schemeClr val="tx1"/>
                </a:solidFill>
                <a:latin typeface="Sassoon Penpals" panose="02000400000000000000" pitchFamily="50" charset="0"/>
              </a:rPr>
              <a:t>To begin to understand the differences between people and why it is important to respect these differences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dirty="0">
                <a:solidFill>
                  <a:schemeClr val="tx1"/>
                </a:solidFill>
                <a:latin typeface="Sassoon Penpals" panose="02000400000000000000" pitchFamily="50" charset="0"/>
              </a:rPr>
              <a:t>To recognise that stereotypes are present in everyday life</a:t>
            </a:r>
          </a:p>
          <a:p>
            <a:pPr>
              <a:spcAft>
                <a:spcPts val="200"/>
              </a:spcAft>
            </a:pPr>
            <a:endParaRPr lang="en-GB" dirty="0">
              <a:solidFill>
                <a:schemeClr val="tx1"/>
              </a:solidFill>
              <a:latin typeface="Sassoon Penpals" panose="02000400000000000000" pitchFamily="50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FCDA0D-A5DC-4125-8E41-F77B3A727985}"/>
              </a:ext>
            </a:extLst>
          </p:cNvPr>
          <p:cNvSpPr txBox="1"/>
          <p:nvPr/>
        </p:nvSpPr>
        <p:spPr>
          <a:xfrm>
            <a:off x="1371786" y="57653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3DD30E-325A-4A46-B407-BD900EBBFC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535" y="4728453"/>
            <a:ext cx="2628023" cy="134973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A2731F4-5CB0-44EC-96CD-543E055589F9}"/>
              </a:ext>
            </a:extLst>
          </p:cNvPr>
          <p:cNvSpPr txBox="1"/>
          <p:nvPr/>
        </p:nvSpPr>
        <p:spPr>
          <a:xfrm>
            <a:off x="256553" y="136775"/>
            <a:ext cx="9249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 Joined" panose="02000400000000000000" pitchFamily="50" charset="0"/>
                <a:ea typeface="+mn-ea"/>
                <a:cs typeface="+mn-cs"/>
              </a:rPr>
              <a:t>Year 3 RSHE Life skills – Family and Relationships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4342E0-96AE-4ADF-AB53-E59BC6476ABB}"/>
              </a:ext>
            </a:extLst>
          </p:cNvPr>
          <p:cNvSpPr txBox="1"/>
          <p:nvPr/>
        </p:nvSpPr>
        <p:spPr>
          <a:xfrm>
            <a:off x="9868853" y="1531725"/>
            <a:ext cx="162000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bullying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communicate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empathy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similar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solve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sympathy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trust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2726E2-0365-4F97-A0C7-6402EE7A974B}"/>
              </a:ext>
            </a:extLst>
          </p:cNvPr>
          <p:cNvSpPr txBox="1"/>
          <p:nvPr/>
        </p:nvSpPr>
        <p:spPr>
          <a:xfrm>
            <a:off x="12696148" y="321072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233B8-F9B9-41C8-A01A-7F309C4C65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1688" y="4758836"/>
            <a:ext cx="1787113" cy="12807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BBEAF9-20B7-4252-BBF9-01F9CF3F764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4405" r="25569"/>
          <a:stretch/>
        </p:blipFill>
        <p:spPr>
          <a:xfrm>
            <a:off x="4385642" y="4587446"/>
            <a:ext cx="1743328" cy="17423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125F49-ABDF-4A42-9E9C-F7CC988A869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624" r="4867"/>
          <a:stretch/>
        </p:blipFill>
        <p:spPr>
          <a:xfrm>
            <a:off x="428282" y="4715344"/>
            <a:ext cx="1787113" cy="14062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8F5339-5C0D-4C6E-A9A4-F1F47E6D851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574" t="18135" r="53270"/>
          <a:stretch/>
        </p:blipFill>
        <p:spPr>
          <a:xfrm>
            <a:off x="6239793" y="4570201"/>
            <a:ext cx="1424788" cy="171952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5305A49-E181-4ADB-A4CF-09F4E6C9385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8172" t="18135" r="5165"/>
          <a:stretch/>
        </p:blipFill>
        <p:spPr>
          <a:xfrm>
            <a:off x="7670883" y="4570201"/>
            <a:ext cx="1369029" cy="171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00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500">
              <a:srgbClr val="F165F1"/>
            </a:gs>
            <a:gs pos="7000">
              <a:srgbClr val="F8AEF8"/>
            </a:gs>
            <a:gs pos="100000">
              <a:srgbClr val="F8AEF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D586D81-8012-4C27-80B0-519B38205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4367" y="167598"/>
            <a:ext cx="791024" cy="791024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1886C8C0-D296-41A4-821C-71BB14F424C8}"/>
              </a:ext>
            </a:extLst>
          </p:cNvPr>
          <p:cNvSpPr/>
          <p:nvPr/>
        </p:nvSpPr>
        <p:spPr>
          <a:xfrm>
            <a:off x="10432345" y="177440"/>
            <a:ext cx="786508" cy="7385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RSHE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4D0E653D-6775-49EE-9121-7D71F106DE41}"/>
              </a:ext>
            </a:extLst>
          </p:cNvPr>
          <p:cNvSpPr/>
          <p:nvPr/>
        </p:nvSpPr>
        <p:spPr>
          <a:xfrm>
            <a:off x="318301" y="4159323"/>
            <a:ext cx="8759023" cy="2598644"/>
          </a:xfrm>
          <a:prstGeom prst="roundRect">
            <a:avLst>
              <a:gd name="adj" fmla="val 809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numCol="2" spcCol="360000" rtlCol="0" anchor="t" anchorCtr="0"/>
          <a:lstStyle/>
          <a:p>
            <a:pPr marL="342900" lvl="0" indent="-342900">
              <a:spcAft>
                <a:spcPts val="200"/>
              </a:spcAft>
              <a:buAutoNum type="arabicParenR"/>
            </a:pPr>
            <a:endParaRPr lang="en-GB" sz="1600" dirty="0">
              <a:solidFill>
                <a:schemeClr val="tx1"/>
              </a:solidFill>
              <a:latin typeface="Sassoon Penpals" panose="02000400000000000000" pitchFamily="50" charset="0"/>
            </a:endParaRPr>
          </a:p>
          <a:p>
            <a:pPr marL="342900" lvl="0" indent="-342900">
              <a:spcAft>
                <a:spcPts val="200"/>
              </a:spcAft>
              <a:buAutoNum type="arabicParenR"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987908-EF4B-4DA4-B6D0-AA7A961C3B5A}"/>
              </a:ext>
            </a:extLst>
          </p:cNvPr>
          <p:cNvSpPr txBox="1"/>
          <p:nvPr/>
        </p:nvSpPr>
        <p:spPr>
          <a:xfrm>
            <a:off x="10128448" y="4758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le 15">
            <a:extLst>
              <a:ext uri="{FF2B5EF4-FFF2-40B4-BE49-F238E27FC236}">
                <a16:creationId xmlns:a16="http://schemas.microsoft.com/office/drawing/2014/main" id="{6B9F6610-CE75-4E7D-90FE-CF74BE7A1DD4}"/>
              </a:ext>
            </a:extLst>
          </p:cNvPr>
          <p:cNvSpPr/>
          <p:nvPr/>
        </p:nvSpPr>
        <p:spPr>
          <a:xfrm>
            <a:off x="7576457" y="1035257"/>
            <a:ext cx="4325101" cy="3004847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Vocabulary</a:t>
            </a:r>
          </a:p>
        </p:txBody>
      </p:sp>
      <p:pic>
        <p:nvPicPr>
          <p:cNvPr id="24" name="Picture 10" descr="Free Scrabble Words Cliparts, Download Free Clip Art, Free Clip Art on  Clipart Library">
            <a:extLst>
              <a:ext uri="{FF2B5EF4-FFF2-40B4-BE49-F238E27FC236}">
                <a16:creationId xmlns:a16="http://schemas.microsoft.com/office/drawing/2014/main" id="{B994AFEE-53DC-4760-81E9-54850E53ED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1" t="2083" r="21928"/>
          <a:stretch/>
        </p:blipFill>
        <p:spPr bwMode="auto">
          <a:xfrm>
            <a:off x="11218853" y="1189136"/>
            <a:ext cx="52594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6FBEA36-0F3F-4AD2-A3F0-B301A4CE081B}"/>
              </a:ext>
            </a:extLst>
          </p:cNvPr>
          <p:cNvSpPr txBox="1"/>
          <p:nvPr/>
        </p:nvSpPr>
        <p:spPr>
          <a:xfrm>
            <a:off x="7742219" y="1531725"/>
            <a:ext cx="1620523" cy="2159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6600"/>
                </a:solidFill>
                <a:latin typeface="Sassoon Penpals" panose="02000400000000000000" pitchFamily="50" charset="0"/>
              </a:rPr>
              <a:t>friendship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6600"/>
                </a:solidFill>
                <a:latin typeface="Sassoon Penpals" panose="02000400000000000000" pitchFamily="50" charset="0"/>
              </a:rPr>
              <a:t>respect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6600"/>
                </a:solidFill>
                <a:latin typeface="Sassoon Penpals" panose="02000400000000000000" pitchFamily="50" charset="0"/>
              </a:rPr>
              <a:t>stereotype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6600"/>
                </a:solidFill>
                <a:latin typeface="Sassoon Penpals" panose="02000400000000000000" pitchFamily="50" charset="0"/>
              </a:rPr>
              <a:t>bullying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6600"/>
                </a:solidFill>
                <a:latin typeface="Sassoon Penpals" panose="02000400000000000000" pitchFamily="50" charset="0"/>
              </a:rPr>
              <a:t>empathy</a:t>
            </a:r>
          </a:p>
          <a:p>
            <a:pPr>
              <a:spcAft>
                <a:spcPts val="200"/>
              </a:spcAft>
            </a:pPr>
            <a:endParaRPr lang="en-GB" sz="2100" dirty="0">
              <a:solidFill>
                <a:srgbClr val="006600"/>
              </a:solidFill>
              <a:latin typeface="Sassoon Penpals" panose="02000400000000000000" pitchFamily="50" charset="0"/>
            </a:endParaRPr>
          </a:p>
        </p:txBody>
      </p:sp>
      <p:grpSp>
        <p:nvGrpSpPr>
          <p:cNvPr id="29" name="Group 2">
            <a:extLst>
              <a:ext uri="{FF2B5EF4-FFF2-40B4-BE49-F238E27FC236}">
                <a16:creationId xmlns:a16="http://schemas.microsoft.com/office/drawing/2014/main" id="{26111A11-67C8-41C9-90DF-33CC25535D3B}"/>
              </a:ext>
            </a:extLst>
          </p:cNvPr>
          <p:cNvGrpSpPr>
            <a:grpSpLocks/>
          </p:cNvGrpSpPr>
          <p:nvPr/>
        </p:nvGrpSpPr>
        <p:grpSpPr bwMode="auto">
          <a:xfrm>
            <a:off x="9569564" y="148305"/>
            <a:ext cx="791024" cy="785519"/>
            <a:chOff x="108331873" y="108311296"/>
            <a:chExt cx="2965768" cy="2945027"/>
          </a:xfrm>
        </p:grpSpPr>
        <p:sp>
          <p:nvSpPr>
            <p:cNvPr id="30" name="Oval 3">
              <a:extLst>
                <a:ext uri="{FF2B5EF4-FFF2-40B4-BE49-F238E27FC236}">
                  <a16:creationId xmlns:a16="http://schemas.microsoft.com/office/drawing/2014/main" id="{BC7FA3E2-F3A9-44FA-B4FD-C869B018F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50346" y="108412767"/>
              <a:ext cx="2718148" cy="2718148"/>
            </a:xfrm>
            <a:prstGeom prst="ellipse">
              <a:avLst/>
            </a:prstGeom>
            <a:solidFill>
              <a:srgbClr val="FFFFFF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A7EDB299-6FC3-4358-A362-AD913E29F9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31873" y="108311296"/>
              <a:ext cx="2965768" cy="2945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32" name="Rounded Rectangle 38">
            <a:extLst>
              <a:ext uri="{FF2B5EF4-FFF2-40B4-BE49-F238E27FC236}">
                <a16:creationId xmlns:a16="http://schemas.microsoft.com/office/drawing/2014/main" id="{5E528594-4517-4805-94B7-FEE8B241A7D2}"/>
              </a:ext>
            </a:extLst>
          </p:cNvPr>
          <p:cNvSpPr/>
          <p:nvPr/>
        </p:nvSpPr>
        <p:spPr>
          <a:xfrm>
            <a:off x="318375" y="1057412"/>
            <a:ext cx="7002335" cy="2982692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Learning sequence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2000" dirty="0">
                <a:solidFill>
                  <a:schemeClr val="tx1"/>
                </a:solidFill>
                <a:latin typeface="Sassoon Penpals" panose="02000400000000000000" pitchFamily="50" charset="0"/>
              </a:rPr>
              <a:t>To develop understanding of courtesy and manners in a range of situations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2000" dirty="0">
                <a:solidFill>
                  <a:schemeClr val="tx1"/>
                </a:solidFill>
                <a:latin typeface="Sassoon Penpals" panose="02000400000000000000" pitchFamily="50" charset="0"/>
              </a:rPr>
              <a:t>To begin to understand the physical and emotional boundaries in friendships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2000" dirty="0">
                <a:solidFill>
                  <a:schemeClr val="tx1"/>
                </a:solidFill>
                <a:latin typeface="Sassoon Penpals" panose="02000400000000000000" pitchFamily="50" charset="0"/>
              </a:rPr>
              <a:t>To understand the impact of bullying and the responsibility of bystanders to help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2000" dirty="0">
                <a:solidFill>
                  <a:schemeClr val="tx1"/>
                </a:solidFill>
                <a:latin typeface="Sassoon Penpals" panose="02000400000000000000" pitchFamily="50" charset="0"/>
              </a:rPr>
              <a:t>To recognise that stereotypes can relate to a number of factors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2000" dirty="0">
                <a:solidFill>
                  <a:schemeClr val="tx1"/>
                </a:solidFill>
                <a:latin typeface="Sassoon Penpals" panose="02000400000000000000" pitchFamily="50" charset="0"/>
              </a:rPr>
              <a:t>To explore how we can help following a bereavement</a:t>
            </a:r>
          </a:p>
          <a:p>
            <a:pPr>
              <a:spcAft>
                <a:spcPts val="200"/>
              </a:spcAft>
            </a:pPr>
            <a:endParaRPr lang="en-GB" dirty="0">
              <a:solidFill>
                <a:schemeClr val="tx1"/>
              </a:solidFill>
              <a:latin typeface="Sassoon Penpals" panose="02000400000000000000" pitchFamily="50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FCDA0D-A5DC-4125-8E41-F77B3A727985}"/>
              </a:ext>
            </a:extLst>
          </p:cNvPr>
          <p:cNvSpPr txBox="1"/>
          <p:nvPr/>
        </p:nvSpPr>
        <p:spPr>
          <a:xfrm>
            <a:off x="1371786" y="57653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3DD30E-325A-4A46-B407-BD900EBBFC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535" y="4728453"/>
            <a:ext cx="2628023" cy="134973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A2731F4-5CB0-44EC-96CD-543E055589F9}"/>
              </a:ext>
            </a:extLst>
          </p:cNvPr>
          <p:cNvSpPr txBox="1"/>
          <p:nvPr/>
        </p:nvSpPr>
        <p:spPr>
          <a:xfrm>
            <a:off x="256553" y="136775"/>
            <a:ext cx="9249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 Joined" panose="02000400000000000000" pitchFamily="50" charset="0"/>
                <a:ea typeface="+mn-ea"/>
                <a:cs typeface="+mn-cs"/>
              </a:rPr>
              <a:t>Year 4 RSHE Life skills – Family and Relationships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4342E0-96AE-4ADF-AB53-E59BC6476ABB}"/>
              </a:ext>
            </a:extLst>
          </p:cNvPr>
          <p:cNvSpPr txBox="1"/>
          <p:nvPr/>
        </p:nvSpPr>
        <p:spPr>
          <a:xfrm>
            <a:off x="9569564" y="1504296"/>
            <a:ext cx="1620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act of kindness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bystander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authority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boundaries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permission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bereavement</a:t>
            </a:r>
          </a:p>
          <a:p>
            <a:pPr>
              <a:spcAft>
                <a:spcPts val="200"/>
              </a:spcAft>
            </a:pPr>
            <a:endParaRPr lang="en-GB" sz="2100" dirty="0">
              <a:solidFill>
                <a:srgbClr val="0000FF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2100" dirty="0">
              <a:solidFill>
                <a:srgbClr val="0000FF"/>
              </a:solidFill>
              <a:latin typeface="Sassoon Penpals" panose="02000400000000000000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473198-E2E0-4FC2-A412-249A160325E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39" r="3260"/>
          <a:stretch/>
        </p:blipFill>
        <p:spPr>
          <a:xfrm>
            <a:off x="481979" y="4348116"/>
            <a:ext cx="1680135" cy="15968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1C9545-F1ED-41D0-B90B-C7439FD11A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2114" y="4560867"/>
            <a:ext cx="2453428" cy="2197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8D6AF4-535F-4D02-8ABD-2207F6E367C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2738" r="14804"/>
          <a:stretch/>
        </p:blipFill>
        <p:spPr>
          <a:xfrm>
            <a:off x="6991939" y="4945146"/>
            <a:ext cx="1942317" cy="16404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AEDDE0-E1AB-4534-9C3D-638B541E1D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4573" y="4337360"/>
            <a:ext cx="2144056" cy="179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91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500">
              <a:srgbClr val="F165F1"/>
            </a:gs>
            <a:gs pos="7000">
              <a:srgbClr val="F8AEF8"/>
            </a:gs>
            <a:gs pos="100000">
              <a:srgbClr val="F8AEF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D586D81-8012-4C27-80B0-519B38205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4367" y="167598"/>
            <a:ext cx="791024" cy="791024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1886C8C0-D296-41A4-821C-71BB14F424C8}"/>
              </a:ext>
            </a:extLst>
          </p:cNvPr>
          <p:cNvSpPr/>
          <p:nvPr/>
        </p:nvSpPr>
        <p:spPr>
          <a:xfrm>
            <a:off x="10432345" y="177440"/>
            <a:ext cx="786508" cy="7385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RSHE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4D0E653D-6775-49EE-9121-7D71F106DE41}"/>
              </a:ext>
            </a:extLst>
          </p:cNvPr>
          <p:cNvSpPr/>
          <p:nvPr/>
        </p:nvSpPr>
        <p:spPr>
          <a:xfrm>
            <a:off x="318301" y="4536571"/>
            <a:ext cx="8759023" cy="2221395"/>
          </a:xfrm>
          <a:prstGeom prst="roundRect">
            <a:avLst>
              <a:gd name="adj" fmla="val 809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numCol="2" spcCol="360000" rtlCol="0" anchor="t" anchorCtr="0"/>
          <a:lstStyle/>
          <a:p>
            <a:pPr marL="342900" lvl="0" indent="-342900">
              <a:spcAft>
                <a:spcPts val="200"/>
              </a:spcAft>
              <a:buAutoNum type="arabicParenR"/>
            </a:pPr>
            <a:endParaRPr lang="en-GB" sz="1600" dirty="0">
              <a:solidFill>
                <a:schemeClr val="tx1"/>
              </a:solidFill>
              <a:latin typeface="Sassoon Penpals" panose="02000400000000000000" pitchFamily="50" charset="0"/>
            </a:endParaRPr>
          </a:p>
          <a:p>
            <a:pPr marL="342900" lvl="0" indent="-342900">
              <a:spcAft>
                <a:spcPts val="200"/>
              </a:spcAft>
              <a:buAutoNum type="arabicParenR"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987908-EF4B-4DA4-B6D0-AA7A961C3B5A}"/>
              </a:ext>
            </a:extLst>
          </p:cNvPr>
          <p:cNvSpPr txBox="1"/>
          <p:nvPr/>
        </p:nvSpPr>
        <p:spPr>
          <a:xfrm>
            <a:off x="10128448" y="4758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le 15">
            <a:extLst>
              <a:ext uri="{FF2B5EF4-FFF2-40B4-BE49-F238E27FC236}">
                <a16:creationId xmlns:a16="http://schemas.microsoft.com/office/drawing/2014/main" id="{6B9F6610-CE75-4E7D-90FE-CF74BE7A1DD4}"/>
              </a:ext>
            </a:extLst>
          </p:cNvPr>
          <p:cNvSpPr/>
          <p:nvPr/>
        </p:nvSpPr>
        <p:spPr>
          <a:xfrm>
            <a:off x="7742219" y="1035257"/>
            <a:ext cx="4159339" cy="3004847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Vocabulary</a:t>
            </a:r>
          </a:p>
        </p:txBody>
      </p:sp>
      <p:pic>
        <p:nvPicPr>
          <p:cNvPr id="24" name="Picture 10" descr="Free Scrabble Words Cliparts, Download Free Clip Art, Free Clip Art on  Clipart Library">
            <a:extLst>
              <a:ext uri="{FF2B5EF4-FFF2-40B4-BE49-F238E27FC236}">
                <a16:creationId xmlns:a16="http://schemas.microsoft.com/office/drawing/2014/main" id="{B994AFEE-53DC-4760-81E9-54850E53ED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1" t="2083" r="21928"/>
          <a:stretch/>
        </p:blipFill>
        <p:spPr bwMode="auto">
          <a:xfrm>
            <a:off x="11218853" y="1189136"/>
            <a:ext cx="52594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6FBEA36-0F3F-4AD2-A3F0-B301A4CE081B}"/>
              </a:ext>
            </a:extLst>
          </p:cNvPr>
          <p:cNvSpPr txBox="1"/>
          <p:nvPr/>
        </p:nvSpPr>
        <p:spPr>
          <a:xfrm>
            <a:off x="7887359" y="1531725"/>
            <a:ext cx="1620523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6600"/>
                </a:solidFill>
                <a:latin typeface="Sassoon Penpals" panose="02000400000000000000" pitchFamily="50" charset="0"/>
              </a:rPr>
              <a:t>friendship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6600"/>
                </a:solidFill>
                <a:latin typeface="Sassoon Penpals" panose="02000400000000000000" pitchFamily="50" charset="0"/>
              </a:rPr>
              <a:t>respect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6600"/>
                </a:solidFill>
                <a:latin typeface="Sassoon Penpals" panose="02000400000000000000" pitchFamily="50" charset="0"/>
              </a:rPr>
              <a:t>stereotype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6600"/>
                </a:solidFill>
                <a:latin typeface="Sassoon Penpals" panose="02000400000000000000" pitchFamily="50" charset="0"/>
              </a:rPr>
              <a:t>bullying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6600"/>
                </a:solidFill>
                <a:latin typeface="Sassoon Penpals" panose="02000400000000000000" pitchFamily="50" charset="0"/>
              </a:rPr>
              <a:t>authority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6600"/>
                </a:solidFill>
                <a:latin typeface="Sassoon Penpals" panose="02000400000000000000" pitchFamily="50" charset="0"/>
              </a:rPr>
              <a:t>bystander</a:t>
            </a:r>
          </a:p>
          <a:p>
            <a:pPr>
              <a:spcAft>
                <a:spcPts val="200"/>
              </a:spcAft>
            </a:pPr>
            <a:endParaRPr lang="en-GB" sz="2100" dirty="0">
              <a:solidFill>
                <a:srgbClr val="006600"/>
              </a:solidFill>
              <a:latin typeface="Sassoon Penpals" panose="02000400000000000000" pitchFamily="50" charset="0"/>
            </a:endParaRPr>
          </a:p>
        </p:txBody>
      </p:sp>
      <p:grpSp>
        <p:nvGrpSpPr>
          <p:cNvPr id="29" name="Group 2">
            <a:extLst>
              <a:ext uri="{FF2B5EF4-FFF2-40B4-BE49-F238E27FC236}">
                <a16:creationId xmlns:a16="http://schemas.microsoft.com/office/drawing/2014/main" id="{26111A11-67C8-41C9-90DF-33CC25535D3B}"/>
              </a:ext>
            </a:extLst>
          </p:cNvPr>
          <p:cNvGrpSpPr>
            <a:grpSpLocks/>
          </p:cNvGrpSpPr>
          <p:nvPr/>
        </p:nvGrpSpPr>
        <p:grpSpPr bwMode="auto">
          <a:xfrm>
            <a:off x="9569564" y="148305"/>
            <a:ext cx="791024" cy="785519"/>
            <a:chOff x="108331873" y="108311296"/>
            <a:chExt cx="2965768" cy="2945027"/>
          </a:xfrm>
        </p:grpSpPr>
        <p:sp>
          <p:nvSpPr>
            <p:cNvPr id="30" name="Oval 3">
              <a:extLst>
                <a:ext uri="{FF2B5EF4-FFF2-40B4-BE49-F238E27FC236}">
                  <a16:creationId xmlns:a16="http://schemas.microsoft.com/office/drawing/2014/main" id="{BC7FA3E2-F3A9-44FA-B4FD-C869B018F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50346" y="108412767"/>
              <a:ext cx="2718148" cy="2718148"/>
            </a:xfrm>
            <a:prstGeom prst="ellipse">
              <a:avLst/>
            </a:prstGeom>
            <a:solidFill>
              <a:srgbClr val="FFFFFF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A7EDB299-6FC3-4358-A362-AD913E29F9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31873" y="108311296"/>
              <a:ext cx="2965768" cy="2945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32" name="Rounded Rectangle 38">
            <a:extLst>
              <a:ext uri="{FF2B5EF4-FFF2-40B4-BE49-F238E27FC236}">
                <a16:creationId xmlns:a16="http://schemas.microsoft.com/office/drawing/2014/main" id="{5E528594-4517-4805-94B7-FEE8B241A7D2}"/>
              </a:ext>
            </a:extLst>
          </p:cNvPr>
          <p:cNvSpPr/>
          <p:nvPr/>
        </p:nvSpPr>
        <p:spPr>
          <a:xfrm>
            <a:off x="318375" y="1057412"/>
            <a:ext cx="7217022" cy="3278428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chemeClr val="tx1"/>
                </a:solidFill>
                <a:latin typeface="Sassoon Penpals" panose="02000400000000000000" pitchFamily="50" charset="0"/>
              </a:rPr>
              <a:t>Learning sequence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dirty="0">
                <a:solidFill>
                  <a:schemeClr val="tx1"/>
                </a:solidFill>
                <a:latin typeface="Sassoon Penpals" panose="02000400000000000000" pitchFamily="50" charset="0"/>
              </a:rPr>
              <a:t>To understand how to form and maintain positive relationships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dirty="0">
                <a:solidFill>
                  <a:schemeClr val="tx1"/>
                </a:solidFill>
                <a:latin typeface="Sassoon Penpals" panose="02000400000000000000" pitchFamily="50" charset="0"/>
              </a:rPr>
              <a:t>To explore the ups and downs of friendships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dirty="0">
                <a:solidFill>
                  <a:schemeClr val="tx1"/>
                </a:solidFill>
                <a:latin typeface="Sassoon Penpals" panose="02000400000000000000" pitchFamily="50" charset="0"/>
              </a:rPr>
              <a:t>To understand the concept of marriage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dirty="0">
                <a:solidFill>
                  <a:schemeClr val="tx1"/>
                </a:solidFill>
                <a:latin typeface="Sassoon Penpals" panose="02000400000000000000" pitchFamily="50" charset="0"/>
              </a:rPr>
              <a:t>To begin to understand self-respect.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dirty="0">
                <a:solidFill>
                  <a:schemeClr val="tx1"/>
                </a:solidFill>
                <a:latin typeface="Sassoon Penpals" panose="02000400000000000000" pitchFamily="50" charset="0"/>
              </a:rPr>
              <a:t>To begin to understand that family relationships can sometimes make children feel unhappy and what they can do if this happens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dirty="0">
                <a:solidFill>
                  <a:schemeClr val="tx1"/>
                </a:solidFill>
                <a:latin typeface="Sassoon Penpals" panose="02000400000000000000" pitchFamily="50" charset="0"/>
              </a:rPr>
              <a:t>To understand more about bullying and how to get help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dirty="0">
                <a:solidFill>
                  <a:schemeClr val="tx1"/>
                </a:solidFill>
                <a:latin typeface="Sassoon Penpals" panose="02000400000000000000" pitchFamily="50" charset="0"/>
              </a:rPr>
              <a:t>To recognise how attitudes to gender have changed over time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dirty="0">
                <a:solidFill>
                  <a:schemeClr val="tx1"/>
                </a:solidFill>
                <a:latin typeface="Sassoon Penpals" panose="02000400000000000000" pitchFamily="50" charset="0"/>
              </a:rPr>
              <a:t>To explore the impact of stereotypes and how they can lead to discrimination</a:t>
            </a:r>
          </a:p>
          <a:p>
            <a:pPr>
              <a:spcAft>
                <a:spcPts val="200"/>
              </a:spcAft>
            </a:pPr>
            <a:endParaRPr lang="en-GB" dirty="0">
              <a:solidFill>
                <a:schemeClr val="tx1"/>
              </a:solidFill>
              <a:latin typeface="Sassoon Penpals" panose="02000400000000000000" pitchFamily="50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FCDA0D-A5DC-4125-8E41-F77B3A727985}"/>
              </a:ext>
            </a:extLst>
          </p:cNvPr>
          <p:cNvSpPr txBox="1"/>
          <p:nvPr/>
        </p:nvSpPr>
        <p:spPr>
          <a:xfrm>
            <a:off x="1371786" y="57653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3DD30E-325A-4A46-B407-BD900EBBFC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535" y="4728453"/>
            <a:ext cx="2628023" cy="134973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A2731F4-5CB0-44EC-96CD-543E055589F9}"/>
              </a:ext>
            </a:extLst>
          </p:cNvPr>
          <p:cNvSpPr txBox="1"/>
          <p:nvPr/>
        </p:nvSpPr>
        <p:spPr>
          <a:xfrm>
            <a:off x="256553" y="136775"/>
            <a:ext cx="9249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 Joined" panose="02000400000000000000" pitchFamily="50" charset="0"/>
                <a:ea typeface="+mn-ea"/>
                <a:cs typeface="+mn-cs"/>
              </a:rPr>
              <a:t>Year 5 RSHE Life skills – Family and Relationships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4342E0-96AE-4ADF-AB53-E59BC6476ABB}"/>
              </a:ext>
            </a:extLst>
          </p:cNvPr>
          <p:cNvSpPr txBox="1"/>
          <p:nvPr/>
        </p:nvSpPr>
        <p:spPr>
          <a:xfrm>
            <a:off x="9569564" y="1504296"/>
            <a:ext cx="162000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attributes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cyberbullying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marriage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secret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wedding</a:t>
            </a:r>
          </a:p>
          <a:p>
            <a:pPr>
              <a:spcAft>
                <a:spcPts val="200"/>
              </a:spcAft>
            </a:pPr>
            <a:endParaRPr lang="en-GB" sz="2100" dirty="0">
              <a:solidFill>
                <a:srgbClr val="0000FF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2100" dirty="0">
              <a:solidFill>
                <a:srgbClr val="0000FF"/>
              </a:solidFill>
              <a:latin typeface="Sassoon Penpals" panose="02000400000000000000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1FC2DC-7C06-47CB-B5A5-069F31F360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6369" y="4818593"/>
            <a:ext cx="2171700" cy="1657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46A0E5-13B9-4142-A20D-9CCC981196F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343"/>
          <a:stretch/>
        </p:blipFill>
        <p:spPr>
          <a:xfrm>
            <a:off x="563811" y="4750226"/>
            <a:ext cx="1615950" cy="1820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C52545-2C11-4E1A-A314-DDE0A8B994C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048" r="12363"/>
          <a:stretch/>
        </p:blipFill>
        <p:spPr>
          <a:xfrm>
            <a:off x="4941209" y="4971773"/>
            <a:ext cx="1518949" cy="13771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421298-EEF4-4DBD-941E-96C0DB4AA4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4492" y="4955101"/>
            <a:ext cx="2281489" cy="151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87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500">
              <a:srgbClr val="F165F1"/>
            </a:gs>
            <a:gs pos="7000">
              <a:srgbClr val="F8AEF8"/>
            </a:gs>
            <a:gs pos="100000">
              <a:srgbClr val="F8AEF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D586D81-8012-4C27-80B0-519B38205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4367" y="167598"/>
            <a:ext cx="791024" cy="791024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1886C8C0-D296-41A4-821C-71BB14F424C8}"/>
              </a:ext>
            </a:extLst>
          </p:cNvPr>
          <p:cNvSpPr/>
          <p:nvPr/>
        </p:nvSpPr>
        <p:spPr>
          <a:xfrm>
            <a:off x="10432345" y="177440"/>
            <a:ext cx="786508" cy="7385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RSHE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4D0E653D-6775-49EE-9121-7D71F106DE41}"/>
              </a:ext>
            </a:extLst>
          </p:cNvPr>
          <p:cNvSpPr/>
          <p:nvPr/>
        </p:nvSpPr>
        <p:spPr>
          <a:xfrm>
            <a:off x="318301" y="4252855"/>
            <a:ext cx="8759023" cy="2505111"/>
          </a:xfrm>
          <a:prstGeom prst="roundRect">
            <a:avLst>
              <a:gd name="adj" fmla="val 809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numCol="2" spcCol="360000" rtlCol="0" anchor="t" anchorCtr="0"/>
          <a:lstStyle/>
          <a:p>
            <a:pPr marL="342900" lvl="0" indent="-342900">
              <a:spcAft>
                <a:spcPts val="200"/>
              </a:spcAft>
              <a:buAutoNum type="arabicParenR"/>
            </a:pPr>
            <a:endParaRPr lang="en-GB" sz="1600" dirty="0">
              <a:solidFill>
                <a:schemeClr val="tx1"/>
              </a:solidFill>
              <a:latin typeface="Sassoon Penpals" panose="02000400000000000000" pitchFamily="50" charset="0"/>
            </a:endParaRPr>
          </a:p>
          <a:p>
            <a:pPr marL="342900" lvl="0" indent="-342900">
              <a:spcAft>
                <a:spcPts val="200"/>
              </a:spcAft>
              <a:buAutoNum type="arabicParenR"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987908-EF4B-4DA4-B6D0-AA7A961C3B5A}"/>
              </a:ext>
            </a:extLst>
          </p:cNvPr>
          <p:cNvSpPr txBox="1"/>
          <p:nvPr/>
        </p:nvSpPr>
        <p:spPr>
          <a:xfrm>
            <a:off x="10128448" y="4758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le 15">
            <a:extLst>
              <a:ext uri="{FF2B5EF4-FFF2-40B4-BE49-F238E27FC236}">
                <a16:creationId xmlns:a16="http://schemas.microsoft.com/office/drawing/2014/main" id="{6B9F6610-CE75-4E7D-90FE-CF74BE7A1DD4}"/>
              </a:ext>
            </a:extLst>
          </p:cNvPr>
          <p:cNvSpPr/>
          <p:nvPr/>
        </p:nvSpPr>
        <p:spPr>
          <a:xfrm>
            <a:off x="7742219" y="1035257"/>
            <a:ext cx="4159339" cy="3004847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Vocabulary</a:t>
            </a:r>
          </a:p>
        </p:txBody>
      </p:sp>
      <p:pic>
        <p:nvPicPr>
          <p:cNvPr id="24" name="Picture 10" descr="Free Scrabble Words Cliparts, Download Free Clip Art, Free Clip Art on  Clipart Library">
            <a:extLst>
              <a:ext uri="{FF2B5EF4-FFF2-40B4-BE49-F238E27FC236}">
                <a16:creationId xmlns:a16="http://schemas.microsoft.com/office/drawing/2014/main" id="{B994AFEE-53DC-4760-81E9-54850E53ED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1" t="2083" r="21928"/>
          <a:stretch/>
        </p:blipFill>
        <p:spPr bwMode="auto">
          <a:xfrm>
            <a:off x="11218853" y="1189136"/>
            <a:ext cx="52594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6FBEA36-0F3F-4AD2-A3F0-B301A4CE081B}"/>
              </a:ext>
            </a:extLst>
          </p:cNvPr>
          <p:cNvSpPr txBox="1"/>
          <p:nvPr/>
        </p:nvSpPr>
        <p:spPr>
          <a:xfrm>
            <a:off x="7887359" y="1531725"/>
            <a:ext cx="1620523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6600"/>
                </a:solidFill>
                <a:latin typeface="Sassoon Penpals" panose="02000400000000000000" pitchFamily="50" charset="0"/>
              </a:rPr>
              <a:t>friendship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6600"/>
                </a:solidFill>
                <a:latin typeface="Sassoon Penpals" panose="02000400000000000000" pitchFamily="50" charset="0"/>
              </a:rPr>
              <a:t>respect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6600"/>
                </a:solidFill>
                <a:latin typeface="Sassoon Penpals" panose="02000400000000000000" pitchFamily="50" charset="0"/>
              </a:rPr>
              <a:t>stereotype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6600"/>
                </a:solidFill>
                <a:latin typeface="Sassoon Penpals" panose="02000400000000000000" pitchFamily="50" charset="0"/>
              </a:rPr>
              <a:t>authority</a:t>
            </a:r>
          </a:p>
          <a:p>
            <a:pPr>
              <a:spcAft>
                <a:spcPts val="200"/>
              </a:spcAft>
            </a:pPr>
            <a:endParaRPr lang="en-GB" sz="2100" dirty="0">
              <a:solidFill>
                <a:srgbClr val="006600"/>
              </a:solidFill>
              <a:latin typeface="Sassoon Penpals" panose="02000400000000000000" pitchFamily="50" charset="0"/>
            </a:endParaRPr>
          </a:p>
        </p:txBody>
      </p:sp>
      <p:grpSp>
        <p:nvGrpSpPr>
          <p:cNvPr id="29" name="Group 2">
            <a:extLst>
              <a:ext uri="{FF2B5EF4-FFF2-40B4-BE49-F238E27FC236}">
                <a16:creationId xmlns:a16="http://schemas.microsoft.com/office/drawing/2014/main" id="{26111A11-67C8-41C9-90DF-33CC25535D3B}"/>
              </a:ext>
            </a:extLst>
          </p:cNvPr>
          <p:cNvGrpSpPr>
            <a:grpSpLocks/>
          </p:cNvGrpSpPr>
          <p:nvPr/>
        </p:nvGrpSpPr>
        <p:grpSpPr bwMode="auto">
          <a:xfrm>
            <a:off x="9569564" y="148305"/>
            <a:ext cx="791024" cy="785519"/>
            <a:chOff x="108331873" y="108311296"/>
            <a:chExt cx="2965768" cy="2945027"/>
          </a:xfrm>
        </p:grpSpPr>
        <p:sp>
          <p:nvSpPr>
            <p:cNvPr id="30" name="Oval 3">
              <a:extLst>
                <a:ext uri="{FF2B5EF4-FFF2-40B4-BE49-F238E27FC236}">
                  <a16:creationId xmlns:a16="http://schemas.microsoft.com/office/drawing/2014/main" id="{BC7FA3E2-F3A9-44FA-B4FD-C869B018F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50346" y="108412767"/>
              <a:ext cx="2718148" cy="2718148"/>
            </a:xfrm>
            <a:prstGeom prst="ellipse">
              <a:avLst/>
            </a:prstGeom>
            <a:solidFill>
              <a:srgbClr val="FFFFFF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A7EDB299-6FC3-4358-A362-AD913E29F9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31873" y="108311296"/>
              <a:ext cx="2965768" cy="2945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32" name="Rounded Rectangle 38">
            <a:extLst>
              <a:ext uri="{FF2B5EF4-FFF2-40B4-BE49-F238E27FC236}">
                <a16:creationId xmlns:a16="http://schemas.microsoft.com/office/drawing/2014/main" id="{5E528594-4517-4805-94B7-FEE8B241A7D2}"/>
              </a:ext>
            </a:extLst>
          </p:cNvPr>
          <p:cNvSpPr/>
          <p:nvPr/>
        </p:nvSpPr>
        <p:spPr>
          <a:xfrm>
            <a:off x="318375" y="1057412"/>
            <a:ext cx="7217022" cy="2982692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chemeClr val="tx1"/>
                </a:solidFill>
                <a:latin typeface="Sassoon Penpals" panose="02000400000000000000" pitchFamily="50" charset="0"/>
              </a:rPr>
              <a:t>Learning sequence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2000" dirty="0">
                <a:solidFill>
                  <a:schemeClr val="tx1"/>
                </a:solidFill>
                <a:latin typeface="Sassoon Penpals" panose="02000400000000000000" pitchFamily="50" charset="0"/>
              </a:rPr>
              <a:t>To understand what we mean by respect and why it is important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2000" dirty="0">
                <a:solidFill>
                  <a:schemeClr val="tx1"/>
                </a:solidFill>
                <a:latin typeface="Sassoon Penpals" panose="02000400000000000000" pitchFamily="50" charset="0"/>
              </a:rPr>
              <a:t>To understand that respect is two-way and how we treat others is how we can expect to be treated 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2000" dirty="0">
                <a:solidFill>
                  <a:schemeClr val="tx1"/>
                </a:solidFill>
                <a:latin typeface="Sassoon Penpals" panose="02000400000000000000" pitchFamily="50" charset="0"/>
              </a:rPr>
              <a:t>To explore other people’s attitudes and ideas and to begin to challenge these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2000" dirty="0">
                <a:solidFill>
                  <a:schemeClr val="tx1"/>
                </a:solidFill>
                <a:latin typeface="Sassoon Penpals" panose="02000400000000000000" pitchFamily="50" charset="0"/>
              </a:rPr>
              <a:t>To understand stereotypes and be able to share information on them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2000" dirty="0">
                <a:solidFill>
                  <a:schemeClr val="tx1"/>
                </a:solidFill>
                <a:latin typeface="Sassoon Penpals" panose="02000400000000000000" pitchFamily="50" charset="0"/>
              </a:rPr>
              <a:t>To resolve disputes and conflict through negotiation and compromise.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2000" dirty="0">
                <a:solidFill>
                  <a:schemeClr val="tx1"/>
                </a:solidFill>
                <a:latin typeface="Sassoon Penpals" panose="02000400000000000000" pitchFamily="50" charset="0"/>
              </a:rPr>
              <a:t>To begin to understand the process and emotions relating to grief.</a:t>
            </a:r>
          </a:p>
          <a:p>
            <a:pPr>
              <a:spcAft>
                <a:spcPts val="200"/>
              </a:spcAft>
            </a:pPr>
            <a:endParaRPr lang="en-GB" dirty="0">
              <a:solidFill>
                <a:schemeClr val="tx1"/>
              </a:solidFill>
              <a:latin typeface="Sassoon Penpals" panose="02000400000000000000" pitchFamily="50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FCDA0D-A5DC-4125-8E41-F77B3A727985}"/>
              </a:ext>
            </a:extLst>
          </p:cNvPr>
          <p:cNvSpPr txBox="1"/>
          <p:nvPr/>
        </p:nvSpPr>
        <p:spPr>
          <a:xfrm>
            <a:off x="1371786" y="57653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3DD30E-325A-4A46-B407-BD900EBBFC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535" y="4728453"/>
            <a:ext cx="2628023" cy="134973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A2731F4-5CB0-44EC-96CD-543E055589F9}"/>
              </a:ext>
            </a:extLst>
          </p:cNvPr>
          <p:cNvSpPr txBox="1"/>
          <p:nvPr/>
        </p:nvSpPr>
        <p:spPr>
          <a:xfrm>
            <a:off x="256553" y="136775"/>
            <a:ext cx="9341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 Joined" panose="02000400000000000000" pitchFamily="50" charset="0"/>
                <a:ea typeface="+mn-ea"/>
                <a:cs typeface="+mn-cs"/>
              </a:rPr>
              <a:t>Year 6 RSHE Life skills – Family and Relationships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4342E0-96AE-4ADF-AB53-E59BC6476ABB}"/>
              </a:ext>
            </a:extLst>
          </p:cNvPr>
          <p:cNvSpPr txBox="1"/>
          <p:nvPr/>
        </p:nvSpPr>
        <p:spPr>
          <a:xfrm>
            <a:off x="9569564" y="1504296"/>
            <a:ext cx="162000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conflict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resolve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earn respect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expectation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grief</a:t>
            </a:r>
          </a:p>
          <a:p>
            <a:pPr>
              <a:spcAft>
                <a:spcPts val="200"/>
              </a:spcAft>
            </a:pPr>
            <a:endParaRPr lang="en-GB" sz="2100" dirty="0">
              <a:solidFill>
                <a:srgbClr val="0000FF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endParaRPr lang="en-GB" sz="2100" dirty="0">
              <a:solidFill>
                <a:srgbClr val="0000FF"/>
              </a:solidFill>
              <a:latin typeface="Sassoon Penpals" panose="02000400000000000000" pitchFamily="50" charset="0"/>
            </a:endParaRPr>
          </a:p>
        </p:txBody>
      </p:sp>
      <p:pic>
        <p:nvPicPr>
          <p:cNvPr id="1026" name="Picture 2" descr="Digital Age ...">
            <a:extLst>
              <a:ext uri="{FF2B5EF4-FFF2-40B4-BE49-F238E27FC236}">
                <a16:creationId xmlns:a16="http://schemas.microsoft.com/office/drawing/2014/main" id="{5F0983D2-A2A3-4353-BC85-F651C8C5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20" y="4728453"/>
            <a:ext cx="2255410" cy="118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ust How Big Is The Price Tag Associated With Stereotyping Diversity In Ads">
            <a:extLst>
              <a:ext uri="{FF2B5EF4-FFF2-40B4-BE49-F238E27FC236}">
                <a16:creationId xmlns:a16="http://schemas.microsoft.com/office/drawing/2014/main" id="{62556E21-4E79-4B6E-B0C0-3AEA1F9CA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541" y="4688039"/>
            <a:ext cx="2179656" cy="163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C31079-F5D5-4595-9443-4E31991686A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8000" r="21048"/>
          <a:stretch/>
        </p:blipFill>
        <p:spPr>
          <a:xfrm>
            <a:off x="5452360" y="4705310"/>
            <a:ext cx="1741714" cy="160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DF2D6E-D76B-493E-A834-5D9911D3A1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3252" y="4705310"/>
            <a:ext cx="1465260" cy="146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3371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572</Words>
  <Application>Microsoft Office PowerPoint</Application>
  <PresentationFormat>Widescreen</PresentationFormat>
  <Paragraphs>127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Rounded MT Bold</vt:lpstr>
      <vt:lpstr>Calibri</vt:lpstr>
      <vt:lpstr>Sassoon Penpals</vt:lpstr>
      <vt:lpstr>Sassoon Penpals Joined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Hance</dc:creator>
  <cp:lastModifiedBy>Luke Paramor</cp:lastModifiedBy>
  <cp:revision>56</cp:revision>
  <dcterms:created xsi:type="dcterms:W3CDTF">2023-05-26T16:36:05Z</dcterms:created>
  <dcterms:modified xsi:type="dcterms:W3CDTF">2024-03-03T13:40:53Z</dcterms:modified>
</cp:coreProperties>
</file>