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0"/>
  </p:notesMasterIdLst>
  <p:sldIdLst>
    <p:sldId id="377" r:id="rId2"/>
    <p:sldId id="420" r:id="rId3"/>
    <p:sldId id="422" r:id="rId4"/>
    <p:sldId id="378" r:id="rId5"/>
    <p:sldId id="424" r:id="rId6"/>
    <p:sldId id="425" r:id="rId7"/>
    <p:sldId id="379" r:id="rId8"/>
    <p:sldId id="380" r:id="rId9"/>
    <p:sldId id="381" r:id="rId10"/>
    <p:sldId id="382" r:id="rId11"/>
    <p:sldId id="383" r:id="rId12"/>
    <p:sldId id="384" r:id="rId13"/>
    <p:sldId id="385" r:id="rId14"/>
    <p:sldId id="386" r:id="rId15"/>
    <p:sldId id="387" r:id="rId16"/>
    <p:sldId id="388" r:id="rId17"/>
    <p:sldId id="389" r:id="rId18"/>
    <p:sldId id="390" r:id="rId19"/>
    <p:sldId id="391" r:id="rId20"/>
    <p:sldId id="392" r:id="rId21"/>
    <p:sldId id="393" r:id="rId22"/>
    <p:sldId id="394" r:id="rId23"/>
    <p:sldId id="395" r:id="rId24"/>
    <p:sldId id="396" r:id="rId25"/>
    <p:sldId id="397" r:id="rId26"/>
    <p:sldId id="398" r:id="rId27"/>
    <p:sldId id="399" r:id="rId28"/>
    <p:sldId id="400" r:id="rId29"/>
    <p:sldId id="401" r:id="rId30"/>
    <p:sldId id="402" r:id="rId31"/>
    <p:sldId id="403" r:id="rId32"/>
    <p:sldId id="404" r:id="rId33"/>
    <p:sldId id="405" r:id="rId34"/>
    <p:sldId id="406" r:id="rId35"/>
    <p:sldId id="407" r:id="rId36"/>
    <p:sldId id="408" r:id="rId37"/>
    <p:sldId id="409" r:id="rId38"/>
    <p:sldId id="410" r:id="rId39"/>
    <p:sldId id="411" r:id="rId40"/>
    <p:sldId id="412" r:id="rId41"/>
    <p:sldId id="413" r:id="rId42"/>
    <p:sldId id="414" r:id="rId43"/>
    <p:sldId id="415" r:id="rId44"/>
    <p:sldId id="416" r:id="rId45"/>
    <p:sldId id="417" r:id="rId46"/>
    <p:sldId id="418" r:id="rId47"/>
    <p:sldId id="419" r:id="rId48"/>
    <p:sldId id="423" r:id="rId49"/>
  </p:sldIdLst>
  <p:sldSz cx="9906000" cy="6858000" type="A4"/>
  <p:notesSz cx="6870700" cy="100060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Carter" initials="MC" lastIdx="3" clrIdx="0">
    <p:extLst>
      <p:ext uri="{19B8F6BF-5375-455C-9EA6-DF929625EA0E}">
        <p15:presenceInfo xmlns:p15="http://schemas.microsoft.com/office/powerpoint/2012/main" userId="S-1-5-21-839522115-1229272821-682003330-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F"/>
    <a:srgbClr val="FFABC9"/>
    <a:srgbClr val="C1FFFF"/>
    <a:srgbClr val="FF327D"/>
    <a:srgbClr val="6DFFFF"/>
    <a:srgbClr val="FF8B8B"/>
    <a:srgbClr val="7030A0"/>
    <a:srgbClr val="BFBFBF"/>
    <a:srgbClr val="006600"/>
    <a:srgbClr val="FFCD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40" autoAdjust="0"/>
    <p:restoredTop sz="94660"/>
  </p:normalViewPr>
  <p:slideViewPr>
    <p:cSldViewPr snapToGrid="0">
      <p:cViewPr varScale="1">
        <p:scale>
          <a:sx n="114" d="100"/>
          <a:sy n="114" d="100"/>
        </p:scale>
        <p:origin x="142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6840" cy="500847"/>
          </a:xfrm>
          <a:prstGeom prst="rect">
            <a:avLst/>
          </a:prstGeom>
        </p:spPr>
        <p:txBody>
          <a:bodyPr vert="horz" lIns="89538" tIns="44769" rIns="89538" bIns="44769" rtlCol="0"/>
          <a:lstStyle>
            <a:lvl1pPr algn="l">
              <a:defRPr sz="1200"/>
            </a:lvl1pPr>
          </a:lstStyle>
          <a:p>
            <a:endParaRPr lang="en-GB"/>
          </a:p>
        </p:txBody>
      </p:sp>
      <p:sp>
        <p:nvSpPr>
          <p:cNvPr id="3" name="Date Placeholder 2"/>
          <p:cNvSpPr>
            <a:spLocks noGrp="1"/>
          </p:cNvSpPr>
          <p:nvPr>
            <p:ph type="dt" idx="1"/>
          </p:nvPr>
        </p:nvSpPr>
        <p:spPr>
          <a:xfrm>
            <a:off x="3892315" y="0"/>
            <a:ext cx="2976839" cy="500847"/>
          </a:xfrm>
          <a:prstGeom prst="rect">
            <a:avLst/>
          </a:prstGeom>
        </p:spPr>
        <p:txBody>
          <a:bodyPr vert="horz" lIns="89538" tIns="44769" rIns="89538" bIns="44769" rtlCol="0"/>
          <a:lstStyle>
            <a:lvl1pPr algn="r">
              <a:defRPr sz="1200"/>
            </a:lvl1pPr>
          </a:lstStyle>
          <a:p>
            <a:fld id="{6F485D7F-DF39-443F-B718-9A160FD460B6}" type="datetimeFigureOut">
              <a:rPr lang="en-GB" smtClean="0"/>
              <a:t>05/05/2024</a:t>
            </a:fld>
            <a:endParaRPr lang="en-GB"/>
          </a:p>
        </p:txBody>
      </p:sp>
      <p:sp>
        <p:nvSpPr>
          <p:cNvPr id="4" name="Slide Image Placeholder 3"/>
          <p:cNvSpPr>
            <a:spLocks noGrp="1" noRot="1" noChangeAspect="1"/>
          </p:cNvSpPr>
          <p:nvPr>
            <p:ph type="sldImg" idx="2"/>
          </p:nvPr>
        </p:nvSpPr>
        <p:spPr>
          <a:xfrm>
            <a:off x="996950" y="1250950"/>
            <a:ext cx="4876800" cy="3376613"/>
          </a:xfrm>
          <a:prstGeom prst="rect">
            <a:avLst/>
          </a:prstGeom>
          <a:noFill/>
          <a:ln w="12700">
            <a:solidFill>
              <a:prstClr val="black"/>
            </a:solidFill>
          </a:ln>
        </p:spPr>
        <p:txBody>
          <a:bodyPr vert="horz" lIns="89538" tIns="44769" rIns="89538" bIns="44769" rtlCol="0" anchor="ctr"/>
          <a:lstStyle/>
          <a:p>
            <a:endParaRPr lang="en-GB"/>
          </a:p>
        </p:txBody>
      </p:sp>
      <p:sp>
        <p:nvSpPr>
          <p:cNvPr id="5" name="Notes Placeholder 4"/>
          <p:cNvSpPr>
            <a:spLocks noGrp="1"/>
          </p:cNvSpPr>
          <p:nvPr>
            <p:ph type="body" sz="quarter" idx="3"/>
          </p:nvPr>
        </p:nvSpPr>
        <p:spPr>
          <a:xfrm>
            <a:off x="686606" y="4814994"/>
            <a:ext cx="5497488" cy="3939683"/>
          </a:xfrm>
          <a:prstGeom prst="rect">
            <a:avLst/>
          </a:prstGeom>
        </p:spPr>
        <p:txBody>
          <a:bodyPr vert="horz" lIns="89538" tIns="44769" rIns="89538" bIns="4476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05166"/>
            <a:ext cx="2976840" cy="500847"/>
          </a:xfrm>
          <a:prstGeom prst="rect">
            <a:avLst/>
          </a:prstGeom>
        </p:spPr>
        <p:txBody>
          <a:bodyPr vert="horz" lIns="89538" tIns="44769" rIns="89538" bIns="44769" rtlCol="0" anchor="b"/>
          <a:lstStyle>
            <a:lvl1pPr algn="l">
              <a:defRPr sz="1200"/>
            </a:lvl1pPr>
          </a:lstStyle>
          <a:p>
            <a:endParaRPr lang="en-GB"/>
          </a:p>
        </p:txBody>
      </p:sp>
      <p:sp>
        <p:nvSpPr>
          <p:cNvPr id="7" name="Slide Number Placeholder 6"/>
          <p:cNvSpPr>
            <a:spLocks noGrp="1"/>
          </p:cNvSpPr>
          <p:nvPr>
            <p:ph type="sldNum" sz="quarter" idx="5"/>
          </p:nvPr>
        </p:nvSpPr>
        <p:spPr>
          <a:xfrm>
            <a:off x="3892315" y="9505166"/>
            <a:ext cx="2976839" cy="500847"/>
          </a:xfrm>
          <a:prstGeom prst="rect">
            <a:avLst/>
          </a:prstGeom>
        </p:spPr>
        <p:txBody>
          <a:bodyPr vert="horz" lIns="89538" tIns="44769" rIns="89538" bIns="44769" rtlCol="0" anchor="b"/>
          <a:lstStyle>
            <a:lvl1pPr algn="r">
              <a:defRPr sz="1200"/>
            </a:lvl1pPr>
          </a:lstStyle>
          <a:p>
            <a:fld id="{6693D926-B067-4D2C-B28A-752AB5B75A3E}" type="slidenum">
              <a:rPr lang="en-GB" smtClean="0"/>
              <a:t>‹#›</a:t>
            </a:fld>
            <a:endParaRPr lang="en-GB"/>
          </a:p>
        </p:txBody>
      </p:sp>
    </p:spTree>
    <p:extLst>
      <p:ext uri="{BB962C8B-B14F-4D97-AF65-F5344CB8AC3E}">
        <p14:creationId xmlns:p14="http://schemas.microsoft.com/office/powerpoint/2010/main" val="1671161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7069" y="4752829"/>
            <a:ext cx="5496550" cy="4502694"/>
          </a:xfrm>
          <a:prstGeom prst="rect">
            <a:avLst/>
          </a:prstGeom>
        </p:spPr>
        <p:txBody>
          <a:bodyPr spcFirstLastPara="1" wrap="square" lIns="89523" tIns="89523" rIns="89523" bIns="89523" anchor="t" anchorCtr="0">
            <a:noAutofit/>
          </a:bodyPr>
          <a:lstStyle/>
          <a:p>
            <a:endParaRPr/>
          </a:p>
        </p:txBody>
      </p:sp>
      <p:sp>
        <p:nvSpPr>
          <p:cNvPr id="88" name="Google Shape;88;p2:notes"/>
          <p:cNvSpPr>
            <a:spLocks noGrp="1" noRot="1" noChangeAspect="1"/>
          </p:cNvSpPr>
          <p:nvPr>
            <p:ph type="sldImg" idx="2"/>
          </p:nvPr>
        </p:nvSpPr>
        <p:spPr>
          <a:xfrm>
            <a:off x="727075" y="750888"/>
            <a:ext cx="5418138" cy="3751262"/>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62355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3:notes"/>
          <p:cNvSpPr txBox="1">
            <a:spLocks noGrp="1"/>
          </p:cNvSpPr>
          <p:nvPr>
            <p:ph type="body" idx="1"/>
          </p:nvPr>
        </p:nvSpPr>
        <p:spPr>
          <a:xfrm>
            <a:off x="687069" y="4752829"/>
            <a:ext cx="5496550" cy="4502694"/>
          </a:xfrm>
          <a:prstGeom prst="rect">
            <a:avLst/>
          </a:prstGeom>
        </p:spPr>
        <p:txBody>
          <a:bodyPr spcFirstLastPara="1" wrap="square" lIns="89523" tIns="89523" rIns="89523" bIns="89523" anchor="t" anchorCtr="0">
            <a:noAutofit/>
          </a:bodyPr>
          <a:lstStyle/>
          <a:p>
            <a:endParaRPr/>
          </a:p>
        </p:txBody>
      </p:sp>
      <p:sp>
        <p:nvSpPr>
          <p:cNvPr id="105" name="Google Shape;105;p3:notes"/>
          <p:cNvSpPr>
            <a:spLocks noGrp="1" noRot="1" noChangeAspect="1"/>
          </p:cNvSpPr>
          <p:nvPr>
            <p:ph type="sldImg" idx="2"/>
          </p:nvPr>
        </p:nvSpPr>
        <p:spPr>
          <a:xfrm>
            <a:off x="727075" y="750888"/>
            <a:ext cx="5418138" cy="3751262"/>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46108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a:p>
        </p:txBody>
      </p:sp>
    </p:spTree>
    <p:extLst>
      <p:ext uri="{BB962C8B-B14F-4D97-AF65-F5344CB8AC3E}">
        <p14:creationId xmlns:p14="http://schemas.microsoft.com/office/powerpoint/2010/main" val="1215043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a:p>
        </p:txBody>
      </p:sp>
    </p:spTree>
    <p:extLst>
      <p:ext uri="{BB962C8B-B14F-4D97-AF65-F5344CB8AC3E}">
        <p14:creationId xmlns:p14="http://schemas.microsoft.com/office/powerpoint/2010/main" val="1511108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a:p>
        </p:txBody>
      </p:sp>
    </p:spTree>
    <p:extLst>
      <p:ext uri="{BB962C8B-B14F-4D97-AF65-F5344CB8AC3E}">
        <p14:creationId xmlns:p14="http://schemas.microsoft.com/office/powerpoint/2010/main" val="53938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a:p>
        </p:txBody>
      </p:sp>
    </p:spTree>
    <p:extLst>
      <p:ext uri="{BB962C8B-B14F-4D97-AF65-F5344CB8AC3E}">
        <p14:creationId xmlns:p14="http://schemas.microsoft.com/office/powerpoint/2010/main" val="2852974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a:p>
        </p:txBody>
      </p:sp>
    </p:spTree>
    <p:extLst>
      <p:ext uri="{BB962C8B-B14F-4D97-AF65-F5344CB8AC3E}">
        <p14:creationId xmlns:p14="http://schemas.microsoft.com/office/powerpoint/2010/main" val="1035733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a:p>
        </p:txBody>
      </p:sp>
    </p:spTree>
    <p:extLst>
      <p:ext uri="{BB962C8B-B14F-4D97-AF65-F5344CB8AC3E}">
        <p14:creationId xmlns:p14="http://schemas.microsoft.com/office/powerpoint/2010/main" val="4121179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AB84D0-C077-41BA-A2FA-8D3C0F5C2E48}" type="datetimeFigureOut">
              <a:rPr lang="en-GB" smtClean="0"/>
              <a:t>05/05/2024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706AF2B-90F6-4A5A-BF2E-49DFD9A0E043}" type="slidenum">
              <a:rPr lang="en-GB" smtClean="0"/>
              <a:t>‹#›</a:t>
            </a:fld>
            <a:endParaRPr lang="en-GB"/>
          </a:p>
        </p:txBody>
      </p:sp>
    </p:spTree>
    <p:extLst>
      <p:ext uri="{BB962C8B-B14F-4D97-AF65-F5344CB8AC3E}">
        <p14:creationId xmlns:p14="http://schemas.microsoft.com/office/powerpoint/2010/main" val="1110718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AB84D0-C077-41BA-A2FA-8D3C0F5C2E48}" type="datetimeFigureOut">
              <a:rPr lang="en-GB" smtClean="0"/>
              <a:t>05/05/2024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706AF2B-90F6-4A5A-BF2E-49DFD9A0E043}" type="slidenum">
              <a:rPr lang="en-GB" smtClean="0"/>
              <a:t>‹#›</a:t>
            </a:fld>
            <a:endParaRPr lang="en-GB"/>
          </a:p>
        </p:txBody>
      </p:sp>
    </p:spTree>
    <p:extLst>
      <p:ext uri="{BB962C8B-B14F-4D97-AF65-F5344CB8AC3E}">
        <p14:creationId xmlns:p14="http://schemas.microsoft.com/office/powerpoint/2010/main" val="2083176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AB84D0-C077-41BA-A2FA-8D3C0F5C2E48}" type="datetimeFigureOut">
              <a:rPr lang="en-GB" smtClean="0"/>
              <a:t>05/05/2024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706AF2B-90F6-4A5A-BF2E-49DFD9A0E043}" type="slidenum">
              <a:rPr lang="en-GB" smtClean="0"/>
              <a:t>‹#›</a:t>
            </a:fld>
            <a:endParaRPr lang="en-GB"/>
          </a:p>
        </p:txBody>
      </p:sp>
    </p:spTree>
    <p:extLst>
      <p:ext uri="{BB962C8B-B14F-4D97-AF65-F5344CB8AC3E}">
        <p14:creationId xmlns:p14="http://schemas.microsoft.com/office/powerpoint/2010/main" val="2453676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a:p>
        </p:txBody>
      </p:sp>
    </p:spTree>
    <p:extLst>
      <p:ext uri="{BB962C8B-B14F-4D97-AF65-F5344CB8AC3E}">
        <p14:creationId xmlns:p14="http://schemas.microsoft.com/office/powerpoint/2010/main" val="1449484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a:p>
        </p:txBody>
      </p:sp>
    </p:spTree>
    <p:extLst>
      <p:ext uri="{BB962C8B-B14F-4D97-AF65-F5344CB8AC3E}">
        <p14:creationId xmlns:p14="http://schemas.microsoft.com/office/powerpoint/2010/main" val="3897463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CCCC"/>
            </a:gs>
            <a:gs pos="50000">
              <a:srgbClr val="FF7C80"/>
            </a:gs>
            <a:gs pos="85000">
              <a:srgbClr val="FF0000"/>
            </a:gs>
            <a:gs pos="100000">
              <a:srgbClr val="FF0000"/>
            </a:gs>
          </a:gsLst>
          <a:lin ang="162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AB84D0-C077-41BA-A2FA-8D3C0F5C2E48}" type="datetimeFigureOut">
              <a:rPr lang="en-GB" smtClean="0"/>
              <a:t>05/05/2024</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06AF2B-90F6-4A5A-BF2E-49DFD9A0E043}" type="slidenum">
              <a:rPr lang="en-GB" smtClean="0"/>
              <a:t>‹#›</a:t>
            </a:fld>
            <a:endParaRPr lang="en-GB"/>
          </a:p>
        </p:txBody>
      </p:sp>
    </p:spTree>
    <p:extLst>
      <p:ext uri="{BB962C8B-B14F-4D97-AF65-F5344CB8AC3E}">
        <p14:creationId xmlns:p14="http://schemas.microsoft.com/office/powerpoint/2010/main" val="600794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www.gov.uk/government/publications/education-for-a-connected-world" TargetMode="Externa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teachcomputing.org/curriculum/key-stage-1/computing-systems-and-networks-technology-around-us" TargetMode="Externa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teachcomputing.org/curriculum/key-stage-1/programming-a-moving-a-robot" TargetMode="Externa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1.gif"/><Relationship Id="rId7" Type="http://schemas.openxmlformats.org/officeDocument/2006/relationships/image" Target="../media/image5.png"/><Relationship Id="rId2" Type="http://schemas.openxmlformats.org/officeDocument/2006/relationships/slide" Target="slide48.xml"/><Relationship Id="rId1" Type="http://schemas.openxmlformats.org/officeDocument/2006/relationships/slideLayout" Target="../slideLayouts/slideLayout1.xml"/><Relationship Id="rId6" Type="http://schemas.openxmlformats.org/officeDocument/2006/relationships/hyperlink" Target="https://teachcomputing.org/curriculum/key-stage-1/creating-media-digital-writing" TargetMode="External"/><Relationship Id="rId5" Type="http://schemas.openxmlformats.org/officeDocument/2006/relationships/image" Target="../media/image3.png"/><Relationship Id="rId4" Type="http://schemas.openxmlformats.org/officeDocument/2006/relationships/slide" Target="slide8.xml"/></Relationships>
</file>

<file path=ppt/slides/_rels/slide15.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teachcomputing.org/curriculum/key-stage-1/creating-media-digital-painting" TargetMode="Externa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gif"/><Relationship Id="rId7" Type="http://schemas.openxmlformats.org/officeDocument/2006/relationships/slide" Target="slide48.xml"/><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hyperlink" Target="https://www.gov.uk/government/publications/education-for-a-connected-world" TargetMode="External"/><Relationship Id="rId5" Type="http://schemas.openxmlformats.org/officeDocument/2006/relationships/image" Target="../media/image3.png"/><Relationship Id="rId4" Type="http://schemas.openxmlformats.org/officeDocument/2006/relationships/slide" Target="slide8.xml"/></Relationships>
</file>

<file path=ppt/slides/_rels/slide18.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teachcomputing.org/curriculum/key-stage-1/computing-systems-and-networks-it-around-us" TargetMode="Externa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teachcomputing.org/curriculum/key-stage-1/programming-b-introduction-to-animation"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slide" Target="slide48.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teachcomputing.org/curriculum/key-stage-1/data-and-information-pictograms" TargetMode="Externa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www.gov.uk/government/publications/education-for-a-connected-world" TargetMode="Externa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teachcomputing.org/curriculum/key-stage-2/computing-systems-and-networks-connecting-computers" TargetMode="Externa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teachcomputing.org/curriculum/key-stage-2/programming-b-events-and-actions" TargetMode="Externa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teachcomputing.org/curriculum/key-stage-2/creating-media-desktop-publishing" TargetMode="Externa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teachcomputing.org/curriculum/key-stage-2/creating-media-animation" TargetMode="Externa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hyperlink" Target="https://www.gov.uk/government/publications/education-for-a-connected-world" TargetMode="External"/><Relationship Id="rId5" Type="http://schemas.openxmlformats.org/officeDocument/2006/relationships/slide" Target="slide48.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teachcomputing.org/curriculum/key-stage-2/computing-systems-and-networks-the-internet" TargetMode="Externa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teachcomputing.org/curriculum/key-stage-2/programming-b-repetition-in-games" TargetMode="Externa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teachcomputing.org/curriculum/key-stage-2/data-and-information-spreadsheets" TargetMode="Externa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teachcomputing.org/curriculum/key-stage-2/creating-media-photo-editing" TargetMode="Externa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www.gov.uk/government/publications/education-for-a-connected-world" TargetMode="External"/><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teachcomputing.org/curriculum/key-stage-2/computing-systems-and-networks-sharing-information" TargetMode="External"/><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teachcomputing.org/curriculum/key-stage-2/programming-b-selection-in-quizzes" TargetMode="External"/><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slide" Target="slide48.xml"/><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teachcomputing.org/curriculum/key-stage-2/creating-media-video-editing"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www.gov.uk/government/publications/education-for-a-connected-world" TargetMode="External"/><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teachcomputing.org/curriculum/key-stage-2/computing-systems-and-networks-communication" TargetMode="External"/><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teachcomputing.org/curriculum/key-stage-2/programming-a-variables-in-games" TargetMode="External"/><Relationship Id="rId4" Type="http://schemas.openxmlformats.org/officeDocument/2006/relationships/image" Target="../media/image3.png"/></Relationships>
</file>

<file path=ppt/slides/_rels/slide44.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teachcomputing.org/curriculum/key-stage-2/creating-media-web-page-creation" TargetMode="External"/><Relationship Id="rId4" Type="http://schemas.openxmlformats.org/officeDocument/2006/relationships/image" Target="../media/image3.png"/></Relationships>
</file>

<file path=ppt/slides/_rels/slide45.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image" Target="../media/image5.pn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 Target="slide48.xml"/><Relationship Id="rId5" Type="http://schemas.openxmlformats.org/officeDocument/2006/relationships/hyperlink" Target="https://teachcomputing.org/curriculum/key-stage-2/creating-media-audio-editing" TargetMode="External"/><Relationship Id="rId4" Type="http://schemas.openxmlformats.org/officeDocument/2006/relationships/image" Target="../media/image3.png"/></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hyperlink" Target="http://www.natgeokids.com/" TargetMode="External"/><Relationship Id="rId13" Type="http://schemas.openxmlformats.org/officeDocument/2006/relationships/slide" Target="slide48.xml"/><Relationship Id="rId3" Type="http://schemas.openxmlformats.org/officeDocument/2006/relationships/hyperlink" Target="https://www.phonicsplay.co.uk/" TargetMode="External"/><Relationship Id="rId7" Type="http://schemas.openxmlformats.org/officeDocument/2006/relationships/hyperlink" Target="https://play.google.com/store/apps/details?id=com.sesameworkshop.elmoloves123s&amp;hl=en_GB&amp;gl=US" TargetMode="External"/><Relationship Id="rId12"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www.topmarks.co.uk/" TargetMode="External"/><Relationship Id="rId11" Type="http://schemas.openxmlformats.org/officeDocument/2006/relationships/hyperlink" Target="https://www.bbc.co.uk/cbeebies/games/waffle-and-friends-game" TargetMode="External"/><Relationship Id="rId5" Type="http://schemas.openxmlformats.org/officeDocument/2006/relationships/hyperlink" Target="https://www.booktrust.org.uk/" TargetMode="External"/><Relationship Id="rId10" Type="http://schemas.openxmlformats.org/officeDocument/2006/relationships/hyperlink" Target="http://www.busythings.co.uk/" TargetMode="External"/><Relationship Id="rId4" Type="http://schemas.openxmlformats.org/officeDocument/2006/relationships/hyperlink" Target="https://www.phonicsplay.co.uk/resources/phase/1/welcome-to-the-zoo" TargetMode="External"/><Relationship Id="rId9" Type="http://schemas.openxmlformats.org/officeDocument/2006/relationships/hyperlink" Target="https://www.wildlifewatch.org.uk/seasonal-wildlife/autumn%20and%20design" TargetMode="External"/></Relationships>
</file>

<file path=ppt/slides/_rels/slide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hyperlink" Target="https://www.gov.uk/government/publications/education-for-a-connected-world" TargetMode="External"/><Relationship Id="rId5" Type="http://schemas.openxmlformats.org/officeDocument/2006/relationships/slide" Target="slide48.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1.gif"/><Relationship Id="rId1" Type="http://schemas.openxmlformats.org/officeDocument/2006/relationships/slideLayout" Target="../slideLayouts/slideLayout1.xml"/><Relationship Id="rId5" Type="http://schemas.openxmlformats.org/officeDocument/2006/relationships/slide" Target="slide48.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1.gif"/><Relationship Id="rId1" Type="http://schemas.openxmlformats.org/officeDocument/2006/relationships/slideLayout" Target="../slideLayouts/slideLayout1.xml"/><Relationship Id="rId5" Type="http://schemas.openxmlformats.org/officeDocument/2006/relationships/slide" Target="slide48.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469689" y="682307"/>
            <a:ext cx="8966622" cy="312701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b" anchorCtr="0">
            <a:spAutoFit/>
          </a:bodyPr>
          <a:lstStyle/>
          <a:p>
            <a:pPr algn="ctr"/>
            <a:r>
              <a:rPr lang="en-GB" sz="9600" b="1" dirty="0">
                <a:latin typeface="Sassoon Penpals" panose="02000400000000000000" pitchFamily="50" charset="0"/>
              </a:rPr>
              <a:t>Progression in</a:t>
            </a:r>
          </a:p>
          <a:p>
            <a:pPr algn="ctr"/>
            <a:r>
              <a:rPr lang="en-GB" sz="9600" b="1" dirty="0">
                <a:latin typeface="Sassoon Penpals" panose="02000400000000000000" pitchFamily="50" charset="0"/>
              </a:rPr>
              <a:t>Computing </a:t>
            </a:r>
          </a:p>
        </p:txBody>
      </p:sp>
      <p:grpSp>
        <p:nvGrpSpPr>
          <p:cNvPr id="6" name="Group 5"/>
          <p:cNvGrpSpPr/>
          <p:nvPr/>
        </p:nvGrpSpPr>
        <p:grpSpPr>
          <a:xfrm>
            <a:off x="2953598" y="4065163"/>
            <a:ext cx="3998804" cy="1767994"/>
            <a:chOff x="4069200" y="4314542"/>
            <a:chExt cx="3998804" cy="1767994"/>
          </a:xfrm>
        </p:grpSpPr>
        <p:sp>
          <p:nvSpPr>
            <p:cNvPr id="5" name="Oval 4"/>
            <p:cNvSpPr/>
            <p:nvPr/>
          </p:nvSpPr>
          <p:spPr>
            <a:xfrm>
              <a:off x="4069200" y="4314542"/>
              <a:ext cx="1767600" cy="1767600"/>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51B0BA11-1BCC-495D-90B6-B65EB84217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5656" y="4314542"/>
              <a:ext cx="1772348" cy="1767994"/>
            </a:xfrm>
            <a:prstGeom prst="rect">
              <a:avLst/>
            </a:prstGeom>
          </p:spPr>
        </p:pic>
      </p:grpSp>
    </p:spTree>
    <p:extLst>
      <p:ext uri="{BB962C8B-B14F-4D97-AF65-F5344CB8AC3E}">
        <p14:creationId xmlns:p14="http://schemas.microsoft.com/office/powerpoint/2010/main" val="325674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469689" y="1634382"/>
            <a:ext cx="8966622" cy="160967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b"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86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1</a:t>
            </a:r>
          </a:p>
        </p:txBody>
      </p:sp>
      <p:grpSp>
        <p:nvGrpSpPr>
          <p:cNvPr id="6" name="Group 5"/>
          <p:cNvGrpSpPr/>
          <p:nvPr/>
        </p:nvGrpSpPr>
        <p:grpSpPr>
          <a:xfrm>
            <a:off x="2953598" y="3499899"/>
            <a:ext cx="3998804" cy="1767994"/>
            <a:chOff x="4069200" y="4314542"/>
            <a:chExt cx="3998804" cy="1767994"/>
          </a:xfrm>
        </p:grpSpPr>
        <p:sp>
          <p:nvSpPr>
            <p:cNvPr id="5" name="Oval 4"/>
            <p:cNvSpPr/>
            <p:nvPr/>
          </p:nvSpPr>
          <p:spPr>
            <a:xfrm>
              <a:off x="4069200" y="4314542"/>
              <a:ext cx="1767600" cy="1767600"/>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51B0BA11-1BCC-495D-90B6-B65EB84217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5656" y="4314542"/>
              <a:ext cx="1772348" cy="1767994"/>
            </a:xfrm>
            <a:prstGeom prst="rect">
              <a:avLst/>
            </a:prstGeom>
          </p:spPr>
        </p:pic>
      </p:grpSp>
    </p:spTree>
    <p:extLst>
      <p:ext uri="{BB962C8B-B14F-4D97-AF65-F5344CB8AC3E}">
        <p14:creationId xmlns:p14="http://schemas.microsoft.com/office/powerpoint/2010/main" val="1608027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1 – Online behaviour</a:t>
            </a:r>
          </a:p>
        </p:txBody>
      </p:sp>
      <p:sp>
        <p:nvSpPr>
          <p:cNvPr id="31" name="Oval 30"/>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Oval 31">
            <a:extLst>
              <a:ext uri="{FF2B5EF4-FFF2-40B4-BE49-F238E27FC236}">
                <a16:creationId xmlns:a16="http://schemas.microsoft.com/office/drawing/2014/main" id="{28C29022-CEF6-47EA-9B66-6AC2E59006F4}"/>
              </a:ext>
            </a:extLst>
          </p:cNvPr>
          <p:cNvSpPr/>
          <p:nvPr/>
        </p:nvSpPr>
        <p:spPr>
          <a:xfrm>
            <a:off x="7128567" y="352695"/>
            <a:ext cx="687600" cy="687600"/>
          </a:xfrm>
          <a:prstGeom prst="ellipse">
            <a:avLst/>
          </a:prstGeom>
          <a:solidFill>
            <a:srgbClr val="00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Digital Literacy</a:t>
            </a:r>
          </a:p>
        </p:txBody>
      </p:sp>
      <p:pic>
        <p:nvPicPr>
          <p:cNvPr id="33" name="Picture 32"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14" name="Rounded Rectangle 38">
            <a:extLst>
              <a:ext uri="{FF2B5EF4-FFF2-40B4-BE49-F238E27FC236}">
                <a16:creationId xmlns:a16="http://schemas.microsoft.com/office/drawing/2014/main" id="{D1F72F37-EA5C-4881-8B12-95ACB3C5F105}"/>
              </a:ext>
            </a:extLst>
          </p:cNvPr>
          <p:cNvSpPr/>
          <p:nvPr/>
        </p:nvSpPr>
        <p:spPr>
          <a:xfrm>
            <a:off x="3500415" y="1321507"/>
            <a:ext cx="2880000" cy="3549751"/>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1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Describe good ways to behave online.</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Explain rules when using technology.</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Understand that there will be things online that I like and don’t like.</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Explain how passwords are used to protect information.</a:t>
            </a:r>
          </a:p>
          <a:p>
            <a:pPr>
              <a:spcAft>
                <a:spcPts val="500"/>
              </a:spcAft>
            </a:pPr>
            <a:r>
              <a:rPr lang="en-GB" sz="11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Use search engines and understand that there will be things online that I like and don’t like.</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Save my work under a suitable title so others know it belongs to me.</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6674260" y="1321506"/>
            <a:ext cx="2880000" cy="3724319"/>
          </a:xfrm>
          <a:prstGeom prst="roundRect">
            <a:avLst>
              <a:gd name="adj" fmla="val 7088"/>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1 Computing End Points</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Know where to go for help and support if something upsets you online (trusted adults).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Name and explain the purpose of the main parts of a computer (screen, keyboard, mouse/track pad, base unit).</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 successful algorithm on a floor robot to move at least five squares.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Write a sentence using keys for a specific purpose (e.g. use the shift key to type capital letters).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Make corrections (e.g. using the backspace key).</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the shape and line tools to create a digital artwork.</a:t>
            </a:r>
          </a:p>
        </p:txBody>
      </p:sp>
      <p:sp>
        <p:nvSpPr>
          <p:cNvPr id="11" name="Rounded Rectangle 38">
            <a:extLst>
              <a:ext uri="{FF2B5EF4-FFF2-40B4-BE49-F238E27FC236}">
                <a16:creationId xmlns:a16="http://schemas.microsoft.com/office/drawing/2014/main" id="{D1F72F37-EA5C-4881-8B12-95ACB3C5F105}"/>
              </a:ext>
            </a:extLst>
          </p:cNvPr>
          <p:cNvSpPr/>
          <p:nvPr/>
        </p:nvSpPr>
        <p:spPr>
          <a:xfrm>
            <a:off x="326571" y="1321508"/>
            <a:ext cx="2880000" cy="2942921"/>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good ways to behave online.</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Know to speak to a trusted adult if someone upsets then.</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rules when using technology.</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Know when to ask permission.</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Know how passwords protect information.</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how to protect personal information.</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Recognise information online can be copied.</a:t>
            </a:r>
          </a:p>
        </p:txBody>
      </p:sp>
      <p:sp>
        <p:nvSpPr>
          <p:cNvPr id="17" name="Rounded Rectangle 38">
            <a:extLst>
              <a:ext uri="{FF2B5EF4-FFF2-40B4-BE49-F238E27FC236}">
                <a16:creationId xmlns:a16="http://schemas.microsoft.com/office/drawing/2014/main" id="{D1F72F37-EA5C-4881-8B12-95ACB3C5F105}"/>
              </a:ext>
            </a:extLst>
          </p:cNvPr>
          <p:cNvSpPr/>
          <p:nvPr/>
        </p:nvSpPr>
        <p:spPr>
          <a:xfrm>
            <a:off x="6674260" y="5326883"/>
            <a:ext cx="2880000" cy="1178419"/>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Education for a Connected World</a:t>
            </a:r>
          </a:p>
          <a:p>
            <a:pPr lvl="0">
              <a:spcAft>
                <a:spcPts val="500"/>
              </a:spcAft>
            </a:pPr>
            <a:r>
              <a:rPr lang="en-GB" sz="1200" dirty="0">
                <a:solidFill>
                  <a:prstClr val="black"/>
                </a:solidFill>
                <a:latin typeface="Sassoon Penpals" panose="02000400000000000000" pitchFamily="50" charset="0"/>
                <a:hlinkClick r:id="rId5"/>
              </a:rPr>
              <a:t>https://www.gov.uk/government/publications/education-for-a-connected-world</a:t>
            </a:r>
            <a:endParaRPr lang="en-GB" sz="1200" dirty="0">
              <a:solidFill>
                <a:prstClr val="black"/>
              </a:solidFill>
              <a:latin typeface="Sassoon Penpals" panose="02000400000000000000" pitchFamily="50" charset="0"/>
            </a:endParaRPr>
          </a:p>
        </p:txBody>
      </p:sp>
      <p:sp>
        <p:nvSpPr>
          <p:cNvPr id="13" name="Rounded Rectangle 38">
            <a:extLst>
              <a:ext uri="{FF2B5EF4-FFF2-40B4-BE49-F238E27FC236}">
                <a16:creationId xmlns:a16="http://schemas.microsoft.com/office/drawing/2014/main" id="{D1F72F37-EA5C-4881-8B12-95ACB3C5F105}"/>
              </a:ext>
            </a:extLst>
          </p:cNvPr>
          <p:cNvSpPr/>
          <p:nvPr/>
        </p:nvSpPr>
        <p:spPr>
          <a:xfrm>
            <a:off x="326571" y="4547061"/>
            <a:ext cx="2880000" cy="1958241"/>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7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sp>
        <p:nvSpPr>
          <p:cNvPr id="18" name="Rounded Rectangle 38">
            <a:extLst>
              <a:ext uri="{FF2B5EF4-FFF2-40B4-BE49-F238E27FC236}">
                <a16:creationId xmlns:a16="http://schemas.microsoft.com/office/drawing/2014/main" id="{D1F72F37-EA5C-4881-8B12-95ACB3C5F105}"/>
              </a:ext>
            </a:extLst>
          </p:cNvPr>
          <p:cNvSpPr/>
          <p:nvPr/>
        </p:nvSpPr>
        <p:spPr>
          <a:xfrm>
            <a:off x="3500416" y="5153891"/>
            <a:ext cx="2879999" cy="1351411"/>
          </a:xfrm>
          <a:prstGeom prst="roundRect">
            <a:avLst>
              <a:gd name="adj" fmla="val 14459"/>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EYFS</a:t>
            </a:r>
          </a:p>
          <a:p>
            <a:pPr lvl="0">
              <a:spcAft>
                <a:spcPts val="500"/>
              </a:spcAft>
            </a:pPr>
            <a:r>
              <a:rPr lang="en-GB" sz="1200" dirty="0">
                <a:solidFill>
                  <a:prstClr val="black"/>
                </a:solidFill>
                <a:latin typeface="Sassoon Penpals" panose="02000400000000000000" pitchFamily="50" charset="0"/>
              </a:rPr>
              <a:t>EYFS Going online:</a:t>
            </a:r>
          </a:p>
          <a:p>
            <a:pPr marL="171450" indent="-17145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Know some rules for staying safe online (e.g. ask permission, have an adult with you, be kind, only use websites you’re allowed to).</a:t>
            </a:r>
          </a:p>
        </p:txBody>
      </p:sp>
      <p:pic>
        <p:nvPicPr>
          <p:cNvPr id="12" name="Picture 11">
            <a:extLst>
              <a:ext uri="{FF2B5EF4-FFF2-40B4-BE49-F238E27FC236}">
                <a16:creationId xmlns:a16="http://schemas.microsoft.com/office/drawing/2014/main" id="{84F7B746-F624-4237-86DB-B22B2281C170}"/>
              </a:ext>
            </a:extLst>
          </p:cNvPr>
          <p:cNvPicPr>
            <a:picLocks noChangeAspect="1"/>
          </p:cNvPicPr>
          <p:nvPr/>
        </p:nvPicPr>
        <p:blipFill>
          <a:blip r:embed="rId7"/>
          <a:stretch>
            <a:fillRect/>
          </a:stretch>
        </p:blipFill>
        <p:spPr>
          <a:xfrm>
            <a:off x="5725175" y="5273270"/>
            <a:ext cx="534775" cy="379691"/>
          </a:xfrm>
          <a:prstGeom prst="rect">
            <a:avLst/>
          </a:prstGeom>
        </p:spPr>
      </p:pic>
    </p:spTree>
    <p:extLst>
      <p:ext uri="{BB962C8B-B14F-4D97-AF65-F5344CB8AC3E}">
        <p14:creationId xmlns:p14="http://schemas.microsoft.com/office/powerpoint/2010/main" val="3090076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ed Rectangle 38">
            <a:extLst>
              <a:ext uri="{FF2B5EF4-FFF2-40B4-BE49-F238E27FC236}">
                <a16:creationId xmlns:a16="http://schemas.microsoft.com/office/drawing/2014/main" id="{D1F72F37-EA5C-4881-8B12-95ACB3C5F105}"/>
              </a:ext>
            </a:extLst>
          </p:cNvPr>
          <p:cNvSpPr/>
          <p:nvPr/>
        </p:nvSpPr>
        <p:spPr>
          <a:xfrm>
            <a:off x="3506356" y="5153891"/>
            <a:ext cx="2874059" cy="1351411"/>
          </a:xfrm>
          <a:prstGeom prst="roundRect">
            <a:avLst>
              <a:gd name="adj" fmla="val 13228"/>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EYFS</a:t>
            </a:r>
          </a:p>
          <a:p>
            <a:pPr lvl="0">
              <a:spcAft>
                <a:spcPts val="500"/>
              </a:spcAft>
            </a:pPr>
            <a:r>
              <a:rPr lang="en-GB" sz="1200" dirty="0">
                <a:solidFill>
                  <a:prstClr val="black"/>
                </a:solidFill>
                <a:latin typeface="Sassoon Penpals" panose="02000400000000000000" pitchFamily="50" charset="0"/>
              </a:rPr>
              <a:t>EYFS Introducing technology</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Know that the internet is worldwide and that you can search it for information (e.g. Google Search).</a:t>
            </a:r>
          </a:p>
        </p:txBody>
      </p:sp>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1 – Using computers</a:t>
            </a:r>
          </a:p>
        </p:txBody>
      </p:sp>
      <p:sp>
        <p:nvSpPr>
          <p:cNvPr id="28" name="Oval 27"/>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Oval 29">
            <a:extLst>
              <a:ext uri="{FF2B5EF4-FFF2-40B4-BE49-F238E27FC236}">
                <a16:creationId xmlns:a16="http://schemas.microsoft.com/office/drawing/2014/main" id="{E7DDE3D0-FEA9-4508-924D-8DA7B2739685}"/>
              </a:ext>
            </a:extLst>
          </p:cNvPr>
          <p:cNvSpPr/>
          <p:nvPr/>
        </p:nvSpPr>
        <p:spPr>
          <a:xfrm>
            <a:off x="7128567" y="352695"/>
            <a:ext cx="687600" cy="6876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 Science</a:t>
            </a:r>
          </a:p>
        </p:txBody>
      </p:sp>
      <p:pic>
        <p:nvPicPr>
          <p:cNvPr id="31" name="Picture 30"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13" name="Rounded Rectangle 38">
            <a:extLst>
              <a:ext uri="{FF2B5EF4-FFF2-40B4-BE49-F238E27FC236}">
                <a16:creationId xmlns:a16="http://schemas.microsoft.com/office/drawing/2014/main" id="{D1F72F37-EA5C-4881-8B12-95ACB3C5F105}"/>
              </a:ext>
            </a:extLst>
          </p:cNvPr>
          <p:cNvSpPr/>
          <p:nvPr/>
        </p:nvSpPr>
        <p:spPr>
          <a:xfrm>
            <a:off x="326571" y="1321508"/>
            <a:ext cx="2880000" cy="2643664"/>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rules when using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when to ask permission.</a:t>
            </a:r>
          </a:p>
          <a:p>
            <a:pPr>
              <a:spcAft>
                <a:spcPts val="500"/>
              </a:spcAft>
            </a:pPr>
            <a:r>
              <a:rPr kumimoji="0" lang="en-GB" sz="12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a:t>
            </a:r>
            <a:r>
              <a:rPr kumimoji="0" lang="en-GB" sz="1200" b="1" i="0" u="none" strike="noStrike" kern="1200" cap="none" spc="0" normalizeH="0" noProof="0" dirty="0">
                <a:ln>
                  <a:noFill/>
                </a:ln>
                <a:solidFill>
                  <a:prstClr val="black"/>
                </a:solidFill>
                <a:effectLst/>
                <a:uLnTx/>
                <a:uFillTx/>
                <a:latin typeface="Sassoon Penpals" panose="02000400000000000000" pitchFamily="50" charset="0"/>
                <a:ea typeface="+mn-ea"/>
                <a:cs typeface="+mn-cs"/>
              </a:rPr>
              <a:t> Science</a:t>
            </a:r>
            <a:endParaRPr kumimoji="0" lang="en-GB" sz="12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the names of different types of technology.</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Know the names and functions of the different parts of a computer (screen, keyboard, mouse/track pad, base unit).</a:t>
            </a:r>
          </a:p>
        </p:txBody>
      </p:sp>
      <p:sp>
        <p:nvSpPr>
          <p:cNvPr id="14" name="Rounded Rectangle 38">
            <a:extLst>
              <a:ext uri="{FF2B5EF4-FFF2-40B4-BE49-F238E27FC236}">
                <a16:creationId xmlns:a16="http://schemas.microsoft.com/office/drawing/2014/main" id="{D1F72F37-EA5C-4881-8B12-95ACB3C5F105}"/>
              </a:ext>
            </a:extLst>
          </p:cNvPr>
          <p:cNvSpPr/>
          <p:nvPr/>
        </p:nvSpPr>
        <p:spPr>
          <a:xfrm>
            <a:off x="3500415" y="1321507"/>
            <a:ext cx="2880000" cy="3549751"/>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rules when using technology.</a:t>
            </a:r>
          </a:p>
          <a:p>
            <a:pPr>
              <a:spcAft>
                <a:spcPts val="500"/>
              </a:spcAft>
            </a:pPr>
            <a:r>
              <a:rPr lang="en-GB" sz="1200" b="1" dirty="0">
                <a:solidFill>
                  <a:prstClr val="black"/>
                </a:solidFill>
                <a:latin typeface="Sassoon Penpals" panose="02000400000000000000" pitchFamily="50" charset="0"/>
              </a:rPr>
              <a:t>Computer Science</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that technology is something that can help me.</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Identify examples of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Identify the main parts of a computer.</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Recognise that choices are made when using technology.</a:t>
            </a:r>
          </a:p>
          <a:p>
            <a:pPr>
              <a:spcAft>
                <a:spcPts val="500"/>
              </a:spcAft>
            </a:pPr>
            <a:r>
              <a:rPr lang="en-GB" sz="12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a mouse (touchpad) and keyboard.</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6674260" y="1321506"/>
            <a:ext cx="2880000" cy="3774195"/>
          </a:xfrm>
          <a:prstGeom prst="roundRect">
            <a:avLst>
              <a:gd name="adj" fmla="val 7088"/>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1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where to go for help and support if something upsets you online (trusted adults).</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Name and explain the purpose of the main parts of a computer (screen, keyboard, mouse/track pad, base unit).</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 successful algorithm on a floor robot to move at least five squares.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Write a sentence using keys for a specific purpose (e.g. use the shift key to type capital letters).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Make corrections (e.g. using the backspace key).</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the shape and line tools to create a digital artwork.</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6674260" y="5378697"/>
            <a:ext cx="2880000" cy="1126606"/>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Teach Computing Pathway</a:t>
            </a:r>
          </a:p>
          <a:p>
            <a:pPr lvl="0">
              <a:spcAft>
                <a:spcPts val="500"/>
              </a:spcAft>
            </a:pPr>
            <a:r>
              <a:rPr lang="en-GB" sz="1200" dirty="0">
                <a:solidFill>
                  <a:prstClr val="black"/>
                </a:solidFill>
                <a:latin typeface="Sassoon Penpals" panose="02000400000000000000" pitchFamily="50" charset="0"/>
                <a:hlinkClick r:id="rId5"/>
              </a:rPr>
              <a:t>https://teachcomputing.org/curriculum/key-stage-1/computing-systems-and-networks-technology-around-us</a:t>
            </a:r>
            <a:endParaRPr lang="en-GB" sz="1200" dirty="0">
              <a:solidFill>
                <a:prstClr val="black"/>
              </a:solidFill>
              <a:latin typeface="Sassoon Penpals" panose="02000400000000000000" pitchFamily="50" charset="0"/>
            </a:endParaRPr>
          </a:p>
        </p:txBody>
      </p:sp>
      <p:sp>
        <p:nvSpPr>
          <p:cNvPr id="18" name="Rounded Rectangle 38">
            <a:extLst>
              <a:ext uri="{FF2B5EF4-FFF2-40B4-BE49-F238E27FC236}">
                <a16:creationId xmlns:a16="http://schemas.microsoft.com/office/drawing/2014/main" id="{D1F72F37-EA5C-4881-8B12-95ACB3C5F105}"/>
              </a:ext>
            </a:extLst>
          </p:cNvPr>
          <p:cNvSpPr/>
          <p:nvPr/>
        </p:nvSpPr>
        <p:spPr>
          <a:xfrm>
            <a:off x="326571" y="4247805"/>
            <a:ext cx="2880000" cy="2257498"/>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pic>
        <p:nvPicPr>
          <p:cNvPr id="12" name="Picture 11">
            <a:extLst>
              <a:ext uri="{FF2B5EF4-FFF2-40B4-BE49-F238E27FC236}">
                <a16:creationId xmlns:a16="http://schemas.microsoft.com/office/drawing/2014/main" id="{7912D536-6280-40EB-B228-FF05EE0F0CFB}"/>
              </a:ext>
            </a:extLst>
          </p:cNvPr>
          <p:cNvPicPr>
            <a:picLocks noChangeAspect="1"/>
          </p:cNvPicPr>
          <p:nvPr/>
        </p:nvPicPr>
        <p:blipFill>
          <a:blip r:embed="rId7"/>
          <a:stretch>
            <a:fillRect/>
          </a:stretch>
        </p:blipFill>
        <p:spPr>
          <a:xfrm>
            <a:off x="5725175" y="5274750"/>
            <a:ext cx="534775" cy="379691"/>
          </a:xfrm>
          <a:prstGeom prst="rect">
            <a:avLst/>
          </a:prstGeom>
        </p:spPr>
      </p:pic>
    </p:spTree>
    <p:extLst>
      <p:ext uri="{BB962C8B-B14F-4D97-AF65-F5344CB8AC3E}">
        <p14:creationId xmlns:p14="http://schemas.microsoft.com/office/powerpoint/2010/main" val="4169106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1 – Creating algorithms</a:t>
            </a:r>
          </a:p>
        </p:txBody>
      </p:sp>
      <p:sp>
        <p:nvSpPr>
          <p:cNvPr id="30" name="Oval 29"/>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E7DDE3D0-FEA9-4508-924D-8DA7B2739685}"/>
              </a:ext>
            </a:extLst>
          </p:cNvPr>
          <p:cNvSpPr/>
          <p:nvPr/>
        </p:nvSpPr>
        <p:spPr>
          <a:xfrm>
            <a:off x="7128567" y="352695"/>
            <a:ext cx="687600" cy="6876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 Science</a:t>
            </a:r>
          </a:p>
        </p:txBody>
      </p:sp>
      <p:pic>
        <p:nvPicPr>
          <p:cNvPr id="32" name="Picture 31"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13" name="Rounded Rectangle 38">
            <a:extLst>
              <a:ext uri="{FF2B5EF4-FFF2-40B4-BE49-F238E27FC236}">
                <a16:creationId xmlns:a16="http://schemas.microsoft.com/office/drawing/2014/main" id="{D1F72F37-EA5C-4881-8B12-95ACB3C5F105}"/>
              </a:ext>
            </a:extLst>
          </p:cNvPr>
          <p:cNvSpPr/>
          <p:nvPr/>
        </p:nvSpPr>
        <p:spPr>
          <a:xfrm>
            <a:off x="326571" y="1321508"/>
            <a:ext cx="2880000" cy="2643663"/>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rules when using technology.</a:t>
            </a:r>
          </a:p>
          <a:p>
            <a:pPr>
              <a:spcAft>
                <a:spcPts val="500"/>
              </a:spcAft>
            </a:pPr>
            <a:r>
              <a:rPr kumimoji="0" lang="en-GB" sz="12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a:t>
            </a:r>
            <a:r>
              <a:rPr kumimoji="0" lang="en-GB" sz="1200" b="1" i="0" u="none" strike="noStrike" kern="1200" cap="none" spc="0" normalizeH="0" noProof="0" dirty="0">
                <a:ln>
                  <a:noFill/>
                </a:ln>
                <a:solidFill>
                  <a:prstClr val="black"/>
                </a:solidFill>
                <a:effectLst/>
                <a:uLnTx/>
                <a:uFillTx/>
                <a:latin typeface="Sassoon Penpals" panose="02000400000000000000" pitchFamily="50" charset="0"/>
                <a:ea typeface="+mn-ea"/>
                <a:cs typeface="+mn-cs"/>
              </a:rPr>
              <a:t> Science</a:t>
            </a:r>
            <a:endParaRPr kumimoji="0" lang="en-GB" sz="12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Understand that a program is a set of commands that a computer can run.</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Know that an algorithm is a series of instructions to achieve an outcome.</a:t>
            </a:r>
          </a:p>
          <a:p>
            <a:pPr>
              <a:spcAft>
                <a:spcPts val="500"/>
              </a:spcAft>
            </a:pPr>
            <a:r>
              <a:rPr lang="en-GB" sz="12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different commands that can be used on a device.</a:t>
            </a:r>
          </a:p>
        </p:txBody>
      </p:sp>
      <p:sp>
        <p:nvSpPr>
          <p:cNvPr id="14" name="Rounded Rectangle 38">
            <a:extLst>
              <a:ext uri="{FF2B5EF4-FFF2-40B4-BE49-F238E27FC236}">
                <a16:creationId xmlns:a16="http://schemas.microsoft.com/office/drawing/2014/main" id="{D1F72F37-EA5C-4881-8B12-95ACB3C5F105}"/>
              </a:ext>
            </a:extLst>
          </p:cNvPr>
          <p:cNvSpPr/>
          <p:nvPr/>
        </p:nvSpPr>
        <p:spPr>
          <a:xfrm>
            <a:off x="3500415" y="1321508"/>
            <a:ext cx="2880000" cy="3774194"/>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rules when using technology.</a:t>
            </a:r>
          </a:p>
          <a:p>
            <a:pPr>
              <a:spcAft>
                <a:spcPts val="500"/>
              </a:spcAft>
            </a:pPr>
            <a:r>
              <a:rPr lang="en-GB" sz="1200" b="1" dirty="0">
                <a:solidFill>
                  <a:prstClr val="black"/>
                </a:solidFill>
                <a:latin typeface="Sassoon Penpals" panose="02000400000000000000" pitchFamily="50" charset="0"/>
              </a:rPr>
              <a:t>Computer Science</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Predict the outcome of a command on a device.</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List which commands can be used on a given device.</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Run a command on a floor robot.</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Match a command to an outcome.</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Build an algorithm (a sequence of commands in steps).</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Run a program on a device.</a:t>
            </a:r>
          </a:p>
          <a:p>
            <a:pPr>
              <a:spcAft>
                <a:spcPts val="500"/>
              </a:spcAft>
            </a:pPr>
            <a:r>
              <a:rPr lang="en-GB" sz="12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List which commands can be used on a given device.</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6674260" y="1321506"/>
            <a:ext cx="2880000" cy="3774195"/>
          </a:xfrm>
          <a:prstGeom prst="roundRect">
            <a:avLst>
              <a:gd name="adj" fmla="val 7088"/>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1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where to go for help and support if something upsets you online (trusted adults).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Name and explain the purpose of the main parts of a computer (screen, keyboard, mouse/track pad, base unit).</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Create a successful algorithm on a floor robot to move at least five squares.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Write a sentence using keys for a specific purpose (e.g. use the shift key to type capital letters).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Make corrections (e.g. using the backspace key).</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the shape and line tools to create a digital artwork.</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6674260" y="5378697"/>
            <a:ext cx="2880000" cy="1126606"/>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Teach Computing Pathway</a:t>
            </a:r>
          </a:p>
          <a:p>
            <a:pPr lvl="0">
              <a:spcAft>
                <a:spcPts val="500"/>
              </a:spcAft>
            </a:pPr>
            <a:r>
              <a:rPr lang="en-GB" sz="1200" dirty="0">
                <a:solidFill>
                  <a:prstClr val="black"/>
                </a:solidFill>
                <a:latin typeface="Sassoon Penpals" panose="02000400000000000000" pitchFamily="50" charset="0"/>
                <a:hlinkClick r:id="rId5"/>
              </a:rPr>
              <a:t>https://teachcomputing.org/curriculum/key-stage-1/programming-a-moving-a-robot</a:t>
            </a:r>
            <a:endParaRPr lang="en-GB" sz="1200" dirty="0">
              <a:solidFill>
                <a:prstClr val="black"/>
              </a:solidFill>
              <a:latin typeface="Sassoon Penpals" panose="02000400000000000000" pitchFamily="50" charset="0"/>
            </a:endParaRPr>
          </a:p>
        </p:txBody>
      </p:sp>
      <p:sp>
        <p:nvSpPr>
          <p:cNvPr id="17" name="Rounded Rectangle 38">
            <a:extLst>
              <a:ext uri="{FF2B5EF4-FFF2-40B4-BE49-F238E27FC236}">
                <a16:creationId xmlns:a16="http://schemas.microsoft.com/office/drawing/2014/main" id="{D1F72F37-EA5C-4881-8B12-95ACB3C5F105}"/>
              </a:ext>
            </a:extLst>
          </p:cNvPr>
          <p:cNvSpPr/>
          <p:nvPr/>
        </p:nvSpPr>
        <p:spPr>
          <a:xfrm>
            <a:off x="326571" y="4247805"/>
            <a:ext cx="2880000" cy="2257498"/>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sp>
        <p:nvSpPr>
          <p:cNvPr id="19" name="Rounded Rectangle 38">
            <a:extLst>
              <a:ext uri="{FF2B5EF4-FFF2-40B4-BE49-F238E27FC236}">
                <a16:creationId xmlns:a16="http://schemas.microsoft.com/office/drawing/2014/main" id="{D1F72F37-EA5C-4881-8B12-95ACB3C5F105}"/>
              </a:ext>
            </a:extLst>
          </p:cNvPr>
          <p:cNvSpPr/>
          <p:nvPr/>
        </p:nvSpPr>
        <p:spPr>
          <a:xfrm>
            <a:off x="3506356" y="5376760"/>
            <a:ext cx="2874059" cy="1128542"/>
          </a:xfrm>
          <a:prstGeom prst="roundRect">
            <a:avLst>
              <a:gd name="adj" fmla="val 15332"/>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EYFS</a:t>
            </a:r>
          </a:p>
          <a:p>
            <a:pPr lvl="0">
              <a:spcAft>
                <a:spcPts val="500"/>
              </a:spcAft>
            </a:pPr>
            <a:r>
              <a:rPr lang="en-GB" sz="1200" dirty="0">
                <a:solidFill>
                  <a:prstClr val="black"/>
                </a:solidFill>
                <a:latin typeface="Sassoon Penpals" panose="02000400000000000000" pitchFamily="50" charset="0"/>
              </a:rPr>
              <a:t>EYFS Introducing technology</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Create an algorithm on a floor robot with at least three commands.</a:t>
            </a:r>
          </a:p>
        </p:txBody>
      </p:sp>
      <p:pic>
        <p:nvPicPr>
          <p:cNvPr id="12" name="Picture 11">
            <a:extLst>
              <a:ext uri="{FF2B5EF4-FFF2-40B4-BE49-F238E27FC236}">
                <a16:creationId xmlns:a16="http://schemas.microsoft.com/office/drawing/2014/main" id="{697C31D9-E1D3-483D-A4C6-66C6B1E5B9F7}"/>
              </a:ext>
            </a:extLst>
          </p:cNvPr>
          <p:cNvPicPr>
            <a:picLocks noChangeAspect="1"/>
          </p:cNvPicPr>
          <p:nvPr/>
        </p:nvPicPr>
        <p:blipFill>
          <a:blip r:embed="rId7"/>
          <a:stretch>
            <a:fillRect/>
          </a:stretch>
        </p:blipFill>
        <p:spPr>
          <a:xfrm>
            <a:off x="5725175" y="5496185"/>
            <a:ext cx="534775" cy="379691"/>
          </a:xfrm>
          <a:prstGeom prst="rect">
            <a:avLst/>
          </a:prstGeom>
        </p:spPr>
      </p:pic>
    </p:spTree>
    <p:extLst>
      <p:ext uri="{BB962C8B-B14F-4D97-AF65-F5344CB8AC3E}">
        <p14:creationId xmlns:p14="http://schemas.microsoft.com/office/powerpoint/2010/main" val="3244115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ounded Rectangle 38">
            <a:extLst>
              <a:ext uri="{FF2B5EF4-FFF2-40B4-BE49-F238E27FC236}">
                <a16:creationId xmlns:a16="http://schemas.microsoft.com/office/drawing/2014/main" id="{D1F72F37-EA5C-4881-8B12-95ACB3C5F105}"/>
              </a:ext>
            </a:extLst>
          </p:cNvPr>
          <p:cNvSpPr/>
          <p:nvPr/>
        </p:nvSpPr>
        <p:spPr>
          <a:xfrm>
            <a:off x="326571" y="4249948"/>
            <a:ext cx="2880000" cy="2257498"/>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1 – Digital writing</a:t>
            </a:r>
          </a:p>
        </p:txBody>
      </p:sp>
      <p:sp>
        <p:nvSpPr>
          <p:cNvPr id="31" name="Oval 30"/>
          <p:cNvSpPr/>
          <p:nvPr/>
        </p:nvSpPr>
        <p:spPr>
          <a:xfrm>
            <a:off x="7986849" y="352695"/>
            <a:ext cx="687600" cy="687754"/>
          </a:xfrm>
          <a:prstGeom prst="ellipse">
            <a:avLst/>
          </a:prstGeom>
          <a:blipFill>
            <a:blip r:embed="rId3"/>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2" name="Picture 31" descr="Pevensey and Westham school logo">
            <a:hlinkClick r:id="rId4" action="ppaction://hlinksldjump"/>
            <a:extLst>
              <a:ext uri="{FF2B5EF4-FFF2-40B4-BE49-F238E27FC236}">
                <a16:creationId xmlns:a16="http://schemas.microsoft.com/office/drawing/2014/main" id="{4F796007-7EDE-4A02-8385-379A6A1A4A92}"/>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33" name="Oval 32">
            <a:extLst>
              <a:ext uri="{FF2B5EF4-FFF2-40B4-BE49-F238E27FC236}">
                <a16:creationId xmlns:a16="http://schemas.microsoft.com/office/drawing/2014/main" id="{FB4B504B-3620-4290-B127-C1A22AE08F1D}"/>
              </a:ext>
            </a:extLst>
          </p:cNvPr>
          <p:cNvSpPr/>
          <p:nvPr/>
        </p:nvSpPr>
        <p:spPr>
          <a:xfrm>
            <a:off x="7128567" y="352849"/>
            <a:ext cx="687600" cy="687600"/>
          </a:xfrm>
          <a:prstGeom prst="ellipse">
            <a:avLst/>
          </a:prstGeom>
          <a:solidFill>
            <a:srgbClr val="FF327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Information Technology</a:t>
            </a:r>
          </a:p>
        </p:txBody>
      </p:sp>
      <p:sp>
        <p:nvSpPr>
          <p:cNvPr id="13" name="Rounded Rectangle 38">
            <a:extLst>
              <a:ext uri="{FF2B5EF4-FFF2-40B4-BE49-F238E27FC236}">
                <a16:creationId xmlns:a16="http://schemas.microsoft.com/office/drawing/2014/main" id="{D1F72F37-EA5C-4881-8B12-95ACB3C5F105}"/>
              </a:ext>
            </a:extLst>
          </p:cNvPr>
          <p:cNvSpPr/>
          <p:nvPr/>
        </p:nvSpPr>
        <p:spPr>
          <a:xfrm>
            <a:off x="326571" y="1321507"/>
            <a:ext cx="2880000" cy="2643664"/>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rules when using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when to ask permission.</a:t>
            </a:r>
          </a:p>
          <a:p>
            <a:pPr>
              <a:spcAft>
                <a:spcPts val="500"/>
              </a:spcAft>
            </a:pPr>
            <a:r>
              <a:rPr lang="en-GB" sz="12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Recognise that the Shift key changes the output of a key.</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Know that text can be edited and changed.</a:t>
            </a:r>
          </a:p>
        </p:txBody>
      </p:sp>
      <p:sp>
        <p:nvSpPr>
          <p:cNvPr id="14" name="Rounded Rectangle 38">
            <a:extLst>
              <a:ext uri="{FF2B5EF4-FFF2-40B4-BE49-F238E27FC236}">
                <a16:creationId xmlns:a16="http://schemas.microsoft.com/office/drawing/2014/main" id="{D1F72F37-EA5C-4881-8B12-95ACB3C5F105}"/>
              </a:ext>
            </a:extLst>
          </p:cNvPr>
          <p:cNvSpPr/>
          <p:nvPr/>
        </p:nvSpPr>
        <p:spPr>
          <a:xfrm>
            <a:off x="3500415" y="1321508"/>
            <a:ext cx="2880000" cy="3075925"/>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rules when using technology.</a:t>
            </a:r>
          </a:p>
          <a:p>
            <a:pPr>
              <a:spcAft>
                <a:spcPts val="500"/>
              </a:spcAft>
            </a:pPr>
            <a:r>
              <a:rPr lang="en-GB" sz="12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the Shift key changes the output of a key.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punctuation and special characters.</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the Backspace key to remove text.</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Position the text cursor in a chosen location.</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6674260" y="1321507"/>
            <a:ext cx="2880000" cy="3774195"/>
          </a:xfrm>
          <a:prstGeom prst="roundRect">
            <a:avLst>
              <a:gd name="adj" fmla="val 7088"/>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1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where to go for help and support if something upsets you online (trusted adults).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Name and explain the purpose of the main parts of a computer (screen, keyboard, mouse/track pad, base unit).</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 successful algorithm on a floor robot to move at least five squares.</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Write a sentence using keys for a specific purpose (e.g. use the shift key to type capital letters).</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Make corrections (e.g. using the backspace key).</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the shape and line tools to create a digital artwork.</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6674260" y="5378697"/>
            <a:ext cx="2880000" cy="1126606"/>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Teach Computing Pathway</a:t>
            </a:r>
          </a:p>
          <a:p>
            <a:pPr lvl="0">
              <a:spcAft>
                <a:spcPts val="500"/>
              </a:spcAft>
            </a:pPr>
            <a:r>
              <a:rPr lang="en-GB" sz="1200" dirty="0">
                <a:solidFill>
                  <a:prstClr val="black"/>
                </a:solidFill>
                <a:latin typeface="Sassoon Penpals" panose="02000400000000000000" pitchFamily="50" charset="0"/>
                <a:hlinkClick r:id="rId6"/>
              </a:rPr>
              <a:t>https://teachcomputing.org/curriculum/key-stage-1/creating-media-digital-writing</a:t>
            </a:r>
            <a:endParaRPr lang="en-GB" sz="1200" dirty="0">
              <a:solidFill>
                <a:prstClr val="black"/>
              </a:solidFill>
              <a:latin typeface="Sassoon Penpals" panose="02000400000000000000" pitchFamily="50" charset="0"/>
            </a:endParaRPr>
          </a:p>
        </p:txBody>
      </p:sp>
      <p:sp>
        <p:nvSpPr>
          <p:cNvPr id="19" name="Rounded Rectangle 38">
            <a:extLst>
              <a:ext uri="{FF2B5EF4-FFF2-40B4-BE49-F238E27FC236}">
                <a16:creationId xmlns:a16="http://schemas.microsoft.com/office/drawing/2014/main" id="{D1F72F37-EA5C-4881-8B12-95ACB3C5F105}"/>
              </a:ext>
            </a:extLst>
          </p:cNvPr>
          <p:cNvSpPr/>
          <p:nvPr/>
        </p:nvSpPr>
        <p:spPr>
          <a:xfrm>
            <a:off x="3506356" y="4680065"/>
            <a:ext cx="2874059" cy="1825237"/>
          </a:xfrm>
          <a:prstGeom prst="roundRect">
            <a:avLst>
              <a:gd name="adj" fmla="val 8473"/>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EYFS</a:t>
            </a:r>
          </a:p>
          <a:p>
            <a:pPr lvl="0">
              <a:spcAft>
                <a:spcPts val="500"/>
              </a:spcAft>
            </a:pPr>
            <a:r>
              <a:rPr lang="en-GB" sz="1200" dirty="0">
                <a:solidFill>
                  <a:prstClr val="black"/>
                </a:solidFill>
                <a:latin typeface="Sassoon Penpals" panose="02000400000000000000" pitchFamily="50" charset="0"/>
              </a:rPr>
              <a:t>EYFS Content creators</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Name and turn on and off different types of technology (e.g. laptops, tablets and floor robots).</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Interact with computer programs by clicking and swiping (e.g. Doodle Maths).</a:t>
            </a:r>
          </a:p>
        </p:txBody>
      </p:sp>
      <p:pic>
        <p:nvPicPr>
          <p:cNvPr id="12" name="Picture 11">
            <a:extLst>
              <a:ext uri="{FF2B5EF4-FFF2-40B4-BE49-F238E27FC236}">
                <a16:creationId xmlns:a16="http://schemas.microsoft.com/office/drawing/2014/main" id="{653E89D4-AE4F-4C20-82C7-0CEA3BF1D1B5}"/>
              </a:ext>
            </a:extLst>
          </p:cNvPr>
          <p:cNvPicPr>
            <a:picLocks noChangeAspect="1"/>
          </p:cNvPicPr>
          <p:nvPr/>
        </p:nvPicPr>
        <p:blipFill>
          <a:blip r:embed="rId7"/>
          <a:stretch>
            <a:fillRect/>
          </a:stretch>
        </p:blipFill>
        <p:spPr>
          <a:xfrm>
            <a:off x="5725175" y="4792362"/>
            <a:ext cx="534775" cy="379691"/>
          </a:xfrm>
          <a:prstGeom prst="rect">
            <a:avLst/>
          </a:prstGeom>
        </p:spPr>
      </p:pic>
    </p:spTree>
    <p:extLst>
      <p:ext uri="{BB962C8B-B14F-4D97-AF65-F5344CB8AC3E}">
        <p14:creationId xmlns:p14="http://schemas.microsoft.com/office/powerpoint/2010/main" val="3781061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1 – Digital painting</a:t>
            </a:r>
          </a:p>
        </p:txBody>
      </p:sp>
      <p:sp>
        <p:nvSpPr>
          <p:cNvPr id="30" name="Oval 29"/>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1" name="Picture 30"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32" name="Oval 31">
            <a:extLst>
              <a:ext uri="{FF2B5EF4-FFF2-40B4-BE49-F238E27FC236}">
                <a16:creationId xmlns:a16="http://schemas.microsoft.com/office/drawing/2014/main" id="{FB4B504B-3620-4290-B127-C1A22AE08F1D}"/>
              </a:ext>
            </a:extLst>
          </p:cNvPr>
          <p:cNvSpPr/>
          <p:nvPr/>
        </p:nvSpPr>
        <p:spPr>
          <a:xfrm>
            <a:off x="7128567" y="352849"/>
            <a:ext cx="687600" cy="687600"/>
          </a:xfrm>
          <a:prstGeom prst="ellipse">
            <a:avLst/>
          </a:prstGeom>
          <a:solidFill>
            <a:srgbClr val="FF327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Information Technology</a:t>
            </a:r>
          </a:p>
        </p:txBody>
      </p:sp>
      <p:sp>
        <p:nvSpPr>
          <p:cNvPr id="13" name="Rounded Rectangle 38">
            <a:extLst>
              <a:ext uri="{FF2B5EF4-FFF2-40B4-BE49-F238E27FC236}">
                <a16:creationId xmlns:a16="http://schemas.microsoft.com/office/drawing/2014/main" id="{D1F72F37-EA5C-4881-8B12-95ACB3C5F105}"/>
              </a:ext>
            </a:extLst>
          </p:cNvPr>
          <p:cNvSpPr/>
          <p:nvPr/>
        </p:nvSpPr>
        <p:spPr>
          <a:xfrm>
            <a:off x="326571" y="1321508"/>
            <a:ext cx="2880000" cy="2643663"/>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rules when using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when to ask permission.</a:t>
            </a:r>
          </a:p>
          <a:p>
            <a:pPr>
              <a:spcAft>
                <a:spcPts val="500"/>
              </a:spcAft>
            </a:pPr>
            <a:r>
              <a:rPr lang="en-GB" sz="12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Recognise a tool can be adjusted to suit my need.</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Know the differences, advantages and disadvantages of painting using a computer with painting using brushes.</a:t>
            </a:r>
          </a:p>
        </p:txBody>
      </p:sp>
      <p:sp>
        <p:nvSpPr>
          <p:cNvPr id="14" name="Rounded Rectangle 38">
            <a:extLst>
              <a:ext uri="{FF2B5EF4-FFF2-40B4-BE49-F238E27FC236}">
                <a16:creationId xmlns:a16="http://schemas.microsoft.com/office/drawing/2014/main" id="{D1F72F37-EA5C-4881-8B12-95ACB3C5F105}"/>
              </a:ext>
            </a:extLst>
          </p:cNvPr>
          <p:cNvSpPr/>
          <p:nvPr/>
        </p:nvSpPr>
        <p:spPr>
          <a:xfrm>
            <a:off x="3500415" y="1321507"/>
            <a:ext cx="2880000" cy="3375184"/>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15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Explain rules when using technology.</a:t>
            </a:r>
          </a:p>
          <a:p>
            <a:pPr>
              <a:spcAft>
                <a:spcPts val="500"/>
              </a:spcAft>
            </a:pPr>
            <a:r>
              <a:rPr lang="en-GB" sz="115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Explain what different (freehand) tools do.</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Use shape and line tools when precision is needed.</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Use the fill tool to colour an enclosed area.</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Use the undo button to correct a mistake.</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Combine a range of tools to create a piece of artwork.</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Compare painting using a computer with painting using brushes.</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6674260" y="1321507"/>
            <a:ext cx="2880000" cy="3774195"/>
          </a:xfrm>
          <a:prstGeom prst="roundRect">
            <a:avLst>
              <a:gd name="adj" fmla="val 7088"/>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1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where to go for help and support if something upsets you online (trusted adults).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Name and explain the purpose of the main parts of a computer (screen, keyboard, mouse/track pad, base unit).</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 successful algorithm on a floor robot to move at least five squares.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Write a sentence using keys for a specific purpose (e.g. use the shift key to type capital letters).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Make corrections (e.g. using the backspace key).</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Use the shape and line tools to create a digital artwork.</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6674260" y="5378697"/>
            <a:ext cx="2880000" cy="1126606"/>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Teach Computing Pathway</a:t>
            </a:r>
          </a:p>
          <a:p>
            <a:pPr lvl="0">
              <a:spcAft>
                <a:spcPts val="500"/>
              </a:spcAft>
            </a:pPr>
            <a:r>
              <a:rPr lang="en-GB" sz="1200" dirty="0">
                <a:solidFill>
                  <a:prstClr val="black"/>
                </a:solidFill>
                <a:latin typeface="Sassoon Penpals" panose="02000400000000000000" pitchFamily="50" charset="0"/>
                <a:hlinkClick r:id="rId5"/>
              </a:rPr>
              <a:t>https://teachcomputing.org/curriculum/key-stage-1/creating-media-digital-painting</a:t>
            </a:r>
            <a:endParaRPr lang="en-GB" sz="1200" dirty="0">
              <a:solidFill>
                <a:prstClr val="black"/>
              </a:solidFill>
              <a:latin typeface="Sassoon Penpals" panose="02000400000000000000" pitchFamily="50" charset="0"/>
            </a:endParaRPr>
          </a:p>
        </p:txBody>
      </p:sp>
      <p:sp>
        <p:nvSpPr>
          <p:cNvPr id="17" name="Rounded Rectangle 38">
            <a:extLst>
              <a:ext uri="{FF2B5EF4-FFF2-40B4-BE49-F238E27FC236}">
                <a16:creationId xmlns:a16="http://schemas.microsoft.com/office/drawing/2014/main" id="{D1F72F37-EA5C-4881-8B12-95ACB3C5F105}"/>
              </a:ext>
            </a:extLst>
          </p:cNvPr>
          <p:cNvSpPr/>
          <p:nvPr/>
        </p:nvSpPr>
        <p:spPr>
          <a:xfrm>
            <a:off x="326571" y="4247805"/>
            <a:ext cx="2880000" cy="2257498"/>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sp>
        <p:nvSpPr>
          <p:cNvPr id="18" name="Rounded Rectangle 38">
            <a:extLst>
              <a:ext uri="{FF2B5EF4-FFF2-40B4-BE49-F238E27FC236}">
                <a16:creationId xmlns:a16="http://schemas.microsoft.com/office/drawing/2014/main" id="{D1F72F37-EA5C-4881-8B12-95ACB3C5F105}"/>
              </a:ext>
            </a:extLst>
          </p:cNvPr>
          <p:cNvSpPr/>
          <p:nvPr/>
        </p:nvSpPr>
        <p:spPr>
          <a:xfrm>
            <a:off x="3506356" y="4979324"/>
            <a:ext cx="2874059" cy="1525977"/>
          </a:xfrm>
          <a:prstGeom prst="roundRect">
            <a:avLst>
              <a:gd name="adj" fmla="val 8818"/>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EYFS</a:t>
            </a:r>
          </a:p>
          <a:p>
            <a:pPr lvl="0">
              <a:spcAft>
                <a:spcPts val="500"/>
              </a:spcAft>
            </a:pPr>
            <a:r>
              <a:rPr lang="en-GB" sz="1150" dirty="0">
                <a:solidFill>
                  <a:prstClr val="black"/>
                </a:solidFill>
                <a:latin typeface="Sassoon Penpals" panose="02000400000000000000" pitchFamily="50" charset="0"/>
              </a:rPr>
              <a:t>EYFS Content creators</a:t>
            </a:r>
          </a:p>
          <a:p>
            <a:pPr marL="180000" lvl="0" indent="-180000">
              <a:spcAft>
                <a:spcPts val="500"/>
              </a:spcAft>
              <a:buFont typeface="Arial" panose="020B0604020202020204" pitchFamily="34" charset="0"/>
              <a:buChar char="•"/>
            </a:pPr>
            <a:r>
              <a:rPr lang="en-GB" sz="1150" dirty="0">
                <a:solidFill>
                  <a:schemeClr val="tx1"/>
                </a:solidFill>
                <a:latin typeface="Sassoon Penpals" panose="02000400000000000000" pitchFamily="50" charset="0"/>
              </a:rPr>
              <a:t>Name and turn on and off different types of technology (e.g. laptops, tablets and floor robots).</a:t>
            </a:r>
          </a:p>
          <a:p>
            <a:pPr marL="180000" lvl="0" indent="-180000">
              <a:spcAft>
                <a:spcPts val="500"/>
              </a:spcAft>
              <a:buFont typeface="Arial" panose="020B0604020202020204" pitchFamily="34" charset="0"/>
              <a:buChar char="•"/>
            </a:pPr>
            <a:r>
              <a:rPr lang="en-GB" sz="1150" dirty="0">
                <a:solidFill>
                  <a:schemeClr val="tx1"/>
                </a:solidFill>
                <a:latin typeface="Sassoon Penpals" panose="02000400000000000000" pitchFamily="50" charset="0"/>
              </a:rPr>
              <a:t>Interact with computer programs by clicking and swiping (e.g. Doodle Maths).</a:t>
            </a:r>
          </a:p>
        </p:txBody>
      </p:sp>
      <p:pic>
        <p:nvPicPr>
          <p:cNvPr id="2" name="Picture 1">
            <a:extLst>
              <a:ext uri="{FF2B5EF4-FFF2-40B4-BE49-F238E27FC236}">
                <a16:creationId xmlns:a16="http://schemas.microsoft.com/office/drawing/2014/main" id="{B6E6B7E2-1554-401C-80A6-D86A4F228FE3}"/>
              </a:ext>
            </a:extLst>
          </p:cNvPr>
          <p:cNvPicPr>
            <a:picLocks noChangeAspect="1"/>
          </p:cNvPicPr>
          <p:nvPr/>
        </p:nvPicPr>
        <p:blipFill>
          <a:blip r:embed="rId7"/>
          <a:stretch>
            <a:fillRect/>
          </a:stretch>
        </p:blipFill>
        <p:spPr>
          <a:xfrm>
            <a:off x="5725175" y="5095702"/>
            <a:ext cx="534775" cy="379691"/>
          </a:xfrm>
          <a:prstGeom prst="rect">
            <a:avLst/>
          </a:prstGeom>
        </p:spPr>
      </p:pic>
    </p:spTree>
    <p:extLst>
      <p:ext uri="{BB962C8B-B14F-4D97-AF65-F5344CB8AC3E}">
        <p14:creationId xmlns:p14="http://schemas.microsoft.com/office/powerpoint/2010/main" val="2817884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469689" y="1634382"/>
            <a:ext cx="8966622" cy="160967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b"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86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2</a:t>
            </a:r>
          </a:p>
        </p:txBody>
      </p:sp>
      <p:grpSp>
        <p:nvGrpSpPr>
          <p:cNvPr id="6" name="Group 5"/>
          <p:cNvGrpSpPr/>
          <p:nvPr/>
        </p:nvGrpSpPr>
        <p:grpSpPr>
          <a:xfrm>
            <a:off x="2953598" y="3499899"/>
            <a:ext cx="3998804" cy="1767994"/>
            <a:chOff x="4069200" y="4314542"/>
            <a:chExt cx="3998804" cy="1767994"/>
          </a:xfrm>
        </p:grpSpPr>
        <p:sp>
          <p:nvSpPr>
            <p:cNvPr id="5" name="Oval 4"/>
            <p:cNvSpPr/>
            <p:nvPr/>
          </p:nvSpPr>
          <p:spPr>
            <a:xfrm>
              <a:off x="4069200" y="4314542"/>
              <a:ext cx="1767600" cy="1767600"/>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51B0BA11-1BCC-495D-90B6-B65EB84217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5656" y="4314542"/>
              <a:ext cx="1772348" cy="1767994"/>
            </a:xfrm>
            <a:prstGeom prst="rect">
              <a:avLst/>
            </a:prstGeom>
          </p:spPr>
        </p:pic>
      </p:grpSp>
    </p:spTree>
    <p:extLst>
      <p:ext uri="{BB962C8B-B14F-4D97-AF65-F5344CB8AC3E}">
        <p14:creationId xmlns:p14="http://schemas.microsoft.com/office/powerpoint/2010/main" val="1780469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ounded Rectangle 38">
            <a:extLst>
              <a:ext uri="{FF2B5EF4-FFF2-40B4-BE49-F238E27FC236}">
                <a16:creationId xmlns:a16="http://schemas.microsoft.com/office/drawing/2014/main" id="{0D86D612-EBA7-46EF-BC4D-A1700058D82D}"/>
              </a:ext>
            </a:extLst>
          </p:cNvPr>
          <p:cNvSpPr/>
          <p:nvPr/>
        </p:nvSpPr>
        <p:spPr>
          <a:xfrm>
            <a:off x="326570" y="5329303"/>
            <a:ext cx="2880000" cy="1178419"/>
          </a:xfrm>
          <a:prstGeom prst="roundRect">
            <a:avLst>
              <a:gd name="adj" fmla="val 16993"/>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Year 1</a:t>
            </a:r>
          </a:p>
          <a:p>
            <a:pPr lvl="0">
              <a:spcAft>
                <a:spcPts val="500"/>
              </a:spcAft>
            </a:pPr>
            <a:r>
              <a:rPr lang="en-GB" sz="1200" dirty="0">
                <a:solidFill>
                  <a:prstClr val="black"/>
                </a:solidFill>
                <a:latin typeface="Sassoon Penpals" panose="02000400000000000000" pitchFamily="50" charset="0"/>
              </a:rPr>
              <a:t>Year 1 Online behaviour</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where to go for help and support if something upsets you online (trusted adults).</a:t>
            </a:r>
          </a:p>
        </p:txBody>
      </p:sp>
      <p:pic>
        <p:nvPicPr>
          <p:cNvPr id="19" name="Picture 18">
            <a:extLst>
              <a:ext uri="{FF2B5EF4-FFF2-40B4-BE49-F238E27FC236}">
                <a16:creationId xmlns:a16="http://schemas.microsoft.com/office/drawing/2014/main" id="{DD3E474C-D4CF-464E-B2B5-C60435FBF714}"/>
              </a:ext>
            </a:extLst>
          </p:cNvPr>
          <p:cNvPicPr>
            <a:picLocks noChangeAspect="1"/>
          </p:cNvPicPr>
          <p:nvPr/>
        </p:nvPicPr>
        <p:blipFill>
          <a:blip r:embed="rId2"/>
          <a:stretch>
            <a:fillRect/>
          </a:stretch>
        </p:blipFill>
        <p:spPr>
          <a:xfrm>
            <a:off x="2552433" y="5439408"/>
            <a:ext cx="534775" cy="379691"/>
          </a:xfrm>
          <a:prstGeom prst="rect">
            <a:avLst/>
          </a:prstGeom>
        </p:spPr>
      </p:pic>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2 – Who are you online?</a:t>
            </a:r>
          </a:p>
        </p:txBody>
      </p:sp>
      <p:sp>
        <p:nvSpPr>
          <p:cNvPr id="31" name="Oval 30"/>
          <p:cNvSpPr/>
          <p:nvPr/>
        </p:nvSpPr>
        <p:spPr>
          <a:xfrm>
            <a:off x="7986849" y="352695"/>
            <a:ext cx="687600" cy="687754"/>
          </a:xfrm>
          <a:prstGeom prst="ellipse">
            <a:avLst/>
          </a:prstGeom>
          <a:blipFill>
            <a:blip r:embed="rId3"/>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Oval 31">
            <a:extLst>
              <a:ext uri="{FF2B5EF4-FFF2-40B4-BE49-F238E27FC236}">
                <a16:creationId xmlns:a16="http://schemas.microsoft.com/office/drawing/2014/main" id="{28C29022-CEF6-47EA-9B66-6AC2E59006F4}"/>
              </a:ext>
            </a:extLst>
          </p:cNvPr>
          <p:cNvSpPr/>
          <p:nvPr/>
        </p:nvSpPr>
        <p:spPr>
          <a:xfrm>
            <a:off x="7128567" y="352695"/>
            <a:ext cx="687600" cy="687600"/>
          </a:xfrm>
          <a:prstGeom prst="ellipse">
            <a:avLst/>
          </a:prstGeom>
          <a:solidFill>
            <a:srgbClr val="00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Digital Literacy</a:t>
            </a:r>
          </a:p>
        </p:txBody>
      </p:sp>
      <p:pic>
        <p:nvPicPr>
          <p:cNvPr id="33" name="Picture 32" descr="Pevensey and Westham school logo">
            <a:hlinkClick r:id="rId4" action="ppaction://hlinksldjump"/>
            <a:extLst>
              <a:ext uri="{FF2B5EF4-FFF2-40B4-BE49-F238E27FC236}">
                <a16:creationId xmlns:a16="http://schemas.microsoft.com/office/drawing/2014/main" id="{4F796007-7EDE-4A02-8385-379A6A1A4A92}"/>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14" name="Rounded Rectangle 38">
            <a:extLst>
              <a:ext uri="{FF2B5EF4-FFF2-40B4-BE49-F238E27FC236}">
                <a16:creationId xmlns:a16="http://schemas.microsoft.com/office/drawing/2014/main" id="{D1F72F37-EA5C-4881-8B12-95ACB3C5F105}"/>
              </a:ext>
            </a:extLst>
          </p:cNvPr>
          <p:cNvSpPr/>
          <p:nvPr/>
        </p:nvSpPr>
        <p:spPr>
          <a:xfrm>
            <a:off x="3500415" y="1321506"/>
            <a:ext cx="2880000" cy="2643665"/>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rules and guidance online including asking a trusted adult before clicking yes, agree or accept.</a:t>
            </a:r>
          </a:p>
          <a:p>
            <a:pPr>
              <a:spcAft>
                <a:spcPts val="500"/>
              </a:spcAft>
            </a:pPr>
            <a:r>
              <a:rPr lang="en-GB" sz="12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Search using keywords and to navigate a webpage.</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6674260" y="1321506"/>
            <a:ext cx="2880000" cy="3724319"/>
          </a:xfrm>
          <a:prstGeom prst="roundRect">
            <a:avLst>
              <a:gd name="adj" fmla="val 564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2 Computing End Points</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Know some rules for interacting safely with online friends.</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Know what personal information is and why it should be kept private.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Give examples of common uses of information technology beyond school (e.g. play, communication, to do a job/complete a task).</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 program with at least three moving sprites.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Change the appearance of text (e.g. font, colour, bold, underline, italic).</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the enter key to start a new line on a word processor.</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Enter and combine data to create a pictogram.</a:t>
            </a:r>
          </a:p>
        </p:txBody>
      </p:sp>
      <p:sp>
        <p:nvSpPr>
          <p:cNvPr id="11" name="Rounded Rectangle 38">
            <a:extLst>
              <a:ext uri="{FF2B5EF4-FFF2-40B4-BE49-F238E27FC236}">
                <a16:creationId xmlns:a16="http://schemas.microsoft.com/office/drawing/2014/main" id="{D1F72F37-EA5C-4881-8B12-95ACB3C5F105}"/>
              </a:ext>
            </a:extLst>
          </p:cNvPr>
          <p:cNvSpPr/>
          <p:nvPr/>
        </p:nvSpPr>
        <p:spPr>
          <a:xfrm>
            <a:off x="326571" y="1321507"/>
            <a:ext cx="2880000" cy="3724318"/>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Understand how people may look and act differently online.</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Understand what online bullying is and what to do if it happens.</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Understand that some information online may not be true.</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what is meant by private.</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Know that information put online can last for a long time.</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that content on the internet may belong to other people.</a:t>
            </a:r>
          </a:p>
        </p:txBody>
      </p:sp>
      <p:sp>
        <p:nvSpPr>
          <p:cNvPr id="17" name="Rounded Rectangle 38">
            <a:extLst>
              <a:ext uri="{FF2B5EF4-FFF2-40B4-BE49-F238E27FC236}">
                <a16:creationId xmlns:a16="http://schemas.microsoft.com/office/drawing/2014/main" id="{D1F72F37-EA5C-4881-8B12-95ACB3C5F105}"/>
              </a:ext>
            </a:extLst>
          </p:cNvPr>
          <p:cNvSpPr/>
          <p:nvPr/>
        </p:nvSpPr>
        <p:spPr>
          <a:xfrm>
            <a:off x="6674260" y="5326884"/>
            <a:ext cx="2880000" cy="1178419"/>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Education for a Connected World</a:t>
            </a:r>
          </a:p>
          <a:p>
            <a:pPr lvl="0">
              <a:spcAft>
                <a:spcPts val="500"/>
              </a:spcAft>
            </a:pPr>
            <a:r>
              <a:rPr lang="en-GB" sz="1200" dirty="0">
                <a:solidFill>
                  <a:prstClr val="black"/>
                </a:solidFill>
                <a:latin typeface="Sassoon Penpals" panose="02000400000000000000" pitchFamily="50" charset="0"/>
                <a:hlinkClick r:id="rId6"/>
              </a:rPr>
              <a:t>https://www.gov.uk/government/publications/education-for-a-connected-world</a:t>
            </a:r>
            <a:endParaRPr lang="en-GB" sz="1200" dirty="0">
              <a:solidFill>
                <a:prstClr val="black"/>
              </a:solidFill>
              <a:latin typeface="Sassoon Penpals" panose="02000400000000000000" pitchFamily="50" charset="0"/>
            </a:endParaRPr>
          </a:p>
        </p:txBody>
      </p:sp>
      <p:sp>
        <p:nvSpPr>
          <p:cNvPr id="16" name="Rounded Rectangle 38">
            <a:extLst>
              <a:ext uri="{FF2B5EF4-FFF2-40B4-BE49-F238E27FC236}">
                <a16:creationId xmlns:a16="http://schemas.microsoft.com/office/drawing/2014/main" id="{D1F72F37-EA5C-4881-8B12-95ACB3C5F105}"/>
              </a:ext>
            </a:extLst>
          </p:cNvPr>
          <p:cNvSpPr/>
          <p:nvPr/>
        </p:nvSpPr>
        <p:spPr>
          <a:xfrm>
            <a:off x="3500415" y="4247805"/>
            <a:ext cx="2880000" cy="2257498"/>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7"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spTree>
    <p:extLst>
      <p:ext uri="{BB962C8B-B14F-4D97-AF65-F5344CB8AC3E}">
        <p14:creationId xmlns:p14="http://schemas.microsoft.com/office/powerpoint/2010/main" val="2472180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2 – Information technology</a:t>
            </a:r>
          </a:p>
        </p:txBody>
      </p:sp>
      <p:sp>
        <p:nvSpPr>
          <p:cNvPr id="30" name="Oval 29"/>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E7DDE3D0-FEA9-4508-924D-8DA7B2739685}"/>
              </a:ext>
            </a:extLst>
          </p:cNvPr>
          <p:cNvSpPr/>
          <p:nvPr/>
        </p:nvSpPr>
        <p:spPr>
          <a:xfrm>
            <a:off x="7128567" y="352695"/>
            <a:ext cx="687600" cy="6876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 Science</a:t>
            </a:r>
          </a:p>
        </p:txBody>
      </p:sp>
      <p:pic>
        <p:nvPicPr>
          <p:cNvPr id="32" name="Picture 31"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13" name="Rounded Rectangle 38">
            <a:extLst>
              <a:ext uri="{FF2B5EF4-FFF2-40B4-BE49-F238E27FC236}">
                <a16:creationId xmlns:a16="http://schemas.microsoft.com/office/drawing/2014/main" id="{D1F72F37-EA5C-4881-8B12-95ACB3C5F105}"/>
              </a:ext>
            </a:extLst>
          </p:cNvPr>
          <p:cNvSpPr/>
          <p:nvPr/>
        </p:nvSpPr>
        <p:spPr>
          <a:xfrm>
            <a:off x="326571" y="1321508"/>
            <a:ext cx="2880000" cy="2701852"/>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05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050" dirty="0">
                <a:solidFill>
                  <a:prstClr val="black"/>
                </a:solidFill>
                <a:latin typeface="Sassoon Penpals" panose="02000400000000000000" pitchFamily="50" charset="0"/>
              </a:rPr>
              <a:t>Know some rules for using information technology (e.g. acceptable use agreement).</a:t>
            </a:r>
          </a:p>
          <a:p>
            <a:pPr>
              <a:spcAft>
                <a:spcPts val="500"/>
              </a:spcAft>
            </a:pPr>
            <a:r>
              <a:rPr kumimoji="0" lang="en-GB" sz="1050" b="1" i="0" u="none" strike="noStrike" kern="1200" cap="none" spc="0" normalizeH="0" baseline="0" noProof="0" dirty="0">
                <a:ln>
                  <a:noFill/>
                </a:ln>
                <a:solidFill>
                  <a:prstClr val="black"/>
                </a:solidFill>
                <a:effectLst/>
                <a:uLnTx/>
                <a:uFillTx/>
                <a:latin typeface="Sassoon Penpals" panose="02000400000000000000" pitchFamily="50" charset="0"/>
              </a:rPr>
              <a:t>Computer</a:t>
            </a:r>
            <a:r>
              <a:rPr kumimoji="0" lang="en-GB" sz="1050" b="1" i="0" u="none" strike="noStrike" kern="1200" cap="none" spc="0" normalizeH="0" noProof="0" dirty="0">
                <a:ln>
                  <a:noFill/>
                </a:ln>
                <a:solidFill>
                  <a:prstClr val="black"/>
                </a:solidFill>
                <a:effectLst/>
                <a:uLnTx/>
                <a:uFillTx/>
                <a:latin typeface="Sassoon Penpals" panose="02000400000000000000" pitchFamily="50" charset="0"/>
              </a:rPr>
              <a:t> Science</a:t>
            </a:r>
            <a:endParaRPr kumimoji="0" lang="en-GB" sz="1050" b="1" i="0" u="none" strike="noStrike" kern="1200" cap="none" spc="0" normalizeH="0" baseline="0" noProof="0" dirty="0">
              <a:ln>
                <a:noFill/>
              </a:ln>
              <a:solidFill>
                <a:prstClr val="black"/>
              </a:solidFill>
              <a:effectLst/>
              <a:uLnTx/>
              <a:uFillTx/>
              <a:latin typeface="Sassoon Penpals" panose="02000400000000000000" pitchFamily="50" charset="0"/>
            </a:endParaRPr>
          </a:p>
          <a:p>
            <a:pPr marL="180000" indent="-180000">
              <a:spcAft>
                <a:spcPts val="500"/>
              </a:spcAft>
              <a:buFont typeface="Arial" panose="020B0604020202020204" pitchFamily="34" charset="0"/>
              <a:buChar char="•"/>
            </a:pPr>
            <a:r>
              <a:rPr kumimoji="0" lang="en-GB" sz="1050" b="0" i="0" u="none" strike="noStrike" kern="1200" cap="none" spc="0" normalizeH="0" baseline="0" noProof="0" dirty="0">
                <a:ln>
                  <a:noFill/>
                </a:ln>
                <a:solidFill>
                  <a:prstClr val="black"/>
                </a:solidFill>
                <a:effectLst/>
                <a:uLnTx/>
                <a:uFillTx/>
                <a:latin typeface="Sassoon Penpals" panose="02000400000000000000" pitchFamily="50" charset="0"/>
              </a:rPr>
              <a:t>Know the features of information technology</a:t>
            </a:r>
            <a:r>
              <a:rPr lang="en-GB" sz="1050" dirty="0">
                <a:solidFill>
                  <a:prstClr val="black"/>
                </a:solidFill>
                <a:latin typeface="Sassoon Penpals" panose="02000400000000000000" pitchFamily="50" charset="0"/>
              </a:rPr>
              <a:t>.</a:t>
            </a:r>
          </a:p>
          <a:p>
            <a:pPr marL="180000" indent="-180000">
              <a:spcAft>
                <a:spcPts val="500"/>
              </a:spcAft>
              <a:buFont typeface="Arial" panose="020B0604020202020204" pitchFamily="34" charset="0"/>
              <a:buChar char="•"/>
            </a:pPr>
            <a:r>
              <a:rPr lang="en-GB" sz="1050" dirty="0">
                <a:solidFill>
                  <a:srgbClr val="FF0000"/>
                </a:solidFill>
                <a:latin typeface="Sassoon Penpals" panose="02000400000000000000" pitchFamily="50" charset="0"/>
              </a:rPr>
              <a:t>Know some common uses of information technology (e.g. play, communication, to do a job/complete a task).</a:t>
            </a:r>
          </a:p>
          <a:p>
            <a:pPr marL="180000" indent="-180000">
              <a:spcAft>
                <a:spcPts val="500"/>
              </a:spcAft>
              <a:buFont typeface="Arial" panose="020B0604020202020204" pitchFamily="34" charset="0"/>
              <a:buChar char="•"/>
            </a:pPr>
            <a:r>
              <a:rPr lang="en-GB" sz="1050" dirty="0">
                <a:solidFill>
                  <a:prstClr val="black"/>
                </a:solidFill>
                <a:latin typeface="Sassoon Penpals" panose="02000400000000000000" pitchFamily="50" charset="0"/>
              </a:rPr>
              <a:t>Know some example of information technology used in school and beyond school.</a:t>
            </a:r>
          </a:p>
          <a:p>
            <a:pPr marL="180000" indent="-180000">
              <a:spcAft>
                <a:spcPts val="500"/>
              </a:spcAft>
              <a:buFont typeface="Arial" panose="020B0604020202020204" pitchFamily="34" charset="0"/>
              <a:buChar char="•"/>
            </a:pPr>
            <a:r>
              <a:rPr lang="en-GB" sz="1050" dirty="0">
                <a:solidFill>
                  <a:srgbClr val="FF0000"/>
                </a:solidFill>
                <a:latin typeface="Sassoon Penpals" panose="02000400000000000000" pitchFamily="50" charset="0"/>
              </a:rPr>
              <a:t>Know some benefits of using information technology.</a:t>
            </a:r>
          </a:p>
        </p:txBody>
      </p:sp>
      <p:sp>
        <p:nvSpPr>
          <p:cNvPr id="14" name="Rounded Rectangle 38">
            <a:extLst>
              <a:ext uri="{FF2B5EF4-FFF2-40B4-BE49-F238E27FC236}">
                <a16:creationId xmlns:a16="http://schemas.microsoft.com/office/drawing/2014/main" id="{D1F72F37-EA5C-4881-8B12-95ACB3C5F105}"/>
              </a:ext>
            </a:extLst>
          </p:cNvPr>
          <p:cNvSpPr/>
          <p:nvPr/>
        </p:nvSpPr>
        <p:spPr>
          <a:xfrm>
            <a:off x="3500415" y="1321507"/>
            <a:ext cx="2880000" cy="3583002"/>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rules and guidance online including asking a trusted adult before clicking yes, agree or accept.</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Say how rules for using information technology can help us.</a:t>
            </a:r>
          </a:p>
          <a:p>
            <a:pPr>
              <a:spcAft>
                <a:spcPts val="500"/>
              </a:spcAft>
            </a:pPr>
            <a:r>
              <a:rPr lang="en-GB" sz="1200" b="1" dirty="0">
                <a:solidFill>
                  <a:prstClr val="black"/>
                </a:solidFill>
                <a:latin typeface="Sassoon Penpals" panose="02000400000000000000" pitchFamily="50" charset="0"/>
              </a:rPr>
              <a:t>Computer Science</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Describe some uses of computers.</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Recognise the features of information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Identify information technology used in school and beyond school.</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how information technology benefits us.</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6674260" y="1321506"/>
            <a:ext cx="2880000" cy="3774196"/>
          </a:xfrm>
          <a:prstGeom prst="roundRect">
            <a:avLst>
              <a:gd name="adj" fmla="val 564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2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some rules for interacting safely with online friends.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what personal information is and why it should be kept private.</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Give examples of common uses of information technology beyond school (e.g. play, communication, to do a job/complete a task).</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 program with at least three moving sprites.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Change the appearance of text (e.g. font, colour, bold, underline, italic).</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the enter key to start a new line on a word processor.</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Enter and combine data to create a pictogram.</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6674260" y="5378697"/>
            <a:ext cx="2880000" cy="1126606"/>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Teach Computing Pathway</a:t>
            </a:r>
          </a:p>
          <a:p>
            <a:pPr lvl="0">
              <a:spcAft>
                <a:spcPts val="500"/>
              </a:spcAft>
            </a:pPr>
            <a:r>
              <a:rPr lang="en-GB" sz="1200" dirty="0">
                <a:solidFill>
                  <a:prstClr val="black"/>
                </a:solidFill>
                <a:latin typeface="Sassoon Penpals" panose="02000400000000000000" pitchFamily="50" charset="0"/>
                <a:hlinkClick r:id="rId5"/>
              </a:rPr>
              <a:t>https://teachcomputing.org/curriculum/key-stage-1/computing-systems-and-networks-it-around-us</a:t>
            </a:r>
            <a:endParaRPr lang="en-GB" sz="1200" dirty="0">
              <a:solidFill>
                <a:prstClr val="black"/>
              </a:solidFill>
              <a:latin typeface="Sassoon Penpals" panose="02000400000000000000" pitchFamily="50" charset="0"/>
            </a:endParaRPr>
          </a:p>
        </p:txBody>
      </p:sp>
      <p:sp>
        <p:nvSpPr>
          <p:cNvPr id="11" name="Rounded Rectangle 38">
            <a:extLst>
              <a:ext uri="{FF2B5EF4-FFF2-40B4-BE49-F238E27FC236}">
                <a16:creationId xmlns:a16="http://schemas.microsoft.com/office/drawing/2014/main" id="{D1F72F37-EA5C-4881-8B12-95ACB3C5F105}"/>
              </a:ext>
            </a:extLst>
          </p:cNvPr>
          <p:cNvSpPr/>
          <p:nvPr/>
        </p:nvSpPr>
        <p:spPr>
          <a:xfrm>
            <a:off x="3506356" y="5187142"/>
            <a:ext cx="2874059" cy="1318160"/>
          </a:xfrm>
          <a:prstGeom prst="roundRect">
            <a:avLst>
              <a:gd name="adj" fmla="val 14288"/>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Year 1</a:t>
            </a:r>
          </a:p>
          <a:p>
            <a:pPr lvl="0">
              <a:spcAft>
                <a:spcPts val="500"/>
              </a:spcAft>
            </a:pPr>
            <a:r>
              <a:rPr lang="en-GB" sz="1200" dirty="0">
                <a:solidFill>
                  <a:prstClr val="black"/>
                </a:solidFill>
                <a:latin typeface="Sassoon Penpals" panose="02000400000000000000" pitchFamily="50" charset="0"/>
              </a:rPr>
              <a:t>Year 1 Using computers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Name and explain the purpose of the main parts of a computer (screen, keyboard, mouse/track pad, base unit).</a:t>
            </a:r>
          </a:p>
        </p:txBody>
      </p:sp>
      <p:sp>
        <p:nvSpPr>
          <p:cNvPr id="17" name="Rounded Rectangle 38">
            <a:extLst>
              <a:ext uri="{FF2B5EF4-FFF2-40B4-BE49-F238E27FC236}">
                <a16:creationId xmlns:a16="http://schemas.microsoft.com/office/drawing/2014/main" id="{D1F72F37-EA5C-4881-8B12-95ACB3C5F105}"/>
              </a:ext>
            </a:extLst>
          </p:cNvPr>
          <p:cNvSpPr/>
          <p:nvPr/>
        </p:nvSpPr>
        <p:spPr>
          <a:xfrm>
            <a:off x="326571" y="4305993"/>
            <a:ext cx="2880000" cy="2199310"/>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pic>
        <p:nvPicPr>
          <p:cNvPr id="12" name="Picture 11">
            <a:extLst>
              <a:ext uri="{FF2B5EF4-FFF2-40B4-BE49-F238E27FC236}">
                <a16:creationId xmlns:a16="http://schemas.microsoft.com/office/drawing/2014/main" id="{B30FEEE3-3477-4944-8716-063937385E0A}"/>
              </a:ext>
            </a:extLst>
          </p:cNvPr>
          <p:cNvPicPr>
            <a:picLocks noChangeAspect="1"/>
          </p:cNvPicPr>
          <p:nvPr/>
        </p:nvPicPr>
        <p:blipFill>
          <a:blip r:embed="rId7"/>
          <a:stretch>
            <a:fillRect/>
          </a:stretch>
        </p:blipFill>
        <p:spPr>
          <a:xfrm>
            <a:off x="5725175" y="5306039"/>
            <a:ext cx="534775" cy="379691"/>
          </a:xfrm>
          <a:prstGeom prst="rect">
            <a:avLst/>
          </a:prstGeom>
        </p:spPr>
      </p:pic>
    </p:spTree>
    <p:extLst>
      <p:ext uri="{BB962C8B-B14F-4D97-AF65-F5344CB8AC3E}">
        <p14:creationId xmlns:p14="http://schemas.microsoft.com/office/powerpoint/2010/main" val="40297972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2 – Sequencing instructions</a:t>
            </a:r>
          </a:p>
        </p:txBody>
      </p:sp>
      <p:sp>
        <p:nvSpPr>
          <p:cNvPr id="30" name="Oval 29"/>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E7DDE3D0-FEA9-4508-924D-8DA7B2739685}"/>
              </a:ext>
            </a:extLst>
          </p:cNvPr>
          <p:cNvSpPr/>
          <p:nvPr/>
        </p:nvSpPr>
        <p:spPr>
          <a:xfrm>
            <a:off x="7128567" y="352695"/>
            <a:ext cx="687600" cy="6876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 Science</a:t>
            </a:r>
          </a:p>
        </p:txBody>
      </p:sp>
      <p:pic>
        <p:nvPicPr>
          <p:cNvPr id="32" name="Picture 31"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13" name="Rounded Rectangle 38">
            <a:extLst>
              <a:ext uri="{FF2B5EF4-FFF2-40B4-BE49-F238E27FC236}">
                <a16:creationId xmlns:a16="http://schemas.microsoft.com/office/drawing/2014/main" id="{D1F72F37-EA5C-4881-8B12-95ACB3C5F105}"/>
              </a:ext>
            </a:extLst>
          </p:cNvPr>
          <p:cNvSpPr/>
          <p:nvPr/>
        </p:nvSpPr>
        <p:spPr>
          <a:xfrm>
            <a:off x="326571" y="1321508"/>
            <a:ext cx="2880000" cy="2643663"/>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some rules for using information technology (e.g. acceptable use agreement).</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that content on the internet may belong to other people.</a:t>
            </a:r>
          </a:p>
          <a:p>
            <a:pPr>
              <a:spcAft>
                <a:spcPts val="500"/>
              </a:spcAft>
            </a:pPr>
            <a:r>
              <a:rPr kumimoji="0" lang="en-GB" sz="12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a:t>
            </a:r>
            <a:r>
              <a:rPr kumimoji="0" lang="en-GB" sz="1200" b="1" i="0" u="none" strike="noStrike" kern="1200" cap="none" spc="0" normalizeH="0" noProof="0" dirty="0">
                <a:ln>
                  <a:noFill/>
                </a:ln>
                <a:solidFill>
                  <a:prstClr val="black"/>
                </a:solidFill>
                <a:effectLst/>
                <a:uLnTx/>
                <a:uFillTx/>
                <a:latin typeface="Sassoon Penpals" panose="02000400000000000000" pitchFamily="50" charset="0"/>
                <a:ea typeface="+mn-ea"/>
                <a:cs typeface="+mn-cs"/>
              </a:rPr>
              <a:t> Science</a:t>
            </a:r>
            <a:endParaRPr kumimoji="0" lang="en-GB" sz="12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Understand that a series of instructions is a sequence.</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Know that debugging means finding and correcting mistakes.</a:t>
            </a:r>
          </a:p>
        </p:txBody>
      </p:sp>
      <p:sp>
        <p:nvSpPr>
          <p:cNvPr id="14" name="Rounded Rectangle 38">
            <a:extLst>
              <a:ext uri="{FF2B5EF4-FFF2-40B4-BE49-F238E27FC236}">
                <a16:creationId xmlns:a16="http://schemas.microsoft.com/office/drawing/2014/main" id="{D1F72F37-EA5C-4881-8B12-95ACB3C5F105}"/>
              </a:ext>
            </a:extLst>
          </p:cNvPr>
          <p:cNvSpPr/>
          <p:nvPr/>
        </p:nvSpPr>
        <p:spPr>
          <a:xfrm>
            <a:off x="3500415" y="1321507"/>
            <a:ext cx="2880000" cy="3774195"/>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15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Explain rules and guidance online including asking a trusted adult before clicking yes, agree or accept.</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Say how rules for using information technology can help us.</a:t>
            </a:r>
          </a:p>
          <a:p>
            <a:pPr>
              <a:spcAft>
                <a:spcPts val="500"/>
              </a:spcAft>
            </a:pPr>
            <a:r>
              <a:rPr lang="en-GB" sz="1150" b="1" dirty="0">
                <a:solidFill>
                  <a:prstClr val="black"/>
                </a:solidFill>
                <a:latin typeface="Sassoon Penpals" panose="02000400000000000000" pitchFamily="50" charset="0"/>
              </a:rPr>
              <a:t>Computer Science</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Describe that a series of instructions is a sequence.</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Choose a series of instructions that can be run as a program.</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Trace a sequence to make a prediction.</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Create a program.</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Run a program on a device.</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Debug a program that I have written.</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6674260" y="1321506"/>
            <a:ext cx="2880000" cy="3774196"/>
          </a:xfrm>
          <a:prstGeom prst="roundRect">
            <a:avLst>
              <a:gd name="adj" fmla="val 5933"/>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2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some rules for interacting safely with online friends.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what personal information is and why it should be kept private.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Give examples of common uses of information technology beyond school (e.g. play, communication, to do a job/complete a task).</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Create a program with at least three moving sprites.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Change the appearance of text (e.g. font, colour, bold, underline, italic).</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the enter key to start a new line on a word processor.</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Enter and combine data to create a pictogram.</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6674260" y="5378697"/>
            <a:ext cx="2880000" cy="1126606"/>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Teach Computing Pathway</a:t>
            </a:r>
          </a:p>
          <a:p>
            <a:pPr lvl="0">
              <a:spcAft>
                <a:spcPts val="500"/>
              </a:spcAft>
            </a:pPr>
            <a:r>
              <a:rPr lang="en-GB" sz="1200" dirty="0">
                <a:solidFill>
                  <a:prstClr val="black"/>
                </a:solidFill>
                <a:latin typeface="Sassoon Penpals" panose="02000400000000000000" pitchFamily="50" charset="0"/>
                <a:hlinkClick r:id="rId5"/>
              </a:rPr>
              <a:t>https://teachcomputing.org/curriculum/key-stage-1/programming-b-introduction-to-animation</a:t>
            </a:r>
            <a:endParaRPr lang="en-GB" sz="1200" dirty="0">
              <a:solidFill>
                <a:prstClr val="black"/>
              </a:solidFill>
              <a:latin typeface="Sassoon Penpals" panose="02000400000000000000" pitchFamily="50" charset="0"/>
            </a:endParaRPr>
          </a:p>
        </p:txBody>
      </p:sp>
      <p:sp>
        <p:nvSpPr>
          <p:cNvPr id="11" name="Rounded Rectangle 38">
            <a:extLst>
              <a:ext uri="{FF2B5EF4-FFF2-40B4-BE49-F238E27FC236}">
                <a16:creationId xmlns:a16="http://schemas.microsoft.com/office/drawing/2014/main" id="{D1F72F37-EA5C-4881-8B12-95ACB3C5F105}"/>
              </a:ext>
            </a:extLst>
          </p:cNvPr>
          <p:cNvSpPr/>
          <p:nvPr/>
        </p:nvSpPr>
        <p:spPr>
          <a:xfrm>
            <a:off x="3506356" y="5376759"/>
            <a:ext cx="2874059" cy="1128543"/>
          </a:xfrm>
          <a:prstGeom prst="roundRect">
            <a:avLst>
              <a:gd name="adj" fmla="val 13859"/>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Year 1</a:t>
            </a:r>
          </a:p>
          <a:p>
            <a:pPr lvl="0">
              <a:spcAft>
                <a:spcPts val="500"/>
              </a:spcAft>
            </a:pPr>
            <a:r>
              <a:rPr lang="en-GB" sz="1200" dirty="0">
                <a:solidFill>
                  <a:prstClr val="black"/>
                </a:solidFill>
                <a:latin typeface="Sassoon Penpals" panose="02000400000000000000" pitchFamily="50" charset="0"/>
              </a:rPr>
              <a:t>Year 1 Creating algorithms (Bee Bots)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 successful algorithm on a floor robot to move at least five squares.</a:t>
            </a:r>
          </a:p>
        </p:txBody>
      </p:sp>
      <p:sp>
        <p:nvSpPr>
          <p:cNvPr id="17" name="Rounded Rectangle 38">
            <a:extLst>
              <a:ext uri="{FF2B5EF4-FFF2-40B4-BE49-F238E27FC236}">
                <a16:creationId xmlns:a16="http://schemas.microsoft.com/office/drawing/2014/main" id="{D1F72F37-EA5C-4881-8B12-95ACB3C5F105}"/>
              </a:ext>
            </a:extLst>
          </p:cNvPr>
          <p:cNvSpPr/>
          <p:nvPr/>
        </p:nvSpPr>
        <p:spPr>
          <a:xfrm>
            <a:off x="326571" y="4247805"/>
            <a:ext cx="2880000" cy="2257498"/>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pic>
        <p:nvPicPr>
          <p:cNvPr id="12" name="Picture 11">
            <a:extLst>
              <a:ext uri="{FF2B5EF4-FFF2-40B4-BE49-F238E27FC236}">
                <a16:creationId xmlns:a16="http://schemas.microsoft.com/office/drawing/2014/main" id="{940B4169-DEAD-4E09-85D0-9DE68629CDE8}"/>
              </a:ext>
            </a:extLst>
          </p:cNvPr>
          <p:cNvPicPr>
            <a:picLocks noChangeAspect="1"/>
          </p:cNvPicPr>
          <p:nvPr/>
        </p:nvPicPr>
        <p:blipFill>
          <a:blip r:embed="rId7"/>
          <a:stretch>
            <a:fillRect/>
          </a:stretch>
        </p:blipFill>
        <p:spPr>
          <a:xfrm>
            <a:off x="5717638" y="5501295"/>
            <a:ext cx="534775" cy="379691"/>
          </a:xfrm>
          <a:prstGeom prst="rect">
            <a:avLst/>
          </a:prstGeom>
        </p:spPr>
      </p:pic>
    </p:spTree>
    <p:extLst>
      <p:ext uri="{BB962C8B-B14F-4D97-AF65-F5344CB8AC3E}">
        <p14:creationId xmlns:p14="http://schemas.microsoft.com/office/powerpoint/2010/main" val="3675597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BDCF03EE-EEAF-4509-A80A-2BADF0B99935}"/>
              </a:ext>
            </a:extLst>
          </p:cNvPr>
          <p:cNvSpPr/>
          <p:nvPr/>
        </p:nvSpPr>
        <p:spPr>
          <a:xfrm>
            <a:off x="7121551" y="352849"/>
            <a:ext cx="687600" cy="687600"/>
          </a:xfrm>
          <a:prstGeom prst="ellipse">
            <a:avLst/>
          </a:prstGeom>
          <a:solidFill>
            <a:srgbClr val="FF327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Information Technology</a:t>
            </a:r>
          </a:p>
        </p:txBody>
      </p:sp>
      <p:sp>
        <p:nvSpPr>
          <p:cNvPr id="9" name="Oval 8"/>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20" name="Rectangle 19"/>
          <p:cNvSpPr/>
          <p:nvPr/>
        </p:nvSpPr>
        <p:spPr>
          <a:xfrm>
            <a:off x="352697" y="352695"/>
            <a:ext cx="5746906"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2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KS1 National Curriculum</a:t>
            </a:r>
          </a:p>
        </p:txBody>
      </p:sp>
      <p:sp>
        <p:nvSpPr>
          <p:cNvPr id="10" name="Oval 9">
            <a:extLst>
              <a:ext uri="{FF2B5EF4-FFF2-40B4-BE49-F238E27FC236}">
                <a16:creationId xmlns:a16="http://schemas.microsoft.com/office/drawing/2014/main" id="{EBBF9870-E767-45A8-A560-15704F1C00EA}"/>
              </a:ext>
            </a:extLst>
          </p:cNvPr>
          <p:cNvSpPr/>
          <p:nvPr/>
        </p:nvSpPr>
        <p:spPr>
          <a:xfrm>
            <a:off x="6263269" y="352849"/>
            <a:ext cx="687600" cy="6876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 Science</a:t>
            </a:r>
          </a:p>
        </p:txBody>
      </p:sp>
      <p:sp>
        <p:nvSpPr>
          <p:cNvPr id="11" name="Oval 10">
            <a:extLst>
              <a:ext uri="{FF2B5EF4-FFF2-40B4-BE49-F238E27FC236}">
                <a16:creationId xmlns:a16="http://schemas.microsoft.com/office/drawing/2014/main" id="{DC04D631-6C19-40F1-A2A0-26229C9F2C48}"/>
              </a:ext>
            </a:extLst>
          </p:cNvPr>
          <p:cNvSpPr/>
          <p:nvPr/>
        </p:nvSpPr>
        <p:spPr>
          <a:xfrm>
            <a:off x="5404987" y="352849"/>
            <a:ext cx="687600" cy="687600"/>
          </a:xfrm>
          <a:prstGeom prst="ellipse">
            <a:avLst/>
          </a:prstGeom>
          <a:solidFill>
            <a:srgbClr val="00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Digital Literacy</a:t>
            </a:r>
          </a:p>
        </p:txBody>
      </p:sp>
      <p:graphicFrame>
        <p:nvGraphicFramePr>
          <p:cNvPr id="12" name="Table 11">
            <a:extLst>
              <a:ext uri="{FF2B5EF4-FFF2-40B4-BE49-F238E27FC236}">
                <a16:creationId xmlns:a16="http://schemas.microsoft.com/office/drawing/2014/main" id="{1A69223C-301D-4511-9E44-2F58B03FC0AE}"/>
              </a:ext>
            </a:extLst>
          </p:cNvPr>
          <p:cNvGraphicFramePr>
            <a:graphicFrameLocks noGrp="1"/>
          </p:cNvGraphicFramePr>
          <p:nvPr>
            <p:extLst>
              <p:ext uri="{D42A27DB-BD31-4B8C-83A1-F6EECF244321}">
                <p14:modId xmlns:p14="http://schemas.microsoft.com/office/powerpoint/2010/main" val="238111851"/>
              </p:ext>
            </p:extLst>
          </p:nvPr>
        </p:nvGraphicFramePr>
        <p:xfrm>
          <a:off x="326568" y="1321506"/>
          <a:ext cx="9232444" cy="4464000"/>
        </p:xfrm>
        <a:graphic>
          <a:graphicData uri="http://schemas.openxmlformats.org/drawingml/2006/table">
            <a:tbl>
              <a:tblPr firstRow="1" bandRow="1">
                <a:tableStyleId>{5C22544A-7EE6-4342-B048-85BDC9FD1C3A}</a:tableStyleId>
              </a:tblPr>
              <a:tblGrid>
                <a:gridCol w="4616222">
                  <a:extLst>
                    <a:ext uri="{9D8B030D-6E8A-4147-A177-3AD203B41FA5}">
                      <a16:colId xmlns:a16="http://schemas.microsoft.com/office/drawing/2014/main" val="188239077"/>
                    </a:ext>
                  </a:extLst>
                </a:gridCol>
                <a:gridCol w="4616222">
                  <a:extLst>
                    <a:ext uri="{9D8B030D-6E8A-4147-A177-3AD203B41FA5}">
                      <a16:colId xmlns:a16="http://schemas.microsoft.com/office/drawing/2014/main" val="2434823200"/>
                    </a:ext>
                  </a:extLst>
                </a:gridCol>
              </a:tblGrid>
              <a:tr h="360000">
                <a:tc>
                  <a:txBody>
                    <a:bodyPr/>
                    <a:lstStyle/>
                    <a:p>
                      <a:pPr algn="l"/>
                      <a:r>
                        <a:rPr lang="en-GB" sz="1200" b="1" dirty="0">
                          <a:solidFill>
                            <a:schemeClr val="tx1"/>
                          </a:solidFill>
                          <a:latin typeface="Sassoon Penpals" panose="02000400000000000000" pitchFamily="50" charset="0"/>
                        </a:rPr>
                        <a:t>Pupils should be taught to:</a:t>
                      </a: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BFBFBF"/>
                    </a:solidFill>
                  </a:tcPr>
                </a:tc>
                <a:tc>
                  <a:txBody>
                    <a:bodyPr/>
                    <a:lstStyle/>
                    <a:p>
                      <a:pPr algn="l"/>
                      <a:r>
                        <a:rPr lang="en-GB" sz="1200" b="1" dirty="0">
                          <a:solidFill>
                            <a:schemeClr val="tx1"/>
                          </a:solidFill>
                          <a:latin typeface="Sassoon Penpals" panose="02000400000000000000" pitchFamily="50" charset="0"/>
                        </a:rPr>
                        <a:t>Topics</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BFBFBF"/>
                    </a:solidFill>
                  </a:tcPr>
                </a:tc>
                <a:extLst>
                  <a:ext uri="{0D108BD9-81ED-4DB2-BD59-A6C34878D82A}">
                    <a16:rowId xmlns:a16="http://schemas.microsoft.com/office/drawing/2014/main" val="2372720359"/>
                  </a:ext>
                </a:extLst>
              </a:tr>
              <a:tr h="684000">
                <a:tc>
                  <a:txBody>
                    <a:bodyPr/>
                    <a:lstStyle/>
                    <a:p>
                      <a:pPr>
                        <a:lnSpc>
                          <a:spcPct val="107000"/>
                        </a:lnSpc>
                        <a:spcAft>
                          <a:spcPts val="0"/>
                        </a:spcAft>
                      </a:pPr>
                      <a:r>
                        <a:rPr lang="en-GB" sz="1100" dirty="0">
                          <a:effectLst/>
                          <a:latin typeface="Sassoon Penpals" panose="02000400000000000000" pitchFamily="50" charset="0"/>
                          <a:ea typeface="Nunito"/>
                          <a:cs typeface="Times New Roman" panose="02020603050405020304" pitchFamily="18" charset="0"/>
                        </a:rPr>
                        <a:t>Understand what algorithms are; how they are implemented as programs on digital devices; and that programs execute by following precise and unambiguous instructions</a:t>
                      </a:r>
                      <a:endParaRPr lang="en-GB" sz="11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68580" marB="685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100">
                          <a:effectLst/>
                          <a:latin typeface="Sassoon Penpals" panose="02000400000000000000" pitchFamily="50" charset="0"/>
                          <a:ea typeface="Calibri" panose="020F0502020204030204" pitchFamily="34" charset="0"/>
                          <a:cs typeface="Times New Roman" panose="02020603050405020304" pitchFamily="18" charset="0"/>
                        </a:rPr>
                        <a:t>Year 1 – Creating algorithms</a:t>
                      </a:r>
                    </a:p>
                    <a:p>
                      <a:pPr>
                        <a:lnSpc>
                          <a:spcPct val="107000"/>
                        </a:lnSpc>
                        <a:spcAft>
                          <a:spcPts val="0"/>
                        </a:spcAft>
                      </a:pPr>
                      <a:r>
                        <a:rPr lang="en-GB" sz="1100">
                          <a:effectLst/>
                          <a:latin typeface="Sassoon Penpals" panose="02000400000000000000" pitchFamily="50" charset="0"/>
                          <a:ea typeface="Calibri" panose="020F0502020204030204" pitchFamily="34" charset="0"/>
                          <a:cs typeface="Times New Roman" panose="02020603050405020304" pitchFamily="18" charset="0"/>
                        </a:rPr>
                        <a:t>Year 2 – Sequencing instructions</a:t>
                      </a:r>
                    </a:p>
                  </a:txBody>
                  <a:tcPr marL="68580" marR="68580" marT="68580" marB="685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87674954"/>
                  </a:ext>
                </a:extLst>
              </a:tr>
              <a:tr h="684000">
                <a:tc>
                  <a:txBody>
                    <a:bodyPr/>
                    <a:lstStyle/>
                    <a:p>
                      <a:pPr>
                        <a:lnSpc>
                          <a:spcPct val="107000"/>
                        </a:lnSpc>
                        <a:spcAft>
                          <a:spcPts val="0"/>
                        </a:spcAft>
                      </a:pPr>
                      <a:r>
                        <a:rPr lang="en-GB" sz="1100" dirty="0">
                          <a:effectLst/>
                          <a:latin typeface="Sassoon Penpals" panose="02000400000000000000" pitchFamily="50" charset="0"/>
                          <a:ea typeface="Nunito"/>
                          <a:cs typeface="Times New Roman" panose="02020603050405020304" pitchFamily="18" charset="0"/>
                        </a:rPr>
                        <a:t>Create and debug simple programs</a:t>
                      </a:r>
                      <a:endParaRPr lang="en-GB" sz="11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68580" marB="685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1 – Creating algorithms</a:t>
                      </a:r>
                    </a:p>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2 – Sequencing instructions</a:t>
                      </a:r>
                    </a:p>
                  </a:txBody>
                  <a:tcPr marL="68580" marR="68580" marT="68580" marB="685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54833036"/>
                  </a:ext>
                </a:extLst>
              </a:tr>
              <a:tr h="684000">
                <a:tc>
                  <a:txBody>
                    <a:bodyPr/>
                    <a:lstStyle/>
                    <a:p>
                      <a:pPr>
                        <a:lnSpc>
                          <a:spcPct val="107000"/>
                        </a:lnSpc>
                        <a:spcAft>
                          <a:spcPts val="0"/>
                        </a:spcAft>
                      </a:pPr>
                      <a:r>
                        <a:rPr lang="en-GB" sz="1100" dirty="0">
                          <a:effectLst/>
                          <a:latin typeface="Sassoon Penpals" panose="02000400000000000000" pitchFamily="50" charset="0"/>
                          <a:ea typeface="Nunito"/>
                          <a:cs typeface="Times New Roman" panose="02020603050405020304" pitchFamily="18" charset="0"/>
                        </a:rPr>
                        <a:t>Use logical reasoning to predict the behaviour of simple programs</a:t>
                      </a:r>
                      <a:endParaRPr lang="en-GB" sz="11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68580" marB="685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1 – Creating algorithms</a:t>
                      </a:r>
                    </a:p>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2 – Sequencing instructions</a:t>
                      </a:r>
                    </a:p>
                  </a:txBody>
                  <a:tcPr marL="68580" marR="68580" marT="68580" marB="685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8847916"/>
                  </a:ext>
                </a:extLst>
              </a:tr>
              <a:tr h="684000">
                <a:tc>
                  <a:txBody>
                    <a:bodyPr/>
                    <a:lstStyle/>
                    <a:p>
                      <a:pPr>
                        <a:lnSpc>
                          <a:spcPct val="107000"/>
                        </a:lnSpc>
                        <a:spcAft>
                          <a:spcPts val="0"/>
                        </a:spcAft>
                      </a:pPr>
                      <a:r>
                        <a:rPr lang="en-GB" sz="1100" dirty="0">
                          <a:effectLst/>
                          <a:latin typeface="Sassoon Penpals" panose="02000400000000000000" pitchFamily="50" charset="0"/>
                          <a:ea typeface="Nunito"/>
                          <a:cs typeface="Times New Roman" panose="02020603050405020304" pitchFamily="18" charset="0"/>
                        </a:rPr>
                        <a:t>Use technology purposefully to create, organise, store, manipulate and retrieve digital content</a:t>
                      </a:r>
                      <a:endParaRPr lang="en-GB" sz="11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68580" marB="685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1 – Digital writing, Digital painting</a:t>
                      </a:r>
                    </a:p>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2 – Word processing, Pictograms</a:t>
                      </a:r>
                    </a:p>
                  </a:txBody>
                  <a:tcPr marL="68580" marR="68580" marT="68580" marB="685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4196307"/>
                  </a:ext>
                </a:extLst>
              </a:tr>
              <a:tr h="684000">
                <a:tc>
                  <a:txBody>
                    <a:bodyPr/>
                    <a:lstStyle/>
                    <a:p>
                      <a:pPr>
                        <a:lnSpc>
                          <a:spcPct val="107000"/>
                        </a:lnSpc>
                        <a:spcAft>
                          <a:spcPts val="0"/>
                        </a:spcAft>
                      </a:pPr>
                      <a:r>
                        <a:rPr lang="en-GB" sz="1100" dirty="0">
                          <a:effectLst/>
                          <a:latin typeface="Sassoon Penpals" panose="02000400000000000000" pitchFamily="50" charset="0"/>
                          <a:ea typeface="Nunito"/>
                          <a:cs typeface="Times New Roman" panose="02020603050405020304" pitchFamily="18" charset="0"/>
                        </a:rPr>
                        <a:t>Recognise common uses of information technology beyond school</a:t>
                      </a:r>
                      <a:endParaRPr lang="en-GB" sz="11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68580" marB="685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1 – Using computers</a:t>
                      </a:r>
                    </a:p>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2 – Information technology</a:t>
                      </a:r>
                    </a:p>
                  </a:txBody>
                  <a:tcPr marL="68580" marR="68580" marT="68580" marB="685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66247116"/>
                  </a:ext>
                </a:extLst>
              </a:tr>
              <a:tr h="684000">
                <a:tc>
                  <a:txBody>
                    <a:bodyPr/>
                    <a:lstStyle/>
                    <a:p>
                      <a:pPr>
                        <a:lnSpc>
                          <a:spcPct val="107000"/>
                        </a:lnSpc>
                        <a:spcAft>
                          <a:spcPts val="0"/>
                        </a:spcAft>
                      </a:pPr>
                      <a:r>
                        <a:rPr lang="en-GB" sz="1100" dirty="0">
                          <a:effectLst/>
                          <a:latin typeface="Sassoon Penpals" panose="02000400000000000000" pitchFamily="50" charset="0"/>
                          <a:ea typeface="Nunito"/>
                          <a:cs typeface="Times New Roman" panose="02020603050405020304" pitchFamily="18" charset="0"/>
                        </a:rPr>
                        <a:t>Use technology safely and respectfully, keeping personal information private; identify where to go for help and support when they have concerns about content or contact on the internet or other online technologies</a:t>
                      </a:r>
                      <a:endParaRPr lang="en-GB" sz="11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68580" marB="685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1 – Online behaviour</a:t>
                      </a:r>
                    </a:p>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2 – Who are you online?</a:t>
                      </a:r>
                    </a:p>
                  </a:txBody>
                  <a:tcPr marL="68580" marR="68580" marT="68580" marB="685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32596617"/>
                  </a:ext>
                </a:extLst>
              </a:tr>
            </a:tbl>
          </a:graphicData>
        </a:graphic>
      </p:graphicFrame>
    </p:spTree>
    <p:extLst>
      <p:ext uri="{BB962C8B-B14F-4D97-AF65-F5344CB8AC3E}">
        <p14:creationId xmlns:p14="http://schemas.microsoft.com/office/powerpoint/2010/main" val="29876233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2 – Word processing</a:t>
            </a:r>
          </a:p>
        </p:txBody>
      </p:sp>
      <p:sp>
        <p:nvSpPr>
          <p:cNvPr id="30" name="Oval 29"/>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1" name="Picture 30"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32" name="Oval 31">
            <a:extLst>
              <a:ext uri="{FF2B5EF4-FFF2-40B4-BE49-F238E27FC236}">
                <a16:creationId xmlns:a16="http://schemas.microsoft.com/office/drawing/2014/main" id="{FB4B504B-3620-4290-B127-C1A22AE08F1D}"/>
              </a:ext>
            </a:extLst>
          </p:cNvPr>
          <p:cNvSpPr/>
          <p:nvPr/>
        </p:nvSpPr>
        <p:spPr>
          <a:xfrm>
            <a:off x="7128567" y="352849"/>
            <a:ext cx="687600" cy="687600"/>
          </a:xfrm>
          <a:prstGeom prst="ellipse">
            <a:avLst/>
          </a:prstGeom>
          <a:solidFill>
            <a:srgbClr val="FF327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Information Technology</a:t>
            </a:r>
          </a:p>
        </p:txBody>
      </p:sp>
      <p:sp>
        <p:nvSpPr>
          <p:cNvPr id="13" name="Rounded Rectangle 38">
            <a:extLst>
              <a:ext uri="{FF2B5EF4-FFF2-40B4-BE49-F238E27FC236}">
                <a16:creationId xmlns:a16="http://schemas.microsoft.com/office/drawing/2014/main" id="{D1F72F37-EA5C-4881-8B12-95ACB3C5F105}"/>
              </a:ext>
            </a:extLst>
          </p:cNvPr>
          <p:cNvSpPr/>
          <p:nvPr/>
        </p:nvSpPr>
        <p:spPr>
          <a:xfrm>
            <a:off x="326571" y="1321507"/>
            <a:ext cx="2880000" cy="2643664"/>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some rules for using information technology (e.g. acceptable use agreement).</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that information put online can last for a long time.</a:t>
            </a:r>
          </a:p>
          <a:p>
            <a:pPr>
              <a:spcAft>
                <a:spcPts val="500"/>
              </a:spcAft>
            </a:pPr>
            <a:r>
              <a:rPr lang="en-GB" sz="12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Recognise that the appearance of text can be changed.</a:t>
            </a:r>
          </a:p>
        </p:txBody>
      </p:sp>
      <p:sp>
        <p:nvSpPr>
          <p:cNvPr id="14" name="Rounded Rectangle 38">
            <a:extLst>
              <a:ext uri="{FF2B5EF4-FFF2-40B4-BE49-F238E27FC236}">
                <a16:creationId xmlns:a16="http://schemas.microsoft.com/office/drawing/2014/main" id="{D1F72F37-EA5C-4881-8B12-95ACB3C5F105}"/>
              </a:ext>
            </a:extLst>
          </p:cNvPr>
          <p:cNvSpPr/>
          <p:nvPr/>
        </p:nvSpPr>
        <p:spPr>
          <a:xfrm>
            <a:off x="3500415" y="1321507"/>
            <a:ext cx="2880000" cy="5183794"/>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rules and guidance online including asking a trusted adult before clicking yes, agree or accept.</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Say how rules for using information technology can help us.</a:t>
            </a:r>
          </a:p>
          <a:p>
            <a:pPr>
              <a:spcAft>
                <a:spcPts val="500"/>
              </a:spcAft>
            </a:pPr>
            <a:r>
              <a:rPr lang="en-GB" sz="12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a word processing application.</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Enter text using the return key to start a new line.</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the appropriate keys to accurately transfer writing to the computer.</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Select text.</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Choose options to achieve a desired effect.</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undo.</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Consider the impact of choices made.</a:t>
            </a:r>
          </a:p>
          <a:p>
            <a:pPr marL="180000" indent="-180000">
              <a:spcAft>
                <a:spcPts val="500"/>
              </a:spcAft>
              <a:buFont typeface="Arial" panose="020B0604020202020204" pitchFamily="34" charset="0"/>
              <a:buChar char="•"/>
            </a:pPr>
            <a:endParaRPr lang="en-GB" sz="1200" dirty="0">
              <a:solidFill>
                <a:prstClr val="black"/>
              </a:solidFill>
              <a:latin typeface="Sassoon Penpals" panose="02000400000000000000" pitchFamily="50" charset="0"/>
            </a:endParaRPr>
          </a:p>
        </p:txBody>
      </p:sp>
      <p:sp>
        <p:nvSpPr>
          <p:cNvPr id="15" name="Rounded Rectangle 38">
            <a:extLst>
              <a:ext uri="{FF2B5EF4-FFF2-40B4-BE49-F238E27FC236}">
                <a16:creationId xmlns:a16="http://schemas.microsoft.com/office/drawing/2014/main" id="{D1F72F37-EA5C-4881-8B12-95ACB3C5F105}"/>
              </a:ext>
            </a:extLst>
          </p:cNvPr>
          <p:cNvSpPr/>
          <p:nvPr/>
        </p:nvSpPr>
        <p:spPr>
          <a:xfrm>
            <a:off x="6674260" y="1321507"/>
            <a:ext cx="2880000" cy="3516500"/>
          </a:xfrm>
          <a:prstGeom prst="roundRect">
            <a:avLst>
              <a:gd name="adj" fmla="val 6222"/>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2 Computing End Points</a:t>
            </a:r>
          </a:p>
          <a:p>
            <a:pPr marL="180000" lvl="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Know some rules for interacting safely with online friends.</a:t>
            </a:r>
          </a:p>
          <a:p>
            <a:pPr marL="180000" lvl="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Know what personal information is and why it should be kept private.</a:t>
            </a:r>
          </a:p>
          <a:p>
            <a:pPr marL="180000" lvl="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Give examples of common uses of information technology beyond school (e.g. play, communication, to do a job/complete a task).</a:t>
            </a:r>
          </a:p>
          <a:p>
            <a:pPr marL="180000" lvl="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Create a program with at least three moving sprites.</a:t>
            </a:r>
          </a:p>
          <a:p>
            <a:pPr marL="180000" lvl="0" indent="-180000">
              <a:spcAft>
                <a:spcPts val="500"/>
              </a:spcAft>
              <a:buFont typeface="Arial" panose="020B0604020202020204" pitchFamily="34" charset="0"/>
              <a:buChar char="•"/>
            </a:pPr>
            <a:r>
              <a:rPr lang="en-GB" sz="1150" b="1" dirty="0">
                <a:solidFill>
                  <a:schemeClr val="tx1"/>
                </a:solidFill>
                <a:latin typeface="Sassoon Penpals" panose="02000400000000000000" pitchFamily="50" charset="0"/>
              </a:rPr>
              <a:t>Change the appearance of text (e.g. font, colour, bold, underline, italic).</a:t>
            </a:r>
          </a:p>
          <a:p>
            <a:pPr marL="180000" lvl="0" indent="-180000">
              <a:spcAft>
                <a:spcPts val="500"/>
              </a:spcAft>
              <a:buFont typeface="Arial" panose="020B0604020202020204" pitchFamily="34" charset="0"/>
              <a:buChar char="•"/>
            </a:pPr>
            <a:r>
              <a:rPr lang="en-GB" sz="1150" b="1" dirty="0">
                <a:solidFill>
                  <a:schemeClr val="tx1"/>
                </a:solidFill>
                <a:latin typeface="Sassoon Penpals" panose="02000400000000000000" pitchFamily="50" charset="0"/>
              </a:rPr>
              <a:t>Use the enter key to start a new line on a word processor.</a:t>
            </a:r>
          </a:p>
          <a:p>
            <a:pPr marL="180000" lvl="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Enter and combine data to create a pictogram.</a:t>
            </a:r>
          </a:p>
        </p:txBody>
      </p:sp>
      <p:sp>
        <p:nvSpPr>
          <p:cNvPr id="10" name="Rounded Rectangle 38">
            <a:extLst>
              <a:ext uri="{FF2B5EF4-FFF2-40B4-BE49-F238E27FC236}">
                <a16:creationId xmlns:a16="http://schemas.microsoft.com/office/drawing/2014/main" id="{D1F72F37-EA5C-4881-8B12-95ACB3C5F105}"/>
              </a:ext>
            </a:extLst>
          </p:cNvPr>
          <p:cNvSpPr/>
          <p:nvPr/>
        </p:nvSpPr>
        <p:spPr>
          <a:xfrm>
            <a:off x="6674260" y="5120640"/>
            <a:ext cx="2880000" cy="1384661"/>
          </a:xfrm>
          <a:prstGeom prst="roundRect">
            <a:avLst>
              <a:gd name="adj" fmla="val 10354"/>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Year 1</a:t>
            </a:r>
          </a:p>
          <a:p>
            <a:pPr lvl="0">
              <a:spcAft>
                <a:spcPts val="500"/>
              </a:spcAft>
            </a:pPr>
            <a:r>
              <a:rPr lang="en-GB" sz="1150" dirty="0">
                <a:solidFill>
                  <a:prstClr val="black"/>
                </a:solidFill>
                <a:latin typeface="Sassoon Penpals" panose="02000400000000000000" pitchFamily="50" charset="0"/>
              </a:rPr>
              <a:t>Year 1 Digital writing</a:t>
            </a:r>
          </a:p>
          <a:p>
            <a:pPr marL="180000" lvl="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Write a sentence using keys for a specific purpose (e.g. use the shift key to type capital letters).</a:t>
            </a:r>
          </a:p>
          <a:p>
            <a:pPr marL="180000" lvl="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Make corrections (e.g. using the backspace key).</a:t>
            </a:r>
          </a:p>
        </p:txBody>
      </p:sp>
      <p:sp>
        <p:nvSpPr>
          <p:cNvPr id="11" name="Rounded Rectangle 38">
            <a:extLst>
              <a:ext uri="{FF2B5EF4-FFF2-40B4-BE49-F238E27FC236}">
                <a16:creationId xmlns:a16="http://schemas.microsoft.com/office/drawing/2014/main" id="{D1F72F37-EA5C-4881-8B12-95ACB3C5F105}"/>
              </a:ext>
            </a:extLst>
          </p:cNvPr>
          <p:cNvSpPr/>
          <p:nvPr/>
        </p:nvSpPr>
        <p:spPr>
          <a:xfrm>
            <a:off x="326571" y="4247805"/>
            <a:ext cx="2880000" cy="2257498"/>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5"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pic>
        <p:nvPicPr>
          <p:cNvPr id="12" name="Picture 11">
            <a:extLst>
              <a:ext uri="{FF2B5EF4-FFF2-40B4-BE49-F238E27FC236}">
                <a16:creationId xmlns:a16="http://schemas.microsoft.com/office/drawing/2014/main" id="{5E82552B-9D86-4928-8508-110CC2EE24C3}"/>
              </a:ext>
            </a:extLst>
          </p:cNvPr>
          <p:cNvPicPr>
            <a:picLocks noChangeAspect="1"/>
          </p:cNvPicPr>
          <p:nvPr/>
        </p:nvPicPr>
        <p:blipFill>
          <a:blip r:embed="rId6"/>
          <a:stretch>
            <a:fillRect/>
          </a:stretch>
        </p:blipFill>
        <p:spPr>
          <a:xfrm>
            <a:off x="8895039" y="5239716"/>
            <a:ext cx="534775" cy="379691"/>
          </a:xfrm>
          <a:prstGeom prst="rect">
            <a:avLst/>
          </a:prstGeom>
        </p:spPr>
      </p:pic>
    </p:spTree>
    <p:extLst>
      <p:ext uri="{BB962C8B-B14F-4D97-AF65-F5344CB8AC3E}">
        <p14:creationId xmlns:p14="http://schemas.microsoft.com/office/powerpoint/2010/main" val="33094673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2 – Pictograms</a:t>
            </a:r>
          </a:p>
        </p:txBody>
      </p:sp>
      <p:sp>
        <p:nvSpPr>
          <p:cNvPr id="30" name="Oval 29"/>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1" name="Picture 30"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32" name="Oval 31">
            <a:extLst>
              <a:ext uri="{FF2B5EF4-FFF2-40B4-BE49-F238E27FC236}">
                <a16:creationId xmlns:a16="http://schemas.microsoft.com/office/drawing/2014/main" id="{FB4B504B-3620-4290-B127-C1A22AE08F1D}"/>
              </a:ext>
            </a:extLst>
          </p:cNvPr>
          <p:cNvSpPr/>
          <p:nvPr/>
        </p:nvSpPr>
        <p:spPr>
          <a:xfrm>
            <a:off x="7128567" y="352849"/>
            <a:ext cx="687600" cy="687600"/>
          </a:xfrm>
          <a:prstGeom prst="ellipse">
            <a:avLst/>
          </a:prstGeom>
          <a:solidFill>
            <a:srgbClr val="FF327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Information Technology</a:t>
            </a:r>
          </a:p>
        </p:txBody>
      </p:sp>
      <p:sp>
        <p:nvSpPr>
          <p:cNvPr id="13" name="Rounded Rectangle 38">
            <a:extLst>
              <a:ext uri="{FF2B5EF4-FFF2-40B4-BE49-F238E27FC236}">
                <a16:creationId xmlns:a16="http://schemas.microsoft.com/office/drawing/2014/main" id="{D1F72F37-EA5C-4881-8B12-95ACB3C5F105}"/>
              </a:ext>
            </a:extLst>
          </p:cNvPr>
          <p:cNvSpPr/>
          <p:nvPr/>
        </p:nvSpPr>
        <p:spPr>
          <a:xfrm>
            <a:off x="326571" y="1321509"/>
            <a:ext cx="2880000" cy="2701852"/>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05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050" dirty="0">
                <a:solidFill>
                  <a:prstClr val="black"/>
                </a:solidFill>
                <a:latin typeface="Sassoon Penpals" panose="02000400000000000000" pitchFamily="50" charset="0"/>
              </a:rPr>
              <a:t>Know some rules for using information technology (e.g. acceptable use agreement).</a:t>
            </a:r>
          </a:p>
          <a:p>
            <a:pPr marL="180000" indent="-180000">
              <a:spcAft>
                <a:spcPts val="500"/>
              </a:spcAft>
              <a:buFont typeface="Arial" panose="020B0604020202020204" pitchFamily="34" charset="0"/>
              <a:buChar char="•"/>
            </a:pPr>
            <a:r>
              <a:rPr lang="en-GB" sz="1050" dirty="0">
                <a:solidFill>
                  <a:prstClr val="black"/>
                </a:solidFill>
                <a:latin typeface="Sassoon Penpals" panose="02000400000000000000" pitchFamily="50" charset="0"/>
              </a:rPr>
              <a:t>Know what is meant by private.</a:t>
            </a:r>
          </a:p>
          <a:p>
            <a:pPr marL="180000" indent="-180000">
              <a:spcAft>
                <a:spcPts val="500"/>
              </a:spcAft>
              <a:buFont typeface="Arial" panose="020B0604020202020204" pitchFamily="34" charset="0"/>
              <a:buChar char="•"/>
            </a:pPr>
            <a:r>
              <a:rPr lang="en-GB" sz="1050" dirty="0">
                <a:solidFill>
                  <a:prstClr val="black"/>
                </a:solidFill>
                <a:latin typeface="Sassoon Penpals" panose="02000400000000000000" pitchFamily="50" charset="0"/>
              </a:rPr>
              <a:t>Know that information put online can last for a long time.</a:t>
            </a:r>
          </a:p>
          <a:p>
            <a:pPr marL="180000" indent="-180000">
              <a:spcAft>
                <a:spcPts val="500"/>
              </a:spcAft>
              <a:buFont typeface="Arial" panose="020B0604020202020204" pitchFamily="34" charset="0"/>
              <a:buChar char="•"/>
            </a:pPr>
            <a:r>
              <a:rPr lang="en-GB" sz="1050" dirty="0">
                <a:solidFill>
                  <a:prstClr val="black"/>
                </a:solidFill>
                <a:latin typeface="Sassoon Penpals" panose="02000400000000000000" pitchFamily="50" charset="0"/>
              </a:rPr>
              <a:t>Know some examples of why some information should not be shared.</a:t>
            </a:r>
          </a:p>
          <a:p>
            <a:pPr>
              <a:spcAft>
                <a:spcPts val="500"/>
              </a:spcAft>
            </a:pPr>
            <a:r>
              <a:rPr lang="en-GB" sz="105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050" dirty="0">
                <a:solidFill>
                  <a:srgbClr val="FF0000"/>
                </a:solidFill>
                <a:latin typeface="Sassoon Penpals" panose="02000400000000000000" pitchFamily="50" charset="0"/>
              </a:rPr>
              <a:t>Understand that we can present information using a computer.</a:t>
            </a:r>
          </a:p>
        </p:txBody>
      </p:sp>
      <p:sp>
        <p:nvSpPr>
          <p:cNvPr id="14" name="Rounded Rectangle 38">
            <a:extLst>
              <a:ext uri="{FF2B5EF4-FFF2-40B4-BE49-F238E27FC236}">
                <a16:creationId xmlns:a16="http://schemas.microsoft.com/office/drawing/2014/main" id="{D1F72F37-EA5C-4881-8B12-95ACB3C5F105}"/>
              </a:ext>
            </a:extLst>
          </p:cNvPr>
          <p:cNvSpPr/>
          <p:nvPr/>
        </p:nvSpPr>
        <p:spPr>
          <a:xfrm>
            <a:off x="3500415" y="1321507"/>
            <a:ext cx="2880000" cy="3774195"/>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15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Explain rules and guidance online including asking a trusted adult before clicking yes, agree or accept.</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Say how rules for using information technology can help us.</a:t>
            </a:r>
          </a:p>
          <a:p>
            <a:pPr>
              <a:spcAft>
                <a:spcPts val="500"/>
              </a:spcAft>
            </a:pPr>
            <a:r>
              <a:rPr lang="en-GB" sz="115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Show I can enter data on a computer.</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Use a computer to view data in different formats.</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Compare objects that have been grouped by attribute.</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Use a computer to answer (comparison) questions.</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Use a computer program to present information in different ways.</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6674260" y="1321507"/>
            <a:ext cx="2880000" cy="3774195"/>
          </a:xfrm>
          <a:prstGeom prst="roundRect">
            <a:avLst>
              <a:gd name="adj" fmla="val 5356"/>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2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some rules for interacting safely with online friends.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what personal information is and why it should be kept private.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Give examples of common uses of information technology beyond school (e.g. play, communication, to do a job/complete a task).</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 program with at least three moving sprites.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Change the appearance of text (e.g. font, colour, bold, underline, italic).</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the enter key to start a new line on a word processor.</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Enter and combine data to create a pictogram.</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6674260" y="5378697"/>
            <a:ext cx="2880000" cy="1126606"/>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Teach Computing Pathway</a:t>
            </a:r>
          </a:p>
          <a:p>
            <a:pPr lvl="0">
              <a:spcAft>
                <a:spcPts val="500"/>
              </a:spcAft>
            </a:pPr>
            <a:r>
              <a:rPr lang="en-GB" sz="1200" dirty="0">
                <a:solidFill>
                  <a:prstClr val="black"/>
                </a:solidFill>
                <a:latin typeface="Sassoon Penpals" panose="02000400000000000000" pitchFamily="50" charset="0"/>
                <a:hlinkClick r:id="rId5"/>
              </a:rPr>
              <a:t>https://teachcomputing.org/curriculum/key-stage-1/data-and-information-pictograms</a:t>
            </a:r>
            <a:endParaRPr lang="en-GB" sz="1200" dirty="0">
              <a:solidFill>
                <a:prstClr val="black"/>
              </a:solidFill>
              <a:latin typeface="Sassoon Penpals" panose="02000400000000000000" pitchFamily="50" charset="0"/>
            </a:endParaRPr>
          </a:p>
        </p:txBody>
      </p:sp>
      <p:sp>
        <p:nvSpPr>
          <p:cNvPr id="11" name="Rounded Rectangle 38">
            <a:extLst>
              <a:ext uri="{FF2B5EF4-FFF2-40B4-BE49-F238E27FC236}">
                <a16:creationId xmlns:a16="http://schemas.microsoft.com/office/drawing/2014/main" id="{D1F72F37-EA5C-4881-8B12-95ACB3C5F105}"/>
              </a:ext>
            </a:extLst>
          </p:cNvPr>
          <p:cNvSpPr/>
          <p:nvPr/>
        </p:nvSpPr>
        <p:spPr>
          <a:xfrm>
            <a:off x="3506356" y="5376759"/>
            <a:ext cx="2874059" cy="1128543"/>
          </a:xfrm>
          <a:prstGeom prst="roundRect">
            <a:avLst>
              <a:gd name="adj" fmla="val 1459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Year 1</a:t>
            </a:r>
          </a:p>
          <a:p>
            <a:pPr lvl="0">
              <a:spcAft>
                <a:spcPts val="500"/>
              </a:spcAft>
            </a:pPr>
            <a:r>
              <a:rPr lang="en-GB" sz="1200" dirty="0">
                <a:solidFill>
                  <a:prstClr val="black"/>
                </a:solidFill>
                <a:latin typeface="Sassoon Penpals" panose="02000400000000000000" pitchFamily="50" charset="0"/>
              </a:rPr>
              <a:t>Year 1 Digital painting</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Use the shape and line tools to create a digital artwork.</a:t>
            </a:r>
          </a:p>
        </p:txBody>
      </p:sp>
      <p:sp>
        <p:nvSpPr>
          <p:cNvPr id="17" name="Rounded Rectangle 38">
            <a:extLst>
              <a:ext uri="{FF2B5EF4-FFF2-40B4-BE49-F238E27FC236}">
                <a16:creationId xmlns:a16="http://schemas.microsoft.com/office/drawing/2014/main" id="{D1F72F37-EA5C-4881-8B12-95ACB3C5F105}"/>
              </a:ext>
            </a:extLst>
          </p:cNvPr>
          <p:cNvSpPr/>
          <p:nvPr/>
        </p:nvSpPr>
        <p:spPr>
          <a:xfrm>
            <a:off x="326571" y="4305993"/>
            <a:ext cx="2880000" cy="2199310"/>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pic>
        <p:nvPicPr>
          <p:cNvPr id="12" name="Picture 11">
            <a:extLst>
              <a:ext uri="{FF2B5EF4-FFF2-40B4-BE49-F238E27FC236}">
                <a16:creationId xmlns:a16="http://schemas.microsoft.com/office/drawing/2014/main" id="{FB5CD507-403C-45E0-A97A-46029FC780D7}"/>
              </a:ext>
            </a:extLst>
          </p:cNvPr>
          <p:cNvPicPr>
            <a:picLocks noChangeAspect="1"/>
          </p:cNvPicPr>
          <p:nvPr/>
        </p:nvPicPr>
        <p:blipFill>
          <a:blip r:embed="rId7"/>
          <a:stretch>
            <a:fillRect/>
          </a:stretch>
        </p:blipFill>
        <p:spPr>
          <a:xfrm>
            <a:off x="5725175" y="5504331"/>
            <a:ext cx="534775" cy="379691"/>
          </a:xfrm>
          <a:prstGeom prst="rect">
            <a:avLst/>
          </a:prstGeom>
        </p:spPr>
      </p:pic>
    </p:spTree>
    <p:extLst>
      <p:ext uri="{BB962C8B-B14F-4D97-AF65-F5344CB8AC3E}">
        <p14:creationId xmlns:p14="http://schemas.microsoft.com/office/powerpoint/2010/main" val="8831532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469689" y="1634382"/>
            <a:ext cx="8966622" cy="160967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b"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86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3</a:t>
            </a:r>
          </a:p>
        </p:txBody>
      </p:sp>
      <p:grpSp>
        <p:nvGrpSpPr>
          <p:cNvPr id="6" name="Group 5"/>
          <p:cNvGrpSpPr/>
          <p:nvPr/>
        </p:nvGrpSpPr>
        <p:grpSpPr>
          <a:xfrm>
            <a:off x="2953598" y="3499899"/>
            <a:ext cx="3998804" cy="1767994"/>
            <a:chOff x="4069200" y="4314542"/>
            <a:chExt cx="3998804" cy="1767994"/>
          </a:xfrm>
        </p:grpSpPr>
        <p:sp>
          <p:nvSpPr>
            <p:cNvPr id="5" name="Oval 4"/>
            <p:cNvSpPr/>
            <p:nvPr/>
          </p:nvSpPr>
          <p:spPr>
            <a:xfrm>
              <a:off x="4069200" y="4314542"/>
              <a:ext cx="1767600" cy="1767600"/>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51B0BA11-1BCC-495D-90B6-B65EB84217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5656" y="4314542"/>
              <a:ext cx="1772348" cy="1767994"/>
            </a:xfrm>
            <a:prstGeom prst="rect">
              <a:avLst/>
            </a:prstGeom>
          </p:spPr>
        </p:pic>
      </p:grpSp>
    </p:spTree>
    <p:extLst>
      <p:ext uri="{BB962C8B-B14F-4D97-AF65-F5344CB8AC3E}">
        <p14:creationId xmlns:p14="http://schemas.microsoft.com/office/powerpoint/2010/main" val="33567899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38">
            <a:extLst>
              <a:ext uri="{FF2B5EF4-FFF2-40B4-BE49-F238E27FC236}">
                <a16:creationId xmlns:a16="http://schemas.microsoft.com/office/drawing/2014/main" id="{D1F72F37-EA5C-4881-8B12-95ACB3C5F105}"/>
              </a:ext>
            </a:extLst>
          </p:cNvPr>
          <p:cNvSpPr/>
          <p:nvPr/>
        </p:nvSpPr>
        <p:spPr>
          <a:xfrm>
            <a:off x="6674258" y="4879571"/>
            <a:ext cx="2880001" cy="1625731"/>
          </a:xfrm>
          <a:prstGeom prst="roundRect">
            <a:avLst>
              <a:gd name="adj" fmla="val 9976"/>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Builds On</a:t>
            </a:r>
          </a:p>
          <a:p>
            <a:pPr lvl="0">
              <a:spcAft>
                <a:spcPts val="500"/>
              </a:spcAft>
            </a:pPr>
            <a:r>
              <a:rPr lang="en-GB" sz="1200" dirty="0">
                <a:solidFill>
                  <a:prstClr val="black"/>
                </a:solidFill>
                <a:latin typeface="Sassoon Penpals" panose="02000400000000000000" pitchFamily="50" charset="0"/>
              </a:rPr>
              <a:t>Year 2 Who are you online?</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Know some rules for interacting safely with online friends.</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Know what personal information is and why it should be kept private.</a:t>
            </a:r>
          </a:p>
        </p:txBody>
      </p:sp>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3 – Online identity</a:t>
            </a:r>
          </a:p>
        </p:txBody>
      </p:sp>
      <p:sp>
        <p:nvSpPr>
          <p:cNvPr id="30" name="Oval 29"/>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28C29022-CEF6-47EA-9B66-6AC2E59006F4}"/>
              </a:ext>
            </a:extLst>
          </p:cNvPr>
          <p:cNvSpPr/>
          <p:nvPr/>
        </p:nvSpPr>
        <p:spPr>
          <a:xfrm>
            <a:off x="7128567" y="352695"/>
            <a:ext cx="687600" cy="687600"/>
          </a:xfrm>
          <a:prstGeom prst="ellipse">
            <a:avLst/>
          </a:prstGeom>
          <a:solidFill>
            <a:srgbClr val="00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Digital Literacy</a:t>
            </a:r>
          </a:p>
        </p:txBody>
      </p:sp>
      <p:pic>
        <p:nvPicPr>
          <p:cNvPr id="32" name="Picture 31"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14" name="Rounded Rectangle 38">
            <a:extLst>
              <a:ext uri="{FF2B5EF4-FFF2-40B4-BE49-F238E27FC236}">
                <a16:creationId xmlns:a16="http://schemas.microsoft.com/office/drawing/2014/main" id="{D1F72F37-EA5C-4881-8B12-95ACB3C5F105}"/>
              </a:ext>
            </a:extLst>
          </p:cNvPr>
          <p:cNvSpPr/>
          <p:nvPr/>
        </p:nvSpPr>
        <p:spPr>
          <a:xfrm>
            <a:off x="3500415" y="1321508"/>
            <a:ext cx="2880000" cy="2643663"/>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how to search for information online (including autocomplete).</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Make judgements on the veracity of information online.</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Describe strategies for creating passwords.</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6674260" y="1321507"/>
            <a:ext cx="2880000" cy="3275431"/>
          </a:xfrm>
          <a:prstGeom prst="roundRect">
            <a:avLst>
              <a:gd name="adj" fmla="val 679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3 Computing End Points</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Explain what an online identity is.</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Name and explain the purpose of the main parts of a computer network (switch, server, wireless access point).</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Create algorithms to move a programmable element (e.g. sprite) in four different directions (up, down, left, right).</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Detect and correct errors in an algorithm.</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Create a desktop publishing page combining pictures, graphics and text.</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Create the illusion of movement using over ten still images in an animation.</a:t>
            </a:r>
          </a:p>
        </p:txBody>
      </p:sp>
      <p:sp>
        <p:nvSpPr>
          <p:cNvPr id="11" name="Rounded Rectangle 38">
            <a:extLst>
              <a:ext uri="{FF2B5EF4-FFF2-40B4-BE49-F238E27FC236}">
                <a16:creationId xmlns:a16="http://schemas.microsoft.com/office/drawing/2014/main" id="{D1F72F37-EA5C-4881-8B12-95ACB3C5F105}"/>
              </a:ext>
            </a:extLst>
          </p:cNvPr>
          <p:cNvSpPr/>
          <p:nvPr/>
        </p:nvSpPr>
        <p:spPr>
          <a:xfrm>
            <a:off x="326571" y="1321508"/>
            <a:ext cx="2880000" cy="3790819"/>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03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030" dirty="0">
                <a:solidFill>
                  <a:prstClr val="black"/>
                </a:solidFill>
                <a:latin typeface="Sassoon Penpals" panose="02000400000000000000" pitchFamily="50" charset="0"/>
              </a:rPr>
              <a:t>Understand the difference between knowing someone offline and online.</a:t>
            </a:r>
          </a:p>
          <a:p>
            <a:pPr marL="180000" indent="-180000">
              <a:spcAft>
                <a:spcPts val="500"/>
              </a:spcAft>
              <a:buFont typeface="Arial" panose="020B0604020202020204" pitchFamily="34" charset="0"/>
              <a:buChar char="•"/>
            </a:pPr>
            <a:r>
              <a:rPr lang="en-GB" sz="1030" dirty="0">
                <a:solidFill>
                  <a:prstClr val="black"/>
                </a:solidFill>
                <a:latin typeface="Sassoon Penpals" panose="02000400000000000000" pitchFamily="50" charset="0"/>
              </a:rPr>
              <a:t>Know appropriate ways to behave online.</a:t>
            </a:r>
          </a:p>
          <a:p>
            <a:pPr marL="180000" indent="-180000">
              <a:spcAft>
                <a:spcPts val="500"/>
              </a:spcAft>
              <a:buFont typeface="Arial" panose="020B0604020202020204" pitchFamily="34" charset="0"/>
              <a:buChar char="•"/>
            </a:pPr>
            <a:r>
              <a:rPr lang="en-GB" sz="1030" dirty="0">
                <a:solidFill>
                  <a:srgbClr val="FF0000"/>
                </a:solidFill>
                <a:latin typeface="Sassoon Penpals" panose="02000400000000000000" pitchFamily="50" charset="0"/>
              </a:rPr>
              <a:t>Know what an online identity (gaming, avatars, social media) is.</a:t>
            </a:r>
          </a:p>
          <a:p>
            <a:pPr marL="180000" indent="-180000">
              <a:spcAft>
                <a:spcPts val="500"/>
              </a:spcAft>
              <a:buFont typeface="Arial" panose="020B0604020202020204" pitchFamily="34" charset="0"/>
              <a:buChar char="•"/>
            </a:pPr>
            <a:r>
              <a:rPr lang="en-GB" sz="1030" dirty="0">
                <a:solidFill>
                  <a:srgbClr val="FF0000"/>
                </a:solidFill>
                <a:latin typeface="Sassoon Penpals" panose="02000400000000000000" pitchFamily="50" charset="0"/>
              </a:rPr>
              <a:t>Know the difference between belief, opinion and fact.</a:t>
            </a:r>
          </a:p>
          <a:p>
            <a:pPr marL="180000" indent="-180000">
              <a:spcAft>
                <a:spcPts val="500"/>
              </a:spcAft>
              <a:buFont typeface="Arial" panose="020B0604020202020204" pitchFamily="34" charset="0"/>
              <a:buChar char="•"/>
            </a:pPr>
            <a:r>
              <a:rPr lang="en-GB" sz="1030" dirty="0">
                <a:solidFill>
                  <a:prstClr val="black"/>
                </a:solidFill>
                <a:latin typeface="Sassoon Penpals" panose="02000400000000000000" pitchFamily="50" charset="0"/>
              </a:rPr>
              <a:t>Know that internet is used to buy and sell.</a:t>
            </a:r>
          </a:p>
          <a:p>
            <a:pPr marL="180000" indent="-180000">
              <a:spcAft>
                <a:spcPts val="500"/>
              </a:spcAft>
              <a:buFont typeface="Arial" panose="020B0604020202020204" pitchFamily="34" charset="0"/>
              <a:buChar char="•"/>
            </a:pPr>
            <a:r>
              <a:rPr lang="en-GB" sz="1030" dirty="0">
                <a:solidFill>
                  <a:srgbClr val="FF0000"/>
                </a:solidFill>
                <a:latin typeface="Sassoon Penpals" panose="02000400000000000000" pitchFamily="50" charset="0"/>
              </a:rPr>
              <a:t>Understand how spending too much time using technology can have a negative impact.</a:t>
            </a:r>
          </a:p>
          <a:p>
            <a:pPr marL="180000" indent="-180000">
              <a:spcAft>
                <a:spcPts val="500"/>
              </a:spcAft>
              <a:buFont typeface="Arial" panose="020B0604020202020204" pitchFamily="34" charset="0"/>
              <a:buChar char="•"/>
            </a:pPr>
            <a:r>
              <a:rPr lang="en-GB" sz="1030" dirty="0">
                <a:solidFill>
                  <a:prstClr val="black"/>
                </a:solidFill>
                <a:latin typeface="Sassoon Penpals" panose="02000400000000000000" pitchFamily="50" charset="0"/>
              </a:rPr>
              <a:t>Know why some online-activities have age restrictions.</a:t>
            </a:r>
          </a:p>
          <a:p>
            <a:pPr marL="180000" indent="-180000">
              <a:spcAft>
                <a:spcPts val="500"/>
              </a:spcAft>
              <a:buFont typeface="Arial" panose="020B0604020202020204" pitchFamily="34" charset="0"/>
              <a:buChar char="•"/>
            </a:pPr>
            <a:r>
              <a:rPr lang="en-GB" sz="1030" dirty="0">
                <a:solidFill>
                  <a:prstClr val="black"/>
                </a:solidFill>
                <a:latin typeface="Sassoon Penpals" panose="02000400000000000000" pitchFamily="50" charset="0"/>
              </a:rPr>
              <a:t>Know how connected devices can collect and share anyone’s information with others.</a:t>
            </a:r>
          </a:p>
          <a:p>
            <a:pPr marL="180000" indent="-180000">
              <a:spcAft>
                <a:spcPts val="500"/>
              </a:spcAft>
              <a:buFont typeface="Arial" panose="020B0604020202020204" pitchFamily="34" charset="0"/>
              <a:buChar char="•"/>
            </a:pPr>
            <a:r>
              <a:rPr lang="en-GB" sz="1030" dirty="0">
                <a:solidFill>
                  <a:prstClr val="black"/>
                </a:solidFill>
                <a:latin typeface="Sassoon Penpals" panose="02000400000000000000" pitchFamily="50" charset="0"/>
              </a:rPr>
              <a:t>Understand why copying someone else’s work without permission isn’t fair.</a:t>
            </a:r>
          </a:p>
          <a:p>
            <a:pPr marL="180000" indent="-180000">
              <a:spcAft>
                <a:spcPts val="500"/>
              </a:spcAft>
              <a:buFont typeface="Arial" panose="020B0604020202020204" pitchFamily="34" charset="0"/>
              <a:buChar char="•"/>
            </a:pPr>
            <a:r>
              <a:rPr lang="en-GB" sz="1030" dirty="0">
                <a:solidFill>
                  <a:srgbClr val="FF0000"/>
                </a:solidFill>
                <a:latin typeface="Sassoon Penpals" panose="02000400000000000000" pitchFamily="50" charset="0"/>
              </a:rPr>
              <a:t>Understand the importance of giving and gaining permission to share things online.</a:t>
            </a:r>
          </a:p>
        </p:txBody>
      </p:sp>
      <p:sp>
        <p:nvSpPr>
          <p:cNvPr id="17" name="Rounded Rectangle 38">
            <a:extLst>
              <a:ext uri="{FF2B5EF4-FFF2-40B4-BE49-F238E27FC236}">
                <a16:creationId xmlns:a16="http://schemas.microsoft.com/office/drawing/2014/main" id="{D1F72F37-EA5C-4881-8B12-95ACB3C5F105}"/>
              </a:ext>
            </a:extLst>
          </p:cNvPr>
          <p:cNvSpPr/>
          <p:nvPr/>
        </p:nvSpPr>
        <p:spPr>
          <a:xfrm>
            <a:off x="326571" y="5394960"/>
            <a:ext cx="2879999" cy="1110342"/>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Education for a Connected World</a:t>
            </a:r>
          </a:p>
          <a:p>
            <a:pPr lvl="0">
              <a:spcAft>
                <a:spcPts val="500"/>
              </a:spcAft>
            </a:pPr>
            <a:r>
              <a:rPr lang="en-GB" sz="1200" dirty="0">
                <a:solidFill>
                  <a:prstClr val="black"/>
                </a:solidFill>
                <a:latin typeface="Sassoon Penpals" panose="02000400000000000000" pitchFamily="50" charset="0"/>
                <a:hlinkClick r:id="rId5"/>
              </a:rPr>
              <a:t>https://www.gov.uk/government/publications/education-for-a-connected-world</a:t>
            </a:r>
            <a:endParaRPr lang="en-GB" sz="1200" dirty="0">
              <a:solidFill>
                <a:prstClr val="black"/>
              </a:solidFill>
              <a:latin typeface="Sassoon Penpals" panose="02000400000000000000" pitchFamily="50" charset="0"/>
            </a:endParaRPr>
          </a:p>
        </p:txBody>
      </p:sp>
      <p:sp>
        <p:nvSpPr>
          <p:cNvPr id="16" name="Rounded Rectangle 38">
            <a:extLst>
              <a:ext uri="{FF2B5EF4-FFF2-40B4-BE49-F238E27FC236}">
                <a16:creationId xmlns:a16="http://schemas.microsoft.com/office/drawing/2014/main" id="{D1F72F37-EA5C-4881-8B12-95ACB3C5F105}"/>
              </a:ext>
            </a:extLst>
          </p:cNvPr>
          <p:cNvSpPr/>
          <p:nvPr/>
        </p:nvSpPr>
        <p:spPr>
          <a:xfrm>
            <a:off x="3500415" y="4247805"/>
            <a:ext cx="2880000" cy="2257498"/>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pic>
        <p:nvPicPr>
          <p:cNvPr id="12" name="Picture 11">
            <a:extLst>
              <a:ext uri="{FF2B5EF4-FFF2-40B4-BE49-F238E27FC236}">
                <a16:creationId xmlns:a16="http://schemas.microsoft.com/office/drawing/2014/main" id="{60251D99-10EA-477E-86E9-B61156DBD19E}"/>
              </a:ext>
            </a:extLst>
          </p:cNvPr>
          <p:cNvPicPr>
            <a:picLocks noChangeAspect="1"/>
          </p:cNvPicPr>
          <p:nvPr/>
        </p:nvPicPr>
        <p:blipFill>
          <a:blip r:embed="rId7"/>
          <a:stretch>
            <a:fillRect/>
          </a:stretch>
        </p:blipFill>
        <p:spPr>
          <a:xfrm>
            <a:off x="8895039" y="4996863"/>
            <a:ext cx="534775" cy="379691"/>
          </a:xfrm>
          <a:prstGeom prst="rect">
            <a:avLst/>
          </a:prstGeom>
        </p:spPr>
      </p:pic>
    </p:spTree>
    <p:extLst>
      <p:ext uri="{BB962C8B-B14F-4D97-AF65-F5344CB8AC3E}">
        <p14:creationId xmlns:p14="http://schemas.microsoft.com/office/powerpoint/2010/main" val="8666876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3 – Computing networks</a:t>
            </a:r>
          </a:p>
        </p:txBody>
      </p:sp>
      <p:sp>
        <p:nvSpPr>
          <p:cNvPr id="63" name="Oval 62"/>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4" name="Oval 63">
            <a:extLst>
              <a:ext uri="{FF2B5EF4-FFF2-40B4-BE49-F238E27FC236}">
                <a16:creationId xmlns:a16="http://schemas.microsoft.com/office/drawing/2014/main" id="{E7DDE3D0-FEA9-4508-924D-8DA7B2739685}"/>
              </a:ext>
            </a:extLst>
          </p:cNvPr>
          <p:cNvSpPr/>
          <p:nvPr/>
        </p:nvSpPr>
        <p:spPr>
          <a:xfrm>
            <a:off x="7128567" y="352695"/>
            <a:ext cx="687600" cy="6876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 Science</a:t>
            </a:r>
          </a:p>
        </p:txBody>
      </p:sp>
      <p:pic>
        <p:nvPicPr>
          <p:cNvPr id="65" name="Picture 64"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13" name="Rounded Rectangle 38">
            <a:extLst>
              <a:ext uri="{FF2B5EF4-FFF2-40B4-BE49-F238E27FC236}">
                <a16:creationId xmlns:a16="http://schemas.microsoft.com/office/drawing/2014/main" id="{D1F72F37-EA5C-4881-8B12-95ACB3C5F105}"/>
              </a:ext>
            </a:extLst>
          </p:cNvPr>
          <p:cNvSpPr/>
          <p:nvPr/>
        </p:nvSpPr>
        <p:spPr>
          <a:xfrm>
            <a:off x="326571" y="1321507"/>
            <a:ext cx="2880000" cy="3566377"/>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a:spcAft>
                <a:spcPts val="500"/>
              </a:spcAft>
            </a:pPr>
            <a:r>
              <a:rPr kumimoji="0" lang="en-GB" sz="12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a:t>
            </a:r>
            <a:r>
              <a:rPr kumimoji="0" lang="en-GB" sz="1200" b="1" i="0" u="none" strike="noStrike" kern="1200" cap="none" spc="0" normalizeH="0" noProof="0" dirty="0">
                <a:ln>
                  <a:noFill/>
                </a:ln>
                <a:solidFill>
                  <a:prstClr val="black"/>
                </a:solidFill>
                <a:effectLst/>
                <a:uLnTx/>
                <a:uFillTx/>
                <a:latin typeface="Sassoon Penpals" panose="02000400000000000000" pitchFamily="50" charset="0"/>
                <a:ea typeface="+mn-ea"/>
                <a:cs typeface="+mn-cs"/>
              </a:rPr>
              <a:t> Science</a:t>
            </a:r>
            <a:endParaRPr kumimoji="0" lang="en-GB" sz="12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Know and explain the function of some inputs and outputs.</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Understand that computers can be connected to each other.</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Understand that a network is made up of a number of components.</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Know the role of a switch, server, and wireless access point in a network.</a:t>
            </a:r>
          </a:p>
        </p:txBody>
      </p:sp>
      <p:sp>
        <p:nvSpPr>
          <p:cNvPr id="14" name="Rounded Rectangle 38">
            <a:extLst>
              <a:ext uri="{FF2B5EF4-FFF2-40B4-BE49-F238E27FC236}">
                <a16:creationId xmlns:a16="http://schemas.microsoft.com/office/drawing/2014/main" id="{D1F72F37-EA5C-4881-8B12-95ACB3C5F105}"/>
              </a:ext>
            </a:extLst>
          </p:cNvPr>
          <p:cNvSpPr/>
          <p:nvPr/>
        </p:nvSpPr>
        <p:spPr>
          <a:xfrm>
            <a:off x="3500415" y="1321508"/>
            <a:ext cx="2880000" cy="2643663"/>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a:spcAft>
                <a:spcPts val="500"/>
              </a:spcAft>
            </a:pPr>
            <a:r>
              <a:rPr lang="en-GB" sz="12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Identify how changing a process can affect the output.</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Identify the benefits of computer networks.</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6674260" y="1321506"/>
            <a:ext cx="2880000" cy="3774195"/>
          </a:xfrm>
          <a:prstGeom prst="roundRect">
            <a:avLst>
              <a:gd name="adj" fmla="val 651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3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what an online identity is.</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Name and explain the purpose of the main parts of a computer network (switch, server, wireless access point).</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Create algorithms to move a programmable element (e.g. sprite) in four different directions (up, down, left, right).</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Detect and correct errors in an algorithm.</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Create a desktop publishing page combining </a:t>
            </a:r>
            <a:r>
              <a:rPr lang="en-GB" sz="1200" dirty="0">
                <a:solidFill>
                  <a:prstClr val="black"/>
                </a:solidFill>
                <a:latin typeface="Sassoon Penpals" panose="02000400000000000000" pitchFamily="50" charset="0"/>
              </a:rPr>
              <a:t>pictures, graphics and text.</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the illusion of movement using over ten still images in an animation.</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6674261" y="5378697"/>
            <a:ext cx="2879999" cy="1126606"/>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Teach Computing Pathway</a:t>
            </a:r>
          </a:p>
          <a:p>
            <a:pPr lvl="0">
              <a:spcAft>
                <a:spcPts val="500"/>
              </a:spcAft>
            </a:pPr>
            <a:r>
              <a:rPr lang="en-GB" sz="1200" dirty="0">
                <a:solidFill>
                  <a:prstClr val="black"/>
                </a:solidFill>
                <a:latin typeface="Sassoon Penpals" panose="02000400000000000000" pitchFamily="50" charset="0"/>
                <a:hlinkClick r:id="rId5"/>
              </a:rPr>
              <a:t>https://teachcomputing.org/curriculum/key-stage-2/computing-systems-and-networks-connecting-computers</a:t>
            </a:r>
            <a:endParaRPr lang="en-GB" sz="1200" dirty="0">
              <a:solidFill>
                <a:prstClr val="black"/>
              </a:solidFill>
              <a:latin typeface="Sassoon Penpals" panose="02000400000000000000" pitchFamily="50" charset="0"/>
            </a:endParaRPr>
          </a:p>
        </p:txBody>
      </p:sp>
      <p:sp>
        <p:nvSpPr>
          <p:cNvPr id="11" name="Rounded Rectangle 38">
            <a:extLst>
              <a:ext uri="{FF2B5EF4-FFF2-40B4-BE49-F238E27FC236}">
                <a16:creationId xmlns:a16="http://schemas.microsoft.com/office/drawing/2014/main" id="{D1F72F37-EA5C-4881-8B12-95ACB3C5F105}"/>
              </a:ext>
            </a:extLst>
          </p:cNvPr>
          <p:cNvSpPr/>
          <p:nvPr/>
        </p:nvSpPr>
        <p:spPr>
          <a:xfrm>
            <a:off x="326572" y="5170516"/>
            <a:ext cx="2879999" cy="1334786"/>
          </a:xfrm>
          <a:prstGeom prst="roundRect">
            <a:avLst>
              <a:gd name="adj" fmla="val 11883"/>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Year 2</a:t>
            </a:r>
          </a:p>
          <a:p>
            <a:pPr lvl="0">
              <a:spcAft>
                <a:spcPts val="500"/>
              </a:spcAft>
            </a:pPr>
            <a:r>
              <a:rPr lang="en-GB" sz="1200" dirty="0">
                <a:solidFill>
                  <a:prstClr val="black"/>
                </a:solidFill>
                <a:latin typeface="Sassoon Penpals" panose="02000400000000000000" pitchFamily="50" charset="0"/>
              </a:rPr>
              <a:t>Year 2 Information technology</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Give examples of common uses of information technology beyond school (e.g. play, communication, to do a job/complete a task).</a:t>
            </a:r>
          </a:p>
        </p:txBody>
      </p:sp>
      <p:sp>
        <p:nvSpPr>
          <p:cNvPr id="17" name="Rounded Rectangle 38">
            <a:extLst>
              <a:ext uri="{FF2B5EF4-FFF2-40B4-BE49-F238E27FC236}">
                <a16:creationId xmlns:a16="http://schemas.microsoft.com/office/drawing/2014/main" id="{D1F72F37-EA5C-4881-8B12-95ACB3C5F105}"/>
              </a:ext>
            </a:extLst>
          </p:cNvPr>
          <p:cNvSpPr/>
          <p:nvPr/>
        </p:nvSpPr>
        <p:spPr>
          <a:xfrm>
            <a:off x="3500415" y="4247805"/>
            <a:ext cx="2880000" cy="2257498"/>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pic>
        <p:nvPicPr>
          <p:cNvPr id="12" name="Picture 11">
            <a:extLst>
              <a:ext uri="{FF2B5EF4-FFF2-40B4-BE49-F238E27FC236}">
                <a16:creationId xmlns:a16="http://schemas.microsoft.com/office/drawing/2014/main" id="{D49B5785-B961-4EF6-BBE0-65F0E5874E5C}"/>
              </a:ext>
            </a:extLst>
          </p:cNvPr>
          <p:cNvPicPr>
            <a:picLocks noChangeAspect="1"/>
          </p:cNvPicPr>
          <p:nvPr/>
        </p:nvPicPr>
        <p:blipFill>
          <a:blip r:embed="rId7"/>
          <a:stretch>
            <a:fillRect/>
          </a:stretch>
        </p:blipFill>
        <p:spPr>
          <a:xfrm>
            <a:off x="2551330" y="5293269"/>
            <a:ext cx="534775" cy="379691"/>
          </a:xfrm>
          <a:prstGeom prst="rect">
            <a:avLst/>
          </a:prstGeom>
        </p:spPr>
      </p:pic>
    </p:spTree>
    <p:extLst>
      <p:ext uri="{BB962C8B-B14F-4D97-AF65-F5344CB8AC3E}">
        <p14:creationId xmlns:p14="http://schemas.microsoft.com/office/powerpoint/2010/main" val="10428218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3 – Events and actions</a:t>
            </a:r>
          </a:p>
        </p:txBody>
      </p:sp>
      <p:sp>
        <p:nvSpPr>
          <p:cNvPr id="30" name="Oval 29"/>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E7DDE3D0-FEA9-4508-924D-8DA7B2739685}"/>
              </a:ext>
            </a:extLst>
          </p:cNvPr>
          <p:cNvSpPr/>
          <p:nvPr/>
        </p:nvSpPr>
        <p:spPr>
          <a:xfrm>
            <a:off x="7128567" y="352695"/>
            <a:ext cx="687600" cy="6876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 Science</a:t>
            </a:r>
          </a:p>
        </p:txBody>
      </p:sp>
      <p:pic>
        <p:nvPicPr>
          <p:cNvPr id="32" name="Picture 31"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25" name="Rounded Rectangle 38">
            <a:extLst>
              <a:ext uri="{FF2B5EF4-FFF2-40B4-BE49-F238E27FC236}">
                <a16:creationId xmlns:a16="http://schemas.microsoft.com/office/drawing/2014/main" id="{D1F72F37-EA5C-4881-8B12-95ACB3C5F105}"/>
              </a:ext>
            </a:extLst>
          </p:cNvPr>
          <p:cNvSpPr/>
          <p:nvPr/>
        </p:nvSpPr>
        <p:spPr>
          <a:xfrm>
            <a:off x="326571" y="1321508"/>
            <a:ext cx="2880000" cy="2643663"/>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100" b="1" dirty="0">
                <a:solidFill>
                  <a:prstClr val="black"/>
                </a:solidFill>
                <a:latin typeface="Sassoon Penpals" panose="02000400000000000000" pitchFamily="50" charset="0"/>
              </a:rPr>
              <a:t>Online Safety</a:t>
            </a:r>
          </a:p>
          <a:p>
            <a:pPr marL="180000" lvl="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Understand how to create a strong password.</a:t>
            </a:r>
          </a:p>
          <a:p>
            <a:pPr>
              <a:spcAft>
                <a:spcPts val="500"/>
              </a:spcAft>
            </a:pPr>
            <a:r>
              <a:rPr kumimoji="0" lang="en-GB" sz="1100" b="1" i="0" u="none" strike="noStrike" kern="1200" cap="none" spc="0" normalizeH="0" baseline="0" noProof="0" dirty="0">
                <a:ln>
                  <a:noFill/>
                </a:ln>
                <a:solidFill>
                  <a:prstClr val="black"/>
                </a:solidFill>
                <a:effectLst/>
                <a:uLnTx/>
                <a:uFillTx/>
                <a:latin typeface="Sassoon Penpals" panose="02000400000000000000" pitchFamily="50" charset="0"/>
              </a:rPr>
              <a:t>Computer</a:t>
            </a:r>
            <a:r>
              <a:rPr kumimoji="0" lang="en-GB" sz="1100" b="1" i="0" u="none" strike="noStrike" kern="1200" cap="none" spc="0" normalizeH="0" noProof="0" dirty="0">
                <a:ln>
                  <a:noFill/>
                </a:ln>
                <a:solidFill>
                  <a:prstClr val="black"/>
                </a:solidFill>
                <a:effectLst/>
                <a:uLnTx/>
                <a:uFillTx/>
                <a:latin typeface="Sassoon Penpals" panose="02000400000000000000" pitchFamily="50" charset="0"/>
              </a:rPr>
              <a:t> Science</a:t>
            </a:r>
            <a:endParaRPr kumimoji="0" lang="en-GB" sz="1100" b="1" i="0" u="none" strike="noStrike" kern="1200" cap="none" spc="0" normalizeH="0" baseline="0" noProof="0" dirty="0">
              <a:ln>
                <a:noFill/>
              </a:ln>
              <a:solidFill>
                <a:prstClr val="black"/>
              </a:solidFill>
              <a:effectLst/>
              <a:uLnTx/>
              <a:uFillTx/>
              <a:latin typeface="Sassoon Penpals" panose="02000400000000000000" pitchFamily="50" charset="0"/>
            </a:endParaRPr>
          </a:p>
          <a:p>
            <a:pPr marL="180000" indent="-180000">
              <a:spcAft>
                <a:spcPts val="500"/>
              </a:spcAft>
              <a:buFont typeface="Arial" panose="020B0604020202020204" pitchFamily="34" charset="0"/>
              <a:buChar char="•"/>
            </a:pPr>
            <a:r>
              <a:rPr kumimoji="0" lang="en-GB" sz="1100" b="0" i="0" u="none" strike="noStrike" kern="1200" cap="none" spc="0" normalizeH="0" baseline="0" noProof="0" dirty="0">
                <a:ln>
                  <a:noFill/>
                </a:ln>
                <a:solidFill>
                  <a:srgbClr val="FF0000"/>
                </a:solidFill>
                <a:effectLst/>
                <a:uLnTx/>
                <a:uFillTx/>
                <a:latin typeface="Sassoon Penpals" panose="02000400000000000000" pitchFamily="50" charset="0"/>
              </a:rPr>
              <a:t>Understand </a:t>
            </a:r>
            <a:r>
              <a:rPr lang="en-GB" sz="1100" dirty="0">
                <a:solidFill>
                  <a:srgbClr val="FF0000"/>
                </a:solidFill>
                <a:latin typeface="Sassoon Penpals" panose="02000400000000000000" pitchFamily="50" charset="0"/>
              </a:rPr>
              <a:t>that programs start because of an input.</a:t>
            </a:r>
          </a:p>
          <a:p>
            <a:pPr marL="180000" indent="-180000">
              <a:spcAft>
                <a:spcPts val="500"/>
              </a:spcAft>
              <a:buFont typeface="Arial" panose="020B0604020202020204" pitchFamily="34" charset="0"/>
              <a:buChar char="•"/>
            </a:pPr>
            <a:r>
              <a:rPr kumimoji="0" lang="en-GB" sz="1100" b="0" i="0" u="none" strike="noStrike" kern="1200" cap="none" spc="0" normalizeH="0" baseline="0" noProof="0" dirty="0">
                <a:ln>
                  <a:noFill/>
                </a:ln>
                <a:solidFill>
                  <a:prstClr val="black"/>
                </a:solidFill>
                <a:effectLst/>
                <a:uLnTx/>
                <a:uFillTx/>
                <a:latin typeface="Sassoon Penpals" panose="02000400000000000000" pitchFamily="50" charset="0"/>
              </a:rPr>
              <a:t>Understand that the sequence of a</a:t>
            </a:r>
            <a:r>
              <a:rPr kumimoji="0" lang="en-GB" sz="1100" b="0" i="0" u="none" strike="noStrike" kern="1200" cap="none" spc="0" normalizeH="0" noProof="0" dirty="0">
                <a:ln>
                  <a:noFill/>
                </a:ln>
                <a:solidFill>
                  <a:prstClr val="black"/>
                </a:solidFill>
                <a:effectLst/>
                <a:uLnTx/>
                <a:uFillTx/>
                <a:latin typeface="Sassoon Penpals" panose="02000400000000000000" pitchFamily="50" charset="0"/>
              </a:rPr>
              <a:t> program is a process.</a:t>
            </a:r>
          </a:p>
          <a:p>
            <a:pPr marL="180000" lvl="0" indent="-180000">
              <a:spcAft>
                <a:spcPts val="500"/>
              </a:spcAft>
              <a:buFont typeface="Arial" panose="020B0604020202020204" pitchFamily="34" charset="0"/>
              <a:buChar char="•"/>
            </a:pPr>
            <a:r>
              <a:rPr lang="en-GB" sz="1100" dirty="0">
                <a:solidFill>
                  <a:srgbClr val="FF0000"/>
                </a:solidFill>
                <a:latin typeface="Sassoon Penpals" panose="02000400000000000000" pitchFamily="50" charset="0"/>
              </a:rPr>
              <a:t>Explain that the order of commands can affect a program’s output.</a:t>
            </a:r>
          </a:p>
          <a:p>
            <a:pPr marL="180000" lvl="0" indent="-180000">
              <a:spcAft>
                <a:spcPts val="500"/>
              </a:spcAft>
              <a:buFont typeface="Arial" panose="020B0604020202020204" pitchFamily="34" charset="0"/>
              <a:buChar char="•"/>
            </a:pPr>
            <a:r>
              <a:rPr lang="en-GB" sz="1100" dirty="0">
                <a:solidFill>
                  <a:schemeClr val="tx1"/>
                </a:solidFill>
                <a:latin typeface="Sassoon Penpals" panose="02000400000000000000" pitchFamily="50" charset="0"/>
              </a:rPr>
              <a:t>Know that different sequences can achieve the same output or different outputs.</a:t>
            </a:r>
          </a:p>
        </p:txBody>
      </p:sp>
      <p:sp>
        <p:nvSpPr>
          <p:cNvPr id="28" name="Rounded Rectangle 38">
            <a:extLst>
              <a:ext uri="{FF2B5EF4-FFF2-40B4-BE49-F238E27FC236}">
                <a16:creationId xmlns:a16="http://schemas.microsoft.com/office/drawing/2014/main" id="{D1F72F37-EA5C-4881-8B12-95ACB3C5F105}"/>
              </a:ext>
            </a:extLst>
          </p:cNvPr>
          <p:cNvSpPr/>
          <p:nvPr/>
        </p:nvSpPr>
        <p:spPr>
          <a:xfrm>
            <a:off x="3500415" y="1321507"/>
            <a:ext cx="2880000" cy="3774194"/>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150" b="1" dirty="0">
                <a:solidFill>
                  <a:prstClr val="black"/>
                </a:solidFill>
                <a:latin typeface="Sassoon Penpals" panose="02000400000000000000" pitchFamily="50" charset="0"/>
              </a:rPr>
              <a:t>Online Safety</a:t>
            </a:r>
          </a:p>
          <a:p>
            <a:pPr marL="180000" lvl="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Give permission to share projects online.</a:t>
            </a:r>
          </a:p>
          <a:p>
            <a:pPr lvl="0">
              <a:spcAft>
                <a:spcPts val="500"/>
              </a:spcAft>
            </a:pPr>
            <a:r>
              <a:rPr lang="en-GB" sz="1150" b="1" dirty="0">
                <a:solidFill>
                  <a:prstClr val="black"/>
                </a:solidFill>
                <a:latin typeface="Sassoon Penpals" panose="02000400000000000000" pitchFamily="50" charset="0"/>
              </a:rPr>
              <a:t>Computer Science</a:t>
            </a:r>
          </a:p>
          <a:p>
            <a:pPr marL="180000" lvl="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Order commands in a program.</a:t>
            </a:r>
          </a:p>
          <a:p>
            <a:pPr marL="180000" lvl="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Change the order of commands to change a program’s output.</a:t>
            </a:r>
          </a:p>
          <a:p>
            <a:pPr marL="180000" lvl="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Use different sequences to achieve the same output or different outputs.</a:t>
            </a:r>
          </a:p>
          <a:p>
            <a:pPr marL="180000" lvl="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Create a sequence of commands to produce a given outcome.</a:t>
            </a:r>
          </a:p>
          <a:p>
            <a:pPr marL="180000" lvl="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Debug an algorithm so that the program runs as intended.</a:t>
            </a:r>
          </a:p>
          <a:p>
            <a:pPr lvl="0">
              <a:spcAft>
                <a:spcPts val="500"/>
              </a:spcAft>
            </a:pPr>
            <a:r>
              <a:rPr lang="en-GB" sz="1150" b="1" dirty="0">
                <a:solidFill>
                  <a:prstClr val="black"/>
                </a:solidFill>
                <a:latin typeface="Sassoon Penpals" panose="02000400000000000000" pitchFamily="50" charset="0"/>
              </a:rPr>
              <a:t>Information Technology</a:t>
            </a:r>
          </a:p>
          <a:p>
            <a:pPr marL="180000" lvl="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Use online software to create a computer program (maze game).</a:t>
            </a:r>
          </a:p>
        </p:txBody>
      </p:sp>
      <p:sp>
        <p:nvSpPr>
          <p:cNvPr id="33" name="Rounded Rectangle 38">
            <a:extLst>
              <a:ext uri="{FF2B5EF4-FFF2-40B4-BE49-F238E27FC236}">
                <a16:creationId xmlns:a16="http://schemas.microsoft.com/office/drawing/2014/main" id="{D1F72F37-EA5C-4881-8B12-95ACB3C5F105}"/>
              </a:ext>
            </a:extLst>
          </p:cNvPr>
          <p:cNvSpPr/>
          <p:nvPr/>
        </p:nvSpPr>
        <p:spPr>
          <a:xfrm>
            <a:off x="6674260" y="1321506"/>
            <a:ext cx="2880000" cy="3774195"/>
          </a:xfrm>
          <a:prstGeom prst="roundRect">
            <a:avLst>
              <a:gd name="adj" fmla="val 6222"/>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3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what an online identity is.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Name and explain the purpose of the main parts of a computer network (switch, server, wireless access point).</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Create algorithms to move a programmable element (e.g. sprite) in four different directions (up, down, left, right).</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Detect and correct errors in an algorithm.</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 desktop publishing page combining pictures, graphics and text.</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the illusion of movement using over ten still images in an animation.</a:t>
            </a:r>
          </a:p>
        </p:txBody>
      </p:sp>
      <p:sp>
        <p:nvSpPr>
          <p:cNvPr id="35" name="Rounded Rectangle 38">
            <a:extLst>
              <a:ext uri="{FF2B5EF4-FFF2-40B4-BE49-F238E27FC236}">
                <a16:creationId xmlns:a16="http://schemas.microsoft.com/office/drawing/2014/main" id="{D1F72F37-EA5C-4881-8B12-95ACB3C5F105}"/>
              </a:ext>
            </a:extLst>
          </p:cNvPr>
          <p:cNvSpPr/>
          <p:nvPr/>
        </p:nvSpPr>
        <p:spPr>
          <a:xfrm>
            <a:off x="6674260" y="5378697"/>
            <a:ext cx="2880000" cy="1126606"/>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Teach Computing Pathway</a:t>
            </a:r>
          </a:p>
          <a:p>
            <a:pPr lvl="0">
              <a:spcAft>
                <a:spcPts val="500"/>
              </a:spcAft>
            </a:pPr>
            <a:r>
              <a:rPr lang="en-GB" sz="1200" dirty="0">
                <a:solidFill>
                  <a:prstClr val="black"/>
                </a:solidFill>
                <a:latin typeface="Sassoon Penpals" panose="02000400000000000000" pitchFamily="50" charset="0"/>
                <a:hlinkClick r:id="rId5"/>
              </a:rPr>
              <a:t>https://teachcomputing.org/curriculum/key-stage-2/programming-b-events-and-actions</a:t>
            </a:r>
            <a:endParaRPr lang="en-GB" sz="1200" dirty="0">
              <a:solidFill>
                <a:prstClr val="black"/>
              </a:solidFill>
              <a:latin typeface="Sassoon Penpals" panose="02000400000000000000" pitchFamily="50" charset="0"/>
            </a:endParaRPr>
          </a:p>
        </p:txBody>
      </p:sp>
      <p:sp>
        <p:nvSpPr>
          <p:cNvPr id="11" name="Rounded Rectangle 38">
            <a:extLst>
              <a:ext uri="{FF2B5EF4-FFF2-40B4-BE49-F238E27FC236}">
                <a16:creationId xmlns:a16="http://schemas.microsoft.com/office/drawing/2014/main" id="{D1F72F37-EA5C-4881-8B12-95ACB3C5F105}"/>
              </a:ext>
            </a:extLst>
          </p:cNvPr>
          <p:cNvSpPr/>
          <p:nvPr/>
        </p:nvSpPr>
        <p:spPr>
          <a:xfrm>
            <a:off x="3500415" y="5378697"/>
            <a:ext cx="2880000" cy="1126605"/>
          </a:xfrm>
          <a:prstGeom prst="roundRect">
            <a:avLst>
              <a:gd name="adj" fmla="val 21225"/>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Year 2</a:t>
            </a:r>
          </a:p>
          <a:p>
            <a:pPr lvl="0">
              <a:spcAft>
                <a:spcPts val="500"/>
              </a:spcAft>
            </a:pPr>
            <a:r>
              <a:rPr lang="en-GB" sz="1200" dirty="0">
                <a:solidFill>
                  <a:prstClr val="black"/>
                </a:solidFill>
                <a:latin typeface="Sassoon Penpals" panose="02000400000000000000" pitchFamily="50" charset="0"/>
              </a:rPr>
              <a:t>Year 2 Sequencing instructions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 program with at least three moving sprites.</a:t>
            </a:r>
          </a:p>
        </p:txBody>
      </p:sp>
      <p:sp>
        <p:nvSpPr>
          <p:cNvPr id="13" name="Rounded Rectangle 38">
            <a:extLst>
              <a:ext uri="{FF2B5EF4-FFF2-40B4-BE49-F238E27FC236}">
                <a16:creationId xmlns:a16="http://schemas.microsoft.com/office/drawing/2014/main" id="{D1F72F37-EA5C-4881-8B12-95ACB3C5F105}"/>
              </a:ext>
            </a:extLst>
          </p:cNvPr>
          <p:cNvSpPr/>
          <p:nvPr/>
        </p:nvSpPr>
        <p:spPr>
          <a:xfrm>
            <a:off x="326571" y="4247805"/>
            <a:ext cx="2880000" cy="2257498"/>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pic>
        <p:nvPicPr>
          <p:cNvPr id="14" name="Picture 13">
            <a:extLst>
              <a:ext uri="{FF2B5EF4-FFF2-40B4-BE49-F238E27FC236}">
                <a16:creationId xmlns:a16="http://schemas.microsoft.com/office/drawing/2014/main" id="{3F5A49E4-00C8-4A9E-A3DA-9F3FF4604B3D}"/>
              </a:ext>
            </a:extLst>
          </p:cNvPr>
          <p:cNvPicPr>
            <a:picLocks noChangeAspect="1"/>
          </p:cNvPicPr>
          <p:nvPr/>
        </p:nvPicPr>
        <p:blipFill>
          <a:blip r:embed="rId7"/>
          <a:stretch>
            <a:fillRect/>
          </a:stretch>
        </p:blipFill>
        <p:spPr>
          <a:xfrm>
            <a:off x="5718604" y="5504045"/>
            <a:ext cx="534775" cy="379691"/>
          </a:xfrm>
          <a:prstGeom prst="rect">
            <a:avLst/>
          </a:prstGeom>
        </p:spPr>
      </p:pic>
    </p:spTree>
    <p:extLst>
      <p:ext uri="{BB962C8B-B14F-4D97-AF65-F5344CB8AC3E}">
        <p14:creationId xmlns:p14="http://schemas.microsoft.com/office/powerpoint/2010/main" val="16649808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3 – Desktop publishing</a:t>
            </a:r>
          </a:p>
        </p:txBody>
      </p:sp>
      <p:sp>
        <p:nvSpPr>
          <p:cNvPr id="28" name="Oval 27"/>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0" name="Picture 29"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31" name="Oval 30">
            <a:extLst>
              <a:ext uri="{FF2B5EF4-FFF2-40B4-BE49-F238E27FC236}">
                <a16:creationId xmlns:a16="http://schemas.microsoft.com/office/drawing/2014/main" id="{FB4B504B-3620-4290-B127-C1A22AE08F1D}"/>
              </a:ext>
            </a:extLst>
          </p:cNvPr>
          <p:cNvSpPr/>
          <p:nvPr/>
        </p:nvSpPr>
        <p:spPr>
          <a:xfrm>
            <a:off x="7128567" y="352849"/>
            <a:ext cx="687600" cy="687600"/>
          </a:xfrm>
          <a:prstGeom prst="ellipse">
            <a:avLst/>
          </a:prstGeom>
          <a:solidFill>
            <a:srgbClr val="FF327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Information Technology</a:t>
            </a:r>
          </a:p>
        </p:txBody>
      </p:sp>
      <p:sp>
        <p:nvSpPr>
          <p:cNvPr id="13" name="Rounded Rectangle 38">
            <a:extLst>
              <a:ext uri="{FF2B5EF4-FFF2-40B4-BE49-F238E27FC236}">
                <a16:creationId xmlns:a16="http://schemas.microsoft.com/office/drawing/2014/main" id="{D1F72F37-EA5C-4881-8B12-95ACB3C5F105}"/>
              </a:ext>
            </a:extLst>
          </p:cNvPr>
          <p:cNvSpPr/>
          <p:nvPr/>
        </p:nvSpPr>
        <p:spPr>
          <a:xfrm>
            <a:off x="326571" y="1321507"/>
            <a:ext cx="2880000" cy="3308682"/>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a:spcAft>
                <a:spcPts val="500"/>
              </a:spcAft>
            </a:pPr>
            <a:r>
              <a:rPr lang="en-GB" sz="12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Understand that text and images can be used together to convey information.</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some advantages and disadvantages for using text, images or both.</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that page orientation can be changed.</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Understand how different layouts can suit different purposes.</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Understand that a DTP page can be structured with different elements (e.g. pictures, graphics and text).</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Understand how different font styles and effects are used for particular purposes.</a:t>
            </a:r>
          </a:p>
          <a:p>
            <a:pPr marL="180000" indent="-180000">
              <a:spcAft>
                <a:spcPts val="500"/>
              </a:spcAft>
              <a:buFont typeface="Arial" panose="020B0604020202020204" pitchFamily="34" charset="0"/>
              <a:buChar char="•"/>
            </a:pPr>
            <a:endParaRPr lang="en-GB" sz="1200" dirty="0">
              <a:solidFill>
                <a:prstClr val="black"/>
              </a:solidFill>
              <a:latin typeface="Sassoon Penpals" panose="02000400000000000000" pitchFamily="50" charset="0"/>
            </a:endParaRPr>
          </a:p>
        </p:txBody>
      </p:sp>
      <p:sp>
        <p:nvSpPr>
          <p:cNvPr id="14" name="Rounded Rectangle 38">
            <a:extLst>
              <a:ext uri="{FF2B5EF4-FFF2-40B4-BE49-F238E27FC236}">
                <a16:creationId xmlns:a16="http://schemas.microsoft.com/office/drawing/2014/main" id="{D1F72F37-EA5C-4881-8B12-95ACB3C5F105}"/>
              </a:ext>
            </a:extLst>
          </p:cNvPr>
          <p:cNvSpPr/>
          <p:nvPr/>
        </p:nvSpPr>
        <p:spPr>
          <a:xfrm>
            <a:off x="3500415" y="1321508"/>
            <a:ext cx="2880000" cy="2701852"/>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050" b="1" dirty="0">
                <a:solidFill>
                  <a:prstClr val="black"/>
                </a:solidFill>
                <a:latin typeface="Sassoon Penpals" panose="02000400000000000000" pitchFamily="50" charset="0"/>
              </a:rPr>
              <a:t>Online Safety</a:t>
            </a:r>
          </a:p>
          <a:p>
            <a:pPr marL="180000" lvl="0" indent="-180000">
              <a:spcAft>
                <a:spcPts val="500"/>
              </a:spcAft>
              <a:buFont typeface="Arial" panose="020B0604020202020204" pitchFamily="34" charset="0"/>
              <a:buChar char="•"/>
            </a:pPr>
            <a:r>
              <a:rPr lang="en-GB" sz="1050" dirty="0">
                <a:solidFill>
                  <a:prstClr val="black"/>
                </a:solidFill>
                <a:latin typeface="Sassoon Penpals" panose="02000400000000000000" pitchFamily="50" charset="0"/>
              </a:rPr>
              <a:t>Give permission to share projects online.</a:t>
            </a:r>
          </a:p>
          <a:p>
            <a:pPr>
              <a:spcAft>
                <a:spcPts val="500"/>
              </a:spcAft>
            </a:pPr>
            <a:r>
              <a:rPr lang="en-GB" sz="105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050" dirty="0">
                <a:solidFill>
                  <a:prstClr val="black"/>
                </a:solidFill>
                <a:latin typeface="Sassoon Penpals" panose="02000400000000000000" pitchFamily="50" charset="0"/>
              </a:rPr>
              <a:t>Combine text and images.</a:t>
            </a:r>
          </a:p>
          <a:p>
            <a:pPr marL="180000" indent="-180000">
              <a:spcAft>
                <a:spcPts val="500"/>
              </a:spcAft>
              <a:buFont typeface="Arial" panose="020B0604020202020204" pitchFamily="34" charset="0"/>
              <a:buChar char="•"/>
            </a:pPr>
            <a:r>
              <a:rPr lang="en-GB" sz="1050" dirty="0">
                <a:solidFill>
                  <a:prstClr val="black"/>
                </a:solidFill>
                <a:latin typeface="Sassoon Penpals" panose="02000400000000000000" pitchFamily="50" charset="0"/>
              </a:rPr>
              <a:t>Add text to a placeholder.</a:t>
            </a:r>
          </a:p>
          <a:p>
            <a:pPr marL="180000" indent="-180000">
              <a:spcAft>
                <a:spcPts val="500"/>
              </a:spcAft>
              <a:buFont typeface="Arial" panose="020B0604020202020204" pitchFamily="34" charset="0"/>
              <a:buChar char="•"/>
            </a:pPr>
            <a:r>
              <a:rPr lang="en-GB" sz="1050" dirty="0">
                <a:solidFill>
                  <a:prstClr val="black"/>
                </a:solidFill>
                <a:latin typeface="Sassoon Penpals" panose="02000400000000000000" pitchFamily="50" charset="0"/>
              </a:rPr>
              <a:t>Organise text and image placeholders in a page layout.</a:t>
            </a:r>
          </a:p>
          <a:p>
            <a:pPr marL="180000" indent="-180000">
              <a:spcAft>
                <a:spcPts val="500"/>
              </a:spcAft>
              <a:buFont typeface="Arial" panose="020B0604020202020204" pitchFamily="34" charset="0"/>
              <a:buChar char="•"/>
            </a:pPr>
            <a:r>
              <a:rPr lang="en-GB" sz="1050" dirty="0">
                <a:solidFill>
                  <a:prstClr val="black"/>
                </a:solidFill>
                <a:latin typeface="Sassoon Penpals" panose="02000400000000000000" pitchFamily="50" charset="0"/>
              </a:rPr>
              <a:t>Add and remove images.</a:t>
            </a:r>
          </a:p>
          <a:p>
            <a:pPr marL="180000" indent="-180000">
              <a:spcAft>
                <a:spcPts val="500"/>
              </a:spcAft>
              <a:buFont typeface="Arial" panose="020B0604020202020204" pitchFamily="34" charset="0"/>
              <a:buChar char="•"/>
            </a:pPr>
            <a:r>
              <a:rPr lang="en-GB" sz="1050" dirty="0">
                <a:solidFill>
                  <a:prstClr val="black"/>
                </a:solidFill>
                <a:latin typeface="Sassoon Penpals" panose="02000400000000000000" pitchFamily="50" charset="0"/>
              </a:rPr>
              <a:t>Move, resize and rotate images.</a:t>
            </a:r>
          </a:p>
          <a:p>
            <a:pPr marL="180000" indent="-180000">
              <a:spcAft>
                <a:spcPts val="500"/>
              </a:spcAft>
              <a:buFont typeface="Arial" panose="020B0604020202020204" pitchFamily="34" charset="0"/>
              <a:buChar char="•"/>
            </a:pPr>
            <a:r>
              <a:rPr lang="en-GB" sz="1050" dirty="0">
                <a:solidFill>
                  <a:prstClr val="black"/>
                </a:solidFill>
                <a:latin typeface="Sassoon Penpals" panose="02000400000000000000" pitchFamily="50" charset="0"/>
              </a:rPr>
              <a:t>Review a document.</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6674260" y="1321507"/>
            <a:ext cx="2880000" cy="3782508"/>
          </a:xfrm>
          <a:prstGeom prst="roundRect">
            <a:avLst>
              <a:gd name="adj" fmla="val 564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3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what an online identity is.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Name and explain the purpose of the main parts of a computer </a:t>
            </a:r>
            <a:r>
              <a:rPr lang="en-GB" sz="1200" dirty="0">
                <a:solidFill>
                  <a:schemeClr val="tx1"/>
                </a:solidFill>
                <a:latin typeface="Sassoon Penpals" panose="02000400000000000000" pitchFamily="50" charset="0"/>
              </a:rPr>
              <a:t>network (switch, server, wireless access point).</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Create algorithms to move a programmable element (e.g. sprite) in four different directions (up, down, left, right).</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Detect and correct errors in an algorithm.</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Create a desktop publishing page combining pictures, graphics and text.</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the illusion of movement using over ten still images in an animation.</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6674261" y="5379059"/>
            <a:ext cx="2879999" cy="1126606"/>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Teach Computing Pathway</a:t>
            </a:r>
          </a:p>
          <a:p>
            <a:pPr lvl="0">
              <a:spcAft>
                <a:spcPts val="500"/>
              </a:spcAft>
            </a:pPr>
            <a:r>
              <a:rPr lang="en-GB" sz="1200" dirty="0">
                <a:solidFill>
                  <a:prstClr val="black"/>
                </a:solidFill>
                <a:latin typeface="Sassoon Penpals" panose="02000400000000000000" pitchFamily="50" charset="0"/>
                <a:hlinkClick r:id="rId5"/>
              </a:rPr>
              <a:t>https://teachcomputing.org/curriculum/key-stage-2/creating-media-desktop-publishing</a:t>
            </a:r>
            <a:endParaRPr lang="en-GB" sz="1200" dirty="0">
              <a:solidFill>
                <a:prstClr val="black"/>
              </a:solidFill>
              <a:latin typeface="Sassoon Penpals" panose="02000400000000000000" pitchFamily="50" charset="0"/>
            </a:endParaRPr>
          </a:p>
        </p:txBody>
      </p:sp>
      <p:sp>
        <p:nvSpPr>
          <p:cNvPr id="11" name="Rounded Rectangle 38">
            <a:extLst>
              <a:ext uri="{FF2B5EF4-FFF2-40B4-BE49-F238E27FC236}">
                <a16:creationId xmlns:a16="http://schemas.microsoft.com/office/drawing/2014/main" id="{D1F72F37-EA5C-4881-8B12-95ACB3C5F105}"/>
              </a:ext>
            </a:extLst>
          </p:cNvPr>
          <p:cNvSpPr/>
          <p:nvPr/>
        </p:nvSpPr>
        <p:spPr>
          <a:xfrm>
            <a:off x="326572" y="4912822"/>
            <a:ext cx="2879999" cy="1592480"/>
          </a:xfrm>
          <a:prstGeom prst="roundRect">
            <a:avLst>
              <a:gd name="adj" fmla="val 11829"/>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Year 2</a:t>
            </a:r>
          </a:p>
          <a:p>
            <a:pPr lvl="0">
              <a:spcAft>
                <a:spcPts val="500"/>
              </a:spcAft>
            </a:pPr>
            <a:r>
              <a:rPr lang="en-GB" sz="1200" dirty="0">
                <a:solidFill>
                  <a:prstClr val="black"/>
                </a:solidFill>
                <a:latin typeface="Sassoon Penpals" panose="02000400000000000000" pitchFamily="50" charset="0"/>
              </a:rPr>
              <a:t>Year 2 Word processing (Google Docs)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Change the appearance of text (e.g. font, colour, bold, underline, italic).</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the enter key to start a new line on a word processor.</a:t>
            </a:r>
          </a:p>
        </p:txBody>
      </p:sp>
      <p:sp>
        <p:nvSpPr>
          <p:cNvPr id="17" name="Rounded Rectangle 38">
            <a:extLst>
              <a:ext uri="{FF2B5EF4-FFF2-40B4-BE49-F238E27FC236}">
                <a16:creationId xmlns:a16="http://schemas.microsoft.com/office/drawing/2014/main" id="{D1F72F37-EA5C-4881-8B12-95ACB3C5F105}"/>
              </a:ext>
            </a:extLst>
          </p:cNvPr>
          <p:cNvSpPr/>
          <p:nvPr/>
        </p:nvSpPr>
        <p:spPr>
          <a:xfrm>
            <a:off x="3500415" y="4305993"/>
            <a:ext cx="2880000" cy="2199310"/>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pic>
        <p:nvPicPr>
          <p:cNvPr id="12" name="Picture 11">
            <a:extLst>
              <a:ext uri="{FF2B5EF4-FFF2-40B4-BE49-F238E27FC236}">
                <a16:creationId xmlns:a16="http://schemas.microsoft.com/office/drawing/2014/main" id="{51972EE6-FACC-4D7A-ADB8-1EB4F7C5FBDF}"/>
              </a:ext>
            </a:extLst>
          </p:cNvPr>
          <p:cNvPicPr>
            <a:picLocks noChangeAspect="1"/>
          </p:cNvPicPr>
          <p:nvPr/>
        </p:nvPicPr>
        <p:blipFill>
          <a:blip r:embed="rId7"/>
          <a:stretch>
            <a:fillRect/>
          </a:stretch>
        </p:blipFill>
        <p:spPr>
          <a:xfrm>
            <a:off x="2551330" y="5040220"/>
            <a:ext cx="534775" cy="379691"/>
          </a:xfrm>
          <a:prstGeom prst="rect">
            <a:avLst/>
          </a:prstGeom>
        </p:spPr>
      </p:pic>
    </p:spTree>
    <p:extLst>
      <p:ext uri="{BB962C8B-B14F-4D97-AF65-F5344CB8AC3E}">
        <p14:creationId xmlns:p14="http://schemas.microsoft.com/office/powerpoint/2010/main" val="4870588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3 – Animation</a:t>
            </a:r>
          </a:p>
        </p:txBody>
      </p:sp>
      <p:sp>
        <p:nvSpPr>
          <p:cNvPr id="30" name="Oval 29"/>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1" name="Picture 30"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32" name="Oval 31">
            <a:extLst>
              <a:ext uri="{FF2B5EF4-FFF2-40B4-BE49-F238E27FC236}">
                <a16:creationId xmlns:a16="http://schemas.microsoft.com/office/drawing/2014/main" id="{FB4B504B-3620-4290-B127-C1A22AE08F1D}"/>
              </a:ext>
            </a:extLst>
          </p:cNvPr>
          <p:cNvSpPr/>
          <p:nvPr/>
        </p:nvSpPr>
        <p:spPr>
          <a:xfrm>
            <a:off x="7128567" y="352849"/>
            <a:ext cx="687600" cy="687600"/>
          </a:xfrm>
          <a:prstGeom prst="ellipse">
            <a:avLst/>
          </a:prstGeom>
          <a:solidFill>
            <a:srgbClr val="FF327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Information Technology</a:t>
            </a:r>
          </a:p>
        </p:txBody>
      </p:sp>
      <p:sp>
        <p:nvSpPr>
          <p:cNvPr id="13" name="Rounded Rectangle 38">
            <a:extLst>
              <a:ext uri="{FF2B5EF4-FFF2-40B4-BE49-F238E27FC236}">
                <a16:creationId xmlns:a16="http://schemas.microsoft.com/office/drawing/2014/main" id="{D1F72F37-EA5C-4881-8B12-95ACB3C5F105}"/>
              </a:ext>
            </a:extLst>
          </p:cNvPr>
          <p:cNvSpPr/>
          <p:nvPr/>
        </p:nvSpPr>
        <p:spPr>
          <a:xfrm>
            <a:off x="326571" y="1321508"/>
            <a:ext cx="2880000" cy="2643663"/>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a:spcAft>
                <a:spcPts val="500"/>
              </a:spcAft>
            </a:pPr>
            <a:r>
              <a:rPr lang="en-GB" sz="12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Know that an animation is made up of a sequence of images.</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Understand that smaller movements create smoother animation.</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Understand that a project must be exported so it can be shared.</a:t>
            </a:r>
          </a:p>
        </p:txBody>
      </p:sp>
      <p:sp>
        <p:nvSpPr>
          <p:cNvPr id="14" name="Rounded Rectangle 38">
            <a:extLst>
              <a:ext uri="{FF2B5EF4-FFF2-40B4-BE49-F238E27FC236}">
                <a16:creationId xmlns:a16="http://schemas.microsoft.com/office/drawing/2014/main" id="{D1F72F37-EA5C-4881-8B12-95ACB3C5F105}"/>
              </a:ext>
            </a:extLst>
          </p:cNvPr>
          <p:cNvSpPr/>
          <p:nvPr/>
        </p:nvSpPr>
        <p:spPr>
          <a:xfrm>
            <a:off x="3500415" y="1321507"/>
            <a:ext cx="2880000" cy="3957075"/>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a:spcAft>
                <a:spcPts val="500"/>
              </a:spcAft>
            </a:pPr>
            <a:r>
              <a:rPr lang="en-GB" sz="12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Capture an image.</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Move a subject between captures.</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Review a captured sequence of frames as an animation.</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Remove frames to improve an animation.</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Add media to enhance an animation.</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Review a completed project.</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6674260" y="1321507"/>
            <a:ext cx="2880000" cy="3782508"/>
          </a:xfrm>
          <a:prstGeom prst="roundRect">
            <a:avLst>
              <a:gd name="adj" fmla="val 679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3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what an online identity is.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Name and explain the </a:t>
            </a:r>
            <a:r>
              <a:rPr lang="en-GB" sz="1200" dirty="0">
                <a:solidFill>
                  <a:schemeClr val="tx1"/>
                </a:solidFill>
                <a:latin typeface="Sassoon Penpals" panose="02000400000000000000" pitchFamily="50" charset="0"/>
              </a:rPr>
              <a:t>purpose of the main parts of a computer network (switch, server, wireless access point).</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Create algorithms to move a programmable element (e.g. sprite) in four different directions (up, down, left, right).</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Detect and correct errors in an algorithm.</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Create a desktop publishing page combining </a:t>
            </a:r>
            <a:r>
              <a:rPr lang="en-GB" sz="1200" dirty="0">
                <a:solidFill>
                  <a:prstClr val="black"/>
                </a:solidFill>
                <a:latin typeface="Sassoon Penpals" panose="02000400000000000000" pitchFamily="50" charset="0"/>
              </a:rPr>
              <a:t>pictures, graphics and text.</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Create the illusion of movement using over ten still images in an animation.</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6674260" y="5378697"/>
            <a:ext cx="2880000" cy="1126606"/>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Teach Computing Pathway</a:t>
            </a:r>
          </a:p>
          <a:p>
            <a:pPr lvl="0">
              <a:spcAft>
                <a:spcPts val="500"/>
              </a:spcAft>
            </a:pPr>
            <a:r>
              <a:rPr lang="en-GB" sz="1200" dirty="0">
                <a:solidFill>
                  <a:prstClr val="black"/>
                </a:solidFill>
                <a:latin typeface="Sassoon Penpals" panose="02000400000000000000" pitchFamily="50" charset="0"/>
                <a:hlinkClick r:id="rId5"/>
              </a:rPr>
              <a:t>https://teachcomputing.org/curriculum/key-stage-2/creating-media-animation</a:t>
            </a:r>
            <a:endParaRPr lang="en-GB" sz="1200" dirty="0">
              <a:solidFill>
                <a:prstClr val="black"/>
              </a:solidFill>
              <a:latin typeface="Sassoon Penpals" panose="02000400000000000000" pitchFamily="50" charset="0"/>
            </a:endParaRPr>
          </a:p>
        </p:txBody>
      </p:sp>
      <p:sp>
        <p:nvSpPr>
          <p:cNvPr id="11" name="Rounded Rectangle 38">
            <a:extLst>
              <a:ext uri="{FF2B5EF4-FFF2-40B4-BE49-F238E27FC236}">
                <a16:creationId xmlns:a16="http://schemas.microsoft.com/office/drawing/2014/main" id="{D1F72F37-EA5C-4881-8B12-95ACB3C5F105}"/>
              </a:ext>
            </a:extLst>
          </p:cNvPr>
          <p:cNvSpPr/>
          <p:nvPr/>
        </p:nvSpPr>
        <p:spPr>
          <a:xfrm>
            <a:off x="3500416" y="5561215"/>
            <a:ext cx="2879999" cy="944088"/>
          </a:xfrm>
          <a:prstGeom prst="roundRect">
            <a:avLst>
              <a:gd name="adj" fmla="val 18583"/>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Year 2</a:t>
            </a:r>
          </a:p>
          <a:p>
            <a:pPr marL="0" marR="0" lvl="0" indent="0" algn="l" defTabSz="914400" rtl="0" eaLnBrk="1" fontAlgn="auto" latinLnBrk="0" hangingPunct="1">
              <a:lnSpc>
                <a:spcPct val="100000"/>
              </a:lnSpc>
              <a:spcBef>
                <a:spcPts val="0"/>
              </a:spcBef>
              <a:spcAft>
                <a:spcPts val="500"/>
              </a:spcAft>
              <a:buClrTx/>
              <a:buSzTx/>
              <a:buFontTx/>
              <a:buNone/>
              <a:tabLst/>
              <a:defRPr/>
            </a:pPr>
            <a:r>
              <a:rPr lang="en-GB" sz="1200" dirty="0">
                <a:solidFill>
                  <a:prstClr val="black"/>
                </a:solidFill>
                <a:latin typeface="Sassoon Penpals" panose="02000400000000000000" pitchFamily="50" charset="0"/>
              </a:rPr>
              <a:t>Year 2 Pictograms</a:t>
            </a:r>
          </a:p>
          <a:p>
            <a:pPr marL="171450" indent="-17145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Enter and combine data to create a pictogram.</a:t>
            </a:r>
          </a:p>
        </p:txBody>
      </p:sp>
      <p:sp>
        <p:nvSpPr>
          <p:cNvPr id="17" name="Rounded Rectangle 38">
            <a:extLst>
              <a:ext uri="{FF2B5EF4-FFF2-40B4-BE49-F238E27FC236}">
                <a16:creationId xmlns:a16="http://schemas.microsoft.com/office/drawing/2014/main" id="{D1F72F37-EA5C-4881-8B12-95ACB3C5F105}"/>
              </a:ext>
            </a:extLst>
          </p:cNvPr>
          <p:cNvSpPr/>
          <p:nvPr/>
        </p:nvSpPr>
        <p:spPr>
          <a:xfrm>
            <a:off x="326571" y="4247805"/>
            <a:ext cx="2880000" cy="2257498"/>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pic>
        <p:nvPicPr>
          <p:cNvPr id="12" name="Picture 11">
            <a:extLst>
              <a:ext uri="{FF2B5EF4-FFF2-40B4-BE49-F238E27FC236}">
                <a16:creationId xmlns:a16="http://schemas.microsoft.com/office/drawing/2014/main" id="{8D253633-5913-4740-86AD-E7C6A119775C}"/>
              </a:ext>
            </a:extLst>
          </p:cNvPr>
          <p:cNvPicPr>
            <a:picLocks noChangeAspect="1"/>
          </p:cNvPicPr>
          <p:nvPr/>
        </p:nvPicPr>
        <p:blipFill>
          <a:blip r:embed="rId7"/>
          <a:stretch>
            <a:fillRect/>
          </a:stretch>
        </p:blipFill>
        <p:spPr>
          <a:xfrm>
            <a:off x="5725175" y="5680072"/>
            <a:ext cx="534775" cy="379691"/>
          </a:xfrm>
          <a:prstGeom prst="rect">
            <a:avLst/>
          </a:prstGeom>
        </p:spPr>
      </p:pic>
    </p:spTree>
    <p:extLst>
      <p:ext uri="{BB962C8B-B14F-4D97-AF65-F5344CB8AC3E}">
        <p14:creationId xmlns:p14="http://schemas.microsoft.com/office/powerpoint/2010/main" val="6363130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469689" y="1634382"/>
            <a:ext cx="8966622" cy="160967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b"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86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4</a:t>
            </a:r>
          </a:p>
        </p:txBody>
      </p:sp>
      <p:grpSp>
        <p:nvGrpSpPr>
          <p:cNvPr id="6" name="Group 5"/>
          <p:cNvGrpSpPr/>
          <p:nvPr/>
        </p:nvGrpSpPr>
        <p:grpSpPr>
          <a:xfrm>
            <a:off x="2953598" y="3499899"/>
            <a:ext cx="3998804" cy="1767994"/>
            <a:chOff x="4069200" y="4314542"/>
            <a:chExt cx="3998804" cy="1767994"/>
          </a:xfrm>
        </p:grpSpPr>
        <p:sp>
          <p:nvSpPr>
            <p:cNvPr id="5" name="Oval 4"/>
            <p:cNvSpPr/>
            <p:nvPr/>
          </p:nvSpPr>
          <p:spPr>
            <a:xfrm>
              <a:off x="4069200" y="4314542"/>
              <a:ext cx="1767600" cy="1767600"/>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51B0BA11-1BCC-495D-90B6-B65EB84217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5656" y="4314542"/>
              <a:ext cx="1772348" cy="1767994"/>
            </a:xfrm>
            <a:prstGeom prst="rect">
              <a:avLst/>
            </a:prstGeom>
          </p:spPr>
        </p:pic>
      </p:grpSp>
    </p:spTree>
    <p:extLst>
      <p:ext uri="{BB962C8B-B14F-4D97-AF65-F5344CB8AC3E}">
        <p14:creationId xmlns:p14="http://schemas.microsoft.com/office/powerpoint/2010/main" val="10607035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4 – Positives and negatives</a:t>
            </a:r>
          </a:p>
        </p:txBody>
      </p:sp>
      <p:sp>
        <p:nvSpPr>
          <p:cNvPr id="31" name="Oval 30"/>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Oval 31">
            <a:extLst>
              <a:ext uri="{FF2B5EF4-FFF2-40B4-BE49-F238E27FC236}">
                <a16:creationId xmlns:a16="http://schemas.microsoft.com/office/drawing/2014/main" id="{28C29022-CEF6-47EA-9B66-6AC2E59006F4}"/>
              </a:ext>
            </a:extLst>
          </p:cNvPr>
          <p:cNvSpPr/>
          <p:nvPr/>
        </p:nvSpPr>
        <p:spPr>
          <a:xfrm>
            <a:off x="7128567" y="352695"/>
            <a:ext cx="687600" cy="687600"/>
          </a:xfrm>
          <a:prstGeom prst="ellipse">
            <a:avLst/>
          </a:prstGeom>
          <a:solidFill>
            <a:srgbClr val="00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Digital Literacy</a:t>
            </a:r>
          </a:p>
        </p:txBody>
      </p:sp>
      <p:pic>
        <p:nvPicPr>
          <p:cNvPr id="33" name="Picture 32"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14" name="Rounded Rectangle 38">
            <a:extLst>
              <a:ext uri="{FF2B5EF4-FFF2-40B4-BE49-F238E27FC236}">
                <a16:creationId xmlns:a16="http://schemas.microsoft.com/office/drawing/2014/main" id="{D1F72F37-EA5C-4881-8B12-95ACB3C5F105}"/>
              </a:ext>
            </a:extLst>
          </p:cNvPr>
          <p:cNvSpPr/>
          <p:nvPr/>
        </p:nvSpPr>
        <p:spPr>
          <a:xfrm>
            <a:off x="3500415" y="1321508"/>
            <a:ext cx="2880000" cy="2643663"/>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Find out about others online.</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Analyse information (including fake news).</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6674260" y="1321507"/>
            <a:ext cx="2880000" cy="3724318"/>
          </a:xfrm>
          <a:prstGeom prst="roundRect">
            <a:avLst>
              <a:gd name="adj" fmla="val 5933"/>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4 Computing End Points</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Describe what bullying looks like online.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Share advantages and disadvantages of anyone being able to create content online.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repetition (loops) to make a programmable element (e.g. sprite) move (e.g. appear and disappear in random locations) in a game.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simple formula on a spreadsheet using the four mathematical operations.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Change the appearance of a digital image (e.g. cropping, corrections, filters).</a:t>
            </a:r>
          </a:p>
        </p:txBody>
      </p:sp>
      <p:sp>
        <p:nvSpPr>
          <p:cNvPr id="11" name="Rounded Rectangle 38">
            <a:extLst>
              <a:ext uri="{FF2B5EF4-FFF2-40B4-BE49-F238E27FC236}">
                <a16:creationId xmlns:a16="http://schemas.microsoft.com/office/drawing/2014/main" id="{D1F72F37-EA5C-4881-8B12-95ACB3C5F105}"/>
              </a:ext>
            </a:extLst>
          </p:cNvPr>
          <p:cNvSpPr/>
          <p:nvPr/>
        </p:nvSpPr>
        <p:spPr>
          <a:xfrm>
            <a:off x="326571" y="1321508"/>
            <a:ext cx="2880000" cy="3965387"/>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1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Understand how bullying can occur.</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Understand how actions online impact how others perceive us.</a:t>
            </a:r>
          </a:p>
          <a:p>
            <a:pPr marL="180000" indent="-180000">
              <a:spcAft>
                <a:spcPts val="500"/>
              </a:spcAft>
              <a:buFont typeface="Arial" panose="020B0604020202020204" pitchFamily="34" charset="0"/>
              <a:buChar char="•"/>
            </a:pPr>
            <a:r>
              <a:rPr lang="en-GB" sz="1100" dirty="0">
                <a:solidFill>
                  <a:srgbClr val="FF0000"/>
                </a:solidFill>
                <a:latin typeface="Sassoon Penpals" panose="02000400000000000000" pitchFamily="50" charset="0"/>
              </a:rPr>
              <a:t>Understand why some people may pretend to be someone else (including bots).</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Understand how people advertise.</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Know how technology can be both a positive and negative distractions, and why someone may need to limit my time on technology.</a:t>
            </a:r>
          </a:p>
          <a:p>
            <a:pPr marL="180000" indent="-180000">
              <a:spcAft>
                <a:spcPts val="500"/>
              </a:spcAft>
              <a:buFont typeface="Arial" panose="020B0604020202020204" pitchFamily="34" charset="0"/>
              <a:buChar char="•"/>
            </a:pPr>
            <a:r>
              <a:rPr lang="en-GB" sz="1100" dirty="0">
                <a:solidFill>
                  <a:srgbClr val="FF0000"/>
                </a:solidFill>
                <a:latin typeface="Sassoon Penpals" panose="02000400000000000000" pitchFamily="50" charset="0"/>
              </a:rPr>
              <a:t>Understand how the internet is never fully private and how it can store information about me.</a:t>
            </a:r>
          </a:p>
          <a:p>
            <a:pPr marL="180000" indent="-180000">
              <a:spcAft>
                <a:spcPts val="500"/>
              </a:spcAft>
              <a:buFont typeface="Arial" panose="020B0604020202020204" pitchFamily="34" charset="0"/>
              <a:buChar char="•"/>
            </a:pPr>
            <a:r>
              <a:rPr lang="en-GB" sz="1100" dirty="0">
                <a:solidFill>
                  <a:srgbClr val="FF0000"/>
                </a:solidFill>
                <a:latin typeface="Sassoon Penpals" panose="02000400000000000000" pitchFamily="50" charset="0"/>
              </a:rPr>
              <a:t>Know the about the digital age of consent.</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Know how information online can be created, copied and shared.</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Know when I have the right to reuse online content.</a:t>
            </a:r>
          </a:p>
        </p:txBody>
      </p:sp>
      <p:sp>
        <p:nvSpPr>
          <p:cNvPr id="13" name="Rounded Rectangle 38">
            <a:extLst>
              <a:ext uri="{FF2B5EF4-FFF2-40B4-BE49-F238E27FC236}">
                <a16:creationId xmlns:a16="http://schemas.microsoft.com/office/drawing/2014/main" id="{D1F72F37-EA5C-4881-8B12-95ACB3C5F105}"/>
              </a:ext>
            </a:extLst>
          </p:cNvPr>
          <p:cNvSpPr/>
          <p:nvPr/>
        </p:nvSpPr>
        <p:spPr>
          <a:xfrm>
            <a:off x="326572" y="5569527"/>
            <a:ext cx="2879999" cy="935775"/>
          </a:xfrm>
          <a:prstGeom prst="roundRect">
            <a:avLst>
              <a:gd name="adj" fmla="val 16783"/>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Year 3</a:t>
            </a:r>
          </a:p>
          <a:p>
            <a:pPr lvl="0">
              <a:spcAft>
                <a:spcPts val="500"/>
              </a:spcAft>
            </a:pPr>
            <a:r>
              <a:rPr lang="en-GB" sz="1200" dirty="0">
                <a:solidFill>
                  <a:prstClr val="black"/>
                </a:solidFill>
                <a:latin typeface="Sassoon Penpals" panose="02000400000000000000" pitchFamily="50" charset="0"/>
              </a:rPr>
              <a:t>Year 3 Online identity</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Explain what an online identity is.</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3500415" y="4247805"/>
            <a:ext cx="2880000" cy="2257498"/>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5"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sp>
        <p:nvSpPr>
          <p:cNvPr id="12" name="Rounded Rectangle 38">
            <a:extLst>
              <a:ext uri="{FF2B5EF4-FFF2-40B4-BE49-F238E27FC236}">
                <a16:creationId xmlns:a16="http://schemas.microsoft.com/office/drawing/2014/main" id="{D1F72F37-EA5C-4881-8B12-95ACB3C5F105}"/>
              </a:ext>
            </a:extLst>
          </p:cNvPr>
          <p:cNvSpPr/>
          <p:nvPr/>
        </p:nvSpPr>
        <p:spPr>
          <a:xfrm>
            <a:off x="6674261" y="5326883"/>
            <a:ext cx="2879999" cy="1178419"/>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Education for a Connected World</a:t>
            </a:r>
          </a:p>
          <a:p>
            <a:pPr lvl="0">
              <a:spcAft>
                <a:spcPts val="500"/>
              </a:spcAft>
            </a:pPr>
            <a:r>
              <a:rPr lang="en-GB" sz="1200" dirty="0">
                <a:solidFill>
                  <a:prstClr val="black"/>
                </a:solidFill>
                <a:latin typeface="Sassoon Penpals" panose="02000400000000000000" pitchFamily="50" charset="0"/>
                <a:hlinkClick r:id="rId6"/>
              </a:rPr>
              <a:t>https://www.gov.uk/government/publications/education-for-a-connected-world</a:t>
            </a:r>
            <a:endParaRPr lang="en-GB" sz="1200" dirty="0">
              <a:solidFill>
                <a:prstClr val="black"/>
              </a:solidFill>
              <a:latin typeface="Sassoon Penpals" panose="02000400000000000000" pitchFamily="50" charset="0"/>
            </a:endParaRPr>
          </a:p>
        </p:txBody>
      </p:sp>
      <p:pic>
        <p:nvPicPr>
          <p:cNvPr id="17" name="Picture 16">
            <a:extLst>
              <a:ext uri="{FF2B5EF4-FFF2-40B4-BE49-F238E27FC236}">
                <a16:creationId xmlns:a16="http://schemas.microsoft.com/office/drawing/2014/main" id="{9CBFB153-A3F7-4B90-97D1-D370C489A092}"/>
              </a:ext>
            </a:extLst>
          </p:cNvPr>
          <p:cNvPicPr>
            <a:picLocks noChangeAspect="1"/>
          </p:cNvPicPr>
          <p:nvPr/>
        </p:nvPicPr>
        <p:blipFill>
          <a:blip r:embed="rId7"/>
          <a:stretch>
            <a:fillRect/>
          </a:stretch>
        </p:blipFill>
        <p:spPr>
          <a:xfrm>
            <a:off x="2551330" y="5690943"/>
            <a:ext cx="534775" cy="379691"/>
          </a:xfrm>
          <a:prstGeom prst="rect">
            <a:avLst/>
          </a:prstGeom>
        </p:spPr>
      </p:pic>
    </p:spTree>
    <p:extLst>
      <p:ext uri="{BB962C8B-B14F-4D97-AF65-F5344CB8AC3E}">
        <p14:creationId xmlns:p14="http://schemas.microsoft.com/office/powerpoint/2010/main" val="2534964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BDCF03EE-EEAF-4509-A80A-2BADF0B99935}"/>
              </a:ext>
            </a:extLst>
          </p:cNvPr>
          <p:cNvSpPr/>
          <p:nvPr/>
        </p:nvSpPr>
        <p:spPr>
          <a:xfrm>
            <a:off x="7121551" y="352849"/>
            <a:ext cx="687600" cy="687600"/>
          </a:xfrm>
          <a:prstGeom prst="ellipse">
            <a:avLst/>
          </a:prstGeom>
          <a:solidFill>
            <a:srgbClr val="FF327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Information Technology</a:t>
            </a:r>
          </a:p>
        </p:txBody>
      </p:sp>
      <p:sp>
        <p:nvSpPr>
          <p:cNvPr id="9" name="Oval 8"/>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20" name="Rectangle 19"/>
          <p:cNvSpPr/>
          <p:nvPr/>
        </p:nvSpPr>
        <p:spPr>
          <a:xfrm>
            <a:off x="352697" y="352695"/>
            <a:ext cx="5746906"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2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KS2 National Curriculum</a:t>
            </a:r>
          </a:p>
        </p:txBody>
      </p:sp>
      <p:sp>
        <p:nvSpPr>
          <p:cNvPr id="10" name="Oval 9">
            <a:extLst>
              <a:ext uri="{FF2B5EF4-FFF2-40B4-BE49-F238E27FC236}">
                <a16:creationId xmlns:a16="http://schemas.microsoft.com/office/drawing/2014/main" id="{EBBF9870-E767-45A8-A560-15704F1C00EA}"/>
              </a:ext>
            </a:extLst>
          </p:cNvPr>
          <p:cNvSpPr/>
          <p:nvPr/>
        </p:nvSpPr>
        <p:spPr>
          <a:xfrm>
            <a:off x="6263269" y="352849"/>
            <a:ext cx="687600" cy="6876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 Science</a:t>
            </a:r>
          </a:p>
        </p:txBody>
      </p:sp>
      <p:sp>
        <p:nvSpPr>
          <p:cNvPr id="11" name="Oval 10">
            <a:extLst>
              <a:ext uri="{FF2B5EF4-FFF2-40B4-BE49-F238E27FC236}">
                <a16:creationId xmlns:a16="http://schemas.microsoft.com/office/drawing/2014/main" id="{DC04D631-6C19-40F1-A2A0-26229C9F2C48}"/>
              </a:ext>
            </a:extLst>
          </p:cNvPr>
          <p:cNvSpPr/>
          <p:nvPr/>
        </p:nvSpPr>
        <p:spPr>
          <a:xfrm>
            <a:off x="5404987" y="352849"/>
            <a:ext cx="687600" cy="687600"/>
          </a:xfrm>
          <a:prstGeom prst="ellipse">
            <a:avLst/>
          </a:prstGeom>
          <a:solidFill>
            <a:srgbClr val="00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Digital Literacy</a:t>
            </a:r>
          </a:p>
        </p:txBody>
      </p:sp>
      <p:graphicFrame>
        <p:nvGraphicFramePr>
          <p:cNvPr id="12" name="Table 11">
            <a:extLst>
              <a:ext uri="{FF2B5EF4-FFF2-40B4-BE49-F238E27FC236}">
                <a16:creationId xmlns:a16="http://schemas.microsoft.com/office/drawing/2014/main" id="{1A69223C-301D-4511-9E44-2F58B03FC0AE}"/>
              </a:ext>
            </a:extLst>
          </p:cNvPr>
          <p:cNvGraphicFramePr>
            <a:graphicFrameLocks noGrp="1"/>
          </p:cNvGraphicFramePr>
          <p:nvPr>
            <p:extLst>
              <p:ext uri="{D42A27DB-BD31-4B8C-83A1-F6EECF244321}">
                <p14:modId xmlns:p14="http://schemas.microsoft.com/office/powerpoint/2010/main" val="1638656879"/>
              </p:ext>
            </p:extLst>
          </p:nvPr>
        </p:nvGraphicFramePr>
        <p:xfrm>
          <a:off x="326568" y="1321506"/>
          <a:ext cx="9232444" cy="5148000"/>
        </p:xfrm>
        <a:graphic>
          <a:graphicData uri="http://schemas.openxmlformats.org/drawingml/2006/table">
            <a:tbl>
              <a:tblPr firstRow="1" bandRow="1">
                <a:tableStyleId>{5C22544A-7EE6-4342-B048-85BDC9FD1C3A}</a:tableStyleId>
              </a:tblPr>
              <a:tblGrid>
                <a:gridCol w="4616222">
                  <a:extLst>
                    <a:ext uri="{9D8B030D-6E8A-4147-A177-3AD203B41FA5}">
                      <a16:colId xmlns:a16="http://schemas.microsoft.com/office/drawing/2014/main" val="188239077"/>
                    </a:ext>
                  </a:extLst>
                </a:gridCol>
                <a:gridCol w="4616222">
                  <a:extLst>
                    <a:ext uri="{9D8B030D-6E8A-4147-A177-3AD203B41FA5}">
                      <a16:colId xmlns:a16="http://schemas.microsoft.com/office/drawing/2014/main" val="2434823200"/>
                    </a:ext>
                  </a:extLst>
                </a:gridCol>
              </a:tblGrid>
              <a:tr h="360000">
                <a:tc>
                  <a:txBody>
                    <a:bodyPr/>
                    <a:lstStyle/>
                    <a:p>
                      <a:pPr algn="l"/>
                      <a:r>
                        <a:rPr lang="en-GB" sz="1200" b="1" dirty="0">
                          <a:solidFill>
                            <a:schemeClr val="tx1"/>
                          </a:solidFill>
                          <a:latin typeface="Sassoon Penpals" panose="02000400000000000000" pitchFamily="50" charset="0"/>
                        </a:rPr>
                        <a:t>Pupils should be taught to:</a:t>
                      </a: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BFBFBF"/>
                    </a:solidFill>
                  </a:tcPr>
                </a:tc>
                <a:tc>
                  <a:txBody>
                    <a:bodyPr/>
                    <a:lstStyle/>
                    <a:p>
                      <a:pPr algn="l"/>
                      <a:r>
                        <a:rPr lang="en-GB" sz="1200" b="1" dirty="0">
                          <a:solidFill>
                            <a:schemeClr val="tx1"/>
                          </a:solidFill>
                          <a:latin typeface="Sassoon Penpals" panose="02000400000000000000" pitchFamily="50" charset="0"/>
                        </a:rPr>
                        <a:t>Topics</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BFBFBF"/>
                    </a:solidFill>
                  </a:tcPr>
                </a:tc>
                <a:extLst>
                  <a:ext uri="{0D108BD9-81ED-4DB2-BD59-A6C34878D82A}">
                    <a16:rowId xmlns:a16="http://schemas.microsoft.com/office/drawing/2014/main" val="2372720359"/>
                  </a:ext>
                </a:extLst>
              </a:tr>
              <a:tr h="684000">
                <a:tc>
                  <a:txBody>
                    <a:bodyPr/>
                    <a:lstStyle/>
                    <a:p>
                      <a:pPr>
                        <a:lnSpc>
                          <a:spcPct val="107000"/>
                        </a:lnSpc>
                        <a:spcAft>
                          <a:spcPts val="0"/>
                        </a:spcAft>
                      </a:pPr>
                      <a:r>
                        <a:rPr lang="en-GB" sz="1100">
                          <a:effectLst/>
                          <a:latin typeface="Sassoon Penpals" panose="02000400000000000000" pitchFamily="50" charset="0"/>
                          <a:ea typeface="Nunito"/>
                          <a:cs typeface="Times New Roman" panose="02020603050405020304" pitchFamily="18" charset="0"/>
                        </a:rPr>
                        <a:t>Design, write and debug programs that accomplish specific goals, including controlling or simulating physical systems; solve problems by decomposing them into smaller parts </a:t>
                      </a:r>
                      <a:endParaRPr lang="en-GB" sz="110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68580" marB="685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3 – Events and actions; Year 4 – Repetition in games; Year 5 – Selection in quizzes; </a:t>
                      </a:r>
                    </a:p>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6 – Variables in games</a:t>
                      </a:r>
                    </a:p>
                  </a:txBody>
                  <a:tcPr marL="68580" marR="68580" marT="68580" marB="685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87674954"/>
                  </a:ext>
                </a:extLst>
              </a:tr>
              <a:tr h="684000">
                <a:tc>
                  <a:txBody>
                    <a:bodyPr/>
                    <a:lstStyle/>
                    <a:p>
                      <a:pPr>
                        <a:lnSpc>
                          <a:spcPct val="107000"/>
                        </a:lnSpc>
                        <a:spcAft>
                          <a:spcPts val="0"/>
                        </a:spcAft>
                      </a:pPr>
                      <a:r>
                        <a:rPr lang="en-GB" sz="1100" dirty="0">
                          <a:effectLst/>
                          <a:latin typeface="Sassoon Penpals" panose="02000400000000000000" pitchFamily="50" charset="0"/>
                          <a:ea typeface="Nunito"/>
                          <a:cs typeface="Times New Roman" panose="02020603050405020304" pitchFamily="18" charset="0"/>
                        </a:rPr>
                        <a:t>Use sequence, selection, and repetition in programs; work with variables and various forms of input and output  </a:t>
                      </a:r>
                      <a:endParaRPr lang="en-GB" sz="11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68580" marB="685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3 – Events and actions;</a:t>
                      </a:r>
                      <a:r>
                        <a:rPr lang="en-GB" sz="1100" baseline="0" dirty="0">
                          <a:effectLst/>
                          <a:latin typeface="Sassoon Penpals" panose="02000400000000000000" pitchFamily="50" charset="0"/>
                          <a:ea typeface="Calibri" panose="020F0502020204030204" pitchFamily="34" charset="0"/>
                          <a:cs typeface="Times New Roman" panose="02020603050405020304" pitchFamily="18" charset="0"/>
                        </a:rPr>
                        <a:t> </a:t>
                      </a: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4 – Repetition in games; Year 5 – Selection in quizzes; </a:t>
                      </a:r>
                    </a:p>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6 – Variables in games</a:t>
                      </a:r>
                    </a:p>
                  </a:txBody>
                  <a:tcPr marL="68580" marR="68580" marT="68580" marB="685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54833036"/>
                  </a:ext>
                </a:extLst>
              </a:tr>
              <a:tr h="684000">
                <a:tc>
                  <a:txBody>
                    <a:bodyPr/>
                    <a:lstStyle/>
                    <a:p>
                      <a:pPr>
                        <a:lnSpc>
                          <a:spcPct val="107000"/>
                        </a:lnSpc>
                        <a:spcAft>
                          <a:spcPts val="0"/>
                        </a:spcAft>
                      </a:pPr>
                      <a:r>
                        <a:rPr lang="en-GB" sz="1100">
                          <a:effectLst/>
                          <a:latin typeface="Sassoon Penpals" panose="02000400000000000000" pitchFamily="50" charset="0"/>
                          <a:ea typeface="Nunito"/>
                          <a:cs typeface="Times New Roman" panose="02020603050405020304" pitchFamily="18" charset="0"/>
                        </a:rPr>
                        <a:t>Use logical reasoning to explain how some simple algorithms work and to detect and correct errors in algorithms and programs </a:t>
                      </a:r>
                      <a:endParaRPr lang="en-GB" sz="110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68580" marB="685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3 – Events and actions; Year 4 – Repetition in games; Year 5 – Selection in quizzes; </a:t>
                      </a:r>
                    </a:p>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6 – Variables in games</a:t>
                      </a:r>
                    </a:p>
                  </a:txBody>
                  <a:tcPr marL="68580" marR="68580" marT="68580" marB="685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8847916"/>
                  </a:ext>
                </a:extLst>
              </a:tr>
              <a:tr h="684000">
                <a:tc>
                  <a:txBody>
                    <a:bodyPr/>
                    <a:lstStyle/>
                    <a:p>
                      <a:pPr>
                        <a:lnSpc>
                          <a:spcPct val="107000"/>
                        </a:lnSpc>
                        <a:spcAft>
                          <a:spcPts val="0"/>
                        </a:spcAft>
                      </a:pPr>
                      <a:r>
                        <a:rPr lang="en-GB" sz="1100">
                          <a:effectLst/>
                          <a:latin typeface="Sassoon Penpals" panose="02000400000000000000" pitchFamily="50" charset="0"/>
                          <a:ea typeface="Nunito"/>
                          <a:cs typeface="Times New Roman" panose="02020603050405020304" pitchFamily="18" charset="0"/>
                        </a:rPr>
                        <a:t>Understand computer networks including the internet; how they can provide multiple services, such as the world wide web; and the opportunities they offer for communication and collaboration  </a:t>
                      </a:r>
                      <a:endParaRPr lang="en-GB" sz="110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68580" marB="685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3 – Computer networks; Year 4 – The internet; Year 5 – Systems and search engines;</a:t>
                      </a:r>
                    </a:p>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6 – Online collaboration</a:t>
                      </a:r>
                    </a:p>
                  </a:txBody>
                  <a:tcPr marL="68580" marR="68580" marT="68580" marB="685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4196307"/>
                  </a:ext>
                </a:extLst>
              </a:tr>
              <a:tr h="684000">
                <a:tc>
                  <a:txBody>
                    <a:bodyPr/>
                    <a:lstStyle/>
                    <a:p>
                      <a:pPr>
                        <a:lnSpc>
                          <a:spcPct val="107000"/>
                        </a:lnSpc>
                        <a:spcAft>
                          <a:spcPts val="0"/>
                        </a:spcAft>
                      </a:pPr>
                      <a:r>
                        <a:rPr lang="en-GB" sz="1100">
                          <a:effectLst/>
                          <a:latin typeface="Sassoon Penpals" panose="02000400000000000000" pitchFamily="50" charset="0"/>
                          <a:ea typeface="Nunito"/>
                          <a:cs typeface="Times New Roman" panose="02020603050405020304" pitchFamily="18" charset="0"/>
                        </a:rPr>
                        <a:t>Use search technologies effectively, appreciate how results are selected and ranked, and be discerning in evaluating digital content  </a:t>
                      </a:r>
                      <a:endParaRPr lang="en-GB" sz="110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68580" marB="685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3 – Desktop publishing; Year 4 – The internet, Photo editing; Year 5 – Video editing;</a:t>
                      </a:r>
                    </a:p>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6 – Searching the internet, Websites</a:t>
                      </a:r>
                    </a:p>
                  </a:txBody>
                  <a:tcPr marL="68580" marR="68580" marT="68580" marB="685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66247116"/>
                  </a:ext>
                </a:extLst>
              </a:tr>
              <a:tr h="684000">
                <a:tc>
                  <a:txBody>
                    <a:bodyPr/>
                    <a:lstStyle/>
                    <a:p>
                      <a:pPr>
                        <a:lnSpc>
                          <a:spcPct val="107000"/>
                        </a:lnSpc>
                        <a:spcAft>
                          <a:spcPts val="0"/>
                        </a:spcAft>
                      </a:pPr>
                      <a:r>
                        <a:rPr lang="en-GB" sz="1100">
                          <a:effectLst/>
                          <a:latin typeface="Sassoon Penpals" panose="02000400000000000000" pitchFamily="50" charset="0"/>
                          <a:ea typeface="Nunito"/>
                          <a:cs typeface="Times New Roman" panose="02020603050405020304" pitchFamily="18" charset="0"/>
                        </a:rPr>
                        <a:t>Select, use and combine a variety of software (including internet services) on a range of digital devices to design and create a range of programs, systems and content that accomplish given goals, including collecting, analysing, evaluating and presenting data and information  </a:t>
                      </a:r>
                      <a:endParaRPr lang="en-GB" sz="110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68580" marB="685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3 – Desktop publishing, Animation; Year 4 – Spreadsheets, Photo editing, The internet; </a:t>
                      </a:r>
                    </a:p>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5 – Presentations, Video editing, Systems and search engines;</a:t>
                      </a:r>
                    </a:p>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6 – Websites, Audio editing, Online collaboration</a:t>
                      </a:r>
                    </a:p>
                  </a:txBody>
                  <a:tcPr marL="68580" marR="68580" marT="68580" marB="685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60429178"/>
                  </a:ext>
                </a:extLst>
              </a:tr>
              <a:tr h="684000">
                <a:tc>
                  <a:txBody>
                    <a:bodyPr/>
                    <a:lstStyle/>
                    <a:p>
                      <a:pPr>
                        <a:lnSpc>
                          <a:spcPct val="107000"/>
                        </a:lnSpc>
                        <a:spcAft>
                          <a:spcPts val="0"/>
                        </a:spcAft>
                      </a:pPr>
                      <a:r>
                        <a:rPr lang="en-GB" sz="1100">
                          <a:effectLst/>
                          <a:latin typeface="Sassoon Penpals" panose="02000400000000000000" pitchFamily="50" charset="0"/>
                          <a:ea typeface="Nunito"/>
                          <a:cs typeface="Times New Roman" panose="02020603050405020304" pitchFamily="18" charset="0"/>
                        </a:rPr>
                        <a:t>Use technology safely, respectfully and responsibly; recognise acceptable/unacceptable behaviour; identify a range of ways to report concerns about content and contact.</a:t>
                      </a:r>
                      <a:endParaRPr lang="en-GB" sz="110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68580" marB="685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3 – Online identity; Year 4 – Positives and negatives; Year 5 – Digital citizenship;</a:t>
                      </a:r>
                    </a:p>
                    <a:p>
                      <a:pPr>
                        <a:lnSpc>
                          <a:spcPct val="107000"/>
                        </a:lnSpc>
                        <a:spcAft>
                          <a:spcPts val="0"/>
                        </a:spcAft>
                      </a:pPr>
                      <a:r>
                        <a:rPr lang="en-GB" sz="1100" dirty="0">
                          <a:effectLst/>
                          <a:latin typeface="Sassoon Penpals" panose="02000400000000000000" pitchFamily="50" charset="0"/>
                          <a:ea typeface="Calibri" panose="020F0502020204030204" pitchFamily="34" charset="0"/>
                          <a:cs typeface="Times New Roman" panose="02020603050405020304" pitchFamily="18" charset="0"/>
                        </a:rPr>
                        <a:t>Year 6 – Finding balance</a:t>
                      </a:r>
                    </a:p>
                  </a:txBody>
                  <a:tcPr marL="68580" marR="68580" marT="68580" marB="685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32596617"/>
                  </a:ext>
                </a:extLst>
              </a:tr>
            </a:tbl>
          </a:graphicData>
        </a:graphic>
      </p:graphicFrame>
    </p:spTree>
    <p:extLst>
      <p:ext uri="{BB962C8B-B14F-4D97-AF65-F5344CB8AC3E}">
        <p14:creationId xmlns:p14="http://schemas.microsoft.com/office/powerpoint/2010/main" val="24368740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38">
            <a:extLst>
              <a:ext uri="{FF2B5EF4-FFF2-40B4-BE49-F238E27FC236}">
                <a16:creationId xmlns:a16="http://schemas.microsoft.com/office/drawing/2014/main" id="{D1F72F37-EA5C-4881-8B12-95ACB3C5F105}"/>
              </a:ext>
            </a:extLst>
          </p:cNvPr>
          <p:cNvSpPr/>
          <p:nvPr/>
        </p:nvSpPr>
        <p:spPr>
          <a:xfrm>
            <a:off x="6674258" y="5178829"/>
            <a:ext cx="2880001" cy="1326473"/>
          </a:xfrm>
          <a:prstGeom prst="roundRect">
            <a:avLst>
              <a:gd name="adj" fmla="val 12452"/>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Year 3</a:t>
            </a:r>
          </a:p>
          <a:p>
            <a:pPr lvl="0">
              <a:spcAft>
                <a:spcPts val="500"/>
              </a:spcAft>
            </a:pPr>
            <a:r>
              <a:rPr lang="en-GB" sz="1200" dirty="0">
                <a:solidFill>
                  <a:prstClr val="black"/>
                </a:solidFill>
                <a:latin typeface="Sassoon Penpals" panose="02000400000000000000" pitchFamily="50" charset="0"/>
              </a:rPr>
              <a:t>Year 3 Computer networks</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Name and explain the purpose of the main parts of a computer network (switch, server, wireless access point).</a:t>
            </a:r>
          </a:p>
        </p:txBody>
      </p:sp>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4 – The internet</a:t>
            </a:r>
          </a:p>
        </p:txBody>
      </p:sp>
      <p:sp>
        <p:nvSpPr>
          <p:cNvPr id="131" name="Oval 130"/>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2" name="Oval 131">
            <a:extLst>
              <a:ext uri="{FF2B5EF4-FFF2-40B4-BE49-F238E27FC236}">
                <a16:creationId xmlns:a16="http://schemas.microsoft.com/office/drawing/2014/main" id="{E7DDE3D0-FEA9-4508-924D-8DA7B2739685}"/>
              </a:ext>
            </a:extLst>
          </p:cNvPr>
          <p:cNvSpPr/>
          <p:nvPr/>
        </p:nvSpPr>
        <p:spPr>
          <a:xfrm>
            <a:off x="7128567" y="352695"/>
            <a:ext cx="687600" cy="6876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 Science</a:t>
            </a:r>
          </a:p>
        </p:txBody>
      </p:sp>
      <p:pic>
        <p:nvPicPr>
          <p:cNvPr id="133" name="Picture 132"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14" name="Rounded Rectangle 38">
            <a:extLst>
              <a:ext uri="{FF2B5EF4-FFF2-40B4-BE49-F238E27FC236}">
                <a16:creationId xmlns:a16="http://schemas.microsoft.com/office/drawing/2014/main" id="{D1F72F37-EA5C-4881-8B12-95ACB3C5F105}"/>
              </a:ext>
            </a:extLst>
          </p:cNvPr>
          <p:cNvSpPr/>
          <p:nvPr/>
        </p:nvSpPr>
        <p:spPr>
          <a:xfrm>
            <a:off x="326571" y="1321507"/>
            <a:ext cx="2880000" cy="4031889"/>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14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140" dirty="0">
                <a:solidFill>
                  <a:prstClr val="black"/>
                </a:solidFill>
                <a:latin typeface="Sassoon Penpals" panose="02000400000000000000" pitchFamily="50" charset="0"/>
              </a:rPr>
              <a:t>Understand how the internet is never fully private and how it can store information about me.</a:t>
            </a:r>
          </a:p>
          <a:p>
            <a:pPr marL="180000" indent="-180000">
              <a:spcAft>
                <a:spcPts val="500"/>
              </a:spcAft>
              <a:buFont typeface="Arial" panose="020B0604020202020204" pitchFamily="34" charset="0"/>
              <a:buChar char="•"/>
            </a:pPr>
            <a:r>
              <a:rPr lang="en-GB" sz="1140" dirty="0">
                <a:solidFill>
                  <a:prstClr val="black"/>
                </a:solidFill>
                <a:latin typeface="Sassoon Penpals" panose="02000400000000000000" pitchFamily="50" charset="0"/>
              </a:rPr>
              <a:t>Know how information online can be created, copied and shared.</a:t>
            </a:r>
          </a:p>
          <a:p>
            <a:pPr marL="180000" indent="-180000">
              <a:spcAft>
                <a:spcPts val="500"/>
              </a:spcAft>
              <a:buFont typeface="Arial" panose="020B0604020202020204" pitchFamily="34" charset="0"/>
              <a:buChar char="•"/>
            </a:pPr>
            <a:r>
              <a:rPr lang="en-GB" sz="1140" dirty="0">
                <a:solidFill>
                  <a:prstClr val="black"/>
                </a:solidFill>
                <a:latin typeface="Sassoon Penpals" panose="02000400000000000000" pitchFamily="50" charset="0"/>
              </a:rPr>
              <a:t>Know when I have the right to reuse online content.</a:t>
            </a:r>
          </a:p>
          <a:p>
            <a:pPr>
              <a:spcAft>
                <a:spcPts val="500"/>
              </a:spcAft>
            </a:pPr>
            <a:r>
              <a:rPr kumimoji="0" lang="en-GB" sz="1140" b="1" i="0" u="none" strike="noStrike" kern="1200" cap="none" spc="0" normalizeH="0" baseline="0" noProof="0" dirty="0">
                <a:ln>
                  <a:noFill/>
                </a:ln>
                <a:solidFill>
                  <a:prstClr val="black"/>
                </a:solidFill>
                <a:effectLst/>
                <a:uLnTx/>
                <a:uFillTx/>
                <a:latin typeface="Sassoon Penpals" panose="02000400000000000000" pitchFamily="50" charset="0"/>
              </a:rPr>
              <a:t>Computer</a:t>
            </a:r>
            <a:r>
              <a:rPr kumimoji="0" lang="en-GB" sz="1140" b="1" i="0" u="none" strike="noStrike" kern="1200" cap="none" spc="0" normalizeH="0" noProof="0" dirty="0">
                <a:ln>
                  <a:noFill/>
                </a:ln>
                <a:solidFill>
                  <a:prstClr val="black"/>
                </a:solidFill>
                <a:effectLst/>
                <a:uLnTx/>
                <a:uFillTx/>
                <a:latin typeface="Sassoon Penpals" panose="02000400000000000000" pitchFamily="50" charset="0"/>
              </a:rPr>
              <a:t> Science</a:t>
            </a:r>
            <a:endParaRPr kumimoji="0" lang="en-GB" sz="1140" b="1" i="0" u="none" strike="noStrike" kern="1200" cap="none" spc="0" normalizeH="0" baseline="0" noProof="0" dirty="0">
              <a:ln>
                <a:noFill/>
              </a:ln>
              <a:solidFill>
                <a:prstClr val="black"/>
              </a:solidFill>
              <a:effectLst/>
              <a:uLnTx/>
              <a:uFillTx/>
              <a:latin typeface="Sassoon Penpals" panose="02000400000000000000" pitchFamily="50" charset="0"/>
            </a:endParaRPr>
          </a:p>
          <a:p>
            <a:pPr marL="180000" indent="-180000">
              <a:spcAft>
                <a:spcPts val="500"/>
              </a:spcAft>
              <a:buFont typeface="Arial" panose="020B0604020202020204" pitchFamily="34" charset="0"/>
              <a:buChar char="•"/>
            </a:pPr>
            <a:r>
              <a:rPr lang="en-GB" sz="1140" dirty="0">
                <a:solidFill>
                  <a:srgbClr val="FF0000"/>
                </a:solidFill>
                <a:latin typeface="Sassoon Penpals" panose="02000400000000000000" pitchFamily="50" charset="0"/>
              </a:rPr>
              <a:t>Understand how networks connect to other networks.</a:t>
            </a:r>
          </a:p>
          <a:p>
            <a:pPr marL="180000" indent="-180000">
              <a:spcAft>
                <a:spcPts val="500"/>
              </a:spcAft>
              <a:buFont typeface="Arial" panose="020B0604020202020204" pitchFamily="34" charset="0"/>
              <a:buChar char="•"/>
            </a:pPr>
            <a:r>
              <a:rPr lang="en-GB" sz="1140" dirty="0">
                <a:solidFill>
                  <a:prstClr val="black"/>
                </a:solidFill>
                <a:latin typeface="Sassoon Penpals" panose="02000400000000000000" pitchFamily="50" charset="0"/>
              </a:rPr>
              <a:t>Understand how information can be shared via the World Wide Web.</a:t>
            </a:r>
          </a:p>
          <a:p>
            <a:pPr marL="180000" indent="-180000">
              <a:spcAft>
                <a:spcPts val="500"/>
              </a:spcAft>
              <a:buFont typeface="Arial" panose="020B0604020202020204" pitchFamily="34" charset="0"/>
              <a:buChar char="•"/>
            </a:pPr>
            <a:r>
              <a:rPr lang="en-GB" sz="1140" dirty="0">
                <a:solidFill>
                  <a:prstClr val="black"/>
                </a:solidFill>
                <a:latin typeface="Sassoon Penpals" panose="02000400000000000000" pitchFamily="50" charset="0"/>
              </a:rPr>
              <a:t>Understand that the global interconnection of networks is the internet.</a:t>
            </a:r>
          </a:p>
          <a:p>
            <a:pPr marL="180000" indent="-180000">
              <a:spcAft>
                <a:spcPts val="500"/>
              </a:spcAft>
              <a:buFont typeface="Arial" panose="020B0604020202020204" pitchFamily="34" charset="0"/>
              <a:buChar char="•"/>
            </a:pPr>
            <a:r>
              <a:rPr lang="en-GB" sz="1140" dirty="0">
                <a:solidFill>
                  <a:srgbClr val="FF0000"/>
                </a:solidFill>
                <a:latin typeface="Sassoon Penpals" panose="02000400000000000000" pitchFamily="50" charset="0"/>
              </a:rPr>
              <a:t>Understand how the content of the World Wide Web is created, owned and shared.</a:t>
            </a:r>
          </a:p>
          <a:p>
            <a:pPr marL="180000" indent="-180000">
              <a:spcAft>
                <a:spcPts val="500"/>
              </a:spcAft>
              <a:buFont typeface="Arial" panose="020B0604020202020204" pitchFamily="34" charset="0"/>
              <a:buChar char="•"/>
            </a:pPr>
            <a:r>
              <a:rPr lang="en-GB" sz="1140" dirty="0">
                <a:solidFill>
                  <a:prstClr val="black"/>
                </a:solidFill>
                <a:latin typeface="Sassoon Penpals" panose="02000400000000000000" pitchFamily="50" charset="0"/>
              </a:rPr>
              <a:t>Understand the benefits of the World Wide Web.</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3500415" y="1321507"/>
            <a:ext cx="2880000" cy="2643664"/>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Analyse information (including fake news).</a:t>
            </a:r>
          </a:p>
          <a:p>
            <a:pPr>
              <a:spcAft>
                <a:spcPts val="500"/>
              </a:spcAft>
            </a:pPr>
            <a:r>
              <a:rPr lang="en-GB" sz="1200" b="1" dirty="0">
                <a:solidFill>
                  <a:prstClr val="black"/>
                </a:solidFill>
                <a:latin typeface="Sassoon Penpals" panose="02000400000000000000" pitchFamily="50" charset="0"/>
              </a:rPr>
              <a:t>Computer Science</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Evaluate the reliability of content.</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Evaluate the consequences of unreliable content.</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6674260" y="1321507"/>
            <a:ext cx="2880000" cy="3574690"/>
          </a:xfrm>
          <a:prstGeom prst="roundRect">
            <a:avLst>
              <a:gd name="adj" fmla="val 5356"/>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4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Describe what bullying looks like online.</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Share advantages and disadvantages of anyone being able to create content online.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repetition (loops) to make a programmable element (e.g. sprite) move (e.g. appear and disappear in random locations) in a game.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simple formula on a spreadsheet using the four mathematical operations.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Change the appearance of a digital image (e.g. cropping, corrections, filters).</a:t>
            </a:r>
          </a:p>
        </p:txBody>
      </p:sp>
      <p:sp>
        <p:nvSpPr>
          <p:cNvPr id="17" name="Rounded Rectangle 38">
            <a:extLst>
              <a:ext uri="{FF2B5EF4-FFF2-40B4-BE49-F238E27FC236}">
                <a16:creationId xmlns:a16="http://schemas.microsoft.com/office/drawing/2014/main" id="{D1F72F37-EA5C-4881-8B12-95ACB3C5F105}"/>
              </a:ext>
            </a:extLst>
          </p:cNvPr>
          <p:cNvSpPr/>
          <p:nvPr/>
        </p:nvSpPr>
        <p:spPr>
          <a:xfrm>
            <a:off x="326571" y="5636029"/>
            <a:ext cx="2879999" cy="869274"/>
          </a:xfrm>
          <a:prstGeom prst="roundRect">
            <a:avLst>
              <a:gd name="adj" fmla="val 17723"/>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Teach Computing Pathway</a:t>
            </a:r>
          </a:p>
          <a:p>
            <a:pPr lvl="0">
              <a:spcAft>
                <a:spcPts val="500"/>
              </a:spcAft>
            </a:pPr>
            <a:r>
              <a:rPr lang="en-GB" sz="1200" dirty="0">
                <a:solidFill>
                  <a:prstClr val="black"/>
                </a:solidFill>
                <a:latin typeface="Sassoon Penpals" panose="02000400000000000000" pitchFamily="50" charset="0"/>
                <a:hlinkClick r:id="rId5"/>
              </a:rPr>
              <a:t>https://teachcomputing.org/curriculum/key-stage-2/computing-systems-and-networks-the-internet</a:t>
            </a:r>
            <a:endParaRPr lang="en-GB" sz="1200" dirty="0">
              <a:solidFill>
                <a:prstClr val="black"/>
              </a:solidFill>
              <a:latin typeface="Sassoon Penpals" panose="02000400000000000000" pitchFamily="50" charset="0"/>
            </a:endParaRPr>
          </a:p>
        </p:txBody>
      </p:sp>
      <p:sp>
        <p:nvSpPr>
          <p:cNvPr id="12" name="Rounded Rectangle 38">
            <a:extLst>
              <a:ext uri="{FF2B5EF4-FFF2-40B4-BE49-F238E27FC236}">
                <a16:creationId xmlns:a16="http://schemas.microsoft.com/office/drawing/2014/main" id="{D1F72F37-EA5C-4881-8B12-95ACB3C5F105}"/>
              </a:ext>
            </a:extLst>
          </p:cNvPr>
          <p:cNvSpPr/>
          <p:nvPr/>
        </p:nvSpPr>
        <p:spPr>
          <a:xfrm>
            <a:off x="3500415" y="4247805"/>
            <a:ext cx="2880000" cy="2257498"/>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pic>
        <p:nvPicPr>
          <p:cNvPr id="18" name="Picture 17">
            <a:extLst>
              <a:ext uri="{FF2B5EF4-FFF2-40B4-BE49-F238E27FC236}">
                <a16:creationId xmlns:a16="http://schemas.microsoft.com/office/drawing/2014/main" id="{D1B50534-96C4-421A-A057-DFD0A492B14B}"/>
              </a:ext>
            </a:extLst>
          </p:cNvPr>
          <p:cNvPicPr>
            <a:picLocks noChangeAspect="1"/>
          </p:cNvPicPr>
          <p:nvPr/>
        </p:nvPicPr>
        <p:blipFill>
          <a:blip r:embed="rId7"/>
          <a:stretch>
            <a:fillRect/>
          </a:stretch>
        </p:blipFill>
        <p:spPr>
          <a:xfrm>
            <a:off x="8895039" y="5296094"/>
            <a:ext cx="534775" cy="379691"/>
          </a:xfrm>
          <a:prstGeom prst="rect">
            <a:avLst/>
          </a:prstGeom>
        </p:spPr>
      </p:pic>
    </p:spTree>
    <p:extLst>
      <p:ext uri="{BB962C8B-B14F-4D97-AF65-F5344CB8AC3E}">
        <p14:creationId xmlns:p14="http://schemas.microsoft.com/office/powerpoint/2010/main" val="2909833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4 – Repetition in games</a:t>
            </a:r>
          </a:p>
        </p:txBody>
      </p:sp>
      <p:sp>
        <p:nvSpPr>
          <p:cNvPr id="30" name="Oval 29"/>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E7DDE3D0-FEA9-4508-924D-8DA7B2739685}"/>
              </a:ext>
            </a:extLst>
          </p:cNvPr>
          <p:cNvSpPr/>
          <p:nvPr/>
        </p:nvSpPr>
        <p:spPr>
          <a:xfrm>
            <a:off x="7128567" y="352695"/>
            <a:ext cx="687600" cy="6876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 Science</a:t>
            </a:r>
          </a:p>
        </p:txBody>
      </p:sp>
      <p:pic>
        <p:nvPicPr>
          <p:cNvPr id="32" name="Picture 31"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14" name="Rounded Rectangle 38">
            <a:extLst>
              <a:ext uri="{FF2B5EF4-FFF2-40B4-BE49-F238E27FC236}">
                <a16:creationId xmlns:a16="http://schemas.microsoft.com/office/drawing/2014/main" id="{D1F72F37-EA5C-4881-8B12-95ACB3C5F105}"/>
              </a:ext>
            </a:extLst>
          </p:cNvPr>
          <p:cNvSpPr/>
          <p:nvPr/>
        </p:nvSpPr>
        <p:spPr>
          <a:xfrm>
            <a:off x="326571" y="1321507"/>
            <a:ext cx="2880000" cy="3308682"/>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how information online can be created, copied and shared.</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when I have the right to reuse online content.</a:t>
            </a:r>
          </a:p>
          <a:p>
            <a:pPr>
              <a:spcAft>
                <a:spcPts val="500"/>
              </a:spcAft>
            </a:pPr>
            <a:r>
              <a:rPr kumimoji="0" lang="en-GB" sz="12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a:t>
            </a:r>
            <a:r>
              <a:rPr kumimoji="0" lang="en-GB" sz="1200" b="1" i="0" u="none" strike="noStrike" kern="1200" cap="none" spc="0" normalizeH="0" noProof="0" dirty="0">
                <a:ln>
                  <a:noFill/>
                </a:ln>
                <a:solidFill>
                  <a:prstClr val="black"/>
                </a:solidFill>
                <a:effectLst/>
                <a:uLnTx/>
                <a:uFillTx/>
                <a:latin typeface="Sassoon Penpals" panose="02000400000000000000" pitchFamily="50" charset="0"/>
                <a:ea typeface="+mn-ea"/>
                <a:cs typeface="+mn-cs"/>
              </a:rPr>
              <a:t> Science</a:t>
            </a:r>
            <a:endParaRPr kumimoji="0" lang="en-GB" sz="12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Know that we can use a loop command in a program to repeat instructions.</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Understand that in programming there are indefinite loops and count-controlled loops.</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Recognise tools that enable more than one process to be run at the same time (concurrency).</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3500415" y="1321507"/>
            <a:ext cx="2880000" cy="2643664"/>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a:spcAft>
                <a:spcPts val="500"/>
              </a:spcAft>
            </a:pPr>
            <a:r>
              <a:rPr lang="en-GB" sz="1200" b="1" dirty="0">
                <a:solidFill>
                  <a:prstClr val="black"/>
                </a:solidFill>
                <a:latin typeface="Sassoon Penpals" panose="02000400000000000000" pitchFamily="50" charset="0"/>
              </a:rPr>
              <a:t>Computer Science</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Identify everyday tasks that include repetition as part of a sequence.</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Identify a loop within a program.</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Justify when to use a loop and when not to.</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Plan a program that includes appropriate loops to produce a given outcome.</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6674260" y="1321506"/>
            <a:ext cx="2880000" cy="3774195"/>
          </a:xfrm>
          <a:prstGeom prst="roundRect">
            <a:avLst>
              <a:gd name="adj" fmla="val 7376"/>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4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Describe what bullying looks like online.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Share advantages and disadvantages of anyone being able to create content online.</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Use repetition (loops) to make a programmable element (e.g. sprite) move (e.g. appear and disappear in random locations) in a game.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simple formula on a spreadsheet using the four mathematical operations.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Change the appearance of a digital image (e.g. cropping, corrections, filters).</a:t>
            </a:r>
          </a:p>
        </p:txBody>
      </p:sp>
      <p:sp>
        <p:nvSpPr>
          <p:cNvPr id="17" name="Rounded Rectangle 38">
            <a:extLst>
              <a:ext uri="{FF2B5EF4-FFF2-40B4-BE49-F238E27FC236}">
                <a16:creationId xmlns:a16="http://schemas.microsoft.com/office/drawing/2014/main" id="{D1F72F37-EA5C-4881-8B12-95ACB3C5F105}"/>
              </a:ext>
            </a:extLst>
          </p:cNvPr>
          <p:cNvSpPr/>
          <p:nvPr/>
        </p:nvSpPr>
        <p:spPr>
          <a:xfrm>
            <a:off x="6674260" y="5378697"/>
            <a:ext cx="2880000" cy="1126606"/>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Teach Computing Pathway</a:t>
            </a:r>
          </a:p>
          <a:p>
            <a:pPr lvl="0">
              <a:spcAft>
                <a:spcPts val="500"/>
              </a:spcAft>
            </a:pPr>
            <a:r>
              <a:rPr lang="en-GB" sz="1200" dirty="0">
                <a:solidFill>
                  <a:prstClr val="black"/>
                </a:solidFill>
                <a:latin typeface="Sassoon Penpals" panose="02000400000000000000" pitchFamily="50" charset="0"/>
                <a:hlinkClick r:id="rId5"/>
              </a:rPr>
              <a:t>https://teachcomputing.org/curriculum/key-stage-2/programming-b-repetition-in-games</a:t>
            </a:r>
            <a:endParaRPr lang="en-GB" sz="1200" dirty="0">
              <a:solidFill>
                <a:prstClr val="black"/>
              </a:solidFill>
              <a:latin typeface="Sassoon Penpals" panose="02000400000000000000" pitchFamily="50" charset="0"/>
            </a:endParaRPr>
          </a:p>
        </p:txBody>
      </p:sp>
      <p:sp>
        <p:nvSpPr>
          <p:cNvPr id="11" name="Rounded Rectangle 38">
            <a:extLst>
              <a:ext uri="{FF2B5EF4-FFF2-40B4-BE49-F238E27FC236}">
                <a16:creationId xmlns:a16="http://schemas.microsoft.com/office/drawing/2014/main" id="{D1F72F37-EA5C-4881-8B12-95ACB3C5F105}"/>
              </a:ext>
            </a:extLst>
          </p:cNvPr>
          <p:cNvSpPr/>
          <p:nvPr/>
        </p:nvSpPr>
        <p:spPr>
          <a:xfrm>
            <a:off x="326572" y="4912822"/>
            <a:ext cx="2879999" cy="1592480"/>
          </a:xfrm>
          <a:prstGeom prst="roundRect">
            <a:avLst>
              <a:gd name="adj" fmla="val 9219"/>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Year 3</a:t>
            </a:r>
          </a:p>
          <a:p>
            <a:pPr lvl="0">
              <a:spcAft>
                <a:spcPts val="500"/>
              </a:spcAft>
            </a:pPr>
            <a:r>
              <a:rPr lang="en-GB" sz="1200" dirty="0">
                <a:solidFill>
                  <a:prstClr val="black"/>
                </a:solidFill>
                <a:latin typeface="Sassoon Penpals" panose="02000400000000000000" pitchFamily="50" charset="0"/>
              </a:rPr>
              <a:t>Year 3 Events and actions (Scratch)</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Create algorithms to move a programmable element (e.g. sprite) in four different directions (up, down, left, right).</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Detect and correct errors in an algorithm.</a:t>
            </a:r>
          </a:p>
        </p:txBody>
      </p:sp>
      <p:sp>
        <p:nvSpPr>
          <p:cNvPr id="12" name="Rounded Rectangle 38">
            <a:extLst>
              <a:ext uri="{FF2B5EF4-FFF2-40B4-BE49-F238E27FC236}">
                <a16:creationId xmlns:a16="http://schemas.microsoft.com/office/drawing/2014/main" id="{D1F72F37-EA5C-4881-8B12-95ACB3C5F105}"/>
              </a:ext>
            </a:extLst>
          </p:cNvPr>
          <p:cNvSpPr/>
          <p:nvPr/>
        </p:nvSpPr>
        <p:spPr>
          <a:xfrm>
            <a:off x="3500415" y="4247805"/>
            <a:ext cx="2880000" cy="2257498"/>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pic>
        <p:nvPicPr>
          <p:cNvPr id="13" name="Picture 12">
            <a:extLst>
              <a:ext uri="{FF2B5EF4-FFF2-40B4-BE49-F238E27FC236}">
                <a16:creationId xmlns:a16="http://schemas.microsoft.com/office/drawing/2014/main" id="{37F6583A-962E-421A-B184-9D633F31E897}"/>
              </a:ext>
            </a:extLst>
          </p:cNvPr>
          <p:cNvPicPr>
            <a:picLocks noChangeAspect="1"/>
          </p:cNvPicPr>
          <p:nvPr/>
        </p:nvPicPr>
        <p:blipFill>
          <a:blip r:embed="rId7"/>
          <a:stretch>
            <a:fillRect/>
          </a:stretch>
        </p:blipFill>
        <p:spPr>
          <a:xfrm>
            <a:off x="2551330" y="5036619"/>
            <a:ext cx="534775" cy="379691"/>
          </a:xfrm>
          <a:prstGeom prst="rect">
            <a:avLst/>
          </a:prstGeom>
        </p:spPr>
      </p:pic>
    </p:spTree>
    <p:extLst>
      <p:ext uri="{BB962C8B-B14F-4D97-AF65-F5344CB8AC3E}">
        <p14:creationId xmlns:p14="http://schemas.microsoft.com/office/powerpoint/2010/main" val="28721313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4 – Spreadsheets</a:t>
            </a:r>
          </a:p>
        </p:txBody>
      </p:sp>
      <p:sp>
        <p:nvSpPr>
          <p:cNvPr id="30" name="Oval 29"/>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1" name="Picture 30"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32" name="Oval 31">
            <a:extLst>
              <a:ext uri="{FF2B5EF4-FFF2-40B4-BE49-F238E27FC236}">
                <a16:creationId xmlns:a16="http://schemas.microsoft.com/office/drawing/2014/main" id="{FB4B504B-3620-4290-B127-C1A22AE08F1D}"/>
              </a:ext>
            </a:extLst>
          </p:cNvPr>
          <p:cNvSpPr/>
          <p:nvPr/>
        </p:nvSpPr>
        <p:spPr>
          <a:xfrm>
            <a:off x="7128567" y="352849"/>
            <a:ext cx="687600" cy="687600"/>
          </a:xfrm>
          <a:prstGeom prst="ellipse">
            <a:avLst/>
          </a:prstGeom>
          <a:solidFill>
            <a:srgbClr val="FF327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Information Technology</a:t>
            </a:r>
          </a:p>
        </p:txBody>
      </p:sp>
      <p:sp>
        <p:nvSpPr>
          <p:cNvPr id="14" name="Rounded Rectangle 38">
            <a:extLst>
              <a:ext uri="{FF2B5EF4-FFF2-40B4-BE49-F238E27FC236}">
                <a16:creationId xmlns:a16="http://schemas.microsoft.com/office/drawing/2014/main" id="{D1F72F37-EA5C-4881-8B12-95ACB3C5F105}"/>
              </a:ext>
            </a:extLst>
          </p:cNvPr>
          <p:cNvSpPr/>
          <p:nvPr/>
        </p:nvSpPr>
        <p:spPr>
          <a:xfrm>
            <a:off x="326571" y="1321507"/>
            <a:ext cx="2880000" cy="3774195"/>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how information online can be created, copied and shared.</a:t>
            </a:r>
          </a:p>
          <a:p>
            <a:pPr>
              <a:spcAft>
                <a:spcPts val="500"/>
              </a:spcAft>
            </a:pPr>
            <a:r>
              <a:rPr lang="en-GB" sz="12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Understand that questions can be answered using spreadsheet data.</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Understand how the data type determines how a spreadsheet can process the data.</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that there are different software tools to work with data.</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Know that a cell’s value automatically updates when the value in a linked cell is changed.</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3500415" y="1321508"/>
            <a:ext cx="2880000" cy="2643663"/>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a:spcAft>
                <a:spcPts val="500"/>
              </a:spcAft>
            </a:pPr>
            <a:r>
              <a:rPr lang="en-GB" sz="12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Calculate data using a formula for each operation.</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Recognise cells can be linked.</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functions to create new data.</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existing cells within a formula.</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Choose suitable ways to present spreadsheet data.</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6674260" y="1321507"/>
            <a:ext cx="2880000" cy="3774195"/>
          </a:xfrm>
          <a:prstGeom prst="roundRect">
            <a:avLst>
              <a:gd name="adj" fmla="val 7088"/>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4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Describe what bullying looks like online.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Share advantages and disadvantages of anyone being able to create content online.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repetition (loops) to make a programmable element (e.g. sprite) move (e.g. appear and disappear in random locations) in a game.</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Create simple formula on a spreadsheet using the four mathematical operations.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Change the appearance of a digital image (e.g. cropping, corrections, filters).</a:t>
            </a:r>
          </a:p>
        </p:txBody>
      </p:sp>
      <p:sp>
        <p:nvSpPr>
          <p:cNvPr id="17" name="Rounded Rectangle 38">
            <a:extLst>
              <a:ext uri="{FF2B5EF4-FFF2-40B4-BE49-F238E27FC236}">
                <a16:creationId xmlns:a16="http://schemas.microsoft.com/office/drawing/2014/main" id="{D1F72F37-EA5C-4881-8B12-95ACB3C5F105}"/>
              </a:ext>
            </a:extLst>
          </p:cNvPr>
          <p:cNvSpPr/>
          <p:nvPr/>
        </p:nvSpPr>
        <p:spPr>
          <a:xfrm>
            <a:off x="6674260" y="5378697"/>
            <a:ext cx="2880000" cy="1126606"/>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Teach Computing Pathway</a:t>
            </a:r>
          </a:p>
          <a:p>
            <a:pPr lvl="0">
              <a:spcAft>
                <a:spcPts val="500"/>
              </a:spcAft>
            </a:pPr>
            <a:r>
              <a:rPr lang="en-GB" sz="1200" dirty="0">
                <a:solidFill>
                  <a:prstClr val="black"/>
                </a:solidFill>
                <a:latin typeface="Sassoon Penpals" panose="02000400000000000000" pitchFamily="50" charset="0"/>
                <a:hlinkClick r:id="rId5"/>
              </a:rPr>
              <a:t>https://teachcomputing.org/curriculum/key-stage-2/data-and-information-spreadsheets</a:t>
            </a:r>
            <a:endParaRPr lang="en-GB" sz="1200" dirty="0">
              <a:solidFill>
                <a:prstClr val="black"/>
              </a:solidFill>
              <a:latin typeface="Sassoon Penpals" panose="02000400000000000000" pitchFamily="50" charset="0"/>
            </a:endParaRPr>
          </a:p>
        </p:txBody>
      </p:sp>
      <p:sp>
        <p:nvSpPr>
          <p:cNvPr id="11" name="Rounded Rectangle 38">
            <a:extLst>
              <a:ext uri="{FF2B5EF4-FFF2-40B4-BE49-F238E27FC236}">
                <a16:creationId xmlns:a16="http://schemas.microsoft.com/office/drawing/2014/main" id="{D1F72F37-EA5C-4881-8B12-95ACB3C5F105}"/>
              </a:ext>
            </a:extLst>
          </p:cNvPr>
          <p:cNvSpPr/>
          <p:nvPr/>
        </p:nvSpPr>
        <p:spPr>
          <a:xfrm>
            <a:off x="326572" y="5378697"/>
            <a:ext cx="2879999" cy="1126605"/>
          </a:xfrm>
          <a:prstGeom prst="roundRect">
            <a:avLst>
              <a:gd name="adj" fmla="val 14584"/>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Year 3</a:t>
            </a:r>
          </a:p>
          <a:p>
            <a:pPr marL="0" marR="0" lvl="0" indent="0" algn="l" defTabSz="914400" rtl="0" eaLnBrk="1" fontAlgn="auto" latinLnBrk="0" hangingPunct="1">
              <a:lnSpc>
                <a:spcPct val="100000"/>
              </a:lnSpc>
              <a:spcBef>
                <a:spcPts val="0"/>
              </a:spcBef>
              <a:spcAft>
                <a:spcPts val="500"/>
              </a:spcAft>
              <a:buClrTx/>
              <a:buSzTx/>
              <a:buFontTx/>
              <a:buNone/>
              <a:tabLst/>
              <a:defRPr/>
            </a:pPr>
            <a:r>
              <a:rPr lang="en-GB" sz="1200" dirty="0">
                <a:solidFill>
                  <a:prstClr val="black"/>
                </a:solidFill>
                <a:latin typeface="Sassoon Penpals" panose="02000400000000000000" pitchFamily="50" charset="0"/>
              </a:rPr>
              <a:t>Year 3 Desktop publishing (Canva)</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Create a desktop publishing page combining pictures, graphics and text.</a:t>
            </a:r>
          </a:p>
        </p:txBody>
      </p:sp>
      <p:sp>
        <p:nvSpPr>
          <p:cNvPr id="12" name="Rounded Rectangle 38">
            <a:extLst>
              <a:ext uri="{FF2B5EF4-FFF2-40B4-BE49-F238E27FC236}">
                <a16:creationId xmlns:a16="http://schemas.microsoft.com/office/drawing/2014/main" id="{D1F72F37-EA5C-4881-8B12-95ACB3C5F105}"/>
              </a:ext>
            </a:extLst>
          </p:cNvPr>
          <p:cNvSpPr/>
          <p:nvPr/>
        </p:nvSpPr>
        <p:spPr>
          <a:xfrm>
            <a:off x="3500415" y="4247805"/>
            <a:ext cx="2880000" cy="2257498"/>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pic>
        <p:nvPicPr>
          <p:cNvPr id="13" name="Picture 12">
            <a:extLst>
              <a:ext uri="{FF2B5EF4-FFF2-40B4-BE49-F238E27FC236}">
                <a16:creationId xmlns:a16="http://schemas.microsoft.com/office/drawing/2014/main" id="{720A9BC5-AD9A-40FC-9074-0BE9CA6465B2}"/>
              </a:ext>
            </a:extLst>
          </p:cNvPr>
          <p:cNvPicPr>
            <a:picLocks noChangeAspect="1"/>
          </p:cNvPicPr>
          <p:nvPr/>
        </p:nvPicPr>
        <p:blipFill>
          <a:blip r:embed="rId7"/>
          <a:stretch>
            <a:fillRect/>
          </a:stretch>
        </p:blipFill>
        <p:spPr>
          <a:xfrm>
            <a:off x="2557045" y="5500278"/>
            <a:ext cx="534775" cy="379691"/>
          </a:xfrm>
          <a:prstGeom prst="rect">
            <a:avLst/>
          </a:prstGeom>
        </p:spPr>
      </p:pic>
    </p:spTree>
    <p:extLst>
      <p:ext uri="{BB962C8B-B14F-4D97-AF65-F5344CB8AC3E}">
        <p14:creationId xmlns:p14="http://schemas.microsoft.com/office/powerpoint/2010/main" val="619477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4 – Photo editing</a:t>
            </a:r>
          </a:p>
        </p:txBody>
      </p:sp>
      <p:sp>
        <p:nvSpPr>
          <p:cNvPr id="30" name="Oval 29"/>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1" name="Picture 30"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32" name="Oval 31">
            <a:extLst>
              <a:ext uri="{FF2B5EF4-FFF2-40B4-BE49-F238E27FC236}">
                <a16:creationId xmlns:a16="http://schemas.microsoft.com/office/drawing/2014/main" id="{FB4B504B-3620-4290-B127-C1A22AE08F1D}"/>
              </a:ext>
            </a:extLst>
          </p:cNvPr>
          <p:cNvSpPr/>
          <p:nvPr/>
        </p:nvSpPr>
        <p:spPr>
          <a:xfrm>
            <a:off x="7128567" y="352849"/>
            <a:ext cx="687600" cy="687600"/>
          </a:xfrm>
          <a:prstGeom prst="ellipse">
            <a:avLst/>
          </a:prstGeom>
          <a:solidFill>
            <a:srgbClr val="FF327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Information Technology</a:t>
            </a:r>
          </a:p>
        </p:txBody>
      </p:sp>
      <p:sp>
        <p:nvSpPr>
          <p:cNvPr id="14" name="Rounded Rectangle 38">
            <a:extLst>
              <a:ext uri="{FF2B5EF4-FFF2-40B4-BE49-F238E27FC236}">
                <a16:creationId xmlns:a16="http://schemas.microsoft.com/office/drawing/2014/main" id="{D1F72F37-EA5C-4881-8B12-95ACB3C5F105}"/>
              </a:ext>
            </a:extLst>
          </p:cNvPr>
          <p:cNvSpPr/>
          <p:nvPr/>
        </p:nvSpPr>
        <p:spPr>
          <a:xfrm>
            <a:off x="351740" y="1321508"/>
            <a:ext cx="2880000" cy="2643663"/>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how information online can be created, copied and shared.</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when I have the right to reuse online content.</a:t>
            </a:r>
          </a:p>
          <a:p>
            <a:pPr>
              <a:spcAft>
                <a:spcPts val="500"/>
              </a:spcAft>
            </a:pPr>
            <a:r>
              <a:rPr lang="en-GB" sz="12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Recognise that digital images can be manipulated and changed for different purposes.</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the impact of changes made on the quality of an image.</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3500415" y="1321507"/>
            <a:ext cx="2880000" cy="3840697"/>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09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090" dirty="0">
                <a:solidFill>
                  <a:prstClr val="black"/>
                </a:solidFill>
                <a:latin typeface="Sassoon Penpals" panose="02000400000000000000" pitchFamily="50" charset="0"/>
              </a:rPr>
              <a:t>Analyse information (including fake news).</a:t>
            </a:r>
          </a:p>
          <a:p>
            <a:pPr>
              <a:spcAft>
                <a:spcPts val="500"/>
              </a:spcAft>
            </a:pPr>
            <a:r>
              <a:rPr lang="en-GB" sz="109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090" dirty="0">
                <a:solidFill>
                  <a:prstClr val="black"/>
                </a:solidFill>
                <a:latin typeface="Sassoon Penpals" panose="02000400000000000000" pitchFamily="50" charset="0"/>
              </a:rPr>
              <a:t>Use an application to change the whole of a digital image.</a:t>
            </a:r>
          </a:p>
          <a:p>
            <a:pPr marL="180000" indent="-180000">
              <a:spcAft>
                <a:spcPts val="500"/>
              </a:spcAft>
              <a:buFont typeface="Arial" panose="020B0604020202020204" pitchFamily="34" charset="0"/>
              <a:buChar char="•"/>
            </a:pPr>
            <a:r>
              <a:rPr lang="en-GB" sz="1090" dirty="0">
                <a:solidFill>
                  <a:prstClr val="black"/>
                </a:solidFill>
                <a:latin typeface="Sassoon Penpals" panose="02000400000000000000" pitchFamily="50" charset="0"/>
              </a:rPr>
              <a:t>Use an application to change part of a digital image.</a:t>
            </a:r>
          </a:p>
          <a:p>
            <a:pPr marL="180000" indent="-180000">
              <a:spcAft>
                <a:spcPts val="500"/>
              </a:spcAft>
              <a:buFont typeface="Arial" panose="020B0604020202020204" pitchFamily="34" charset="0"/>
              <a:buChar char="•"/>
            </a:pPr>
            <a:r>
              <a:rPr lang="en-GB" sz="1090" dirty="0">
                <a:solidFill>
                  <a:prstClr val="black"/>
                </a:solidFill>
                <a:latin typeface="Sassoon Penpals" panose="02000400000000000000" pitchFamily="50" charset="0"/>
              </a:rPr>
              <a:t>Use an application to add to the composition of a digital image.</a:t>
            </a:r>
          </a:p>
          <a:p>
            <a:pPr marL="180000" indent="-180000">
              <a:spcAft>
                <a:spcPts val="500"/>
              </a:spcAft>
              <a:buFont typeface="Arial" panose="020B0604020202020204" pitchFamily="34" charset="0"/>
              <a:buChar char="•"/>
            </a:pPr>
            <a:r>
              <a:rPr lang="en-GB" sz="1090" dirty="0">
                <a:solidFill>
                  <a:prstClr val="black"/>
                </a:solidFill>
                <a:latin typeface="Sassoon Penpals" panose="02000400000000000000" pitchFamily="50" charset="0"/>
              </a:rPr>
              <a:t>Change the composition of a digital image by rotating, flipping and cropping.</a:t>
            </a:r>
          </a:p>
          <a:p>
            <a:pPr marL="180000" indent="-180000">
              <a:spcAft>
                <a:spcPts val="500"/>
              </a:spcAft>
              <a:buFont typeface="Arial" panose="020B0604020202020204" pitchFamily="34" charset="0"/>
              <a:buChar char="•"/>
            </a:pPr>
            <a:r>
              <a:rPr lang="en-GB" sz="1090" dirty="0">
                <a:solidFill>
                  <a:prstClr val="black"/>
                </a:solidFill>
                <a:latin typeface="Sassoon Penpals" panose="02000400000000000000" pitchFamily="50" charset="0"/>
              </a:rPr>
              <a:t>Apply filters, effects and adjustments to a digital image.</a:t>
            </a:r>
          </a:p>
          <a:p>
            <a:pPr marL="180000" indent="-180000">
              <a:spcAft>
                <a:spcPts val="500"/>
              </a:spcAft>
              <a:buFont typeface="Arial" panose="020B0604020202020204" pitchFamily="34" charset="0"/>
              <a:buChar char="•"/>
            </a:pPr>
            <a:r>
              <a:rPr lang="en-GB" sz="1090" dirty="0">
                <a:solidFill>
                  <a:prstClr val="black"/>
                </a:solidFill>
                <a:latin typeface="Sassoon Penpals" panose="02000400000000000000" pitchFamily="50" charset="0"/>
              </a:rPr>
              <a:t>Use clone, copy and paste to change and retouch an image.</a:t>
            </a:r>
          </a:p>
          <a:p>
            <a:pPr marL="180000" indent="-180000">
              <a:spcAft>
                <a:spcPts val="500"/>
              </a:spcAft>
              <a:buFont typeface="Arial" panose="020B0604020202020204" pitchFamily="34" charset="0"/>
              <a:buChar char="•"/>
            </a:pPr>
            <a:r>
              <a:rPr lang="en-GB" sz="1090" dirty="0">
                <a:solidFill>
                  <a:prstClr val="black"/>
                </a:solidFill>
                <a:latin typeface="Sassoon Penpals" panose="02000400000000000000" pitchFamily="50" charset="0"/>
              </a:rPr>
              <a:t>Choose the most appropriate tool for a particular purpose.</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6674260" y="1321507"/>
            <a:ext cx="2880000" cy="3774196"/>
          </a:xfrm>
          <a:prstGeom prst="roundRect">
            <a:avLst>
              <a:gd name="adj" fmla="val 651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4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Describe what bullying looks like online.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Share advantages and disadvantages of anyone being able to create content online.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repetition (loops) to make a programmable element (e.g. sprite) move (e.g. appear and disappear in random locations) in a game.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simple formula on a spreadsheet using the four mathematical operations.</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Change the appearance of a digital image (e.g. cropping, corrections, filters).</a:t>
            </a:r>
          </a:p>
        </p:txBody>
      </p:sp>
      <p:sp>
        <p:nvSpPr>
          <p:cNvPr id="17" name="Rounded Rectangle 38">
            <a:extLst>
              <a:ext uri="{FF2B5EF4-FFF2-40B4-BE49-F238E27FC236}">
                <a16:creationId xmlns:a16="http://schemas.microsoft.com/office/drawing/2014/main" id="{D1F72F37-EA5C-4881-8B12-95ACB3C5F105}"/>
              </a:ext>
            </a:extLst>
          </p:cNvPr>
          <p:cNvSpPr/>
          <p:nvPr/>
        </p:nvSpPr>
        <p:spPr>
          <a:xfrm>
            <a:off x="6674260" y="5378697"/>
            <a:ext cx="2880000" cy="1126606"/>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Teach Computing Pathway</a:t>
            </a:r>
          </a:p>
          <a:p>
            <a:pPr lvl="0">
              <a:spcAft>
                <a:spcPts val="500"/>
              </a:spcAft>
            </a:pPr>
            <a:r>
              <a:rPr lang="en-GB" sz="1200" dirty="0">
                <a:solidFill>
                  <a:prstClr val="black"/>
                </a:solidFill>
                <a:latin typeface="Sassoon Penpals" panose="02000400000000000000" pitchFamily="50" charset="0"/>
                <a:hlinkClick r:id="rId5"/>
              </a:rPr>
              <a:t>https://teachcomputing.org/curriculum/key-stage-2/creating-media-photo-editing</a:t>
            </a:r>
            <a:endParaRPr lang="en-GB" sz="1200" dirty="0">
              <a:solidFill>
                <a:prstClr val="black"/>
              </a:solidFill>
              <a:latin typeface="Sassoon Penpals" panose="02000400000000000000" pitchFamily="50" charset="0"/>
            </a:endParaRPr>
          </a:p>
        </p:txBody>
      </p:sp>
      <p:sp>
        <p:nvSpPr>
          <p:cNvPr id="11" name="Rounded Rectangle 38">
            <a:extLst>
              <a:ext uri="{FF2B5EF4-FFF2-40B4-BE49-F238E27FC236}">
                <a16:creationId xmlns:a16="http://schemas.microsoft.com/office/drawing/2014/main" id="{D1F72F37-EA5C-4881-8B12-95ACB3C5F105}"/>
              </a:ext>
            </a:extLst>
          </p:cNvPr>
          <p:cNvSpPr/>
          <p:nvPr/>
        </p:nvSpPr>
        <p:spPr>
          <a:xfrm>
            <a:off x="3500415" y="5444837"/>
            <a:ext cx="2880000" cy="1060466"/>
          </a:xfrm>
          <a:prstGeom prst="roundRect">
            <a:avLst>
              <a:gd name="adj" fmla="val 13846"/>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Year 3</a:t>
            </a:r>
          </a:p>
          <a:p>
            <a:pPr lvl="0">
              <a:spcAft>
                <a:spcPts val="500"/>
              </a:spcAft>
            </a:pPr>
            <a:r>
              <a:rPr lang="en-GB" sz="1100" dirty="0">
                <a:solidFill>
                  <a:prstClr val="black"/>
                </a:solidFill>
                <a:latin typeface="Sassoon Penpals" panose="02000400000000000000" pitchFamily="50" charset="0"/>
              </a:rPr>
              <a:t>Year 3 Animation</a:t>
            </a:r>
          </a:p>
          <a:p>
            <a:pPr marL="180000" lvl="0" indent="-180000">
              <a:spcAft>
                <a:spcPts val="500"/>
              </a:spcAft>
              <a:buFont typeface="Arial" panose="020B0604020202020204" pitchFamily="34" charset="0"/>
              <a:buChar char="•"/>
            </a:pPr>
            <a:r>
              <a:rPr lang="en-GB" sz="1100" dirty="0">
                <a:solidFill>
                  <a:schemeClr val="tx1"/>
                </a:solidFill>
                <a:latin typeface="Sassoon Penpals" panose="02000400000000000000" pitchFamily="50" charset="0"/>
              </a:rPr>
              <a:t>Create the illusion of movement using over ten still images in an animation.</a:t>
            </a:r>
          </a:p>
        </p:txBody>
      </p:sp>
      <p:sp>
        <p:nvSpPr>
          <p:cNvPr id="12" name="Rounded Rectangle 38">
            <a:extLst>
              <a:ext uri="{FF2B5EF4-FFF2-40B4-BE49-F238E27FC236}">
                <a16:creationId xmlns:a16="http://schemas.microsoft.com/office/drawing/2014/main" id="{D1F72F37-EA5C-4881-8B12-95ACB3C5F105}"/>
              </a:ext>
            </a:extLst>
          </p:cNvPr>
          <p:cNvSpPr/>
          <p:nvPr/>
        </p:nvSpPr>
        <p:spPr>
          <a:xfrm>
            <a:off x="326571" y="4247805"/>
            <a:ext cx="2880000" cy="2257498"/>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pic>
        <p:nvPicPr>
          <p:cNvPr id="13" name="Picture 12">
            <a:extLst>
              <a:ext uri="{FF2B5EF4-FFF2-40B4-BE49-F238E27FC236}">
                <a16:creationId xmlns:a16="http://schemas.microsoft.com/office/drawing/2014/main" id="{EF37CE2C-839D-463D-B060-EBE231E7FE24}"/>
              </a:ext>
            </a:extLst>
          </p:cNvPr>
          <p:cNvPicPr>
            <a:picLocks noChangeAspect="1"/>
          </p:cNvPicPr>
          <p:nvPr/>
        </p:nvPicPr>
        <p:blipFill>
          <a:blip r:embed="rId7"/>
          <a:stretch>
            <a:fillRect/>
          </a:stretch>
        </p:blipFill>
        <p:spPr>
          <a:xfrm>
            <a:off x="5725175" y="5562997"/>
            <a:ext cx="534775" cy="379691"/>
          </a:xfrm>
          <a:prstGeom prst="rect">
            <a:avLst/>
          </a:prstGeom>
        </p:spPr>
      </p:pic>
    </p:spTree>
    <p:extLst>
      <p:ext uri="{BB962C8B-B14F-4D97-AF65-F5344CB8AC3E}">
        <p14:creationId xmlns:p14="http://schemas.microsoft.com/office/powerpoint/2010/main" val="29038645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469689" y="1634382"/>
            <a:ext cx="8966622" cy="160967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b"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86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5</a:t>
            </a:r>
          </a:p>
        </p:txBody>
      </p:sp>
      <p:grpSp>
        <p:nvGrpSpPr>
          <p:cNvPr id="6" name="Group 5"/>
          <p:cNvGrpSpPr/>
          <p:nvPr/>
        </p:nvGrpSpPr>
        <p:grpSpPr>
          <a:xfrm>
            <a:off x="2953598" y="3499899"/>
            <a:ext cx="3998804" cy="1767994"/>
            <a:chOff x="4069200" y="4314542"/>
            <a:chExt cx="3998804" cy="1767994"/>
          </a:xfrm>
        </p:grpSpPr>
        <p:sp>
          <p:nvSpPr>
            <p:cNvPr id="5" name="Oval 4"/>
            <p:cNvSpPr/>
            <p:nvPr/>
          </p:nvSpPr>
          <p:spPr>
            <a:xfrm>
              <a:off x="4069200" y="4314542"/>
              <a:ext cx="1767600" cy="1767600"/>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51B0BA11-1BCC-495D-90B6-B65EB84217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5656" y="4314542"/>
              <a:ext cx="1772348" cy="1767994"/>
            </a:xfrm>
            <a:prstGeom prst="rect">
              <a:avLst/>
            </a:prstGeom>
          </p:spPr>
        </p:pic>
      </p:grpSp>
    </p:spTree>
    <p:extLst>
      <p:ext uri="{BB962C8B-B14F-4D97-AF65-F5344CB8AC3E}">
        <p14:creationId xmlns:p14="http://schemas.microsoft.com/office/powerpoint/2010/main" val="12753311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5 – Digital citizenship</a:t>
            </a:r>
          </a:p>
        </p:txBody>
      </p:sp>
      <p:sp>
        <p:nvSpPr>
          <p:cNvPr id="31" name="Oval 30"/>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Oval 31">
            <a:extLst>
              <a:ext uri="{FF2B5EF4-FFF2-40B4-BE49-F238E27FC236}">
                <a16:creationId xmlns:a16="http://schemas.microsoft.com/office/drawing/2014/main" id="{28C29022-CEF6-47EA-9B66-6AC2E59006F4}"/>
              </a:ext>
            </a:extLst>
          </p:cNvPr>
          <p:cNvSpPr/>
          <p:nvPr/>
        </p:nvSpPr>
        <p:spPr>
          <a:xfrm>
            <a:off x="7128567" y="352695"/>
            <a:ext cx="687600" cy="687600"/>
          </a:xfrm>
          <a:prstGeom prst="ellipse">
            <a:avLst/>
          </a:prstGeom>
          <a:solidFill>
            <a:srgbClr val="00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Digital Literacy</a:t>
            </a:r>
          </a:p>
        </p:txBody>
      </p:sp>
      <p:pic>
        <p:nvPicPr>
          <p:cNvPr id="33" name="Picture 32"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14" name="Rounded Rectangle 38">
            <a:extLst>
              <a:ext uri="{FF2B5EF4-FFF2-40B4-BE49-F238E27FC236}">
                <a16:creationId xmlns:a16="http://schemas.microsoft.com/office/drawing/2014/main" id="{D1F72F37-EA5C-4881-8B12-95ACB3C5F105}"/>
              </a:ext>
            </a:extLst>
          </p:cNvPr>
          <p:cNvSpPr/>
          <p:nvPr/>
        </p:nvSpPr>
        <p:spPr>
          <a:xfrm>
            <a:off x="3500415" y="1321509"/>
            <a:ext cx="2880000" cy="2643662"/>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1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Make responsible choices about having an online identity.</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Report concerns and block users.</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Assess and justify when it is acceptable to use the work of others.</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Evaluate digital content.</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Create a strong password.</a:t>
            </a:r>
          </a:p>
          <a:p>
            <a:pPr>
              <a:spcAft>
                <a:spcPts val="500"/>
              </a:spcAft>
            </a:pPr>
            <a:r>
              <a:rPr lang="en-GB" sz="11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Collaborative constructively with others online.</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6674260" y="1321507"/>
            <a:ext cx="2880000" cy="3724318"/>
          </a:xfrm>
          <a:prstGeom prst="roundRect">
            <a:avLst>
              <a:gd name="adj" fmla="val 7376"/>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5 Computing End Points</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Explain how to keep personal information safe (e.g. passwords, choosing what you share).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what a search engine is.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a search engine effectively.</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an ‘if and else’ statement for an algorithm (e.g. in a quiz).</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 slide for a slideshow that presents data and information clearly (e.g. background colour, font, font colour, font size, quantity of text).</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Trim and combine filmed clips to make a video.</a:t>
            </a:r>
          </a:p>
        </p:txBody>
      </p:sp>
      <p:sp>
        <p:nvSpPr>
          <p:cNvPr id="11" name="Rounded Rectangle 38">
            <a:extLst>
              <a:ext uri="{FF2B5EF4-FFF2-40B4-BE49-F238E27FC236}">
                <a16:creationId xmlns:a16="http://schemas.microsoft.com/office/drawing/2014/main" id="{D1F72F37-EA5C-4881-8B12-95ACB3C5F105}"/>
              </a:ext>
            </a:extLst>
          </p:cNvPr>
          <p:cNvSpPr/>
          <p:nvPr/>
        </p:nvSpPr>
        <p:spPr>
          <a:xfrm>
            <a:off x="326571" y="1321508"/>
            <a:ext cx="2880000" cy="3724317"/>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Understand how online behaviour can appear differently to different people.</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Know how to report concerns and block users.</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the benefits and limitations of different search technologies.</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Understand how technology can affect my health and well-being negatively and positively, including when accessing information with different agendas.</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that some people may want to do me harm.</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Understand what a strong password is.</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Understand how free apps and services may read and share private information.</a:t>
            </a:r>
          </a:p>
        </p:txBody>
      </p:sp>
      <p:sp>
        <p:nvSpPr>
          <p:cNvPr id="17" name="Rounded Rectangle 38">
            <a:extLst>
              <a:ext uri="{FF2B5EF4-FFF2-40B4-BE49-F238E27FC236}">
                <a16:creationId xmlns:a16="http://schemas.microsoft.com/office/drawing/2014/main" id="{D1F72F37-EA5C-4881-8B12-95ACB3C5F105}"/>
              </a:ext>
            </a:extLst>
          </p:cNvPr>
          <p:cNvSpPr/>
          <p:nvPr/>
        </p:nvSpPr>
        <p:spPr>
          <a:xfrm>
            <a:off x="6652731" y="5326883"/>
            <a:ext cx="2880000" cy="1178419"/>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Education for a Connected World</a:t>
            </a:r>
          </a:p>
          <a:p>
            <a:pPr lvl="0">
              <a:spcAft>
                <a:spcPts val="500"/>
              </a:spcAft>
            </a:pPr>
            <a:r>
              <a:rPr lang="en-GB" sz="1200" dirty="0">
                <a:solidFill>
                  <a:prstClr val="black"/>
                </a:solidFill>
                <a:latin typeface="Sassoon Penpals" panose="02000400000000000000" pitchFamily="50" charset="0"/>
                <a:hlinkClick r:id="rId5"/>
              </a:rPr>
              <a:t>https://www.gov.uk/government/publications/education-for-a-connected-world</a:t>
            </a:r>
            <a:endParaRPr lang="en-GB" sz="1200" dirty="0">
              <a:solidFill>
                <a:prstClr val="black"/>
              </a:solidFill>
              <a:latin typeface="Sassoon Penpals" panose="02000400000000000000" pitchFamily="50" charset="0"/>
            </a:endParaRPr>
          </a:p>
        </p:txBody>
      </p:sp>
      <p:sp>
        <p:nvSpPr>
          <p:cNvPr id="13" name="Rounded Rectangle 38">
            <a:extLst>
              <a:ext uri="{FF2B5EF4-FFF2-40B4-BE49-F238E27FC236}">
                <a16:creationId xmlns:a16="http://schemas.microsoft.com/office/drawing/2014/main" id="{D1F72F37-EA5C-4881-8B12-95ACB3C5F105}"/>
              </a:ext>
            </a:extLst>
          </p:cNvPr>
          <p:cNvSpPr/>
          <p:nvPr/>
        </p:nvSpPr>
        <p:spPr>
          <a:xfrm>
            <a:off x="326572" y="5326883"/>
            <a:ext cx="2879999" cy="1178419"/>
          </a:xfrm>
          <a:prstGeom prst="roundRect">
            <a:avLst>
              <a:gd name="adj" fmla="val 1276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Year 4</a:t>
            </a:r>
          </a:p>
          <a:p>
            <a:pPr lvl="0">
              <a:spcAft>
                <a:spcPts val="500"/>
              </a:spcAft>
            </a:pPr>
            <a:r>
              <a:rPr lang="en-GB" sz="1200" dirty="0">
                <a:solidFill>
                  <a:prstClr val="black"/>
                </a:solidFill>
                <a:latin typeface="Sassoon Penpals" panose="02000400000000000000" pitchFamily="50" charset="0"/>
              </a:rPr>
              <a:t>Year 4 Positives and negatives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Describe what bullying looks like online.</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3500415" y="4247805"/>
            <a:ext cx="2880000" cy="2257498"/>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pic>
        <p:nvPicPr>
          <p:cNvPr id="12" name="Picture 11">
            <a:extLst>
              <a:ext uri="{FF2B5EF4-FFF2-40B4-BE49-F238E27FC236}">
                <a16:creationId xmlns:a16="http://schemas.microsoft.com/office/drawing/2014/main" id="{104D64A3-895F-435D-95A1-325540A13AFE}"/>
              </a:ext>
            </a:extLst>
          </p:cNvPr>
          <p:cNvPicPr>
            <a:picLocks noChangeAspect="1"/>
          </p:cNvPicPr>
          <p:nvPr/>
        </p:nvPicPr>
        <p:blipFill>
          <a:blip r:embed="rId7"/>
          <a:stretch>
            <a:fillRect/>
          </a:stretch>
        </p:blipFill>
        <p:spPr>
          <a:xfrm>
            <a:off x="2548843" y="5442814"/>
            <a:ext cx="534775" cy="379691"/>
          </a:xfrm>
          <a:prstGeom prst="rect">
            <a:avLst/>
          </a:prstGeom>
        </p:spPr>
      </p:pic>
    </p:spTree>
    <p:extLst>
      <p:ext uri="{BB962C8B-B14F-4D97-AF65-F5344CB8AC3E}">
        <p14:creationId xmlns:p14="http://schemas.microsoft.com/office/powerpoint/2010/main" val="31894870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5 </a:t>
            </a:r>
            <a:r>
              <a:rPr kumimoji="0" lang="en-GB" sz="37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 Systems and search engines</a:t>
            </a:r>
          </a:p>
        </p:txBody>
      </p:sp>
      <p:sp>
        <p:nvSpPr>
          <p:cNvPr id="28" name="Oval 27"/>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Oval 29">
            <a:extLst>
              <a:ext uri="{FF2B5EF4-FFF2-40B4-BE49-F238E27FC236}">
                <a16:creationId xmlns:a16="http://schemas.microsoft.com/office/drawing/2014/main" id="{E7DDE3D0-FEA9-4508-924D-8DA7B2739685}"/>
              </a:ext>
            </a:extLst>
          </p:cNvPr>
          <p:cNvSpPr/>
          <p:nvPr/>
        </p:nvSpPr>
        <p:spPr>
          <a:xfrm>
            <a:off x="7128567" y="352695"/>
            <a:ext cx="687600" cy="6876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 Science</a:t>
            </a:r>
          </a:p>
        </p:txBody>
      </p:sp>
      <p:pic>
        <p:nvPicPr>
          <p:cNvPr id="31" name="Picture 30"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14" name="Rounded Rectangle 38">
            <a:extLst>
              <a:ext uri="{FF2B5EF4-FFF2-40B4-BE49-F238E27FC236}">
                <a16:creationId xmlns:a16="http://schemas.microsoft.com/office/drawing/2014/main" id="{D1F72F37-EA5C-4881-8B12-95ACB3C5F105}"/>
              </a:ext>
            </a:extLst>
          </p:cNvPr>
          <p:cNvSpPr/>
          <p:nvPr/>
        </p:nvSpPr>
        <p:spPr>
          <a:xfrm>
            <a:off x="326571" y="1321507"/>
            <a:ext cx="2880000" cy="3774195"/>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the benefits and limitations of different search technologies.</a:t>
            </a:r>
          </a:p>
          <a:p>
            <a:pPr>
              <a:spcAft>
                <a:spcPts val="500"/>
              </a:spcAft>
            </a:pPr>
            <a:r>
              <a:rPr kumimoji="0" lang="en-GB" sz="12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a:t>
            </a:r>
            <a:r>
              <a:rPr kumimoji="0" lang="en-GB" sz="1200" b="1" i="0" u="none" strike="noStrike" kern="1200" cap="none" spc="0" normalizeH="0" noProof="0" dirty="0">
                <a:ln>
                  <a:noFill/>
                </a:ln>
                <a:solidFill>
                  <a:prstClr val="black"/>
                </a:solidFill>
                <a:effectLst/>
                <a:uLnTx/>
                <a:uFillTx/>
                <a:latin typeface="Sassoon Penpals" panose="02000400000000000000" pitchFamily="50" charset="0"/>
                <a:ea typeface="+mn-ea"/>
                <a:cs typeface="+mn-cs"/>
              </a:rPr>
              <a:t> Science</a:t>
            </a:r>
            <a:endParaRPr kumimoji="0" lang="en-GB" sz="12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Recognise that a system is a set of interconnected parts which work together.</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the input and output of a search engine.</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Understand how search results are selected using indices.</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Understand why the order of results is important and to whom.</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3500415" y="1321508"/>
            <a:ext cx="2880000" cy="2643664"/>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200" b="1" dirty="0">
                <a:solidFill>
                  <a:prstClr val="black"/>
                </a:solidFill>
                <a:latin typeface="Sassoon Penpals" panose="02000400000000000000" pitchFamily="50" charset="0"/>
              </a:rPr>
              <a:t>Online Safety</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Evaluate digital content.</a:t>
            </a:r>
          </a:p>
          <a:p>
            <a:pPr lvl="0">
              <a:spcAft>
                <a:spcPts val="500"/>
              </a:spcAft>
            </a:pPr>
            <a:r>
              <a:rPr lang="en-GB" sz="1200" b="1" dirty="0">
                <a:solidFill>
                  <a:prstClr val="black"/>
                </a:solidFill>
                <a:latin typeface="Sassoon Penpals" panose="02000400000000000000" pitchFamily="50" charset="0"/>
              </a:rPr>
              <a:t>Computer Science</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Demonstrate that different search terms produce different results.</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Evaluate the results of search terms.</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6674260" y="1321506"/>
            <a:ext cx="2880000" cy="3774196"/>
          </a:xfrm>
          <a:prstGeom prst="roundRect">
            <a:avLst>
              <a:gd name="adj" fmla="val 651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5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how to keep personal information safe (e.g. passwords, choosing what you share).</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Explain what a search engine is.</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Use a search engine effectively.</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an ‘if and else’ statement for an algorithm (e.g. in a quiz).</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 slide for a slideshow that presents data and information clearly (e.g. background colour, font, font colour, font size, quantity of text).</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Trim and combine filmed clips to make a video.</a:t>
            </a:r>
          </a:p>
        </p:txBody>
      </p:sp>
      <p:sp>
        <p:nvSpPr>
          <p:cNvPr id="17" name="Rounded Rectangle 38">
            <a:extLst>
              <a:ext uri="{FF2B5EF4-FFF2-40B4-BE49-F238E27FC236}">
                <a16:creationId xmlns:a16="http://schemas.microsoft.com/office/drawing/2014/main" id="{D1F72F37-EA5C-4881-8B12-95ACB3C5F105}"/>
              </a:ext>
            </a:extLst>
          </p:cNvPr>
          <p:cNvSpPr/>
          <p:nvPr/>
        </p:nvSpPr>
        <p:spPr>
          <a:xfrm>
            <a:off x="6674260" y="5378697"/>
            <a:ext cx="2880000" cy="1126606"/>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Teach Computing Pathway</a:t>
            </a:r>
          </a:p>
          <a:p>
            <a:pPr lvl="0">
              <a:spcAft>
                <a:spcPts val="500"/>
              </a:spcAft>
            </a:pPr>
            <a:r>
              <a:rPr lang="en-GB" sz="1200" dirty="0">
                <a:solidFill>
                  <a:prstClr val="black"/>
                </a:solidFill>
                <a:latin typeface="Sassoon Penpals" panose="02000400000000000000" pitchFamily="50" charset="0"/>
                <a:hlinkClick r:id="rId5"/>
              </a:rPr>
              <a:t>https://teachcomputing.org/curriculum/key-stage-2/computing-systems-and-networks-sharing-information</a:t>
            </a:r>
            <a:endParaRPr lang="en-GB" sz="1200" dirty="0">
              <a:solidFill>
                <a:prstClr val="black"/>
              </a:solidFill>
              <a:latin typeface="Sassoon Penpals" panose="02000400000000000000" pitchFamily="50" charset="0"/>
            </a:endParaRPr>
          </a:p>
        </p:txBody>
      </p:sp>
      <p:sp>
        <p:nvSpPr>
          <p:cNvPr id="11" name="Rounded Rectangle 38">
            <a:extLst>
              <a:ext uri="{FF2B5EF4-FFF2-40B4-BE49-F238E27FC236}">
                <a16:creationId xmlns:a16="http://schemas.microsoft.com/office/drawing/2014/main" id="{D1F72F37-EA5C-4881-8B12-95ACB3C5F105}"/>
              </a:ext>
            </a:extLst>
          </p:cNvPr>
          <p:cNvSpPr/>
          <p:nvPr/>
        </p:nvSpPr>
        <p:spPr>
          <a:xfrm>
            <a:off x="326572" y="5378697"/>
            <a:ext cx="2879999" cy="1126605"/>
          </a:xfrm>
          <a:prstGeom prst="roundRect">
            <a:avLst>
              <a:gd name="adj" fmla="val 14584"/>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Year 4</a:t>
            </a:r>
          </a:p>
          <a:p>
            <a:pPr lvl="0">
              <a:spcAft>
                <a:spcPts val="500"/>
              </a:spcAft>
            </a:pPr>
            <a:r>
              <a:rPr lang="en-GB" sz="1200" dirty="0">
                <a:solidFill>
                  <a:prstClr val="black"/>
                </a:solidFill>
                <a:latin typeface="Sassoon Penpals" panose="02000400000000000000" pitchFamily="50" charset="0"/>
              </a:rPr>
              <a:t>Year 4 The internet</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Share advantages and disadvantages of anyone being able to create content online.</a:t>
            </a:r>
          </a:p>
        </p:txBody>
      </p:sp>
      <p:sp>
        <p:nvSpPr>
          <p:cNvPr id="12" name="Rounded Rectangle 38">
            <a:extLst>
              <a:ext uri="{FF2B5EF4-FFF2-40B4-BE49-F238E27FC236}">
                <a16:creationId xmlns:a16="http://schemas.microsoft.com/office/drawing/2014/main" id="{D1F72F37-EA5C-4881-8B12-95ACB3C5F105}"/>
              </a:ext>
            </a:extLst>
          </p:cNvPr>
          <p:cNvSpPr/>
          <p:nvPr/>
        </p:nvSpPr>
        <p:spPr>
          <a:xfrm>
            <a:off x="3500415" y="4247805"/>
            <a:ext cx="2880000" cy="2257498"/>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pic>
        <p:nvPicPr>
          <p:cNvPr id="13" name="Picture 12">
            <a:extLst>
              <a:ext uri="{FF2B5EF4-FFF2-40B4-BE49-F238E27FC236}">
                <a16:creationId xmlns:a16="http://schemas.microsoft.com/office/drawing/2014/main" id="{0BEBA109-E4AE-4D48-9CF9-D945AD0B9F4A}"/>
              </a:ext>
            </a:extLst>
          </p:cNvPr>
          <p:cNvPicPr>
            <a:picLocks noChangeAspect="1"/>
          </p:cNvPicPr>
          <p:nvPr/>
        </p:nvPicPr>
        <p:blipFill>
          <a:blip r:embed="rId7"/>
          <a:stretch>
            <a:fillRect/>
          </a:stretch>
        </p:blipFill>
        <p:spPr>
          <a:xfrm>
            <a:off x="2557045" y="5494607"/>
            <a:ext cx="534775" cy="379691"/>
          </a:xfrm>
          <a:prstGeom prst="rect">
            <a:avLst/>
          </a:prstGeom>
        </p:spPr>
      </p:pic>
    </p:spTree>
    <p:extLst>
      <p:ext uri="{BB962C8B-B14F-4D97-AF65-F5344CB8AC3E}">
        <p14:creationId xmlns:p14="http://schemas.microsoft.com/office/powerpoint/2010/main" val="35924857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5 – Selection in quizzes</a:t>
            </a:r>
          </a:p>
        </p:txBody>
      </p:sp>
      <p:sp>
        <p:nvSpPr>
          <p:cNvPr id="30" name="Oval 29"/>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E7DDE3D0-FEA9-4508-924D-8DA7B2739685}"/>
              </a:ext>
            </a:extLst>
          </p:cNvPr>
          <p:cNvSpPr/>
          <p:nvPr/>
        </p:nvSpPr>
        <p:spPr>
          <a:xfrm>
            <a:off x="7128567" y="352695"/>
            <a:ext cx="687600" cy="6876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 Science</a:t>
            </a:r>
          </a:p>
        </p:txBody>
      </p:sp>
      <p:pic>
        <p:nvPicPr>
          <p:cNvPr id="32" name="Picture 31"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14" name="Rounded Rectangle 38">
            <a:extLst>
              <a:ext uri="{FF2B5EF4-FFF2-40B4-BE49-F238E27FC236}">
                <a16:creationId xmlns:a16="http://schemas.microsoft.com/office/drawing/2014/main" id="{D1F72F37-EA5C-4881-8B12-95ACB3C5F105}"/>
              </a:ext>
            </a:extLst>
          </p:cNvPr>
          <p:cNvSpPr/>
          <p:nvPr/>
        </p:nvSpPr>
        <p:spPr>
          <a:xfrm>
            <a:off x="326571" y="1321508"/>
            <a:ext cx="2880000" cy="2643663"/>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a:spcAft>
                <a:spcPts val="500"/>
              </a:spcAft>
            </a:pPr>
            <a:r>
              <a:rPr kumimoji="0" lang="en-GB" sz="12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a:t>
            </a:r>
            <a:r>
              <a:rPr kumimoji="0" lang="en-GB" sz="1200" b="1" i="0" u="none" strike="noStrike" kern="1200" cap="none" spc="0" normalizeH="0" noProof="0" dirty="0">
                <a:ln>
                  <a:noFill/>
                </a:ln>
                <a:solidFill>
                  <a:prstClr val="black"/>
                </a:solidFill>
                <a:effectLst/>
                <a:uLnTx/>
                <a:uFillTx/>
                <a:latin typeface="Sassoon Penpals" panose="02000400000000000000" pitchFamily="50" charset="0"/>
                <a:ea typeface="+mn-ea"/>
                <a:cs typeface="+mn-cs"/>
              </a:rPr>
              <a:t> Science</a:t>
            </a:r>
            <a:endParaRPr kumimoji="0" lang="en-GB" sz="12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Explain that a condition can only be true or false.</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Relate that a count-controlled loop contains a condition.</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that a condition-controlled loop will stop when a condition is met.</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Explain the importance of instruction order in ‘if… then… else…’ statements.</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3500415" y="1321507"/>
            <a:ext cx="2880000" cy="3333620"/>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Assess and justify when it is acceptable to use the work of others.</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Evaluate digital content.</a:t>
            </a:r>
          </a:p>
          <a:p>
            <a:pPr>
              <a:spcAft>
                <a:spcPts val="500"/>
              </a:spcAft>
            </a:pPr>
            <a:r>
              <a:rPr lang="en-GB" sz="1200" b="1" dirty="0">
                <a:solidFill>
                  <a:prstClr val="black"/>
                </a:solidFill>
                <a:latin typeface="Sassoon Penpals" panose="02000400000000000000" pitchFamily="50" charset="0"/>
              </a:rPr>
              <a:t>Computer Science</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Compare a count-controlled loop with a condition-controlled loop.</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a condition in an ‘if… then…’ statement to start an action.</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‘if… then… else’ to switch program flow in one of two ways.</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6674260" y="1321506"/>
            <a:ext cx="2880000" cy="3774196"/>
          </a:xfrm>
          <a:prstGeom prst="roundRect">
            <a:avLst>
              <a:gd name="adj" fmla="val 766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5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how to keep personal information safe (e.g. passwords, choosing what you share).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what a search engine is.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a search engine effectively.</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Create an ‘if and else’ statement for an algorithm (e.g. in a quiz).</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 slide for a slideshow that presents data and information clearly (e.g. background colour, font, font colour, font size, quantity of text).</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Trim and combine filmed clips to make a video.</a:t>
            </a:r>
          </a:p>
        </p:txBody>
      </p:sp>
      <p:sp>
        <p:nvSpPr>
          <p:cNvPr id="17" name="Rounded Rectangle 38">
            <a:extLst>
              <a:ext uri="{FF2B5EF4-FFF2-40B4-BE49-F238E27FC236}">
                <a16:creationId xmlns:a16="http://schemas.microsoft.com/office/drawing/2014/main" id="{D1F72F37-EA5C-4881-8B12-95ACB3C5F105}"/>
              </a:ext>
            </a:extLst>
          </p:cNvPr>
          <p:cNvSpPr/>
          <p:nvPr/>
        </p:nvSpPr>
        <p:spPr>
          <a:xfrm>
            <a:off x="6674260" y="5378697"/>
            <a:ext cx="2880000" cy="1126606"/>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Teach Computing Pathway</a:t>
            </a:r>
          </a:p>
          <a:p>
            <a:pPr lvl="0">
              <a:spcAft>
                <a:spcPts val="500"/>
              </a:spcAft>
            </a:pPr>
            <a:r>
              <a:rPr lang="en-GB" sz="1200" dirty="0">
                <a:solidFill>
                  <a:prstClr val="black"/>
                </a:solidFill>
                <a:latin typeface="Sassoon Penpals" panose="02000400000000000000" pitchFamily="50" charset="0"/>
                <a:hlinkClick r:id="rId5"/>
              </a:rPr>
              <a:t>https://teachcomputing.org/curriculum/key-stage-2/programming-b-selection-in-quizzes</a:t>
            </a:r>
            <a:endParaRPr lang="en-GB" sz="1200" dirty="0">
              <a:solidFill>
                <a:prstClr val="black"/>
              </a:solidFill>
              <a:latin typeface="Sassoon Penpals" panose="02000400000000000000" pitchFamily="50" charset="0"/>
            </a:endParaRPr>
          </a:p>
        </p:txBody>
      </p:sp>
      <p:sp>
        <p:nvSpPr>
          <p:cNvPr id="11" name="Rounded Rectangle 38">
            <a:extLst>
              <a:ext uri="{FF2B5EF4-FFF2-40B4-BE49-F238E27FC236}">
                <a16:creationId xmlns:a16="http://schemas.microsoft.com/office/drawing/2014/main" id="{D1F72F37-EA5C-4881-8B12-95ACB3C5F105}"/>
              </a:ext>
            </a:extLst>
          </p:cNvPr>
          <p:cNvSpPr/>
          <p:nvPr/>
        </p:nvSpPr>
        <p:spPr>
          <a:xfrm>
            <a:off x="3500415" y="4937760"/>
            <a:ext cx="2880000" cy="1567542"/>
          </a:xfrm>
          <a:prstGeom prst="roundRect">
            <a:avLst>
              <a:gd name="adj" fmla="val 13270"/>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Year 4</a:t>
            </a:r>
          </a:p>
          <a:p>
            <a:pPr lvl="0">
              <a:spcAft>
                <a:spcPts val="500"/>
              </a:spcAft>
            </a:pPr>
            <a:r>
              <a:rPr lang="en-GB" sz="1200" dirty="0">
                <a:solidFill>
                  <a:prstClr val="black"/>
                </a:solidFill>
                <a:latin typeface="Sassoon Penpals" panose="02000400000000000000" pitchFamily="50" charset="0"/>
              </a:rPr>
              <a:t>Year 4 Repetition in games (Scratch)</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repetition (loops) to make a programmable element (e.g. sprite) move (e.g. appear and disappear in random locations) in a game.</a:t>
            </a:r>
          </a:p>
        </p:txBody>
      </p:sp>
      <p:sp>
        <p:nvSpPr>
          <p:cNvPr id="12" name="Rounded Rectangle 38">
            <a:extLst>
              <a:ext uri="{FF2B5EF4-FFF2-40B4-BE49-F238E27FC236}">
                <a16:creationId xmlns:a16="http://schemas.microsoft.com/office/drawing/2014/main" id="{D1F72F37-EA5C-4881-8B12-95ACB3C5F105}"/>
              </a:ext>
            </a:extLst>
          </p:cNvPr>
          <p:cNvSpPr/>
          <p:nvPr/>
        </p:nvSpPr>
        <p:spPr>
          <a:xfrm>
            <a:off x="326571" y="4247805"/>
            <a:ext cx="2879999" cy="2257498"/>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pic>
        <p:nvPicPr>
          <p:cNvPr id="13" name="Picture 12">
            <a:extLst>
              <a:ext uri="{FF2B5EF4-FFF2-40B4-BE49-F238E27FC236}">
                <a16:creationId xmlns:a16="http://schemas.microsoft.com/office/drawing/2014/main" id="{35E2587F-ACEE-4F84-8EF9-6295AFC73C1B}"/>
              </a:ext>
            </a:extLst>
          </p:cNvPr>
          <p:cNvPicPr>
            <a:picLocks noChangeAspect="1"/>
          </p:cNvPicPr>
          <p:nvPr/>
        </p:nvPicPr>
        <p:blipFill>
          <a:blip r:embed="rId7"/>
          <a:stretch>
            <a:fillRect/>
          </a:stretch>
        </p:blipFill>
        <p:spPr>
          <a:xfrm>
            <a:off x="5725175" y="5062205"/>
            <a:ext cx="534775" cy="379691"/>
          </a:xfrm>
          <a:prstGeom prst="rect">
            <a:avLst/>
          </a:prstGeom>
        </p:spPr>
      </p:pic>
    </p:spTree>
    <p:extLst>
      <p:ext uri="{BB962C8B-B14F-4D97-AF65-F5344CB8AC3E}">
        <p14:creationId xmlns:p14="http://schemas.microsoft.com/office/powerpoint/2010/main" val="42476973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5 – Presentations</a:t>
            </a:r>
          </a:p>
        </p:txBody>
      </p:sp>
      <p:sp>
        <p:nvSpPr>
          <p:cNvPr id="30" name="Oval 29"/>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1" name="Picture 30"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32" name="Oval 31">
            <a:extLst>
              <a:ext uri="{FF2B5EF4-FFF2-40B4-BE49-F238E27FC236}">
                <a16:creationId xmlns:a16="http://schemas.microsoft.com/office/drawing/2014/main" id="{FB4B504B-3620-4290-B127-C1A22AE08F1D}"/>
              </a:ext>
            </a:extLst>
          </p:cNvPr>
          <p:cNvSpPr/>
          <p:nvPr/>
        </p:nvSpPr>
        <p:spPr>
          <a:xfrm>
            <a:off x="7128567" y="352849"/>
            <a:ext cx="687600" cy="687600"/>
          </a:xfrm>
          <a:prstGeom prst="ellipse">
            <a:avLst/>
          </a:prstGeom>
          <a:solidFill>
            <a:srgbClr val="FF327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Information Technology</a:t>
            </a:r>
          </a:p>
        </p:txBody>
      </p:sp>
      <p:sp>
        <p:nvSpPr>
          <p:cNvPr id="14" name="Rounded Rectangle 38">
            <a:extLst>
              <a:ext uri="{FF2B5EF4-FFF2-40B4-BE49-F238E27FC236}">
                <a16:creationId xmlns:a16="http://schemas.microsoft.com/office/drawing/2014/main" id="{D1F72F37-EA5C-4881-8B12-95ACB3C5F105}"/>
              </a:ext>
            </a:extLst>
          </p:cNvPr>
          <p:cNvSpPr/>
          <p:nvPr/>
        </p:nvSpPr>
        <p:spPr>
          <a:xfrm>
            <a:off x="326571" y="1321507"/>
            <a:ext cx="2880000" cy="2643664"/>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a:spcAft>
                <a:spcPts val="500"/>
              </a:spcAft>
            </a:pPr>
            <a:r>
              <a:rPr lang="en-GB" sz="12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Understand that slideshows are to aid presenting information.</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that information in a slideshow should be carefully minimised.</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Understand how choosing when content appears can support an effective presentation.</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3500415" y="1321507"/>
            <a:ext cx="2880000" cy="3707693"/>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Evaluate digital content.</a:t>
            </a:r>
          </a:p>
          <a:p>
            <a:pPr>
              <a:spcAft>
                <a:spcPts val="500"/>
              </a:spcAft>
            </a:pPr>
            <a:r>
              <a:rPr lang="en-GB" sz="12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pictures to make a presentation more engaging.</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transitions to make a presentation more engaging.</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carefully chosen background colours, fonts, font colours and font sizes to be easily read by an audience.</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Preview a slideshow to evaluate its effectiveness.</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Present information to an audience.</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6674260" y="1321507"/>
            <a:ext cx="2880000" cy="5183796"/>
          </a:xfrm>
          <a:prstGeom prst="roundRect">
            <a:avLst>
              <a:gd name="adj" fmla="val 7376"/>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5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how to keep personal information safe (e.g. passwords, choosing what you share).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what a search engine is.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a search engine effectively.</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an ‘if and else’ statement for an algorithm (e.g. in a quiz).</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Create a slide for a slideshow that presents data and information clearly (e.g. background colour, font, font colour, font size, quantity of text).</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Trim and combine filmed clips to make a video.</a:t>
            </a:r>
          </a:p>
        </p:txBody>
      </p:sp>
      <p:sp>
        <p:nvSpPr>
          <p:cNvPr id="10" name="Rounded Rectangle 38">
            <a:extLst>
              <a:ext uri="{FF2B5EF4-FFF2-40B4-BE49-F238E27FC236}">
                <a16:creationId xmlns:a16="http://schemas.microsoft.com/office/drawing/2014/main" id="{D1F72F37-EA5C-4881-8B12-95ACB3C5F105}"/>
              </a:ext>
            </a:extLst>
          </p:cNvPr>
          <p:cNvSpPr/>
          <p:nvPr/>
        </p:nvSpPr>
        <p:spPr>
          <a:xfrm>
            <a:off x="3500415" y="5311833"/>
            <a:ext cx="2880000" cy="1193469"/>
          </a:xfrm>
          <a:prstGeom prst="roundRect">
            <a:avLst>
              <a:gd name="adj" fmla="val 15653"/>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Year 4</a:t>
            </a:r>
          </a:p>
          <a:p>
            <a:pPr lvl="0">
              <a:spcAft>
                <a:spcPts val="500"/>
              </a:spcAft>
            </a:pPr>
            <a:r>
              <a:rPr lang="en-GB" sz="1200" dirty="0">
                <a:solidFill>
                  <a:prstClr val="black"/>
                </a:solidFill>
                <a:latin typeface="Sassoon Penpals" panose="02000400000000000000" pitchFamily="50" charset="0"/>
              </a:rPr>
              <a:t>Year 4 Spreadsheets (Google Sheets)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simple formula on a spreadsheet using the four mathematical operations.</a:t>
            </a:r>
            <a:endParaRPr lang="en-GB" sz="1200" dirty="0">
              <a:solidFill>
                <a:schemeClr val="tx1"/>
              </a:solidFill>
              <a:latin typeface="Sassoon Penpals" panose="02000400000000000000" pitchFamily="50" charset="0"/>
            </a:endParaRPr>
          </a:p>
        </p:txBody>
      </p:sp>
      <p:sp>
        <p:nvSpPr>
          <p:cNvPr id="12" name="Rounded Rectangle 38">
            <a:extLst>
              <a:ext uri="{FF2B5EF4-FFF2-40B4-BE49-F238E27FC236}">
                <a16:creationId xmlns:a16="http://schemas.microsoft.com/office/drawing/2014/main" id="{D1F72F37-EA5C-4881-8B12-95ACB3C5F105}"/>
              </a:ext>
            </a:extLst>
          </p:cNvPr>
          <p:cNvSpPr/>
          <p:nvPr/>
        </p:nvSpPr>
        <p:spPr>
          <a:xfrm>
            <a:off x="326571" y="4247805"/>
            <a:ext cx="2879999" cy="2257498"/>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5"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pic>
        <p:nvPicPr>
          <p:cNvPr id="11" name="Picture 10">
            <a:extLst>
              <a:ext uri="{FF2B5EF4-FFF2-40B4-BE49-F238E27FC236}">
                <a16:creationId xmlns:a16="http://schemas.microsoft.com/office/drawing/2014/main" id="{BEA43471-A1F7-4E9C-A843-2DBE63840B84}"/>
              </a:ext>
            </a:extLst>
          </p:cNvPr>
          <p:cNvPicPr>
            <a:picLocks noChangeAspect="1"/>
          </p:cNvPicPr>
          <p:nvPr/>
        </p:nvPicPr>
        <p:blipFill>
          <a:blip r:embed="rId6"/>
          <a:stretch>
            <a:fillRect/>
          </a:stretch>
        </p:blipFill>
        <p:spPr>
          <a:xfrm>
            <a:off x="5725175" y="5429562"/>
            <a:ext cx="534775" cy="379691"/>
          </a:xfrm>
          <a:prstGeom prst="rect">
            <a:avLst/>
          </a:prstGeom>
        </p:spPr>
      </p:pic>
    </p:spTree>
    <p:extLst>
      <p:ext uri="{BB962C8B-B14F-4D97-AF65-F5344CB8AC3E}">
        <p14:creationId xmlns:p14="http://schemas.microsoft.com/office/powerpoint/2010/main" val="34170255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5 – Video editing</a:t>
            </a:r>
          </a:p>
        </p:txBody>
      </p:sp>
      <p:sp>
        <p:nvSpPr>
          <p:cNvPr id="30" name="Oval 29"/>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1" name="Picture 30"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32" name="Oval 31">
            <a:extLst>
              <a:ext uri="{FF2B5EF4-FFF2-40B4-BE49-F238E27FC236}">
                <a16:creationId xmlns:a16="http://schemas.microsoft.com/office/drawing/2014/main" id="{FB4B504B-3620-4290-B127-C1A22AE08F1D}"/>
              </a:ext>
            </a:extLst>
          </p:cNvPr>
          <p:cNvSpPr/>
          <p:nvPr/>
        </p:nvSpPr>
        <p:spPr>
          <a:xfrm>
            <a:off x="7128567" y="352849"/>
            <a:ext cx="687600" cy="687600"/>
          </a:xfrm>
          <a:prstGeom prst="ellipse">
            <a:avLst/>
          </a:prstGeom>
          <a:solidFill>
            <a:srgbClr val="FF327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Information Technology</a:t>
            </a:r>
          </a:p>
        </p:txBody>
      </p:sp>
      <p:sp>
        <p:nvSpPr>
          <p:cNvPr id="14" name="Rounded Rectangle 38">
            <a:extLst>
              <a:ext uri="{FF2B5EF4-FFF2-40B4-BE49-F238E27FC236}">
                <a16:creationId xmlns:a16="http://schemas.microsoft.com/office/drawing/2014/main" id="{D1F72F37-EA5C-4881-8B12-95ACB3C5F105}"/>
              </a:ext>
            </a:extLst>
          </p:cNvPr>
          <p:cNvSpPr/>
          <p:nvPr/>
        </p:nvSpPr>
        <p:spPr>
          <a:xfrm>
            <a:off x="326571" y="1321507"/>
            <a:ext cx="2880000" cy="3774194"/>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a:spcAft>
                <a:spcPts val="500"/>
              </a:spcAft>
            </a:pPr>
            <a:r>
              <a:rPr lang="en-GB" sz="12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the features of video as a visual media format.</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which device can and can’t record video.</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Know features of a video recording device or application.</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Understand the need to regularly review and reflect on a (video) project.</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Understand that videos can be edited on a recording device or on a computer.</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Know videos can be improved through reshooting and editing.</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projects need to be exported to be shared.</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3500415" y="1321508"/>
            <a:ext cx="2880000" cy="2643664"/>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Evaluate digital content.</a:t>
            </a:r>
          </a:p>
          <a:p>
            <a:pPr>
              <a:spcAft>
                <a:spcPts val="500"/>
              </a:spcAft>
            </a:pPr>
            <a:r>
              <a:rPr lang="en-GB" sz="12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Choose to reshoot a scene or improve later through editing.</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split, trim and crop to edit a video.</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6674260" y="1321506"/>
            <a:ext cx="2880000" cy="3774195"/>
          </a:xfrm>
          <a:prstGeom prst="roundRect">
            <a:avLst>
              <a:gd name="adj" fmla="val 6222"/>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5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how to keep personal information safe (e.g. passwords, choosing what you share).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what a search engine is.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a search engine effectively.</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an ‘if and else’ statement for an algorithm (e.g. in a quiz).</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 slide for a slideshow that presents data and information clearly (e.g. background colour, font, font colour, font size, quantity of text).</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Trim and combine filmed clips to make a video.</a:t>
            </a:r>
          </a:p>
        </p:txBody>
      </p:sp>
      <p:sp>
        <p:nvSpPr>
          <p:cNvPr id="17" name="Rounded Rectangle 38">
            <a:extLst>
              <a:ext uri="{FF2B5EF4-FFF2-40B4-BE49-F238E27FC236}">
                <a16:creationId xmlns:a16="http://schemas.microsoft.com/office/drawing/2014/main" id="{D1F72F37-EA5C-4881-8B12-95ACB3C5F105}"/>
              </a:ext>
            </a:extLst>
          </p:cNvPr>
          <p:cNvSpPr/>
          <p:nvPr/>
        </p:nvSpPr>
        <p:spPr>
          <a:xfrm>
            <a:off x="6674260" y="5378697"/>
            <a:ext cx="2880000" cy="1126606"/>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Teach Computing Pathway</a:t>
            </a:r>
          </a:p>
          <a:p>
            <a:pPr lvl="0">
              <a:spcAft>
                <a:spcPts val="500"/>
              </a:spcAft>
            </a:pPr>
            <a:r>
              <a:rPr lang="en-GB" sz="1200" dirty="0">
                <a:solidFill>
                  <a:prstClr val="black"/>
                </a:solidFill>
                <a:latin typeface="Sassoon Penpals" panose="02000400000000000000" pitchFamily="50" charset="0"/>
                <a:hlinkClick r:id="rId5"/>
              </a:rPr>
              <a:t>https://teachcomputing.org/curriculum/key-stage-2/creating-media-video-editing</a:t>
            </a:r>
            <a:endParaRPr lang="en-GB" sz="1200" dirty="0">
              <a:solidFill>
                <a:prstClr val="black"/>
              </a:solidFill>
              <a:latin typeface="Sassoon Penpals" panose="02000400000000000000" pitchFamily="50" charset="0"/>
            </a:endParaRPr>
          </a:p>
        </p:txBody>
      </p:sp>
      <p:sp>
        <p:nvSpPr>
          <p:cNvPr id="11" name="Rounded Rectangle 38">
            <a:extLst>
              <a:ext uri="{FF2B5EF4-FFF2-40B4-BE49-F238E27FC236}">
                <a16:creationId xmlns:a16="http://schemas.microsoft.com/office/drawing/2014/main" id="{D1F72F37-EA5C-4881-8B12-95ACB3C5F105}"/>
              </a:ext>
            </a:extLst>
          </p:cNvPr>
          <p:cNvSpPr/>
          <p:nvPr/>
        </p:nvSpPr>
        <p:spPr>
          <a:xfrm>
            <a:off x="326572" y="5376758"/>
            <a:ext cx="2879999" cy="1128544"/>
          </a:xfrm>
          <a:prstGeom prst="roundRect">
            <a:avLst>
              <a:gd name="adj" fmla="val 17017"/>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Year 4</a:t>
            </a:r>
          </a:p>
          <a:p>
            <a:pPr lvl="0">
              <a:spcAft>
                <a:spcPts val="500"/>
              </a:spcAft>
            </a:pPr>
            <a:r>
              <a:rPr lang="en-GB" sz="1200" dirty="0">
                <a:solidFill>
                  <a:prstClr val="black"/>
                </a:solidFill>
                <a:latin typeface="Sassoon Penpals" panose="02000400000000000000" pitchFamily="50" charset="0"/>
              </a:rPr>
              <a:t>Year 4 Photo editing</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Change the appearance of a digital image (e.g. cropping, corrections, filters).</a:t>
            </a:r>
          </a:p>
        </p:txBody>
      </p:sp>
      <p:sp>
        <p:nvSpPr>
          <p:cNvPr id="12" name="Rounded Rectangle 38">
            <a:extLst>
              <a:ext uri="{FF2B5EF4-FFF2-40B4-BE49-F238E27FC236}">
                <a16:creationId xmlns:a16="http://schemas.microsoft.com/office/drawing/2014/main" id="{D1F72F37-EA5C-4881-8B12-95ACB3C5F105}"/>
              </a:ext>
            </a:extLst>
          </p:cNvPr>
          <p:cNvSpPr/>
          <p:nvPr/>
        </p:nvSpPr>
        <p:spPr>
          <a:xfrm>
            <a:off x="3500415" y="4247805"/>
            <a:ext cx="2880000" cy="2257498"/>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pic>
        <p:nvPicPr>
          <p:cNvPr id="13" name="Picture 12">
            <a:extLst>
              <a:ext uri="{FF2B5EF4-FFF2-40B4-BE49-F238E27FC236}">
                <a16:creationId xmlns:a16="http://schemas.microsoft.com/office/drawing/2014/main" id="{688A9363-8CC9-47DB-9618-D98521F83985}"/>
              </a:ext>
            </a:extLst>
          </p:cNvPr>
          <p:cNvPicPr>
            <a:picLocks noChangeAspect="1"/>
          </p:cNvPicPr>
          <p:nvPr/>
        </p:nvPicPr>
        <p:blipFill>
          <a:blip r:embed="rId7"/>
          <a:stretch>
            <a:fillRect/>
          </a:stretch>
        </p:blipFill>
        <p:spPr>
          <a:xfrm>
            <a:off x="2551330" y="5505141"/>
            <a:ext cx="534775" cy="379691"/>
          </a:xfrm>
          <a:prstGeom prst="rect">
            <a:avLst/>
          </a:prstGeom>
        </p:spPr>
      </p:pic>
    </p:spTree>
    <p:extLst>
      <p:ext uri="{BB962C8B-B14F-4D97-AF65-F5344CB8AC3E}">
        <p14:creationId xmlns:p14="http://schemas.microsoft.com/office/powerpoint/2010/main" val="2291124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469689" y="1634382"/>
            <a:ext cx="8966622" cy="160967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b"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86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EYFS</a:t>
            </a:r>
          </a:p>
        </p:txBody>
      </p:sp>
      <p:grpSp>
        <p:nvGrpSpPr>
          <p:cNvPr id="6" name="Group 5"/>
          <p:cNvGrpSpPr/>
          <p:nvPr/>
        </p:nvGrpSpPr>
        <p:grpSpPr>
          <a:xfrm>
            <a:off x="2953598" y="3499899"/>
            <a:ext cx="3998804" cy="1767994"/>
            <a:chOff x="4069200" y="4314542"/>
            <a:chExt cx="3998804" cy="1767994"/>
          </a:xfrm>
        </p:grpSpPr>
        <p:sp>
          <p:nvSpPr>
            <p:cNvPr id="5" name="Oval 4"/>
            <p:cNvSpPr/>
            <p:nvPr/>
          </p:nvSpPr>
          <p:spPr>
            <a:xfrm>
              <a:off x="4069200" y="4314542"/>
              <a:ext cx="1767600" cy="1767600"/>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51B0BA11-1BCC-495D-90B6-B65EB84217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5656" y="4314542"/>
              <a:ext cx="1772348" cy="1767994"/>
            </a:xfrm>
            <a:prstGeom prst="rect">
              <a:avLst/>
            </a:prstGeom>
          </p:spPr>
        </p:pic>
      </p:grpSp>
    </p:spTree>
    <p:extLst>
      <p:ext uri="{BB962C8B-B14F-4D97-AF65-F5344CB8AC3E}">
        <p14:creationId xmlns:p14="http://schemas.microsoft.com/office/powerpoint/2010/main" val="16941309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469689" y="1634382"/>
            <a:ext cx="8966622" cy="160967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b"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86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6</a:t>
            </a:r>
          </a:p>
        </p:txBody>
      </p:sp>
      <p:grpSp>
        <p:nvGrpSpPr>
          <p:cNvPr id="6" name="Group 5"/>
          <p:cNvGrpSpPr/>
          <p:nvPr/>
        </p:nvGrpSpPr>
        <p:grpSpPr>
          <a:xfrm>
            <a:off x="2953598" y="3499899"/>
            <a:ext cx="3998804" cy="1767994"/>
            <a:chOff x="4069200" y="4314542"/>
            <a:chExt cx="3998804" cy="1767994"/>
          </a:xfrm>
        </p:grpSpPr>
        <p:sp>
          <p:nvSpPr>
            <p:cNvPr id="5" name="Oval 4"/>
            <p:cNvSpPr/>
            <p:nvPr/>
          </p:nvSpPr>
          <p:spPr>
            <a:xfrm>
              <a:off x="4069200" y="4314542"/>
              <a:ext cx="1767600" cy="1767600"/>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51B0BA11-1BCC-495D-90B6-B65EB84217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5656" y="4314542"/>
              <a:ext cx="1772348" cy="1767994"/>
            </a:xfrm>
            <a:prstGeom prst="rect">
              <a:avLst/>
            </a:prstGeom>
          </p:spPr>
        </p:pic>
      </p:grpSp>
    </p:spTree>
    <p:extLst>
      <p:ext uri="{BB962C8B-B14F-4D97-AF65-F5344CB8AC3E}">
        <p14:creationId xmlns:p14="http://schemas.microsoft.com/office/powerpoint/2010/main" val="3889411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6 – Finding balance</a:t>
            </a:r>
          </a:p>
        </p:txBody>
      </p:sp>
      <p:sp>
        <p:nvSpPr>
          <p:cNvPr id="31" name="Oval 30"/>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Oval 31">
            <a:extLst>
              <a:ext uri="{FF2B5EF4-FFF2-40B4-BE49-F238E27FC236}">
                <a16:creationId xmlns:a16="http://schemas.microsoft.com/office/drawing/2014/main" id="{28C29022-CEF6-47EA-9B66-6AC2E59006F4}"/>
              </a:ext>
            </a:extLst>
          </p:cNvPr>
          <p:cNvSpPr/>
          <p:nvPr/>
        </p:nvSpPr>
        <p:spPr>
          <a:xfrm>
            <a:off x="7128567" y="352695"/>
            <a:ext cx="687600" cy="687600"/>
          </a:xfrm>
          <a:prstGeom prst="ellipse">
            <a:avLst/>
          </a:prstGeom>
          <a:solidFill>
            <a:srgbClr val="00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Digital Literacy</a:t>
            </a:r>
          </a:p>
        </p:txBody>
      </p:sp>
      <p:pic>
        <p:nvPicPr>
          <p:cNvPr id="33" name="Picture 32"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15" name="Rounded Rectangle 38">
            <a:extLst>
              <a:ext uri="{FF2B5EF4-FFF2-40B4-BE49-F238E27FC236}">
                <a16:creationId xmlns:a16="http://schemas.microsoft.com/office/drawing/2014/main" id="{D1F72F37-EA5C-4881-8B12-95ACB3C5F105}"/>
              </a:ext>
            </a:extLst>
          </p:cNvPr>
          <p:cNvSpPr/>
          <p:nvPr/>
        </p:nvSpPr>
        <p:spPr>
          <a:xfrm>
            <a:off x="3500415" y="1321507"/>
            <a:ext cx="2880000" cy="2643664"/>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Find content that can be reused.</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Make references and acknowledgements to others content.</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Critically evaluate online content including gender, race, religion and disability.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Identify, flag and report inappropriate content.</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6674260" y="1321507"/>
            <a:ext cx="2880000" cy="3724318"/>
          </a:xfrm>
          <a:prstGeom prst="roundRect">
            <a:avLst>
              <a:gd name="adj" fmla="val 6222"/>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6 Computing End Points</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Explain how technology can put pressure on us.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Share different ways in which people can collaborate online (e.g. Google Classroom).</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 variable in a computer program (e.g. score or name).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a hyperlink to link multiple pages on a website.</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Create an audio track with multiple layers.</a:t>
            </a:r>
          </a:p>
        </p:txBody>
      </p:sp>
      <p:sp>
        <p:nvSpPr>
          <p:cNvPr id="11" name="Rounded Rectangle 38">
            <a:extLst>
              <a:ext uri="{FF2B5EF4-FFF2-40B4-BE49-F238E27FC236}">
                <a16:creationId xmlns:a16="http://schemas.microsoft.com/office/drawing/2014/main" id="{D1F72F37-EA5C-4881-8B12-95ACB3C5F105}"/>
              </a:ext>
            </a:extLst>
          </p:cNvPr>
          <p:cNvSpPr/>
          <p:nvPr/>
        </p:nvSpPr>
        <p:spPr>
          <a:xfrm>
            <a:off x="326571" y="1321508"/>
            <a:ext cx="2880000" cy="3724317"/>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15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150" dirty="0">
                <a:solidFill>
                  <a:srgbClr val="FF0000"/>
                </a:solidFill>
                <a:latin typeface="Sassoon Penpals" panose="02000400000000000000" pitchFamily="50" charset="0"/>
              </a:rPr>
              <a:t>Understand the impact and risk of sharing online including privately.</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Know how to protect my digital personality.</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Know how to capture bullying online.</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Know how a search engine works.</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Understand why people present opinions as facts.</a:t>
            </a:r>
          </a:p>
          <a:p>
            <a:pPr marL="180000" indent="-180000">
              <a:spcAft>
                <a:spcPts val="500"/>
              </a:spcAft>
              <a:buFont typeface="Arial" panose="020B0604020202020204" pitchFamily="34" charset="0"/>
              <a:buChar char="•"/>
            </a:pPr>
            <a:r>
              <a:rPr lang="en-GB" sz="1150" dirty="0">
                <a:solidFill>
                  <a:srgbClr val="FF0000"/>
                </a:solidFill>
                <a:latin typeface="Sassoon Penpals" panose="02000400000000000000" pitchFamily="50" charset="0"/>
              </a:rPr>
              <a:t>Understand persuasive design.</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Know how age-related content is regulated.</a:t>
            </a:r>
          </a:p>
          <a:p>
            <a:pPr marL="180000" indent="-180000">
              <a:spcAft>
                <a:spcPts val="500"/>
              </a:spcAft>
              <a:buFont typeface="Arial" panose="020B0604020202020204" pitchFamily="34" charset="0"/>
              <a:buChar char="•"/>
            </a:pPr>
            <a:r>
              <a:rPr lang="en-GB" sz="1150" dirty="0">
                <a:solidFill>
                  <a:srgbClr val="FF0000"/>
                </a:solidFill>
                <a:latin typeface="Sassoon Penpals" panose="02000400000000000000" pitchFamily="50" charset="0"/>
              </a:rPr>
              <a:t>Know the pressures that technology can place on someone, how to manage this, and the importance of asking for the help needed.</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Know effective ways to manage passwords.</a:t>
            </a:r>
          </a:p>
          <a:p>
            <a:pPr marL="180000" indent="-180000">
              <a:spcAft>
                <a:spcPts val="500"/>
              </a:spcAft>
              <a:buFont typeface="Arial" panose="020B0604020202020204" pitchFamily="34" charset="0"/>
              <a:buChar char="•"/>
            </a:pPr>
            <a:r>
              <a:rPr lang="en-GB" sz="1150" dirty="0">
                <a:solidFill>
                  <a:srgbClr val="FF0000"/>
                </a:solidFill>
                <a:latin typeface="Sassoon Penpals" panose="02000400000000000000" pitchFamily="50" charset="0"/>
              </a:rPr>
              <a:t>Know how to increase privacy on apps.</a:t>
            </a:r>
          </a:p>
        </p:txBody>
      </p:sp>
      <p:sp>
        <p:nvSpPr>
          <p:cNvPr id="12" name="Rounded Rectangle 38">
            <a:extLst>
              <a:ext uri="{FF2B5EF4-FFF2-40B4-BE49-F238E27FC236}">
                <a16:creationId xmlns:a16="http://schemas.microsoft.com/office/drawing/2014/main" id="{D1F72F37-EA5C-4881-8B12-95ACB3C5F105}"/>
              </a:ext>
            </a:extLst>
          </p:cNvPr>
          <p:cNvSpPr/>
          <p:nvPr/>
        </p:nvSpPr>
        <p:spPr>
          <a:xfrm>
            <a:off x="6674260" y="5326883"/>
            <a:ext cx="2880000" cy="1178419"/>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Education for a Connected World</a:t>
            </a:r>
          </a:p>
          <a:p>
            <a:pPr lvl="0">
              <a:spcAft>
                <a:spcPts val="500"/>
              </a:spcAft>
            </a:pPr>
            <a:r>
              <a:rPr lang="en-GB" sz="1200" dirty="0">
                <a:solidFill>
                  <a:prstClr val="black"/>
                </a:solidFill>
                <a:latin typeface="Sassoon Penpals" panose="02000400000000000000" pitchFamily="50" charset="0"/>
                <a:hlinkClick r:id="rId5"/>
              </a:rPr>
              <a:t>https://www.gov.uk/government/publications/education-for-a-connected-world</a:t>
            </a:r>
            <a:endParaRPr lang="en-GB" sz="1200" dirty="0">
              <a:solidFill>
                <a:prstClr val="black"/>
              </a:solidFill>
              <a:latin typeface="Sassoon Penpals" panose="02000400000000000000" pitchFamily="50" charset="0"/>
            </a:endParaRPr>
          </a:p>
        </p:txBody>
      </p:sp>
      <p:sp>
        <p:nvSpPr>
          <p:cNvPr id="14" name="Rounded Rectangle 38">
            <a:extLst>
              <a:ext uri="{FF2B5EF4-FFF2-40B4-BE49-F238E27FC236}">
                <a16:creationId xmlns:a16="http://schemas.microsoft.com/office/drawing/2014/main" id="{D1F72F37-EA5C-4881-8B12-95ACB3C5F105}"/>
              </a:ext>
            </a:extLst>
          </p:cNvPr>
          <p:cNvSpPr/>
          <p:nvPr/>
        </p:nvSpPr>
        <p:spPr>
          <a:xfrm>
            <a:off x="326572" y="5326883"/>
            <a:ext cx="2879999" cy="1178419"/>
          </a:xfrm>
          <a:prstGeom prst="roundRect">
            <a:avLst>
              <a:gd name="adj" fmla="val 15582"/>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Year 5</a:t>
            </a:r>
          </a:p>
          <a:p>
            <a:pPr lvl="0">
              <a:spcAft>
                <a:spcPts val="500"/>
              </a:spcAft>
            </a:pPr>
            <a:r>
              <a:rPr lang="en-GB" sz="1200" dirty="0">
                <a:solidFill>
                  <a:prstClr val="black"/>
                </a:solidFill>
                <a:latin typeface="Sassoon Penpals" panose="02000400000000000000" pitchFamily="50" charset="0"/>
              </a:rPr>
              <a:t>Year 5 Digital citizenship</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Explain how to keep personal information safe (e.g. passwords, choosing what you share).</a:t>
            </a:r>
          </a:p>
        </p:txBody>
      </p:sp>
      <p:sp>
        <p:nvSpPr>
          <p:cNvPr id="18" name="Rounded Rectangle 38">
            <a:extLst>
              <a:ext uri="{FF2B5EF4-FFF2-40B4-BE49-F238E27FC236}">
                <a16:creationId xmlns:a16="http://schemas.microsoft.com/office/drawing/2014/main" id="{D1F72F37-EA5C-4881-8B12-95ACB3C5F105}"/>
              </a:ext>
            </a:extLst>
          </p:cNvPr>
          <p:cNvSpPr/>
          <p:nvPr/>
        </p:nvSpPr>
        <p:spPr>
          <a:xfrm>
            <a:off x="3500415" y="4247805"/>
            <a:ext cx="2880000" cy="2257498"/>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pic>
        <p:nvPicPr>
          <p:cNvPr id="13" name="Picture 12">
            <a:extLst>
              <a:ext uri="{FF2B5EF4-FFF2-40B4-BE49-F238E27FC236}">
                <a16:creationId xmlns:a16="http://schemas.microsoft.com/office/drawing/2014/main" id="{E154D330-7D24-4BEF-9A0B-7D3261EA43F5}"/>
              </a:ext>
            </a:extLst>
          </p:cNvPr>
          <p:cNvPicPr>
            <a:picLocks noChangeAspect="1"/>
          </p:cNvPicPr>
          <p:nvPr/>
        </p:nvPicPr>
        <p:blipFill>
          <a:blip r:embed="rId7"/>
          <a:stretch>
            <a:fillRect/>
          </a:stretch>
        </p:blipFill>
        <p:spPr>
          <a:xfrm>
            <a:off x="2551330" y="5429562"/>
            <a:ext cx="534775" cy="379691"/>
          </a:xfrm>
          <a:prstGeom prst="rect">
            <a:avLst/>
          </a:prstGeom>
        </p:spPr>
      </p:pic>
    </p:spTree>
    <p:extLst>
      <p:ext uri="{BB962C8B-B14F-4D97-AF65-F5344CB8AC3E}">
        <p14:creationId xmlns:p14="http://schemas.microsoft.com/office/powerpoint/2010/main" val="16131649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6 – Online collaboration</a:t>
            </a:r>
          </a:p>
        </p:txBody>
      </p:sp>
      <p:sp>
        <p:nvSpPr>
          <p:cNvPr id="49" name="Oval 48"/>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Oval 49">
            <a:extLst>
              <a:ext uri="{FF2B5EF4-FFF2-40B4-BE49-F238E27FC236}">
                <a16:creationId xmlns:a16="http://schemas.microsoft.com/office/drawing/2014/main" id="{E7DDE3D0-FEA9-4508-924D-8DA7B2739685}"/>
              </a:ext>
            </a:extLst>
          </p:cNvPr>
          <p:cNvSpPr/>
          <p:nvPr/>
        </p:nvSpPr>
        <p:spPr>
          <a:xfrm>
            <a:off x="7128567" y="352695"/>
            <a:ext cx="687600" cy="6876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 Science</a:t>
            </a:r>
          </a:p>
        </p:txBody>
      </p:sp>
      <p:pic>
        <p:nvPicPr>
          <p:cNvPr id="51" name="Picture 50"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14" name="Rounded Rectangle 38">
            <a:extLst>
              <a:ext uri="{FF2B5EF4-FFF2-40B4-BE49-F238E27FC236}">
                <a16:creationId xmlns:a16="http://schemas.microsoft.com/office/drawing/2014/main" id="{D1F72F37-EA5C-4881-8B12-95ACB3C5F105}"/>
              </a:ext>
            </a:extLst>
          </p:cNvPr>
          <p:cNvSpPr/>
          <p:nvPr/>
        </p:nvSpPr>
        <p:spPr>
          <a:xfrm>
            <a:off x="326571" y="1321507"/>
            <a:ext cx="2880000" cy="3691068"/>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Understand the impact and risk of sharing online including privately.</a:t>
            </a:r>
          </a:p>
          <a:p>
            <a:pPr>
              <a:spcAft>
                <a:spcPts val="500"/>
              </a:spcAft>
            </a:pPr>
            <a:r>
              <a:rPr kumimoji="0" lang="en-GB" sz="12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a:t>
            </a:r>
            <a:r>
              <a:rPr kumimoji="0" lang="en-GB" sz="1200" b="1" i="0" u="none" strike="noStrike" kern="1200" cap="none" spc="0" normalizeH="0" noProof="0" dirty="0">
                <a:ln>
                  <a:noFill/>
                </a:ln>
                <a:solidFill>
                  <a:prstClr val="black"/>
                </a:solidFill>
                <a:effectLst/>
                <a:uLnTx/>
                <a:uFillTx/>
                <a:latin typeface="Sassoon Penpals" panose="02000400000000000000" pitchFamily="50" charset="0"/>
                <a:ea typeface="+mn-ea"/>
                <a:cs typeface="+mn-cs"/>
              </a:rPr>
              <a:t> Science</a:t>
            </a:r>
            <a:endParaRPr kumimoji="0" lang="en-GB" sz="12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Know that data is transferred across networks using agreed protocols (methods).</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Understand that data is transferred in packets.</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computers connected to the internet allow people in different places to work together.</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methods of communicating and collaborating using the internet.</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Understand that communicating and collaboration using the internet can be public or private.</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3500415" y="1321506"/>
            <a:ext cx="2880000" cy="2726791"/>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1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Find content that can be reused.</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Make references and acknowledgements to others content.</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Critically evaluate online content including gender, race, religion and disability.</a:t>
            </a:r>
          </a:p>
          <a:p>
            <a:pPr>
              <a:spcAft>
                <a:spcPts val="500"/>
              </a:spcAft>
            </a:pPr>
            <a:r>
              <a:rPr lang="en-GB" sz="1100" b="1" dirty="0">
                <a:solidFill>
                  <a:prstClr val="black"/>
                </a:solidFill>
                <a:latin typeface="Sassoon Penpals" panose="02000400000000000000" pitchFamily="50" charset="0"/>
              </a:rPr>
              <a:t>Computer Science</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Choose methods of internet communication and collaboration for given purposes.</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Make informed choices over what you should and should not share online.</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6674260" y="1321507"/>
            <a:ext cx="2880000" cy="3782508"/>
          </a:xfrm>
          <a:prstGeom prst="roundRect">
            <a:avLst>
              <a:gd name="adj" fmla="val 5933"/>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6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how technology can put pressure on us.</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Share different ways in which people can collaborate online (e.g. Google Classroom).</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 variable in a computer program (e.g. score or name).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a hyperlink to link multiple pages on a website.</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Create an audio track with multiple layers.</a:t>
            </a:r>
          </a:p>
        </p:txBody>
      </p:sp>
      <p:sp>
        <p:nvSpPr>
          <p:cNvPr id="17" name="Rounded Rectangle 38">
            <a:extLst>
              <a:ext uri="{FF2B5EF4-FFF2-40B4-BE49-F238E27FC236}">
                <a16:creationId xmlns:a16="http://schemas.microsoft.com/office/drawing/2014/main" id="{D1F72F37-EA5C-4881-8B12-95ACB3C5F105}"/>
              </a:ext>
            </a:extLst>
          </p:cNvPr>
          <p:cNvSpPr/>
          <p:nvPr/>
        </p:nvSpPr>
        <p:spPr>
          <a:xfrm>
            <a:off x="6674260" y="5379059"/>
            <a:ext cx="2880000" cy="1126606"/>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Teach Computing Pathway</a:t>
            </a:r>
          </a:p>
          <a:p>
            <a:pPr lvl="0">
              <a:spcAft>
                <a:spcPts val="500"/>
              </a:spcAft>
            </a:pPr>
            <a:r>
              <a:rPr lang="en-GB" sz="1200" dirty="0">
                <a:solidFill>
                  <a:prstClr val="black"/>
                </a:solidFill>
                <a:latin typeface="Sassoon Penpals" panose="02000400000000000000" pitchFamily="50" charset="0"/>
                <a:hlinkClick r:id="rId5"/>
              </a:rPr>
              <a:t>https://teachcomputing.org/curriculum/key-stage-2/computing-systems-and-networks-communication</a:t>
            </a:r>
            <a:endParaRPr lang="en-GB" sz="1200" dirty="0">
              <a:solidFill>
                <a:prstClr val="black"/>
              </a:solidFill>
              <a:latin typeface="Sassoon Penpals" panose="02000400000000000000" pitchFamily="50" charset="0"/>
            </a:endParaRPr>
          </a:p>
        </p:txBody>
      </p:sp>
      <p:sp>
        <p:nvSpPr>
          <p:cNvPr id="11" name="Rounded Rectangle 38">
            <a:extLst>
              <a:ext uri="{FF2B5EF4-FFF2-40B4-BE49-F238E27FC236}">
                <a16:creationId xmlns:a16="http://schemas.microsoft.com/office/drawing/2014/main" id="{D1F72F37-EA5C-4881-8B12-95ACB3C5F105}"/>
              </a:ext>
            </a:extLst>
          </p:cNvPr>
          <p:cNvSpPr/>
          <p:nvPr/>
        </p:nvSpPr>
        <p:spPr>
          <a:xfrm>
            <a:off x="326572" y="5295207"/>
            <a:ext cx="2879999" cy="1210095"/>
          </a:xfrm>
          <a:prstGeom prst="roundRect">
            <a:avLst>
              <a:gd name="adj" fmla="val 15729"/>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Year 5</a:t>
            </a:r>
          </a:p>
          <a:p>
            <a:pPr lvl="0">
              <a:spcAft>
                <a:spcPts val="500"/>
              </a:spcAft>
            </a:pPr>
            <a:r>
              <a:rPr lang="en-GB" sz="1200" dirty="0">
                <a:solidFill>
                  <a:prstClr val="black"/>
                </a:solidFill>
                <a:latin typeface="Sassoon Penpals" panose="02000400000000000000" pitchFamily="50" charset="0"/>
              </a:rPr>
              <a:t>Year 5 Systems and search engines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what a search engine is.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a search engine effectively.</a:t>
            </a:r>
          </a:p>
        </p:txBody>
      </p:sp>
      <p:sp>
        <p:nvSpPr>
          <p:cNvPr id="12" name="Rounded Rectangle 38">
            <a:extLst>
              <a:ext uri="{FF2B5EF4-FFF2-40B4-BE49-F238E27FC236}">
                <a16:creationId xmlns:a16="http://schemas.microsoft.com/office/drawing/2014/main" id="{D1F72F37-EA5C-4881-8B12-95ACB3C5F105}"/>
              </a:ext>
            </a:extLst>
          </p:cNvPr>
          <p:cNvSpPr/>
          <p:nvPr/>
        </p:nvSpPr>
        <p:spPr>
          <a:xfrm>
            <a:off x="3500415" y="4330931"/>
            <a:ext cx="2880000" cy="2174372"/>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pic>
        <p:nvPicPr>
          <p:cNvPr id="13" name="Picture 12">
            <a:extLst>
              <a:ext uri="{FF2B5EF4-FFF2-40B4-BE49-F238E27FC236}">
                <a16:creationId xmlns:a16="http://schemas.microsoft.com/office/drawing/2014/main" id="{359A9B3A-B57E-4BDC-AB1F-025F937B704D}"/>
              </a:ext>
            </a:extLst>
          </p:cNvPr>
          <p:cNvPicPr>
            <a:picLocks noChangeAspect="1"/>
          </p:cNvPicPr>
          <p:nvPr/>
        </p:nvPicPr>
        <p:blipFill>
          <a:blip r:embed="rId7"/>
          <a:stretch>
            <a:fillRect/>
          </a:stretch>
        </p:blipFill>
        <p:spPr>
          <a:xfrm>
            <a:off x="2551330" y="5418815"/>
            <a:ext cx="534775" cy="379691"/>
          </a:xfrm>
          <a:prstGeom prst="rect">
            <a:avLst/>
          </a:prstGeom>
        </p:spPr>
      </p:pic>
    </p:spTree>
    <p:extLst>
      <p:ext uri="{BB962C8B-B14F-4D97-AF65-F5344CB8AC3E}">
        <p14:creationId xmlns:p14="http://schemas.microsoft.com/office/powerpoint/2010/main" val="18369652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6 – Variables in games</a:t>
            </a:r>
          </a:p>
        </p:txBody>
      </p:sp>
      <p:sp>
        <p:nvSpPr>
          <p:cNvPr id="30" name="Oval 29"/>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E7DDE3D0-FEA9-4508-924D-8DA7B2739685}"/>
              </a:ext>
            </a:extLst>
          </p:cNvPr>
          <p:cNvSpPr/>
          <p:nvPr/>
        </p:nvSpPr>
        <p:spPr>
          <a:xfrm>
            <a:off x="7128567" y="352695"/>
            <a:ext cx="687600" cy="6876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 Science</a:t>
            </a:r>
          </a:p>
        </p:txBody>
      </p:sp>
      <p:pic>
        <p:nvPicPr>
          <p:cNvPr id="32" name="Picture 31"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14" name="Rounded Rectangle 38">
            <a:extLst>
              <a:ext uri="{FF2B5EF4-FFF2-40B4-BE49-F238E27FC236}">
                <a16:creationId xmlns:a16="http://schemas.microsoft.com/office/drawing/2014/main" id="{D1F72F37-EA5C-4881-8B12-95ACB3C5F105}"/>
              </a:ext>
            </a:extLst>
          </p:cNvPr>
          <p:cNvSpPr/>
          <p:nvPr/>
        </p:nvSpPr>
        <p:spPr>
          <a:xfrm>
            <a:off x="326571" y="1321508"/>
            <a:ext cx="2880000" cy="2643664"/>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a:spcAft>
                <a:spcPts val="500"/>
              </a:spcAft>
            </a:pPr>
            <a:r>
              <a:rPr kumimoji="0" lang="en-GB" sz="1100" b="1" i="0" u="none" strike="noStrike" kern="1200" cap="none" spc="0" normalizeH="0" baseline="0" noProof="0" dirty="0">
                <a:ln>
                  <a:noFill/>
                </a:ln>
                <a:solidFill>
                  <a:prstClr val="black"/>
                </a:solidFill>
                <a:effectLst/>
                <a:uLnTx/>
                <a:uFillTx/>
                <a:latin typeface="Sassoon Penpals" panose="02000400000000000000" pitchFamily="50" charset="0"/>
              </a:rPr>
              <a:t>Computer</a:t>
            </a:r>
            <a:r>
              <a:rPr kumimoji="0" lang="en-GB" sz="1100" b="1" i="0" u="none" strike="noStrike" kern="1200" cap="none" spc="0" normalizeH="0" noProof="0" dirty="0">
                <a:ln>
                  <a:noFill/>
                </a:ln>
                <a:solidFill>
                  <a:prstClr val="black"/>
                </a:solidFill>
                <a:effectLst/>
                <a:uLnTx/>
                <a:uFillTx/>
                <a:latin typeface="Sassoon Penpals" panose="02000400000000000000" pitchFamily="50" charset="0"/>
              </a:rPr>
              <a:t> Science</a:t>
            </a:r>
            <a:endParaRPr kumimoji="0" lang="en-GB" sz="1100" b="1" i="0" u="none" strike="noStrike" kern="1200" cap="none" spc="0" normalizeH="0" baseline="0" noProof="0" dirty="0">
              <a:ln>
                <a:noFill/>
              </a:ln>
              <a:solidFill>
                <a:prstClr val="black"/>
              </a:solidFill>
              <a:effectLst/>
              <a:uLnTx/>
              <a:uFillTx/>
              <a:latin typeface="Sassoon Penpals" panose="02000400000000000000" pitchFamily="50" charset="0"/>
            </a:endParaRPr>
          </a:p>
          <a:p>
            <a:pPr marL="180000" indent="-180000">
              <a:spcAft>
                <a:spcPts val="500"/>
              </a:spcAft>
              <a:buFont typeface="Arial" panose="020B0604020202020204" pitchFamily="34" charset="0"/>
              <a:buChar char="•"/>
            </a:pPr>
            <a:r>
              <a:rPr lang="en-GB" sz="1100" dirty="0">
                <a:solidFill>
                  <a:srgbClr val="FF0000"/>
                </a:solidFill>
                <a:latin typeface="Sassoon Penpals" panose="02000400000000000000" pitchFamily="50" charset="0"/>
              </a:rPr>
              <a:t>Know that a variable is something that is changeable.</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Understand that a variable has a name and value.</a:t>
            </a:r>
          </a:p>
          <a:p>
            <a:pPr marL="180000" indent="-180000">
              <a:spcAft>
                <a:spcPts val="500"/>
              </a:spcAft>
              <a:buFont typeface="Arial" panose="020B0604020202020204" pitchFamily="34" charset="0"/>
              <a:buChar char="•"/>
            </a:pPr>
            <a:r>
              <a:rPr lang="en-GB" sz="1100" dirty="0">
                <a:solidFill>
                  <a:srgbClr val="FF0000"/>
                </a:solidFill>
                <a:latin typeface="Sassoon Penpals" panose="02000400000000000000" pitchFamily="50" charset="0"/>
              </a:rPr>
              <a:t>Know that the value of a variable is updated and can only have one value.</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Know that a variable can be set as a constant (fixed value).</a:t>
            </a:r>
          </a:p>
          <a:p>
            <a:pPr marL="180000" indent="-180000">
              <a:spcAft>
                <a:spcPts val="500"/>
              </a:spcAft>
              <a:buFont typeface="Arial" panose="020B0604020202020204" pitchFamily="34" charset="0"/>
              <a:buChar char="•"/>
            </a:pPr>
            <a:r>
              <a:rPr lang="en-GB" sz="1100" dirty="0">
                <a:solidFill>
                  <a:srgbClr val="FF0000"/>
                </a:solidFill>
                <a:latin typeface="Sassoon Penpals" panose="02000400000000000000" pitchFamily="50" charset="0"/>
              </a:rPr>
              <a:t>Understand the importance of setting up a variable at the start of a program (initialisation).</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3500415" y="1321507"/>
            <a:ext cx="2880000" cy="3774196"/>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Find content that can be reused.</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Make references and acknowledgements to others content.</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Critically evaluate online content including gender, race, religion and disability.</a:t>
            </a:r>
          </a:p>
          <a:p>
            <a:pPr>
              <a:spcAft>
                <a:spcPts val="500"/>
              </a:spcAft>
            </a:pPr>
            <a:r>
              <a:rPr lang="en-GB" sz="1200" b="1" dirty="0">
                <a:solidFill>
                  <a:prstClr val="black"/>
                </a:solidFill>
                <a:latin typeface="Sassoon Penpals" panose="02000400000000000000" pitchFamily="50" charset="0"/>
              </a:rPr>
              <a:t>Computer Science</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Choose a name that identifies the role of a variable to make it easier for humans to understand it.</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Update a variable with a user input or event.</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a variable in a conditional statement to control the flow of a program.</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the same variable in more than one location in a program.</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6674260" y="1321507"/>
            <a:ext cx="2880000" cy="3774196"/>
          </a:xfrm>
          <a:prstGeom prst="roundRect">
            <a:avLst>
              <a:gd name="adj" fmla="val 6222"/>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6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how technology can put pressure on us.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Share different ways in which people can collaborate online (e.g. Google Classroom).</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Create a variable in a computer program (e.g. score or name).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a hyperlink to link multiple pages on a website.</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Create an audio track with multiple layers.</a:t>
            </a:r>
          </a:p>
        </p:txBody>
      </p:sp>
      <p:sp>
        <p:nvSpPr>
          <p:cNvPr id="17" name="Rounded Rectangle 38">
            <a:extLst>
              <a:ext uri="{FF2B5EF4-FFF2-40B4-BE49-F238E27FC236}">
                <a16:creationId xmlns:a16="http://schemas.microsoft.com/office/drawing/2014/main" id="{D1F72F37-EA5C-4881-8B12-95ACB3C5F105}"/>
              </a:ext>
            </a:extLst>
          </p:cNvPr>
          <p:cNvSpPr/>
          <p:nvPr/>
        </p:nvSpPr>
        <p:spPr>
          <a:xfrm>
            <a:off x="6674260" y="5378697"/>
            <a:ext cx="2880000" cy="1126606"/>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Teach Computing Pathway</a:t>
            </a:r>
          </a:p>
          <a:p>
            <a:pPr lvl="0">
              <a:spcAft>
                <a:spcPts val="500"/>
              </a:spcAft>
            </a:pPr>
            <a:r>
              <a:rPr lang="en-GB" sz="1200" dirty="0">
                <a:solidFill>
                  <a:prstClr val="black"/>
                </a:solidFill>
                <a:latin typeface="Sassoon Penpals" panose="02000400000000000000" pitchFamily="50" charset="0"/>
                <a:hlinkClick r:id="rId5"/>
              </a:rPr>
              <a:t>https://teachcomputing.org/curriculum/key-stage-2/programming-a-variables-in-games</a:t>
            </a:r>
            <a:endParaRPr lang="en-GB" sz="1200" dirty="0">
              <a:solidFill>
                <a:prstClr val="black"/>
              </a:solidFill>
              <a:latin typeface="Sassoon Penpals" panose="02000400000000000000" pitchFamily="50" charset="0"/>
            </a:endParaRPr>
          </a:p>
        </p:txBody>
      </p:sp>
      <p:sp>
        <p:nvSpPr>
          <p:cNvPr id="11" name="Rounded Rectangle 38">
            <a:extLst>
              <a:ext uri="{FF2B5EF4-FFF2-40B4-BE49-F238E27FC236}">
                <a16:creationId xmlns:a16="http://schemas.microsoft.com/office/drawing/2014/main" id="{D1F72F37-EA5C-4881-8B12-95ACB3C5F105}"/>
              </a:ext>
            </a:extLst>
          </p:cNvPr>
          <p:cNvSpPr/>
          <p:nvPr/>
        </p:nvSpPr>
        <p:spPr>
          <a:xfrm>
            <a:off x="3500415" y="5378697"/>
            <a:ext cx="2880000" cy="1126605"/>
          </a:xfrm>
          <a:prstGeom prst="roundRect">
            <a:avLst>
              <a:gd name="adj" fmla="val 14167"/>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Year 5</a:t>
            </a:r>
          </a:p>
          <a:p>
            <a:pPr lvl="0">
              <a:spcAft>
                <a:spcPts val="500"/>
              </a:spcAft>
            </a:pPr>
            <a:r>
              <a:rPr lang="en-GB" sz="1200" dirty="0">
                <a:solidFill>
                  <a:prstClr val="black"/>
                </a:solidFill>
                <a:latin typeface="Sassoon Penpals" panose="02000400000000000000" pitchFamily="50" charset="0"/>
              </a:rPr>
              <a:t>Year 5 Selection in quizzes (Scratch)</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an ‘if and else’ statement for an algorithm (e.g. in a quiz).</a:t>
            </a:r>
          </a:p>
        </p:txBody>
      </p:sp>
      <p:sp>
        <p:nvSpPr>
          <p:cNvPr id="12" name="Rounded Rectangle 38">
            <a:extLst>
              <a:ext uri="{FF2B5EF4-FFF2-40B4-BE49-F238E27FC236}">
                <a16:creationId xmlns:a16="http://schemas.microsoft.com/office/drawing/2014/main" id="{D1F72F37-EA5C-4881-8B12-95ACB3C5F105}"/>
              </a:ext>
            </a:extLst>
          </p:cNvPr>
          <p:cNvSpPr/>
          <p:nvPr/>
        </p:nvSpPr>
        <p:spPr>
          <a:xfrm>
            <a:off x="326571" y="4247805"/>
            <a:ext cx="2879999" cy="2257498"/>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pic>
        <p:nvPicPr>
          <p:cNvPr id="13" name="Picture 12">
            <a:extLst>
              <a:ext uri="{FF2B5EF4-FFF2-40B4-BE49-F238E27FC236}">
                <a16:creationId xmlns:a16="http://schemas.microsoft.com/office/drawing/2014/main" id="{18D1EE44-9052-4FD1-AFBC-5AF769FC969A}"/>
              </a:ext>
            </a:extLst>
          </p:cNvPr>
          <p:cNvPicPr>
            <a:picLocks noChangeAspect="1"/>
          </p:cNvPicPr>
          <p:nvPr/>
        </p:nvPicPr>
        <p:blipFill>
          <a:blip r:embed="rId7"/>
          <a:stretch>
            <a:fillRect/>
          </a:stretch>
        </p:blipFill>
        <p:spPr>
          <a:xfrm>
            <a:off x="5725175" y="5501660"/>
            <a:ext cx="534775" cy="379691"/>
          </a:xfrm>
          <a:prstGeom prst="rect">
            <a:avLst/>
          </a:prstGeom>
        </p:spPr>
      </p:pic>
    </p:spTree>
    <p:extLst>
      <p:ext uri="{BB962C8B-B14F-4D97-AF65-F5344CB8AC3E}">
        <p14:creationId xmlns:p14="http://schemas.microsoft.com/office/powerpoint/2010/main" val="37228299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38">
            <a:extLst>
              <a:ext uri="{FF2B5EF4-FFF2-40B4-BE49-F238E27FC236}">
                <a16:creationId xmlns:a16="http://schemas.microsoft.com/office/drawing/2014/main" id="{D1F72F37-EA5C-4881-8B12-95ACB3C5F105}"/>
              </a:ext>
            </a:extLst>
          </p:cNvPr>
          <p:cNvSpPr/>
          <p:nvPr/>
        </p:nvSpPr>
        <p:spPr>
          <a:xfrm>
            <a:off x="6674258" y="5137265"/>
            <a:ext cx="2880001" cy="1368037"/>
          </a:xfrm>
          <a:prstGeom prst="roundRect">
            <a:avLst>
              <a:gd name="adj" fmla="val 10562"/>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Year 5</a:t>
            </a:r>
          </a:p>
          <a:p>
            <a:pPr lvl="0">
              <a:spcAft>
                <a:spcPts val="500"/>
              </a:spcAft>
            </a:pPr>
            <a:r>
              <a:rPr lang="en-GB" sz="1200" dirty="0">
                <a:solidFill>
                  <a:prstClr val="black"/>
                </a:solidFill>
                <a:latin typeface="Sassoon Penpals" panose="02000400000000000000" pitchFamily="50" charset="0"/>
              </a:rPr>
              <a:t>Year 5 Presentations (Google Slides)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 slide for a slideshow that presents data and information clearly (e.g. background colour, font, font colour, font size, quantity of text).</a:t>
            </a:r>
          </a:p>
        </p:txBody>
      </p:sp>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6 – Websites</a:t>
            </a:r>
          </a:p>
        </p:txBody>
      </p:sp>
      <p:sp>
        <p:nvSpPr>
          <p:cNvPr id="30" name="Oval 29"/>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1" name="Picture 30"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32" name="Oval 31">
            <a:extLst>
              <a:ext uri="{FF2B5EF4-FFF2-40B4-BE49-F238E27FC236}">
                <a16:creationId xmlns:a16="http://schemas.microsoft.com/office/drawing/2014/main" id="{FB4B504B-3620-4290-B127-C1A22AE08F1D}"/>
              </a:ext>
            </a:extLst>
          </p:cNvPr>
          <p:cNvSpPr/>
          <p:nvPr/>
        </p:nvSpPr>
        <p:spPr>
          <a:xfrm>
            <a:off x="7128567" y="352849"/>
            <a:ext cx="687600" cy="687600"/>
          </a:xfrm>
          <a:prstGeom prst="ellipse">
            <a:avLst/>
          </a:prstGeom>
          <a:solidFill>
            <a:srgbClr val="FF327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Information Technology</a:t>
            </a:r>
          </a:p>
        </p:txBody>
      </p:sp>
      <p:sp>
        <p:nvSpPr>
          <p:cNvPr id="14" name="Rounded Rectangle 38">
            <a:extLst>
              <a:ext uri="{FF2B5EF4-FFF2-40B4-BE49-F238E27FC236}">
                <a16:creationId xmlns:a16="http://schemas.microsoft.com/office/drawing/2014/main" id="{D1F72F37-EA5C-4881-8B12-95ACB3C5F105}"/>
              </a:ext>
            </a:extLst>
          </p:cNvPr>
          <p:cNvSpPr/>
          <p:nvPr/>
        </p:nvSpPr>
        <p:spPr>
          <a:xfrm>
            <a:off x="326571" y="1321507"/>
            <a:ext cx="2880000" cy="4048515"/>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1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Know how a search engine works.</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Understand the impact and risk of sharing online including privately.</a:t>
            </a:r>
          </a:p>
          <a:p>
            <a:pPr>
              <a:spcAft>
                <a:spcPts val="500"/>
              </a:spcAft>
            </a:pPr>
            <a:r>
              <a:rPr lang="en-GB" sz="11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100" dirty="0">
                <a:solidFill>
                  <a:srgbClr val="FF0000"/>
                </a:solidFill>
                <a:latin typeface="Sassoon Penpals" panose="02000400000000000000" pitchFamily="50" charset="0"/>
              </a:rPr>
              <a:t>Know the difference between HTML &amp; visual display.</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Know that webpages contain different media types.</a:t>
            </a:r>
          </a:p>
          <a:p>
            <a:pPr marL="180000" indent="-180000">
              <a:spcAft>
                <a:spcPts val="500"/>
              </a:spcAft>
              <a:buFont typeface="Arial" panose="020B0604020202020204" pitchFamily="34" charset="0"/>
              <a:buChar char="•"/>
            </a:pPr>
            <a:r>
              <a:rPr lang="en-GB" sz="1100" dirty="0">
                <a:solidFill>
                  <a:srgbClr val="FF0000"/>
                </a:solidFill>
                <a:latin typeface="Sassoon Penpals" panose="02000400000000000000" pitchFamily="50" charset="0"/>
              </a:rPr>
              <a:t>Know that a website is a set of hyperlinked webpages.</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Know the components of a web page layout.</a:t>
            </a:r>
          </a:p>
          <a:p>
            <a:pPr marL="180000" indent="-180000">
              <a:spcAft>
                <a:spcPts val="500"/>
              </a:spcAft>
              <a:buFont typeface="Arial" panose="020B0604020202020204" pitchFamily="34" charset="0"/>
              <a:buChar char="•"/>
            </a:pPr>
            <a:r>
              <a:rPr lang="en-GB" sz="1100" dirty="0">
                <a:solidFill>
                  <a:prstClr val="black"/>
                </a:solidFill>
                <a:latin typeface="Sassoon Penpals" panose="02000400000000000000" pitchFamily="50" charset="0"/>
              </a:rPr>
              <a:t>Understand the need to </a:t>
            </a:r>
            <a:r>
              <a:rPr lang="en-GB" sz="1100" dirty="0">
                <a:solidFill>
                  <a:schemeClr val="tx1"/>
                </a:solidFill>
                <a:latin typeface="Sassoon Penpals" panose="02000400000000000000" pitchFamily="50" charset="0"/>
              </a:rPr>
              <a:t>preview pages (different screens / devices).</a:t>
            </a:r>
          </a:p>
          <a:p>
            <a:pPr marL="180000" indent="-180000">
              <a:spcAft>
                <a:spcPts val="500"/>
              </a:spcAft>
              <a:buFont typeface="Arial" panose="020B0604020202020204" pitchFamily="34" charset="0"/>
              <a:buChar char="•"/>
            </a:pPr>
            <a:r>
              <a:rPr lang="en-GB" sz="1100" dirty="0">
                <a:solidFill>
                  <a:schemeClr val="tx1"/>
                </a:solidFill>
                <a:latin typeface="Sassoon Penpals" panose="02000400000000000000" pitchFamily="50" charset="0"/>
              </a:rPr>
              <a:t>Understand the need for a navigation path and to insert hyperlinks between pages.</a:t>
            </a:r>
          </a:p>
          <a:p>
            <a:pPr marL="180000" indent="-180000">
              <a:spcAft>
                <a:spcPts val="500"/>
              </a:spcAft>
              <a:buFont typeface="Arial" panose="020B0604020202020204" pitchFamily="34" charset="0"/>
              <a:buChar char="•"/>
            </a:pPr>
            <a:r>
              <a:rPr lang="en-GB" sz="1100" dirty="0">
                <a:solidFill>
                  <a:srgbClr val="FF0000"/>
                </a:solidFill>
                <a:latin typeface="Sassoon Penpals" panose="02000400000000000000" pitchFamily="50" charset="0"/>
              </a:rPr>
              <a:t>Understand the implications of linking to content owned by others.</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3500415" y="1321507"/>
            <a:ext cx="2880000" cy="2942922"/>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0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000" dirty="0">
                <a:solidFill>
                  <a:prstClr val="black"/>
                </a:solidFill>
                <a:latin typeface="Sassoon Penpals" panose="02000400000000000000" pitchFamily="50" charset="0"/>
              </a:rPr>
              <a:t>Find content that can be reused.</a:t>
            </a:r>
          </a:p>
          <a:p>
            <a:pPr marL="180000" indent="-180000">
              <a:spcAft>
                <a:spcPts val="500"/>
              </a:spcAft>
              <a:buFont typeface="Arial" panose="020B0604020202020204" pitchFamily="34" charset="0"/>
              <a:buChar char="•"/>
            </a:pPr>
            <a:r>
              <a:rPr lang="en-GB" sz="1000" dirty="0">
                <a:solidFill>
                  <a:prstClr val="black"/>
                </a:solidFill>
                <a:latin typeface="Sassoon Penpals" panose="02000400000000000000" pitchFamily="50" charset="0"/>
              </a:rPr>
              <a:t>Make references and acknowledgements to others content.</a:t>
            </a:r>
          </a:p>
          <a:p>
            <a:pPr marL="180000" indent="-180000">
              <a:spcAft>
                <a:spcPts val="500"/>
              </a:spcAft>
              <a:buFont typeface="Arial" panose="020B0604020202020204" pitchFamily="34" charset="0"/>
              <a:buChar char="•"/>
            </a:pPr>
            <a:r>
              <a:rPr lang="en-GB" sz="1000" dirty="0">
                <a:solidFill>
                  <a:prstClr val="black"/>
                </a:solidFill>
                <a:latin typeface="Sassoon Penpals" panose="02000400000000000000" pitchFamily="50" charset="0"/>
              </a:rPr>
              <a:t>Critically evaluate online content including gender, race, religion and disability.</a:t>
            </a:r>
          </a:p>
          <a:p>
            <a:pPr>
              <a:spcAft>
                <a:spcPts val="500"/>
              </a:spcAft>
            </a:pPr>
            <a:r>
              <a:rPr lang="en-GB" sz="10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000" dirty="0">
                <a:solidFill>
                  <a:prstClr val="black"/>
                </a:solidFill>
                <a:latin typeface="Sassoon Penpals" panose="02000400000000000000" pitchFamily="50" charset="0"/>
              </a:rPr>
              <a:t>Review an existing website (navigation bars, header).</a:t>
            </a:r>
          </a:p>
          <a:p>
            <a:pPr marL="180000" indent="-180000">
              <a:spcAft>
                <a:spcPts val="500"/>
              </a:spcAft>
              <a:buFont typeface="Arial" panose="020B0604020202020204" pitchFamily="34" charset="0"/>
              <a:buChar char="•"/>
            </a:pPr>
            <a:r>
              <a:rPr lang="en-GB" sz="1000" dirty="0">
                <a:solidFill>
                  <a:prstClr val="black"/>
                </a:solidFill>
                <a:latin typeface="Sassoon Penpals" panose="02000400000000000000" pitchFamily="50" charset="0"/>
              </a:rPr>
              <a:t>Create a new blank web page.</a:t>
            </a:r>
          </a:p>
          <a:p>
            <a:pPr marL="180000" indent="-180000">
              <a:spcAft>
                <a:spcPts val="500"/>
              </a:spcAft>
              <a:buFont typeface="Arial" panose="020B0604020202020204" pitchFamily="34" charset="0"/>
              <a:buChar char="•"/>
            </a:pPr>
            <a:r>
              <a:rPr lang="en-GB" sz="1000" dirty="0">
                <a:solidFill>
                  <a:prstClr val="black"/>
                </a:solidFill>
                <a:latin typeface="Sassoon Penpals" panose="02000400000000000000" pitchFamily="50" charset="0"/>
              </a:rPr>
              <a:t>Set the style and appearance of text on a web page.</a:t>
            </a:r>
          </a:p>
          <a:p>
            <a:pPr marL="180000" indent="-180000">
              <a:spcAft>
                <a:spcPts val="500"/>
              </a:spcAft>
              <a:buFont typeface="Arial" panose="020B0604020202020204" pitchFamily="34" charset="0"/>
              <a:buChar char="•"/>
            </a:pPr>
            <a:r>
              <a:rPr lang="en-GB" sz="1000" dirty="0">
                <a:solidFill>
                  <a:prstClr val="black"/>
                </a:solidFill>
                <a:latin typeface="Sassoon Penpals" panose="02000400000000000000" pitchFamily="50" charset="0"/>
              </a:rPr>
              <a:t>Embed media in a web page.</a:t>
            </a:r>
          </a:p>
          <a:p>
            <a:pPr marL="180000" indent="-180000">
              <a:spcAft>
                <a:spcPts val="500"/>
              </a:spcAft>
              <a:buFont typeface="Arial" panose="020B0604020202020204" pitchFamily="34" charset="0"/>
              <a:buChar char="•"/>
            </a:pPr>
            <a:r>
              <a:rPr lang="en-GB" sz="1000" dirty="0">
                <a:solidFill>
                  <a:prstClr val="black"/>
                </a:solidFill>
                <a:latin typeface="Sassoon Penpals" panose="02000400000000000000" pitchFamily="50" charset="0"/>
              </a:rPr>
              <a:t>Insert hyperlinks to another site.</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6674260" y="1321507"/>
            <a:ext cx="2880000" cy="3524813"/>
          </a:xfrm>
          <a:prstGeom prst="roundRect">
            <a:avLst>
              <a:gd name="adj" fmla="val 5067"/>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6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how technology can put pressure on us.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Share different ways in which people can collaborate online (e.g. Google Classroom).</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 variable in a computer program (e.g. score or name).</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Use a hyperlink to link multiple pages on a website.</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Create an audio track with multiple layers.</a:t>
            </a:r>
          </a:p>
        </p:txBody>
      </p:sp>
      <p:sp>
        <p:nvSpPr>
          <p:cNvPr id="17" name="Rounded Rectangle 38">
            <a:extLst>
              <a:ext uri="{FF2B5EF4-FFF2-40B4-BE49-F238E27FC236}">
                <a16:creationId xmlns:a16="http://schemas.microsoft.com/office/drawing/2014/main" id="{D1F72F37-EA5C-4881-8B12-95ACB3C5F105}"/>
              </a:ext>
            </a:extLst>
          </p:cNvPr>
          <p:cNvSpPr/>
          <p:nvPr/>
        </p:nvSpPr>
        <p:spPr>
          <a:xfrm>
            <a:off x="326571" y="5652655"/>
            <a:ext cx="2879999" cy="852648"/>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Teach Computing Pathway</a:t>
            </a:r>
          </a:p>
          <a:p>
            <a:pPr lvl="0">
              <a:spcAft>
                <a:spcPts val="500"/>
              </a:spcAft>
            </a:pPr>
            <a:r>
              <a:rPr lang="en-GB" sz="1200" dirty="0">
                <a:solidFill>
                  <a:prstClr val="black"/>
                </a:solidFill>
                <a:latin typeface="Sassoon Penpals" panose="02000400000000000000" pitchFamily="50" charset="0"/>
                <a:hlinkClick r:id="rId5"/>
              </a:rPr>
              <a:t>https://teachcomputing.org/curriculum/key-stage-2/creating-media-web-page-creation</a:t>
            </a:r>
            <a:endParaRPr lang="en-GB" sz="1200" dirty="0">
              <a:solidFill>
                <a:prstClr val="black"/>
              </a:solidFill>
              <a:latin typeface="Sassoon Penpals" panose="02000400000000000000" pitchFamily="50" charset="0"/>
            </a:endParaRPr>
          </a:p>
        </p:txBody>
      </p:sp>
      <p:sp>
        <p:nvSpPr>
          <p:cNvPr id="12" name="Rounded Rectangle 38">
            <a:extLst>
              <a:ext uri="{FF2B5EF4-FFF2-40B4-BE49-F238E27FC236}">
                <a16:creationId xmlns:a16="http://schemas.microsoft.com/office/drawing/2014/main" id="{D1F72F37-EA5C-4881-8B12-95ACB3C5F105}"/>
              </a:ext>
            </a:extLst>
          </p:cNvPr>
          <p:cNvSpPr/>
          <p:nvPr/>
        </p:nvSpPr>
        <p:spPr>
          <a:xfrm>
            <a:off x="3500415" y="4547061"/>
            <a:ext cx="2880000" cy="1958241"/>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pic>
        <p:nvPicPr>
          <p:cNvPr id="13" name="Picture 12">
            <a:extLst>
              <a:ext uri="{FF2B5EF4-FFF2-40B4-BE49-F238E27FC236}">
                <a16:creationId xmlns:a16="http://schemas.microsoft.com/office/drawing/2014/main" id="{289CF922-05C4-419E-8857-32C8B05D6F3F}"/>
              </a:ext>
            </a:extLst>
          </p:cNvPr>
          <p:cNvPicPr>
            <a:picLocks noChangeAspect="1"/>
          </p:cNvPicPr>
          <p:nvPr/>
        </p:nvPicPr>
        <p:blipFill>
          <a:blip r:embed="rId7"/>
          <a:stretch>
            <a:fillRect/>
          </a:stretch>
        </p:blipFill>
        <p:spPr>
          <a:xfrm>
            <a:off x="8895039" y="5259688"/>
            <a:ext cx="534775" cy="379691"/>
          </a:xfrm>
          <a:prstGeom prst="rect">
            <a:avLst/>
          </a:prstGeom>
        </p:spPr>
      </p:pic>
    </p:spTree>
    <p:extLst>
      <p:ext uri="{BB962C8B-B14F-4D97-AF65-F5344CB8AC3E}">
        <p14:creationId xmlns:p14="http://schemas.microsoft.com/office/powerpoint/2010/main" val="9936496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6 – Audio editing</a:t>
            </a:r>
          </a:p>
        </p:txBody>
      </p:sp>
      <p:sp>
        <p:nvSpPr>
          <p:cNvPr id="30" name="Oval 29"/>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1" name="Picture 30"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32" name="Oval 31">
            <a:extLst>
              <a:ext uri="{FF2B5EF4-FFF2-40B4-BE49-F238E27FC236}">
                <a16:creationId xmlns:a16="http://schemas.microsoft.com/office/drawing/2014/main" id="{FB4B504B-3620-4290-B127-C1A22AE08F1D}"/>
              </a:ext>
            </a:extLst>
          </p:cNvPr>
          <p:cNvSpPr/>
          <p:nvPr/>
        </p:nvSpPr>
        <p:spPr>
          <a:xfrm>
            <a:off x="7128567" y="352849"/>
            <a:ext cx="687600" cy="687600"/>
          </a:xfrm>
          <a:prstGeom prst="ellipse">
            <a:avLst/>
          </a:prstGeom>
          <a:solidFill>
            <a:srgbClr val="FF327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Information Technology</a:t>
            </a:r>
          </a:p>
        </p:txBody>
      </p:sp>
      <p:sp>
        <p:nvSpPr>
          <p:cNvPr id="14" name="Rounded Rectangle 38">
            <a:extLst>
              <a:ext uri="{FF2B5EF4-FFF2-40B4-BE49-F238E27FC236}">
                <a16:creationId xmlns:a16="http://schemas.microsoft.com/office/drawing/2014/main" id="{D1F72F37-EA5C-4881-8B12-95ACB3C5F105}"/>
              </a:ext>
            </a:extLst>
          </p:cNvPr>
          <p:cNvSpPr/>
          <p:nvPr/>
        </p:nvSpPr>
        <p:spPr>
          <a:xfrm>
            <a:off x="326571" y="1321508"/>
            <a:ext cx="2880000" cy="3965388"/>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a:spcAft>
                <a:spcPts val="500"/>
              </a:spcAft>
            </a:pPr>
            <a:r>
              <a:rPr lang="en-GB" sz="1200" b="1" dirty="0">
                <a:solidFill>
                  <a:schemeClr val="tx1"/>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Know that sound can be recorded.</a:t>
            </a:r>
          </a:p>
          <a:p>
            <a:pPr marL="18000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Understand that an input device is needed to record sound.</a:t>
            </a:r>
          </a:p>
          <a:p>
            <a:pPr marL="18000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Know that output devices are needed to play audio.</a:t>
            </a:r>
          </a:p>
          <a:p>
            <a:pPr marL="18000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Understand that audio can be edited.</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Know that sound can be represented visually as a waveform.</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Understand that audio can be layered so that multiple sounds can be played at the same time.</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3500415" y="1321507"/>
            <a:ext cx="2880000" cy="2643664"/>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a:spcAft>
                <a:spcPts val="500"/>
              </a:spcAft>
            </a:pPr>
            <a:r>
              <a:rPr lang="en-GB" sz="12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Import audio into a project.</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Delete a section of audio.</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Change the volume of tracks in a project.</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Evaluate the results of editing choices made.</a:t>
            </a:r>
          </a:p>
          <a:p>
            <a:pPr marL="180000" indent="-180000">
              <a:spcAft>
                <a:spcPts val="500"/>
              </a:spcAft>
              <a:buFont typeface="Arial" panose="020B0604020202020204" pitchFamily="34" charset="0"/>
              <a:buChar char="•"/>
            </a:pPr>
            <a:endParaRPr lang="en-GB" sz="1200" dirty="0">
              <a:solidFill>
                <a:prstClr val="black"/>
              </a:solidFill>
              <a:latin typeface="Sassoon Penpals" panose="02000400000000000000" pitchFamily="50" charset="0"/>
            </a:endParaRPr>
          </a:p>
        </p:txBody>
      </p:sp>
      <p:sp>
        <p:nvSpPr>
          <p:cNvPr id="16" name="Rounded Rectangle 38">
            <a:extLst>
              <a:ext uri="{FF2B5EF4-FFF2-40B4-BE49-F238E27FC236}">
                <a16:creationId xmlns:a16="http://schemas.microsoft.com/office/drawing/2014/main" id="{D1F72F37-EA5C-4881-8B12-95ACB3C5F105}"/>
              </a:ext>
            </a:extLst>
          </p:cNvPr>
          <p:cNvSpPr/>
          <p:nvPr/>
        </p:nvSpPr>
        <p:spPr>
          <a:xfrm>
            <a:off x="6674260" y="1321507"/>
            <a:ext cx="2880000" cy="3774196"/>
          </a:xfrm>
          <a:prstGeom prst="roundRect">
            <a:avLst>
              <a:gd name="adj" fmla="val 4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Year 6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Explain how technology can put pressure on us.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Share different ways in which people can collaborate online (e.g. Google Classroom).</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 variable in a computer program (e.g. score or name).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a hyperlink to link multiple pages on a website.</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Create an audio track with multiple layers.</a:t>
            </a:r>
          </a:p>
        </p:txBody>
      </p:sp>
      <p:sp>
        <p:nvSpPr>
          <p:cNvPr id="17" name="Rounded Rectangle 38">
            <a:extLst>
              <a:ext uri="{FF2B5EF4-FFF2-40B4-BE49-F238E27FC236}">
                <a16:creationId xmlns:a16="http://schemas.microsoft.com/office/drawing/2014/main" id="{D1F72F37-EA5C-4881-8B12-95ACB3C5F105}"/>
              </a:ext>
            </a:extLst>
          </p:cNvPr>
          <p:cNvSpPr/>
          <p:nvPr/>
        </p:nvSpPr>
        <p:spPr>
          <a:xfrm>
            <a:off x="6674260" y="5378697"/>
            <a:ext cx="2880000" cy="1126606"/>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Teach Computing Pathway</a:t>
            </a:r>
          </a:p>
          <a:p>
            <a:pPr lvl="0">
              <a:spcAft>
                <a:spcPts val="500"/>
              </a:spcAft>
            </a:pPr>
            <a:r>
              <a:rPr lang="en-GB" sz="1200" dirty="0">
                <a:solidFill>
                  <a:prstClr val="black"/>
                </a:solidFill>
                <a:latin typeface="Sassoon Penpals" panose="02000400000000000000" pitchFamily="50" charset="0"/>
                <a:hlinkClick r:id="rId5"/>
              </a:rPr>
              <a:t>https://teachcomputing.org/curriculum/key-stage-2/creating-media-audio-editing</a:t>
            </a:r>
            <a:endParaRPr lang="en-GB" sz="1200" dirty="0">
              <a:solidFill>
                <a:prstClr val="black"/>
              </a:solidFill>
              <a:latin typeface="Sassoon Penpals" panose="02000400000000000000" pitchFamily="50" charset="0"/>
            </a:endParaRPr>
          </a:p>
        </p:txBody>
      </p:sp>
      <p:sp>
        <p:nvSpPr>
          <p:cNvPr id="11" name="Rounded Rectangle 38">
            <a:extLst>
              <a:ext uri="{FF2B5EF4-FFF2-40B4-BE49-F238E27FC236}">
                <a16:creationId xmlns:a16="http://schemas.microsoft.com/office/drawing/2014/main" id="{D1F72F37-EA5C-4881-8B12-95ACB3C5F105}"/>
              </a:ext>
            </a:extLst>
          </p:cNvPr>
          <p:cNvSpPr/>
          <p:nvPr/>
        </p:nvSpPr>
        <p:spPr>
          <a:xfrm>
            <a:off x="326572" y="5569527"/>
            <a:ext cx="2879999" cy="935775"/>
          </a:xfrm>
          <a:prstGeom prst="roundRect">
            <a:avLst>
              <a:gd name="adj" fmla="val 16783"/>
            </a:avLst>
          </a:prstGeom>
          <a:solidFill>
            <a:schemeClr val="accent4">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Building on Year 5</a:t>
            </a:r>
          </a:p>
          <a:p>
            <a:pPr lvl="0">
              <a:spcAft>
                <a:spcPts val="500"/>
              </a:spcAft>
            </a:pPr>
            <a:r>
              <a:rPr lang="en-GB" sz="1200" dirty="0">
                <a:solidFill>
                  <a:prstClr val="black"/>
                </a:solidFill>
                <a:latin typeface="Sassoon Penpals" panose="02000400000000000000" pitchFamily="50" charset="0"/>
              </a:rPr>
              <a:t>Year 5 Video editing</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Trim and combine filmed clips to make a video.</a:t>
            </a:r>
          </a:p>
        </p:txBody>
      </p:sp>
      <p:sp>
        <p:nvSpPr>
          <p:cNvPr id="12" name="Rounded Rectangle 38">
            <a:extLst>
              <a:ext uri="{FF2B5EF4-FFF2-40B4-BE49-F238E27FC236}">
                <a16:creationId xmlns:a16="http://schemas.microsoft.com/office/drawing/2014/main" id="{D1F72F37-EA5C-4881-8B12-95ACB3C5F105}"/>
              </a:ext>
            </a:extLst>
          </p:cNvPr>
          <p:cNvSpPr/>
          <p:nvPr/>
        </p:nvSpPr>
        <p:spPr>
          <a:xfrm>
            <a:off x="3500415" y="4247805"/>
            <a:ext cx="2880000" cy="2257498"/>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pic>
        <p:nvPicPr>
          <p:cNvPr id="13" name="Picture 12">
            <a:extLst>
              <a:ext uri="{FF2B5EF4-FFF2-40B4-BE49-F238E27FC236}">
                <a16:creationId xmlns:a16="http://schemas.microsoft.com/office/drawing/2014/main" id="{3CA34616-AB2E-4BAC-9A02-74940784BD87}"/>
              </a:ext>
            </a:extLst>
          </p:cNvPr>
          <p:cNvPicPr>
            <a:picLocks noChangeAspect="1"/>
          </p:cNvPicPr>
          <p:nvPr/>
        </p:nvPicPr>
        <p:blipFill>
          <a:blip r:embed="rId7"/>
          <a:stretch>
            <a:fillRect/>
          </a:stretch>
        </p:blipFill>
        <p:spPr>
          <a:xfrm>
            <a:off x="2551330" y="5684227"/>
            <a:ext cx="534775" cy="379691"/>
          </a:xfrm>
          <a:prstGeom prst="rect">
            <a:avLst/>
          </a:prstGeom>
        </p:spPr>
      </p:pic>
    </p:spTree>
    <p:extLst>
      <p:ext uri="{BB962C8B-B14F-4D97-AF65-F5344CB8AC3E}">
        <p14:creationId xmlns:p14="http://schemas.microsoft.com/office/powerpoint/2010/main" val="18493056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469689" y="1634382"/>
            <a:ext cx="8966622" cy="160967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b"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86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7</a:t>
            </a:r>
          </a:p>
        </p:txBody>
      </p:sp>
      <p:grpSp>
        <p:nvGrpSpPr>
          <p:cNvPr id="6" name="Group 5"/>
          <p:cNvGrpSpPr/>
          <p:nvPr/>
        </p:nvGrpSpPr>
        <p:grpSpPr>
          <a:xfrm>
            <a:off x="2953598" y="3499899"/>
            <a:ext cx="3998804" cy="1767994"/>
            <a:chOff x="4069200" y="4314542"/>
            <a:chExt cx="3998804" cy="1767994"/>
          </a:xfrm>
        </p:grpSpPr>
        <p:sp>
          <p:nvSpPr>
            <p:cNvPr id="5" name="Oval 4"/>
            <p:cNvSpPr/>
            <p:nvPr/>
          </p:nvSpPr>
          <p:spPr>
            <a:xfrm>
              <a:off x="4069200" y="4314542"/>
              <a:ext cx="1767600" cy="1767600"/>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51B0BA11-1BCC-495D-90B6-B65EB84217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5656" y="4314542"/>
              <a:ext cx="1772348" cy="1767994"/>
            </a:xfrm>
            <a:prstGeom prst="rect">
              <a:avLst/>
            </a:prstGeom>
          </p:spPr>
        </p:pic>
      </p:grpSp>
    </p:spTree>
    <p:extLst>
      <p:ext uri="{BB962C8B-B14F-4D97-AF65-F5344CB8AC3E}">
        <p14:creationId xmlns:p14="http://schemas.microsoft.com/office/powerpoint/2010/main" val="20137152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Progression into Year 7</a:t>
            </a:r>
          </a:p>
        </p:txBody>
      </p:sp>
      <p:sp>
        <p:nvSpPr>
          <p:cNvPr id="23" name="Rounded Rectangle 38">
            <a:extLst>
              <a:ext uri="{FF2B5EF4-FFF2-40B4-BE49-F238E27FC236}">
                <a16:creationId xmlns:a16="http://schemas.microsoft.com/office/drawing/2014/main" id="{D1F72F37-EA5C-4881-8B12-95ACB3C5F105}"/>
              </a:ext>
            </a:extLst>
          </p:cNvPr>
          <p:cNvSpPr/>
          <p:nvPr/>
        </p:nvSpPr>
        <p:spPr>
          <a:xfrm>
            <a:off x="326571" y="1321507"/>
            <a:ext cx="1920904" cy="5191556"/>
          </a:xfrm>
          <a:prstGeom prst="roundRect">
            <a:avLst>
              <a:gd name="adj" fmla="val 5320"/>
            </a:avLst>
          </a:prstGeom>
          <a:solidFill>
            <a:srgbClr val="C1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400"/>
              </a:spcAft>
            </a:pPr>
            <a:r>
              <a:rPr lang="en-GB" sz="1000" b="1" dirty="0">
                <a:solidFill>
                  <a:prstClr val="black"/>
                </a:solidFill>
                <a:latin typeface="Sassoon Penpals" panose="02000400000000000000" pitchFamily="50" charset="0"/>
              </a:rPr>
              <a:t>Online safety</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understand self-promotion (online marketplaces), how online activity affects what we see, and how online services collect information (sometimes without our knowledge).</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assess when to act if I’m concerned about someone, and describe different types of bullying (e.g. exclusion and fake profiles).</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explain how using various additional tools can refine searches.</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explore how people may try to influence others negatively such as how liking and sharing can change opinions.</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recognise the pressures that technology can place on us, and the importance of self-regulating use.</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explain why someone should use a strong and separate password for their email account as this is a gateway to other online accounts.</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understand the concept of plagiarism, evaluate online sources, and know how online content published can be interpreted differently.</a:t>
            </a:r>
          </a:p>
        </p:txBody>
      </p:sp>
      <p:sp>
        <p:nvSpPr>
          <p:cNvPr id="12" name="Oval 11">
            <a:extLst>
              <a:ext uri="{FF2B5EF4-FFF2-40B4-BE49-F238E27FC236}">
                <a16:creationId xmlns:a16="http://schemas.microsoft.com/office/drawing/2014/main" id="{BDCF03EE-EEAF-4509-A80A-2BADF0B99935}"/>
              </a:ext>
            </a:extLst>
          </p:cNvPr>
          <p:cNvSpPr/>
          <p:nvPr/>
        </p:nvSpPr>
        <p:spPr>
          <a:xfrm>
            <a:off x="7121551" y="352849"/>
            <a:ext cx="687600" cy="687600"/>
          </a:xfrm>
          <a:prstGeom prst="ellipse">
            <a:avLst/>
          </a:prstGeom>
          <a:solidFill>
            <a:srgbClr val="FF327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000" dirty="0">
                <a:solidFill>
                  <a:schemeClr val="tx1"/>
                </a:solidFill>
                <a:latin typeface="Sassoon Penpals" panose="02000400000000000000" pitchFamily="50" charset="0"/>
              </a:rPr>
              <a:t>Information Technology</a:t>
            </a:r>
          </a:p>
        </p:txBody>
      </p:sp>
      <p:sp>
        <p:nvSpPr>
          <p:cNvPr id="13" name="Oval 12"/>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13"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15" name="Oval 14">
            <a:extLst>
              <a:ext uri="{FF2B5EF4-FFF2-40B4-BE49-F238E27FC236}">
                <a16:creationId xmlns:a16="http://schemas.microsoft.com/office/drawing/2014/main" id="{EBBF9870-E767-45A8-A560-15704F1C00EA}"/>
              </a:ext>
            </a:extLst>
          </p:cNvPr>
          <p:cNvSpPr/>
          <p:nvPr/>
        </p:nvSpPr>
        <p:spPr>
          <a:xfrm>
            <a:off x="6263269" y="352849"/>
            <a:ext cx="687600" cy="6876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dirty="0">
                <a:solidFill>
                  <a:schemeClr val="tx1"/>
                </a:solidFill>
                <a:latin typeface="Sassoon Penpals" panose="02000400000000000000" pitchFamily="50" charset="0"/>
              </a:rPr>
              <a:t>Computer Science</a:t>
            </a:r>
          </a:p>
        </p:txBody>
      </p:sp>
      <p:sp>
        <p:nvSpPr>
          <p:cNvPr id="16" name="Oval 15">
            <a:extLst>
              <a:ext uri="{FF2B5EF4-FFF2-40B4-BE49-F238E27FC236}">
                <a16:creationId xmlns:a16="http://schemas.microsoft.com/office/drawing/2014/main" id="{DC04D631-6C19-40F1-A2A0-26229C9F2C48}"/>
              </a:ext>
            </a:extLst>
          </p:cNvPr>
          <p:cNvSpPr/>
          <p:nvPr/>
        </p:nvSpPr>
        <p:spPr>
          <a:xfrm>
            <a:off x="5404987" y="352849"/>
            <a:ext cx="687600" cy="687600"/>
          </a:xfrm>
          <a:prstGeom prst="ellipse">
            <a:avLst/>
          </a:prstGeom>
          <a:solidFill>
            <a:srgbClr val="00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dirty="0">
                <a:solidFill>
                  <a:schemeClr val="tx1"/>
                </a:solidFill>
                <a:latin typeface="Sassoon Penpals" panose="02000400000000000000" pitchFamily="50" charset="0"/>
              </a:rPr>
              <a:t>Digital Literacy</a:t>
            </a:r>
          </a:p>
        </p:txBody>
      </p:sp>
      <p:sp>
        <p:nvSpPr>
          <p:cNvPr id="20" name="Rounded Rectangle 38">
            <a:extLst>
              <a:ext uri="{FF2B5EF4-FFF2-40B4-BE49-F238E27FC236}">
                <a16:creationId xmlns:a16="http://schemas.microsoft.com/office/drawing/2014/main" id="{D1F72F37-EA5C-4881-8B12-95ACB3C5F105}"/>
              </a:ext>
            </a:extLst>
          </p:cNvPr>
          <p:cNvSpPr/>
          <p:nvPr/>
        </p:nvSpPr>
        <p:spPr>
          <a:xfrm>
            <a:off x="4319028" y="1320736"/>
            <a:ext cx="1610334" cy="5192326"/>
          </a:xfrm>
          <a:prstGeom prst="roundRect">
            <a:avLst>
              <a:gd name="adj" fmla="val 5320"/>
            </a:avLst>
          </a:prstGeom>
          <a:solidFill>
            <a:srgbClr val="FFFF9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0" lvl="0" algn="l" defTabSz="914400" rtl="0" eaLnBrk="1" fontAlgn="auto" latinLnBrk="0" hangingPunct="1">
              <a:lnSpc>
                <a:spcPct val="100000"/>
              </a:lnSpc>
              <a:spcBef>
                <a:spcPts val="0"/>
              </a:spcBef>
              <a:spcAft>
                <a:spcPts val="400"/>
              </a:spcAft>
              <a:buClrTx/>
              <a:buSzTx/>
              <a:tabLst/>
              <a:defRPr/>
            </a:pPr>
            <a:r>
              <a:rPr kumimoji="0" lang="en-GB" sz="1000" b="1" i="0" u="none" strike="noStrike" kern="1200" cap="none" spc="0" normalizeH="0" baseline="0" noProof="0" dirty="0">
                <a:ln>
                  <a:noFill/>
                </a:ln>
                <a:solidFill>
                  <a:prstClr val="black"/>
                </a:solidFill>
                <a:effectLst/>
                <a:uLnTx/>
                <a:uFillTx/>
                <a:latin typeface="Sassoon Penpals" panose="02000400000000000000" pitchFamily="50" charset="0"/>
              </a:rPr>
              <a:t>Programming</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define, predict and modify simple sequences.</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define and use variables.</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create expressions that use arithmetic operations (+ - / *).</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define conditions.</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create conditions that use comparison and logic operators.</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identify and use selection.</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define and implement iteration in a program (count-controlled and condition controlled).</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define a subroutine as a group of instructions that will run when called by the main program or other subroutines.</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describe, identify and implement lists.</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cerate programs that use all of the taught skills (variables, conditions, selection, iteration, subroutines and lists).</a:t>
            </a:r>
          </a:p>
        </p:txBody>
      </p:sp>
      <p:sp>
        <p:nvSpPr>
          <p:cNvPr id="24" name="Rounded Rectangle 38">
            <a:extLst>
              <a:ext uri="{FF2B5EF4-FFF2-40B4-BE49-F238E27FC236}">
                <a16:creationId xmlns:a16="http://schemas.microsoft.com/office/drawing/2014/main" id="{D1F72F37-EA5C-4881-8B12-95ACB3C5F105}"/>
              </a:ext>
            </a:extLst>
          </p:cNvPr>
          <p:cNvSpPr/>
          <p:nvPr/>
        </p:nvSpPr>
        <p:spPr>
          <a:xfrm>
            <a:off x="2508973" y="1320735"/>
            <a:ext cx="1548557" cy="5192327"/>
          </a:xfrm>
          <a:prstGeom prst="roundRect">
            <a:avLst>
              <a:gd name="adj" fmla="val 5320"/>
            </a:avLst>
          </a:prstGeom>
          <a:solidFill>
            <a:srgbClr val="FFFF9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0" lvl="0" algn="l" defTabSz="914400" rtl="0" eaLnBrk="1" fontAlgn="auto" latinLnBrk="0" hangingPunct="1">
              <a:lnSpc>
                <a:spcPct val="100000"/>
              </a:lnSpc>
              <a:spcBef>
                <a:spcPts val="0"/>
              </a:spcBef>
              <a:spcAft>
                <a:spcPts val="400"/>
              </a:spcAft>
              <a:buClrTx/>
              <a:buSzTx/>
              <a:tabLst/>
              <a:defRPr/>
            </a:pPr>
            <a:r>
              <a:rPr kumimoji="0" lang="en-GB" sz="1000" b="1" i="0" u="none" strike="noStrike" kern="1200" cap="none" spc="0" normalizeH="0" baseline="0" noProof="0" dirty="0">
                <a:ln>
                  <a:noFill/>
                </a:ln>
                <a:solidFill>
                  <a:prstClr val="black"/>
                </a:solidFill>
                <a:effectLst/>
                <a:uLnTx/>
                <a:uFillTx/>
                <a:latin typeface="Sassoon Penpals" panose="02000400000000000000" pitchFamily="50" charset="0"/>
              </a:rPr>
              <a:t>Computing systems and networks</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list network hardware.</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define protocol and provide example of non-networking protocols.</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explain how data is transmitted between computers across networks.</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define bandwidth, using the appropriate units for measuring the rate at which data is transmitted.</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compare wired to wireless connections.</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explain how data travels between computers across the internet.</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explain the difference between the internet, its services, and the World Wide Web.</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describe how services are provided over the internet.</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explain how the </a:t>
            </a:r>
            <a:r>
              <a:rPr lang="en-GB" sz="1000" dirty="0" err="1">
                <a:solidFill>
                  <a:prstClr val="black"/>
                </a:solidFill>
                <a:latin typeface="Sassoon Penpals" panose="02000400000000000000" pitchFamily="50" charset="0"/>
              </a:rPr>
              <a:t>IoT</a:t>
            </a:r>
            <a:r>
              <a:rPr lang="en-GB" sz="1000" dirty="0">
                <a:solidFill>
                  <a:prstClr val="black"/>
                </a:solidFill>
                <a:latin typeface="Sassoon Penpals" panose="02000400000000000000" pitchFamily="50" charset="0"/>
              </a:rPr>
              <a:t> can collect and share information about me with or without my knowledge.</a:t>
            </a:r>
          </a:p>
        </p:txBody>
      </p:sp>
      <p:sp>
        <p:nvSpPr>
          <p:cNvPr id="25" name="Rounded Rectangle 38">
            <a:extLst>
              <a:ext uri="{FF2B5EF4-FFF2-40B4-BE49-F238E27FC236}">
                <a16:creationId xmlns:a16="http://schemas.microsoft.com/office/drawing/2014/main" id="{D1F72F37-EA5C-4881-8B12-95ACB3C5F105}"/>
              </a:ext>
            </a:extLst>
          </p:cNvPr>
          <p:cNvSpPr/>
          <p:nvPr/>
        </p:nvSpPr>
        <p:spPr>
          <a:xfrm>
            <a:off x="8005628" y="1320736"/>
            <a:ext cx="1548632" cy="5192327"/>
          </a:xfrm>
          <a:prstGeom prst="roundRect">
            <a:avLst>
              <a:gd name="adj" fmla="val 5320"/>
            </a:avLst>
          </a:prstGeom>
          <a:solidFill>
            <a:srgbClr val="FFABC9"/>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0" lvl="0" algn="l" defTabSz="914400" rtl="0" eaLnBrk="1" fontAlgn="auto" latinLnBrk="0" hangingPunct="1">
              <a:lnSpc>
                <a:spcPct val="100000"/>
              </a:lnSpc>
              <a:spcBef>
                <a:spcPts val="0"/>
              </a:spcBef>
              <a:spcAft>
                <a:spcPts val="400"/>
              </a:spcAft>
              <a:buClrTx/>
              <a:buSzTx/>
              <a:tabLst/>
              <a:defRPr/>
            </a:pPr>
            <a:r>
              <a:rPr kumimoji="0" lang="en-GB" sz="1000" b="1" i="0" u="none" strike="noStrike" kern="1200" cap="none" spc="0" normalizeH="0" baseline="0" noProof="0" dirty="0">
                <a:ln>
                  <a:noFill/>
                </a:ln>
                <a:solidFill>
                  <a:prstClr val="black"/>
                </a:solidFill>
                <a:effectLst/>
                <a:uLnTx/>
                <a:uFillTx/>
                <a:latin typeface="Sassoon Penpals" panose="02000400000000000000" pitchFamily="50" charset="0"/>
              </a:rPr>
              <a:t>Digital media</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select the most appropriate software to use to complete a task.</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evaluate formatting techniques to understand why we format documents.</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select appropriate images for a given context.</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demonstrate an understanding of licencing issues involving online content by applying appropriate Creative Commons licences.</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apply appropriate formatting techniques.</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critique digital content for credibility.</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evaluate online sources for use in own work.</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apply referencing techniques that credit authors appropriately.</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construct a blog using appropriate software.</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design the layout of the content to make it suitable for the audience.</a:t>
            </a:r>
          </a:p>
        </p:txBody>
      </p:sp>
      <p:sp>
        <p:nvSpPr>
          <p:cNvPr id="27" name="Rounded Rectangle 38">
            <a:extLst>
              <a:ext uri="{FF2B5EF4-FFF2-40B4-BE49-F238E27FC236}">
                <a16:creationId xmlns:a16="http://schemas.microsoft.com/office/drawing/2014/main" id="{D1F72F37-EA5C-4881-8B12-95ACB3C5F105}"/>
              </a:ext>
            </a:extLst>
          </p:cNvPr>
          <p:cNvSpPr/>
          <p:nvPr/>
        </p:nvSpPr>
        <p:spPr>
          <a:xfrm>
            <a:off x="6190860" y="1320735"/>
            <a:ext cx="1553270" cy="5192328"/>
          </a:xfrm>
          <a:prstGeom prst="roundRect">
            <a:avLst>
              <a:gd name="adj" fmla="val 5320"/>
            </a:avLst>
          </a:prstGeom>
          <a:solidFill>
            <a:srgbClr val="FFABC9"/>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0" lvl="0" algn="l" defTabSz="914400" rtl="0" eaLnBrk="1" fontAlgn="auto" latinLnBrk="0" hangingPunct="1">
              <a:lnSpc>
                <a:spcPct val="100000"/>
              </a:lnSpc>
              <a:spcBef>
                <a:spcPts val="0"/>
              </a:spcBef>
              <a:spcAft>
                <a:spcPts val="400"/>
              </a:spcAft>
              <a:buClrTx/>
              <a:buSzTx/>
              <a:tabLst/>
              <a:defRPr/>
            </a:pPr>
            <a:r>
              <a:rPr kumimoji="0" lang="en-GB" sz="1000" b="1" i="0" u="none" strike="noStrike" kern="1200" cap="none" spc="0" normalizeH="0" baseline="0" noProof="0" dirty="0">
                <a:ln>
                  <a:noFill/>
                </a:ln>
                <a:solidFill>
                  <a:prstClr val="black"/>
                </a:solidFill>
                <a:effectLst/>
                <a:uLnTx/>
                <a:uFillTx/>
                <a:latin typeface="Sassoon Penpals" panose="02000400000000000000" pitchFamily="50" charset="0"/>
              </a:rPr>
              <a:t>Presenting information</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identify columns, rows, cells and cell references in spreadsheet software.</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use formulas, formatting and autofill in a spreadsheet.</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use the functions SUM, COUNTA, MAX, MIN, and AVERAGE in a spreadsheet.</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create appropriate charts in a spreadsheet.</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use conditional formatting in a spreadsheet.</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use the function COUNTIF and IF in a spreadsheet.</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use a spreadsheet to sort and filter data.</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collect and analyse data.</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explain the difference between data and information.</a:t>
            </a:r>
          </a:p>
          <a:p>
            <a:pPr marL="180000" lvl="0" indent="-180000">
              <a:spcAft>
                <a:spcPts val="400"/>
              </a:spcAft>
              <a:buFont typeface="Arial" panose="020B0604020202020204" pitchFamily="34" charset="0"/>
              <a:buChar char="•"/>
            </a:pPr>
            <a:r>
              <a:rPr lang="en-GB" sz="1000" dirty="0">
                <a:solidFill>
                  <a:prstClr val="black"/>
                </a:solidFill>
                <a:latin typeface="Sassoon Penpals" panose="02000400000000000000" pitchFamily="50" charset="0"/>
              </a:rPr>
              <a:t>To explain the difference between primary and secondary sources of data.</a:t>
            </a:r>
          </a:p>
        </p:txBody>
      </p:sp>
    </p:spTree>
    <p:extLst>
      <p:ext uri="{BB962C8B-B14F-4D97-AF65-F5344CB8AC3E}">
        <p14:creationId xmlns:p14="http://schemas.microsoft.com/office/powerpoint/2010/main" val="31043652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01027" y="70212"/>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Computing – Inclusive and Adaptive Teaching strategies</a:t>
            </a:r>
          </a:p>
        </p:txBody>
      </p:sp>
      <p:sp>
        <p:nvSpPr>
          <p:cNvPr id="30" name="Oval 29"/>
          <p:cNvSpPr/>
          <p:nvPr/>
        </p:nvSpPr>
        <p:spPr>
          <a:xfrm>
            <a:off x="8179796" y="159748"/>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1" name="Picture 30"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038078" y="159903"/>
            <a:ext cx="687600" cy="687600"/>
          </a:xfrm>
          <a:prstGeom prst="rect">
            <a:avLst/>
          </a:prstGeom>
          <a:noFill/>
          <a:ln>
            <a:noFill/>
          </a:ln>
        </p:spPr>
      </p:pic>
      <p:sp>
        <p:nvSpPr>
          <p:cNvPr id="32" name="Oval 31">
            <a:extLst>
              <a:ext uri="{FF2B5EF4-FFF2-40B4-BE49-F238E27FC236}">
                <a16:creationId xmlns:a16="http://schemas.microsoft.com/office/drawing/2014/main" id="{FB4B504B-3620-4290-B127-C1A22AE08F1D}"/>
              </a:ext>
            </a:extLst>
          </p:cNvPr>
          <p:cNvSpPr/>
          <p:nvPr/>
        </p:nvSpPr>
        <p:spPr>
          <a:xfrm>
            <a:off x="7321514" y="159902"/>
            <a:ext cx="687600" cy="687600"/>
          </a:xfrm>
          <a:prstGeom prst="ellipse">
            <a:avLst/>
          </a:prstGeom>
          <a:solidFill>
            <a:srgbClr val="FF327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Information Technology</a:t>
            </a:r>
          </a:p>
        </p:txBody>
      </p:sp>
      <p:sp>
        <p:nvSpPr>
          <p:cNvPr id="8" name="TextBox 7">
            <a:extLst>
              <a:ext uri="{FF2B5EF4-FFF2-40B4-BE49-F238E27FC236}">
                <a16:creationId xmlns:a16="http://schemas.microsoft.com/office/drawing/2014/main" id="{C3E6F195-DEA8-4FC1-B44E-B2AF88F7389E}"/>
              </a:ext>
            </a:extLst>
          </p:cNvPr>
          <p:cNvSpPr txBox="1"/>
          <p:nvPr/>
        </p:nvSpPr>
        <p:spPr>
          <a:xfrm>
            <a:off x="355600" y="1150716"/>
            <a:ext cx="9227448" cy="6771084"/>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 addition to the generic inclusive and adaptive teaching strategies at PaWS, in Computing, teachers consider the following:</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3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Learners’ prior knowledge is utilised to create links between old and new content through the curriculum design, the progression map (which is split into the three areas of computing), and by referring to the evidence scrapbooks.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Lessons progress in small steps to allow all children to build up the skills they need.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Skills are developed through models and by working through examples together enabling learners to ask questions and to scaffold the development of skills.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Every lesson begins by displaying the learning scaffold allowing for over-teaching, the repetition of key vocabulary (including Tier 2 words), and to address misconceptions.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Repetition of key skills is achieved through a series of similar and repeated tasks across modules that are modelled by the teacher.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Check in with students throughout the activity to ensure they understand the task and to provide ongoing feedback, including live marking is when using Google Classroom.</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The fundamental use of technology provides additional support for a wide variety of learners.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Mixed ability seating is regularly used to allow learners to support each other and is also achieved in higher year groups through collaborative learning online.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Final projects provide a low threshold high ceiling allowing all children to be successful and demonstrate what they can do.</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The use of technology provides additional support for all learners to fully access lesson content.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Rephrasing techniques used to strengthen learner answers with correct vocabulary.</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8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8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p:txBody>
      </p:sp>
    </p:spTree>
    <p:extLst>
      <p:ext uri="{BB962C8B-B14F-4D97-AF65-F5344CB8AC3E}">
        <p14:creationId xmlns:p14="http://schemas.microsoft.com/office/powerpoint/2010/main" val="503855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p:nvPr/>
        </p:nvSpPr>
        <p:spPr>
          <a:xfrm>
            <a:off x="909797" y="-102172"/>
            <a:ext cx="8100477" cy="557892"/>
          </a:xfrm>
          <a:prstGeom prst="rect">
            <a:avLst/>
          </a:prstGeom>
          <a:noFill/>
          <a:ln>
            <a:noFill/>
          </a:ln>
        </p:spPr>
        <p:txBody>
          <a:bodyPr spcFirstLastPara="1" wrap="square" lIns="65304" tIns="32643" rIns="65304" bIns="32643" anchor="ctr" anchorCtr="0">
            <a:noAutofit/>
          </a:bodyPr>
          <a:lstStyle/>
          <a:p>
            <a:r>
              <a:rPr lang="en-GB" sz="2286" b="1" dirty="0">
                <a:solidFill>
                  <a:schemeClr val="dk1"/>
                </a:solidFill>
                <a:latin typeface="Sassoon Penpals" panose="02000400000000000000" pitchFamily="50" charset="0"/>
                <a:ea typeface="Arial"/>
                <a:cs typeface="Arial"/>
                <a:sym typeface="Arial"/>
              </a:rPr>
              <a:t>        Early Years – Laying the Foundations for Computing </a:t>
            </a:r>
            <a:endParaRPr sz="2286" b="1" dirty="0">
              <a:solidFill>
                <a:schemeClr val="dk1"/>
              </a:solidFill>
              <a:latin typeface="Sassoon Penpals" panose="02000400000000000000" pitchFamily="50" charset="0"/>
              <a:ea typeface="Arial"/>
              <a:cs typeface="Arial"/>
              <a:sym typeface="Arial"/>
            </a:endParaRPr>
          </a:p>
        </p:txBody>
      </p:sp>
      <p:sp>
        <p:nvSpPr>
          <p:cNvPr id="93" name="Google Shape;93;p2"/>
          <p:cNvSpPr/>
          <p:nvPr/>
        </p:nvSpPr>
        <p:spPr>
          <a:xfrm>
            <a:off x="8906683" y="86705"/>
            <a:ext cx="569342" cy="566551"/>
          </a:xfrm>
          <a:prstGeom prst="rect">
            <a:avLst/>
          </a:prstGeom>
          <a:noFill/>
          <a:ln>
            <a:noFill/>
          </a:ln>
        </p:spPr>
      </p:sp>
      <p:sp>
        <p:nvSpPr>
          <p:cNvPr id="94" name="Google Shape;94;p2"/>
          <p:cNvSpPr/>
          <p:nvPr/>
        </p:nvSpPr>
        <p:spPr>
          <a:xfrm>
            <a:off x="3520786" y="394608"/>
            <a:ext cx="2878500" cy="6312269"/>
          </a:xfrm>
          <a:prstGeom prst="roundRect">
            <a:avLst>
              <a:gd name="adj" fmla="val 9730"/>
            </a:avLst>
          </a:prstGeom>
          <a:solidFill>
            <a:schemeClr val="lt1"/>
          </a:solidFill>
          <a:ln w="28575" cap="flat" cmpd="sng">
            <a:solidFill>
              <a:schemeClr val="dk1"/>
            </a:solidFill>
            <a:prstDash val="solid"/>
            <a:miter lim="800000"/>
            <a:headEnd type="none" w="sm" len="sm"/>
            <a:tailEnd type="none" w="sm" len="sm"/>
          </a:ln>
        </p:spPr>
        <p:txBody>
          <a:bodyPr spcFirstLastPara="1" wrap="square" lIns="65304" tIns="32643" rIns="65304" bIns="32643" anchor="t" anchorCtr="0">
            <a:noAutofit/>
          </a:bodyPr>
          <a:lstStyle/>
          <a:p>
            <a:pPr>
              <a:buSzPts val="1100"/>
            </a:pPr>
            <a:r>
              <a:rPr lang="en-GB" sz="1286" b="1" dirty="0">
                <a:solidFill>
                  <a:srgbClr val="FF0000"/>
                </a:solidFill>
                <a:latin typeface="Sassoon Penpals" panose="02000400000000000000" pitchFamily="50" charset="0"/>
              </a:rPr>
              <a:t>The following activities will provide opportunities to develop the required knowledge I need; </a:t>
            </a:r>
          </a:p>
          <a:p>
            <a:pPr>
              <a:buSzPts val="1100"/>
            </a:pPr>
            <a:r>
              <a:rPr lang="en-GB" sz="1000" dirty="0">
                <a:solidFill>
                  <a:schemeClr val="dk1"/>
                </a:solidFill>
                <a:latin typeface="Sassoon Penpals" panose="02000400000000000000" pitchFamily="50" charset="0"/>
                <a:ea typeface="Sassoon Penpals"/>
                <a:cs typeface="Sassoon Penpals"/>
                <a:sym typeface="Sassoon Penpals"/>
              </a:rPr>
              <a:t>Term 1 – Me and my family</a:t>
            </a:r>
          </a:p>
          <a:p>
            <a:pPr>
              <a:buSzPts val="1100"/>
            </a:pPr>
            <a:r>
              <a:rPr lang="en-GB" sz="1000" dirty="0">
                <a:solidFill>
                  <a:schemeClr val="dk1"/>
                </a:solidFill>
                <a:latin typeface="Sassoon Penpals" panose="02000400000000000000" pitchFamily="50" charset="0"/>
                <a:ea typeface="Sassoon Penpals"/>
                <a:cs typeface="Sassoon Penpals"/>
                <a:sym typeface="Sassoon Penpals"/>
              </a:rPr>
              <a:t>Teachers will use the internet across all areas of the school environment e.g. classroom, school hall, outdoor areas to model its use in our everyday practise, accessing information as well as it being used as a form of communication. </a:t>
            </a:r>
          </a:p>
          <a:p>
            <a:pPr>
              <a:buSzPts val="1100"/>
            </a:pPr>
            <a:endParaRPr lang="en-GB" sz="1000" dirty="0">
              <a:solidFill>
                <a:schemeClr val="dk1"/>
              </a:solidFill>
              <a:latin typeface="Sassoon Penpals" panose="02000400000000000000" pitchFamily="50" charset="0"/>
              <a:ea typeface="Sassoon Penpals"/>
              <a:cs typeface="Sassoon Penpals"/>
              <a:sym typeface="Sassoon Penpals"/>
            </a:endParaRPr>
          </a:p>
          <a:p>
            <a:pPr>
              <a:buSzPts val="1100"/>
            </a:pPr>
            <a:r>
              <a:rPr lang="en-GB" sz="1000" dirty="0">
                <a:solidFill>
                  <a:schemeClr val="dk1"/>
                </a:solidFill>
                <a:latin typeface="Sassoon Penpals" panose="02000400000000000000" pitchFamily="50" charset="0"/>
                <a:ea typeface="Sassoon Penpals"/>
                <a:cs typeface="Sassoon Penpals"/>
                <a:sym typeface="Sassoon Penpals"/>
              </a:rPr>
              <a:t>Term 2 – My country </a:t>
            </a:r>
            <a:endParaRPr sz="1000" dirty="0">
              <a:solidFill>
                <a:schemeClr val="dk1"/>
              </a:solidFill>
              <a:latin typeface="Sassoon Penpals" panose="02000400000000000000" pitchFamily="50" charset="0"/>
              <a:ea typeface="Sassoon Penpals"/>
              <a:cs typeface="Sassoon Penpals"/>
              <a:sym typeface="Sassoon Penpals"/>
            </a:endParaRPr>
          </a:p>
          <a:p>
            <a:pPr>
              <a:buSzPts val="1100"/>
            </a:pPr>
            <a:r>
              <a:rPr lang="en-GB" sz="1000" dirty="0">
                <a:solidFill>
                  <a:schemeClr val="dk1"/>
                </a:solidFill>
                <a:latin typeface="Sassoon Penpals" panose="02000400000000000000" pitchFamily="50" charset="0"/>
                <a:ea typeface="Sassoon Penpals"/>
                <a:cs typeface="Sassoon Penpals"/>
                <a:sym typeface="Sassoon Penpals"/>
              </a:rPr>
              <a:t>Recognise what it means to be online and offline and devise simple rules to keep us safe when using technology, specifically focusing on the safety behind sharing personal information online. Role play online kindness, addressing unkind behaviour online and what to do if someone upsets us. </a:t>
            </a:r>
          </a:p>
          <a:p>
            <a:pPr>
              <a:buSzPts val="1100"/>
            </a:pPr>
            <a:endParaRPr lang="en-GB" sz="1000" dirty="0">
              <a:solidFill>
                <a:schemeClr val="dk1"/>
              </a:solidFill>
              <a:latin typeface="Sassoon Penpals" panose="02000400000000000000" pitchFamily="50" charset="0"/>
              <a:ea typeface="Sassoon Penpals"/>
              <a:cs typeface="Sassoon Penpals"/>
              <a:sym typeface="Sassoon Penpals"/>
            </a:endParaRPr>
          </a:p>
          <a:p>
            <a:pPr>
              <a:buSzPts val="1100"/>
            </a:pPr>
            <a:r>
              <a:rPr lang="en-GB" sz="1000" dirty="0">
                <a:solidFill>
                  <a:schemeClr val="dk1"/>
                </a:solidFill>
                <a:latin typeface="Sassoon Penpals" panose="02000400000000000000" pitchFamily="50" charset="0"/>
                <a:ea typeface="Sassoon Penpals"/>
                <a:cs typeface="Sassoon Penpals"/>
                <a:sym typeface="Sassoon Penpals"/>
              </a:rPr>
              <a:t>Term 3 – My planet </a:t>
            </a:r>
          </a:p>
          <a:p>
            <a:pPr>
              <a:buSzPts val="1100"/>
            </a:pPr>
            <a:r>
              <a:rPr lang="en-GB" sz="1000" dirty="0">
                <a:solidFill>
                  <a:schemeClr val="dk1"/>
                </a:solidFill>
                <a:latin typeface="Sassoon Penpals" panose="02000400000000000000" pitchFamily="50" charset="0"/>
                <a:ea typeface="Sassoon Penpals"/>
                <a:cs typeface="Sassoon Penpals"/>
                <a:sym typeface="Sassoon Penpals"/>
              </a:rPr>
              <a:t>Using our ‘around the world’ topic recognise that the internet has lots of things on it and that people all over the world use it, communicating with a school in another country. </a:t>
            </a:r>
            <a:endParaRPr sz="1000" dirty="0">
              <a:solidFill>
                <a:schemeClr val="dk1"/>
              </a:solidFill>
              <a:latin typeface="Sassoon Penpals" panose="02000400000000000000" pitchFamily="50" charset="0"/>
              <a:ea typeface="Sassoon Penpals"/>
              <a:cs typeface="Sassoon Penpals"/>
              <a:sym typeface="Sassoon Penpals"/>
            </a:endParaRPr>
          </a:p>
          <a:p>
            <a:pPr>
              <a:buSzPts val="1100"/>
            </a:pPr>
            <a:endParaRPr lang="en-GB" sz="1000" dirty="0">
              <a:solidFill>
                <a:schemeClr val="dk1"/>
              </a:solidFill>
              <a:latin typeface="Sassoon Penpals" panose="02000400000000000000" pitchFamily="50" charset="0"/>
              <a:ea typeface="Sassoon Penpals"/>
              <a:cs typeface="Sassoon Penpals"/>
              <a:sym typeface="Sassoon Penpals"/>
            </a:endParaRPr>
          </a:p>
          <a:p>
            <a:pPr>
              <a:buSzPts val="1100"/>
            </a:pPr>
            <a:r>
              <a:rPr lang="en-GB" sz="1000" dirty="0">
                <a:solidFill>
                  <a:schemeClr val="dk1"/>
                </a:solidFill>
                <a:latin typeface="Sassoon Penpals" panose="02000400000000000000" pitchFamily="50" charset="0"/>
                <a:ea typeface="Sassoon Penpals"/>
                <a:cs typeface="Sassoon Penpals"/>
                <a:sym typeface="Sassoon Penpals"/>
              </a:rPr>
              <a:t>Term 4  - My universe </a:t>
            </a:r>
          </a:p>
          <a:p>
            <a:pPr>
              <a:buSzPts val="1100"/>
            </a:pPr>
            <a:r>
              <a:rPr lang="en-GB" sz="1000" dirty="0">
                <a:solidFill>
                  <a:schemeClr val="dk1"/>
                </a:solidFill>
                <a:latin typeface="Sassoon Penpals" panose="02000400000000000000" pitchFamily="50" charset="0"/>
                <a:ea typeface="Sassoon Penpals"/>
                <a:cs typeface="Sassoon Penpals"/>
                <a:sym typeface="Sassoon Penpals"/>
              </a:rPr>
              <a:t>Use technical devices such as iPad’s, programmable toys, voice recorders and video cameras in the indoor and outdoor areas as we create space rockets to fly into space. </a:t>
            </a:r>
            <a:endParaRPr sz="1000" dirty="0">
              <a:solidFill>
                <a:schemeClr val="dk1"/>
              </a:solidFill>
              <a:latin typeface="Sassoon Penpals" panose="02000400000000000000" pitchFamily="50" charset="0"/>
              <a:ea typeface="Sassoon Penpals"/>
              <a:cs typeface="Sassoon Penpals"/>
              <a:sym typeface="Sassoon Penpals"/>
            </a:endParaRPr>
          </a:p>
          <a:p>
            <a:pPr>
              <a:buSzPts val="1100"/>
            </a:pPr>
            <a:r>
              <a:rPr lang="en-GB" sz="1000" dirty="0">
                <a:solidFill>
                  <a:srgbClr val="111111"/>
                </a:solidFill>
                <a:latin typeface="Sassoon Penpals" panose="02000400000000000000" pitchFamily="50" charset="0"/>
                <a:ea typeface="Sassoon Penpals"/>
                <a:cs typeface="Sassoon Penpals"/>
                <a:sym typeface="Sassoon Penpals"/>
              </a:rPr>
              <a:t>Use the internet to explore facts about space and other planets, </a:t>
            </a:r>
            <a:r>
              <a:rPr lang="en-GB" sz="1000" dirty="0">
                <a:solidFill>
                  <a:schemeClr val="dk1"/>
                </a:solidFill>
                <a:latin typeface="Sassoon Penpals" panose="02000400000000000000" pitchFamily="50" charset="0"/>
                <a:ea typeface="Sassoon Penpals"/>
                <a:cs typeface="Sassoon Penpals"/>
                <a:sym typeface="Sassoon Penpals"/>
              </a:rPr>
              <a:t>understanding that some websites have pictures that are still, others have videos that are moving and that videos can be paused to make them still. </a:t>
            </a:r>
          </a:p>
          <a:p>
            <a:pPr>
              <a:buSzPts val="1100"/>
            </a:pPr>
            <a:endParaRPr lang="en-GB" sz="1000" dirty="0">
              <a:solidFill>
                <a:schemeClr val="dk1"/>
              </a:solidFill>
              <a:latin typeface="Sassoon Penpals" panose="02000400000000000000" pitchFamily="50" charset="0"/>
              <a:ea typeface="Sassoon Penpals"/>
              <a:cs typeface="Sassoon Penpals"/>
              <a:sym typeface="Sassoon Penpals"/>
            </a:endParaRPr>
          </a:p>
          <a:p>
            <a:pPr>
              <a:buSzPts val="1100"/>
            </a:pPr>
            <a:endParaRPr lang="en-GB" sz="1000" dirty="0">
              <a:solidFill>
                <a:schemeClr val="dk1"/>
              </a:solidFill>
              <a:latin typeface="Sassoon Penpals" panose="02000400000000000000" pitchFamily="50" charset="0"/>
              <a:ea typeface="Sassoon Penpals"/>
              <a:cs typeface="Sassoon Penpals"/>
              <a:sym typeface="Sassoon Penpals"/>
            </a:endParaRPr>
          </a:p>
          <a:p>
            <a:pPr>
              <a:buClr>
                <a:schemeClr val="dk1"/>
              </a:buClr>
              <a:buSzPts val="1100"/>
            </a:pPr>
            <a:endParaRPr sz="1000" dirty="0">
              <a:solidFill>
                <a:schemeClr val="dk1"/>
              </a:solidFill>
              <a:latin typeface="Sassoon Penpals" panose="02000400000000000000" pitchFamily="50" charset="0"/>
              <a:ea typeface="Sassoon Penpals"/>
              <a:cs typeface="Sassoon Penpals"/>
              <a:sym typeface="Sassoon Penpals"/>
            </a:endParaRPr>
          </a:p>
          <a:p>
            <a:pPr>
              <a:spcBef>
                <a:spcPts val="429"/>
              </a:spcBef>
            </a:pPr>
            <a:endParaRPr sz="1000" dirty="0">
              <a:solidFill>
                <a:schemeClr val="dk1"/>
              </a:solidFill>
              <a:latin typeface="Sassoon Penpals" panose="02000400000000000000" pitchFamily="50" charset="0"/>
              <a:ea typeface="Arial"/>
              <a:cs typeface="Arial"/>
              <a:sym typeface="Arial"/>
            </a:endParaRPr>
          </a:p>
          <a:p>
            <a:pPr>
              <a:spcBef>
                <a:spcPts val="429"/>
              </a:spcBef>
            </a:pPr>
            <a:endParaRPr sz="1000" dirty="0">
              <a:solidFill>
                <a:schemeClr val="dk1"/>
              </a:solidFill>
              <a:latin typeface="Sassoon Penpals" panose="02000400000000000000" pitchFamily="50" charset="0"/>
              <a:ea typeface="Arial"/>
              <a:cs typeface="Arial"/>
              <a:sym typeface="Arial"/>
            </a:endParaRPr>
          </a:p>
          <a:p>
            <a:pPr>
              <a:spcBef>
                <a:spcPts val="429"/>
              </a:spcBef>
            </a:pPr>
            <a:endParaRPr sz="1000" dirty="0">
              <a:solidFill>
                <a:schemeClr val="dk1"/>
              </a:solidFill>
              <a:latin typeface="Sassoon Penpals" panose="02000400000000000000" pitchFamily="50" charset="0"/>
              <a:ea typeface="Arial"/>
              <a:cs typeface="Arial"/>
              <a:sym typeface="Arial"/>
            </a:endParaRPr>
          </a:p>
          <a:p>
            <a:pPr>
              <a:spcBef>
                <a:spcPts val="429"/>
              </a:spcBef>
            </a:pPr>
            <a:endParaRPr sz="1000" dirty="0">
              <a:solidFill>
                <a:schemeClr val="dk1"/>
              </a:solidFill>
              <a:latin typeface="Sassoon Penpals" panose="02000400000000000000" pitchFamily="50" charset="0"/>
              <a:ea typeface="Arial"/>
              <a:cs typeface="Arial"/>
              <a:sym typeface="Arial"/>
            </a:endParaRPr>
          </a:p>
          <a:p>
            <a:pPr>
              <a:spcBef>
                <a:spcPts val="429"/>
              </a:spcBef>
            </a:pPr>
            <a:endParaRPr sz="1000" dirty="0">
              <a:solidFill>
                <a:schemeClr val="dk1"/>
              </a:solidFill>
              <a:latin typeface="Sassoon Penpals" panose="02000400000000000000" pitchFamily="50" charset="0"/>
              <a:ea typeface="Arial"/>
              <a:cs typeface="Arial"/>
              <a:sym typeface="Arial"/>
            </a:endParaRPr>
          </a:p>
          <a:p>
            <a:pPr>
              <a:spcBef>
                <a:spcPts val="429"/>
              </a:spcBef>
            </a:pPr>
            <a:endParaRPr sz="1000" dirty="0">
              <a:solidFill>
                <a:schemeClr val="dk1"/>
              </a:solidFill>
              <a:latin typeface="Sassoon Penpals" panose="02000400000000000000" pitchFamily="50" charset="0"/>
              <a:ea typeface="Arial"/>
              <a:cs typeface="Arial"/>
              <a:sym typeface="Arial"/>
            </a:endParaRPr>
          </a:p>
          <a:p>
            <a:pPr>
              <a:spcBef>
                <a:spcPts val="429"/>
              </a:spcBef>
            </a:pPr>
            <a:endParaRPr sz="1000" dirty="0">
              <a:solidFill>
                <a:schemeClr val="dk1"/>
              </a:solidFill>
              <a:latin typeface="Sassoon Penpals" panose="02000400000000000000" pitchFamily="50" charset="0"/>
              <a:ea typeface="Arial"/>
              <a:cs typeface="Arial"/>
              <a:sym typeface="Arial"/>
            </a:endParaRPr>
          </a:p>
          <a:p>
            <a:pPr>
              <a:spcBef>
                <a:spcPts val="429"/>
              </a:spcBef>
            </a:pPr>
            <a:endParaRPr sz="1000" dirty="0">
              <a:solidFill>
                <a:schemeClr val="dk1"/>
              </a:solidFill>
              <a:latin typeface="Sassoon Penpals" panose="02000400000000000000" pitchFamily="50" charset="0"/>
              <a:ea typeface="Arial"/>
              <a:cs typeface="Arial"/>
              <a:sym typeface="Arial"/>
            </a:endParaRPr>
          </a:p>
          <a:p>
            <a:pPr>
              <a:spcBef>
                <a:spcPts val="429"/>
              </a:spcBef>
            </a:pPr>
            <a:endParaRPr sz="1000" dirty="0">
              <a:solidFill>
                <a:schemeClr val="dk1"/>
              </a:solidFill>
              <a:latin typeface="Sassoon Penpals" panose="02000400000000000000" pitchFamily="50" charset="0"/>
              <a:ea typeface="Arial"/>
              <a:cs typeface="Arial"/>
              <a:sym typeface="Arial"/>
            </a:endParaRPr>
          </a:p>
          <a:p>
            <a:pPr>
              <a:spcBef>
                <a:spcPts val="429"/>
              </a:spcBef>
            </a:pPr>
            <a:endParaRPr sz="1000" dirty="0">
              <a:latin typeface="Sassoon Penpals" panose="02000400000000000000" pitchFamily="50" charset="0"/>
            </a:endParaRPr>
          </a:p>
        </p:txBody>
      </p:sp>
      <p:sp>
        <p:nvSpPr>
          <p:cNvPr id="95" name="Google Shape;95;p2"/>
          <p:cNvSpPr/>
          <p:nvPr/>
        </p:nvSpPr>
        <p:spPr>
          <a:xfrm>
            <a:off x="515163" y="4357821"/>
            <a:ext cx="2878499" cy="2311120"/>
          </a:xfrm>
          <a:prstGeom prst="roundRect">
            <a:avLst>
              <a:gd name="adj" fmla="val 9730"/>
            </a:avLst>
          </a:prstGeom>
          <a:solidFill>
            <a:schemeClr val="lt1"/>
          </a:solidFill>
          <a:ln w="28575" cap="flat" cmpd="sng">
            <a:solidFill>
              <a:schemeClr val="dk1"/>
            </a:solidFill>
            <a:prstDash val="solid"/>
            <a:miter lim="800000"/>
            <a:headEnd type="none" w="sm" len="sm"/>
            <a:tailEnd type="none" w="sm" len="sm"/>
          </a:ln>
        </p:spPr>
        <p:txBody>
          <a:bodyPr spcFirstLastPara="1" wrap="square" lIns="65304" tIns="32643" rIns="65304" bIns="32643" anchor="t" anchorCtr="0">
            <a:noAutofit/>
          </a:bodyPr>
          <a:lstStyle/>
          <a:p>
            <a:pPr>
              <a:spcBef>
                <a:spcPts val="429"/>
              </a:spcBef>
            </a:pPr>
            <a:r>
              <a:rPr lang="en-GB" sz="1000" b="1" dirty="0">
                <a:solidFill>
                  <a:srgbClr val="FF0000"/>
                </a:solidFill>
                <a:latin typeface="Sassoon Penpals" panose="02000400000000000000" pitchFamily="50" charset="0"/>
              </a:rPr>
              <a:t>By the end of the reception year, I will have gained a good level of development in the following areas, which will sufficiently prepare me for the Year 1 Art curriculum at PAWS. </a:t>
            </a:r>
          </a:p>
          <a:p>
            <a:pPr>
              <a:spcBef>
                <a:spcPts val="429"/>
              </a:spcBef>
            </a:pPr>
            <a:endParaRPr lang="en-GB" sz="1286" b="1" dirty="0">
              <a:solidFill>
                <a:schemeClr val="dk1"/>
              </a:solidFill>
              <a:latin typeface="Sassoon Penpals" panose="02000400000000000000" pitchFamily="50" charset="0"/>
            </a:endParaRPr>
          </a:p>
          <a:p>
            <a:pPr>
              <a:spcBef>
                <a:spcPts val="429"/>
              </a:spcBef>
            </a:pPr>
            <a:r>
              <a:rPr lang="en-GB" sz="1286" b="1" dirty="0">
                <a:solidFill>
                  <a:schemeClr val="dk1"/>
                </a:solidFill>
                <a:latin typeface="Sassoon Penpals" panose="02000400000000000000" pitchFamily="50" charset="0"/>
              </a:rPr>
              <a:t>C&amp;L - Listening, attention and understanding </a:t>
            </a:r>
            <a:endParaRPr sz="1286" b="1" dirty="0">
              <a:solidFill>
                <a:schemeClr val="dk1"/>
              </a:solidFill>
              <a:latin typeface="Sassoon Penpals" panose="02000400000000000000" pitchFamily="50" charset="0"/>
            </a:endParaRPr>
          </a:p>
          <a:p>
            <a:pPr>
              <a:spcBef>
                <a:spcPts val="429"/>
              </a:spcBef>
            </a:pPr>
            <a:r>
              <a:rPr lang="en-GB" sz="1286" b="1" dirty="0">
                <a:solidFill>
                  <a:schemeClr val="dk1"/>
                </a:solidFill>
                <a:latin typeface="Sassoon Penpals" panose="02000400000000000000" pitchFamily="50" charset="0"/>
              </a:rPr>
              <a:t>PSED - managing self </a:t>
            </a:r>
            <a:endParaRPr sz="1286" b="1" dirty="0">
              <a:solidFill>
                <a:schemeClr val="dk1"/>
              </a:solidFill>
              <a:latin typeface="Sassoon Penpals" panose="02000400000000000000" pitchFamily="50" charset="0"/>
            </a:endParaRPr>
          </a:p>
          <a:p>
            <a:pPr>
              <a:spcBef>
                <a:spcPts val="429"/>
              </a:spcBef>
            </a:pPr>
            <a:r>
              <a:rPr lang="en-GB" sz="1286" b="1" dirty="0">
                <a:solidFill>
                  <a:schemeClr val="dk1"/>
                </a:solidFill>
                <a:latin typeface="Sassoon Penpals" panose="02000400000000000000" pitchFamily="50" charset="0"/>
              </a:rPr>
              <a:t>EAD - Creating with materials </a:t>
            </a:r>
            <a:endParaRPr sz="1286" b="1" dirty="0">
              <a:solidFill>
                <a:schemeClr val="dk1"/>
              </a:solidFill>
              <a:latin typeface="Sassoon Penpals" panose="02000400000000000000" pitchFamily="50" charset="0"/>
            </a:endParaRPr>
          </a:p>
          <a:p>
            <a:pPr>
              <a:spcBef>
                <a:spcPts val="429"/>
              </a:spcBef>
            </a:pPr>
            <a:endParaRPr sz="1000" b="1" dirty="0">
              <a:solidFill>
                <a:schemeClr val="dk1"/>
              </a:solidFill>
              <a:latin typeface="Sassoon Penpals" panose="02000400000000000000" pitchFamily="50" charset="0"/>
              <a:ea typeface="Arial"/>
              <a:cs typeface="Arial"/>
              <a:sym typeface="Arial"/>
            </a:endParaRPr>
          </a:p>
          <a:p>
            <a:pPr marL="204111" indent="-140610">
              <a:spcBef>
                <a:spcPts val="429"/>
              </a:spcBef>
              <a:buClr>
                <a:schemeClr val="dk1"/>
              </a:buClr>
              <a:buSzPts val="1400"/>
            </a:pPr>
            <a:endParaRPr sz="1000" b="1" dirty="0">
              <a:solidFill>
                <a:schemeClr val="dk1"/>
              </a:solidFill>
              <a:latin typeface="Sassoon Penpals" panose="02000400000000000000" pitchFamily="50" charset="0"/>
              <a:ea typeface="Arial"/>
              <a:cs typeface="Arial"/>
              <a:sym typeface="Arial"/>
            </a:endParaRPr>
          </a:p>
          <a:p>
            <a:pPr marL="204111" indent="-140610">
              <a:spcBef>
                <a:spcPts val="429"/>
              </a:spcBef>
              <a:buClr>
                <a:schemeClr val="dk1"/>
              </a:buClr>
              <a:buSzPts val="1400"/>
            </a:pPr>
            <a:endParaRPr sz="1000" dirty="0">
              <a:solidFill>
                <a:schemeClr val="dk1"/>
              </a:solidFill>
              <a:latin typeface="Sassoon Penpals" panose="02000400000000000000" pitchFamily="50" charset="0"/>
              <a:ea typeface="Arial"/>
              <a:cs typeface="Arial"/>
              <a:sym typeface="Arial"/>
            </a:endParaRPr>
          </a:p>
          <a:p>
            <a:pPr>
              <a:spcBef>
                <a:spcPts val="429"/>
              </a:spcBef>
            </a:pPr>
            <a:endParaRPr sz="1000" b="1" dirty="0">
              <a:solidFill>
                <a:schemeClr val="dk1"/>
              </a:solidFill>
              <a:latin typeface="Sassoon Penpals" panose="02000400000000000000" pitchFamily="50" charset="0"/>
              <a:ea typeface="Arial"/>
              <a:cs typeface="Arial"/>
              <a:sym typeface="Arial"/>
            </a:endParaRPr>
          </a:p>
          <a:p>
            <a:pPr>
              <a:spcBef>
                <a:spcPts val="429"/>
              </a:spcBef>
            </a:pPr>
            <a:endParaRPr sz="1286" b="1" dirty="0">
              <a:solidFill>
                <a:schemeClr val="dk1"/>
              </a:solidFill>
              <a:latin typeface="Sassoon Penpals" panose="02000400000000000000" pitchFamily="50" charset="0"/>
              <a:ea typeface="Arial"/>
              <a:cs typeface="Arial"/>
              <a:sym typeface="Arial"/>
            </a:endParaRPr>
          </a:p>
          <a:p>
            <a:pPr>
              <a:spcBef>
                <a:spcPts val="429"/>
              </a:spcBef>
            </a:pPr>
            <a:endParaRPr sz="1286" b="1" dirty="0">
              <a:solidFill>
                <a:schemeClr val="dk1"/>
              </a:solidFill>
              <a:latin typeface="Sassoon Penpals" panose="02000400000000000000" pitchFamily="50" charset="0"/>
              <a:ea typeface="Arial"/>
              <a:cs typeface="Arial"/>
              <a:sym typeface="Arial"/>
            </a:endParaRPr>
          </a:p>
          <a:p>
            <a:pPr>
              <a:spcBef>
                <a:spcPts val="429"/>
              </a:spcBef>
            </a:pPr>
            <a:endParaRPr sz="1286" b="1" dirty="0">
              <a:solidFill>
                <a:schemeClr val="dk1"/>
              </a:solidFill>
              <a:latin typeface="Sassoon Penpals" panose="02000400000000000000" pitchFamily="50" charset="0"/>
              <a:ea typeface="Arial"/>
              <a:cs typeface="Arial"/>
              <a:sym typeface="Arial"/>
            </a:endParaRPr>
          </a:p>
          <a:p>
            <a:pPr>
              <a:spcBef>
                <a:spcPts val="429"/>
              </a:spcBef>
            </a:pPr>
            <a:endParaRPr sz="1000" dirty="0">
              <a:solidFill>
                <a:schemeClr val="dk1"/>
              </a:solidFill>
              <a:latin typeface="Sassoon Penpals" panose="02000400000000000000" pitchFamily="50" charset="0"/>
              <a:ea typeface="Arial"/>
              <a:cs typeface="Arial"/>
              <a:sym typeface="Arial"/>
            </a:endParaRPr>
          </a:p>
        </p:txBody>
      </p:sp>
      <p:sp>
        <p:nvSpPr>
          <p:cNvPr id="100" name="Google Shape;100;p2"/>
          <p:cNvSpPr/>
          <p:nvPr/>
        </p:nvSpPr>
        <p:spPr>
          <a:xfrm>
            <a:off x="522342" y="932315"/>
            <a:ext cx="2885571" cy="3343801"/>
          </a:xfrm>
          <a:prstGeom prst="roundRect">
            <a:avLst>
              <a:gd name="adj" fmla="val 9730"/>
            </a:avLst>
          </a:prstGeom>
          <a:solidFill>
            <a:srgbClr val="FEE599"/>
          </a:solidFill>
          <a:ln w="28575" cap="flat" cmpd="sng">
            <a:solidFill>
              <a:schemeClr val="dk1"/>
            </a:solidFill>
            <a:prstDash val="solid"/>
            <a:miter lim="800000"/>
            <a:headEnd type="none" w="sm" len="sm"/>
            <a:tailEnd type="none" w="sm" len="sm"/>
          </a:ln>
        </p:spPr>
        <p:txBody>
          <a:bodyPr spcFirstLastPara="1" wrap="square" lIns="65304" tIns="32643" rIns="65304" bIns="32643" anchor="t" anchorCtr="0">
            <a:noAutofit/>
          </a:bodyPr>
          <a:lstStyle/>
          <a:p>
            <a:r>
              <a:rPr lang="en-GB" sz="1143" b="1" dirty="0">
                <a:solidFill>
                  <a:srgbClr val="FF0000"/>
                </a:solidFill>
                <a:latin typeface="Sassoon Penpals" panose="02000400000000000000" pitchFamily="50" charset="0"/>
                <a:ea typeface="Times New Roman" panose="02020603050405020304" pitchFamily="18" charset="0"/>
              </a:rPr>
              <a:t>Throughout the reception year at PAWS I will be building on the foundations in computing that will allow me to…</a:t>
            </a:r>
          </a:p>
          <a:p>
            <a:pPr marL="204111" indent="-204111">
              <a:buFont typeface="Wingdings" panose="05000000000000000000" pitchFamily="2" charset="2"/>
              <a:buChar char="§"/>
            </a:pPr>
            <a:endParaRPr sz="1143" dirty="0">
              <a:latin typeface="Sassoon Penpals" panose="02000400000000000000" pitchFamily="50" charset="0"/>
            </a:endParaRPr>
          </a:p>
          <a:p>
            <a:pPr marL="204111" indent="-204111">
              <a:buClr>
                <a:schemeClr val="dk1"/>
              </a:buClr>
              <a:buSzPts val="1000"/>
              <a:buFont typeface="Arial" panose="020B0604020202020204" pitchFamily="34" charset="0"/>
              <a:buChar char="•"/>
            </a:pPr>
            <a:r>
              <a:rPr lang="en-GB" sz="1143" dirty="0">
                <a:solidFill>
                  <a:schemeClr val="dk1"/>
                </a:solidFill>
                <a:latin typeface="Sassoon Penpals" panose="02000400000000000000" pitchFamily="50" charset="0"/>
                <a:ea typeface="Congenial Light"/>
                <a:cs typeface="Congenial Light"/>
                <a:sym typeface="Congenial Light"/>
              </a:rPr>
              <a:t>Become aware of different technologies in and out of school </a:t>
            </a:r>
            <a:endParaRPr sz="1143" dirty="0">
              <a:solidFill>
                <a:schemeClr val="dk1"/>
              </a:solidFill>
              <a:latin typeface="Sassoon Penpals" panose="02000400000000000000" pitchFamily="50" charset="0"/>
              <a:ea typeface="Congenial Light"/>
              <a:cs typeface="Congenial Light"/>
              <a:sym typeface="Congenial Light"/>
            </a:endParaRPr>
          </a:p>
          <a:p>
            <a:pPr marL="204111" indent="-204111">
              <a:buClr>
                <a:schemeClr val="dk1"/>
              </a:buClr>
              <a:buSzPts val="1000"/>
              <a:buFont typeface="Arial" panose="020B0604020202020204" pitchFamily="34" charset="0"/>
              <a:buChar char="•"/>
            </a:pPr>
            <a:r>
              <a:rPr lang="en-GB" sz="1143" dirty="0">
                <a:solidFill>
                  <a:schemeClr val="dk1"/>
                </a:solidFill>
                <a:latin typeface="Sassoon Penpals" panose="02000400000000000000" pitchFamily="50" charset="0"/>
                <a:ea typeface="Congenial Light"/>
                <a:cs typeface="Congenial Light"/>
                <a:sym typeface="Congenial Light"/>
              </a:rPr>
              <a:t>Become aware of the cause and effect of technology. </a:t>
            </a:r>
          </a:p>
          <a:p>
            <a:pPr marL="204111" indent="-204111">
              <a:buClr>
                <a:schemeClr val="dk1"/>
              </a:buClr>
              <a:buSzPts val="1000"/>
              <a:buFont typeface="Arial" panose="020B0604020202020204" pitchFamily="34" charset="0"/>
              <a:buChar char="•"/>
            </a:pPr>
            <a:r>
              <a:rPr lang="en-GB" sz="1143" dirty="0">
                <a:solidFill>
                  <a:schemeClr val="dk1"/>
                </a:solidFill>
                <a:latin typeface="Sassoon Penpals" panose="02000400000000000000" pitchFamily="50" charset="0"/>
                <a:ea typeface="Congenial Light"/>
                <a:cs typeface="Congenial Light"/>
                <a:sym typeface="Congenial Light"/>
              </a:rPr>
              <a:t>Become aware of digital storage of information- photography, digital writing and research information. </a:t>
            </a:r>
          </a:p>
          <a:p>
            <a:pPr marL="204111" indent="-204111">
              <a:buClr>
                <a:schemeClr val="dk1"/>
              </a:buClr>
              <a:buSzPts val="1000"/>
              <a:buFont typeface="Arial" panose="020B0604020202020204" pitchFamily="34" charset="0"/>
              <a:buChar char="•"/>
            </a:pPr>
            <a:r>
              <a:rPr lang="en-GB" sz="1143" dirty="0">
                <a:solidFill>
                  <a:schemeClr val="dk1"/>
                </a:solidFill>
                <a:latin typeface="Sassoon Penpals" panose="02000400000000000000" pitchFamily="50" charset="0"/>
                <a:ea typeface="Congenial Light"/>
                <a:cs typeface="Congenial Light"/>
                <a:sym typeface="Congenial Light"/>
              </a:rPr>
              <a:t>Become aware of input and outputs of devices. </a:t>
            </a:r>
          </a:p>
          <a:p>
            <a:pPr marL="204111" indent="-204111">
              <a:buClr>
                <a:schemeClr val="dk1"/>
              </a:buClr>
              <a:buSzPts val="1000"/>
              <a:buFont typeface="Arial" panose="020B0604020202020204" pitchFamily="34" charset="0"/>
              <a:buChar char="•"/>
            </a:pPr>
            <a:r>
              <a:rPr lang="en-GB" sz="1143" dirty="0">
                <a:solidFill>
                  <a:schemeClr val="dk1"/>
                </a:solidFill>
                <a:latin typeface="Sassoon Penpals" panose="02000400000000000000" pitchFamily="50" charset="0"/>
              </a:rPr>
              <a:t>Understand that we c</a:t>
            </a:r>
            <a:r>
              <a:rPr lang="en-GB" sz="1143" dirty="0">
                <a:solidFill>
                  <a:schemeClr val="dk1"/>
                </a:solidFill>
                <a:latin typeface="Sassoon Penpals" panose="02000400000000000000" pitchFamily="50" charset="0"/>
                <a:sym typeface="Arial"/>
              </a:rPr>
              <a:t>an use technology to express creatively and constructively. </a:t>
            </a:r>
          </a:p>
          <a:p>
            <a:pPr marL="122467" indent="-74841">
              <a:spcBef>
                <a:spcPts val="214"/>
              </a:spcBef>
              <a:buClr>
                <a:schemeClr val="dk1"/>
              </a:buClr>
              <a:buSzPts val="1050"/>
            </a:pPr>
            <a:endParaRPr sz="750" dirty="0">
              <a:solidFill>
                <a:schemeClr val="dk1"/>
              </a:solidFill>
              <a:latin typeface="Sassoon Penpals" panose="02000400000000000000" pitchFamily="50" charset="0"/>
              <a:ea typeface="Arial"/>
              <a:cs typeface="Arial"/>
              <a:sym typeface="Arial"/>
            </a:endParaRPr>
          </a:p>
          <a:p>
            <a:pPr marL="122467" indent="-74841">
              <a:spcBef>
                <a:spcPts val="429"/>
              </a:spcBef>
              <a:buClr>
                <a:schemeClr val="dk1"/>
              </a:buClr>
              <a:buSzPts val="1050"/>
            </a:pPr>
            <a:endParaRPr sz="750" dirty="0">
              <a:solidFill>
                <a:schemeClr val="dk1"/>
              </a:solidFill>
              <a:latin typeface="Sassoon Penpals" panose="02000400000000000000" pitchFamily="50" charset="0"/>
              <a:ea typeface="Arial"/>
              <a:cs typeface="Arial"/>
              <a:sym typeface="Arial"/>
            </a:endParaRPr>
          </a:p>
        </p:txBody>
      </p:sp>
      <p:sp>
        <p:nvSpPr>
          <p:cNvPr id="13" name="Google Shape;96;p2">
            <a:extLst>
              <a:ext uri="{FF2B5EF4-FFF2-40B4-BE49-F238E27FC236}">
                <a16:creationId xmlns:a16="http://schemas.microsoft.com/office/drawing/2014/main" id="{F6B27B82-708B-44CF-9640-2F8841AC5B8E}"/>
              </a:ext>
            </a:extLst>
          </p:cNvPr>
          <p:cNvSpPr/>
          <p:nvPr/>
        </p:nvSpPr>
        <p:spPr>
          <a:xfrm>
            <a:off x="6526410" y="394609"/>
            <a:ext cx="2878500" cy="3615918"/>
          </a:xfrm>
          <a:prstGeom prst="roundRect">
            <a:avLst>
              <a:gd name="adj" fmla="val 9730"/>
            </a:avLst>
          </a:prstGeom>
          <a:solidFill>
            <a:schemeClr val="lt1"/>
          </a:solidFill>
          <a:ln w="28575" cap="flat" cmpd="sng">
            <a:solidFill>
              <a:schemeClr val="dk1"/>
            </a:solidFill>
            <a:prstDash val="solid"/>
            <a:miter lim="800000"/>
            <a:headEnd type="none" w="sm" len="sm"/>
            <a:tailEnd type="none" w="sm" len="sm"/>
          </a:ln>
        </p:spPr>
        <p:txBody>
          <a:bodyPr spcFirstLastPara="1" wrap="square" lIns="65304" tIns="32643" rIns="65304" bIns="32643" anchor="t" anchorCtr="0">
            <a:noAutofit/>
          </a:bodyPr>
          <a:lstStyle/>
          <a:p>
            <a:pPr>
              <a:buSzPts val="1100"/>
            </a:pPr>
            <a:r>
              <a:rPr lang="en-GB" sz="1000" dirty="0">
                <a:solidFill>
                  <a:schemeClr val="dk1"/>
                </a:solidFill>
                <a:latin typeface="Sassoon Penpals" panose="02000400000000000000" pitchFamily="50" charset="0"/>
                <a:ea typeface="Sassoon Penpals"/>
                <a:cs typeface="Sassoon Penpals"/>
                <a:sym typeface="Sassoon Penpals"/>
              </a:rPr>
              <a:t>Term 5 – Caring for others </a:t>
            </a:r>
            <a:endParaRPr lang="en-GB" sz="1000" dirty="0">
              <a:solidFill>
                <a:srgbClr val="111111"/>
              </a:solidFill>
              <a:latin typeface="Sassoon Penpals" panose="02000400000000000000" pitchFamily="50" charset="0"/>
              <a:ea typeface="Sassoon Penpals"/>
              <a:cs typeface="Sassoon Penpals"/>
              <a:sym typeface="Sassoon Penpals"/>
            </a:endParaRPr>
          </a:p>
          <a:p>
            <a:pPr>
              <a:buSzPts val="1100"/>
            </a:pPr>
            <a:r>
              <a:rPr lang="en-GB" sz="1000" dirty="0">
                <a:solidFill>
                  <a:srgbClr val="111111"/>
                </a:solidFill>
                <a:latin typeface="Sassoon Penpals" panose="02000400000000000000" pitchFamily="50" charset="0"/>
                <a:ea typeface="Sassoon Penpals"/>
                <a:cs typeface="Sassoon Penpals"/>
                <a:sym typeface="Sassoon Penpals"/>
              </a:rPr>
              <a:t>Become more independent in using the </a:t>
            </a:r>
            <a:r>
              <a:rPr lang="en-GB" sz="1000" dirty="0">
                <a:solidFill>
                  <a:schemeClr val="dk1"/>
                </a:solidFill>
                <a:latin typeface="Sassoon Penpals" panose="02000400000000000000" pitchFamily="50" charset="0"/>
                <a:ea typeface="Sassoon Penpals"/>
                <a:cs typeface="Sassoon Penpals"/>
                <a:sym typeface="Sassoon Penpals"/>
              </a:rPr>
              <a:t>IWB and school </a:t>
            </a:r>
            <a:r>
              <a:rPr lang="en-GB" sz="1000" dirty="0" err="1">
                <a:solidFill>
                  <a:schemeClr val="dk1"/>
                </a:solidFill>
                <a:latin typeface="Sassoon Penpals" panose="02000400000000000000" pitchFamily="50" charset="0"/>
                <a:ea typeface="Sassoon Penpals"/>
                <a:cs typeface="Sassoon Penpals"/>
                <a:sym typeface="Sassoon Penpals"/>
              </a:rPr>
              <a:t>ipads</a:t>
            </a:r>
            <a:r>
              <a:rPr lang="en-GB" sz="1000" dirty="0">
                <a:solidFill>
                  <a:schemeClr val="dk1"/>
                </a:solidFill>
                <a:latin typeface="Sassoon Penpals" panose="02000400000000000000" pitchFamily="50" charset="0"/>
                <a:ea typeface="Sassoon Penpals"/>
                <a:cs typeface="Sassoon Penpals"/>
                <a:sym typeface="Sassoon Penpals"/>
              </a:rPr>
              <a:t> in daily phonic and maths sessions, playing interactive games.  </a:t>
            </a:r>
          </a:p>
          <a:p>
            <a:pPr>
              <a:buSzPts val="1100"/>
            </a:pPr>
            <a:r>
              <a:rPr lang="en-GB" sz="1000" dirty="0">
                <a:solidFill>
                  <a:srgbClr val="111111"/>
                </a:solidFill>
                <a:latin typeface="Sassoon Penpals" panose="02000400000000000000" pitchFamily="50" charset="0"/>
                <a:ea typeface="Sassoon Penpals"/>
                <a:cs typeface="Sassoon Penpals"/>
                <a:sym typeface="Sassoon Penpals"/>
              </a:rPr>
              <a:t>Use programmable toys such as Bee Bots, practising instructions that have more than one step and understanding  that instructions need to be followed in the right order. </a:t>
            </a:r>
          </a:p>
          <a:p>
            <a:pPr>
              <a:buSzPts val="1100"/>
            </a:pPr>
            <a:endParaRPr lang="en-GB" sz="1000" dirty="0">
              <a:solidFill>
                <a:srgbClr val="111111"/>
              </a:solidFill>
              <a:latin typeface="Sassoon Penpals" panose="02000400000000000000" pitchFamily="50" charset="0"/>
              <a:ea typeface="Sassoon Penpals"/>
              <a:cs typeface="Sassoon Penpals"/>
              <a:sym typeface="Sassoon Penpals"/>
            </a:endParaRPr>
          </a:p>
          <a:p>
            <a:pPr>
              <a:buSzPts val="1100"/>
            </a:pPr>
            <a:r>
              <a:rPr lang="en-GB" sz="1000" dirty="0">
                <a:solidFill>
                  <a:srgbClr val="111111"/>
                </a:solidFill>
                <a:latin typeface="Sassoon Penpals" panose="02000400000000000000" pitchFamily="50" charset="0"/>
                <a:ea typeface="Sassoon Penpals"/>
                <a:cs typeface="Sassoon Penpals"/>
                <a:sym typeface="Sassoon Penpals"/>
              </a:rPr>
              <a:t>Terms 6 – My next step </a:t>
            </a:r>
          </a:p>
          <a:p>
            <a:pPr>
              <a:buSzPts val="1100"/>
            </a:pPr>
            <a:r>
              <a:rPr lang="en-GB" sz="1000" dirty="0">
                <a:solidFill>
                  <a:srgbClr val="111111"/>
                </a:solidFill>
                <a:latin typeface="Sassoon Penpals" panose="02000400000000000000" pitchFamily="50" charset="0"/>
                <a:ea typeface="Sassoon Penpals"/>
                <a:cs typeface="Sassoon Penpals"/>
                <a:sym typeface="Sassoon Penpals"/>
              </a:rPr>
              <a:t>In preparation for Year 1 u</a:t>
            </a:r>
            <a:r>
              <a:rPr lang="en-GB" sz="1000" dirty="0">
                <a:solidFill>
                  <a:schemeClr val="dk1"/>
                </a:solidFill>
                <a:latin typeface="Sassoon Penpals" panose="02000400000000000000" pitchFamily="50" charset="0"/>
                <a:ea typeface="Sassoon Penpals"/>
                <a:cs typeface="Sassoon Penpals"/>
                <a:sym typeface="Sassoon Penpals"/>
              </a:rPr>
              <a:t>se the school laptops to become ‘touch screen creators.’ With their Year 5 buddy’s support learn that a keyboard is used to enter text and use a login and a password to access their school account.</a:t>
            </a:r>
          </a:p>
          <a:p>
            <a:pPr>
              <a:buSzPts val="1100"/>
            </a:pPr>
            <a:r>
              <a:rPr lang="en-GB" sz="1000" dirty="0">
                <a:solidFill>
                  <a:schemeClr val="dk1"/>
                </a:solidFill>
                <a:latin typeface="Sassoon Penpals" panose="02000400000000000000" pitchFamily="50" charset="0"/>
                <a:ea typeface="Sassoon Penpals"/>
                <a:cs typeface="Sassoon Penpals"/>
                <a:sym typeface="Sassoon Penpals"/>
              </a:rPr>
              <a:t>Recognise that computers have different parts; a screen, a mouse, a keyboard and a printer.  Create a piece of digital artwork and use the school printer to print their work. </a:t>
            </a:r>
          </a:p>
        </p:txBody>
      </p:sp>
      <p:pic>
        <p:nvPicPr>
          <p:cNvPr id="9" name="Picture 8"/>
          <p:cNvPicPr>
            <a:picLocks noChangeAspect="1"/>
          </p:cNvPicPr>
          <p:nvPr/>
        </p:nvPicPr>
        <p:blipFill>
          <a:blip r:embed="rId3"/>
          <a:stretch>
            <a:fillRect/>
          </a:stretch>
        </p:blipFill>
        <p:spPr>
          <a:xfrm>
            <a:off x="642386" y="27687"/>
            <a:ext cx="866789" cy="863919"/>
          </a:xfrm>
          <a:prstGeom prst="rect">
            <a:avLst/>
          </a:prstGeom>
        </p:spPr>
      </p:pic>
      <p:sp>
        <p:nvSpPr>
          <p:cNvPr id="10" name="Google Shape;96;p2"/>
          <p:cNvSpPr/>
          <p:nvPr/>
        </p:nvSpPr>
        <p:spPr>
          <a:xfrm>
            <a:off x="6597525" y="4309306"/>
            <a:ext cx="2878500" cy="2408149"/>
          </a:xfrm>
          <a:prstGeom prst="roundRect">
            <a:avLst>
              <a:gd name="adj" fmla="val 9730"/>
            </a:avLst>
          </a:prstGeom>
          <a:solidFill>
            <a:schemeClr val="lt1"/>
          </a:solidFill>
          <a:ln w="28575" cap="flat" cmpd="sng">
            <a:solidFill>
              <a:schemeClr val="dk1"/>
            </a:solidFill>
            <a:prstDash val="solid"/>
            <a:miter lim="800000"/>
            <a:headEnd type="none" w="sm" len="sm"/>
            <a:tailEnd type="none" w="sm" len="sm"/>
          </a:ln>
        </p:spPr>
        <p:txBody>
          <a:bodyPr spcFirstLastPara="1" wrap="square" lIns="65304" tIns="32643" rIns="65304" bIns="32643" anchor="t" anchorCtr="0">
            <a:noAutofit/>
          </a:bodyPr>
          <a:lstStyle/>
          <a:p>
            <a:pPr>
              <a:spcAft>
                <a:spcPts val="429"/>
              </a:spcAft>
            </a:pPr>
            <a:r>
              <a:rPr lang="en-GB" sz="1286" b="1" dirty="0">
                <a:solidFill>
                  <a:srgbClr val="FF0000"/>
                </a:solidFill>
                <a:latin typeface="Sassoon Penpals" panose="02000400000000000000" pitchFamily="50" charset="0"/>
              </a:rPr>
              <a:t>I will gain relevant experiences of art through the continuous and enhanced provision within the following areas;</a:t>
            </a:r>
          </a:p>
          <a:p>
            <a:pPr>
              <a:spcAft>
                <a:spcPts val="429"/>
              </a:spcAft>
            </a:pPr>
            <a:r>
              <a:rPr lang="en-GB" sz="1286" b="1" dirty="0">
                <a:solidFill>
                  <a:srgbClr val="FF0000"/>
                </a:solidFill>
                <a:latin typeface="Sassoon Penpals" panose="02000400000000000000" pitchFamily="50" charset="0"/>
              </a:rPr>
              <a:t> </a:t>
            </a:r>
            <a:endParaRPr lang="en-GB" sz="1286" b="1" dirty="0">
              <a:latin typeface="Sassoon Penpals" panose="02000400000000000000" pitchFamily="50" charset="0"/>
            </a:endParaRPr>
          </a:p>
          <a:p>
            <a:pPr algn="ctr">
              <a:spcAft>
                <a:spcPts val="429"/>
              </a:spcAft>
            </a:pPr>
            <a:r>
              <a:rPr lang="en-GB" sz="1286" b="1" dirty="0">
                <a:latin typeface="Sassoon Penpals" panose="02000400000000000000" pitchFamily="50" charset="0"/>
              </a:rPr>
              <a:t>Role play (small and large), small world, mark making,  literacy and in the performance and musical areas.  </a:t>
            </a:r>
          </a:p>
        </p:txBody>
      </p:sp>
    </p:spTree>
    <p:extLst>
      <p:ext uri="{BB962C8B-B14F-4D97-AF65-F5344CB8AC3E}">
        <p14:creationId xmlns:p14="http://schemas.microsoft.com/office/powerpoint/2010/main" val="3770233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3"/>
          <p:cNvSpPr/>
          <p:nvPr/>
        </p:nvSpPr>
        <p:spPr>
          <a:xfrm>
            <a:off x="550464" y="145466"/>
            <a:ext cx="7177035" cy="491254"/>
          </a:xfrm>
          <a:prstGeom prst="rect">
            <a:avLst/>
          </a:prstGeom>
          <a:noFill/>
          <a:ln>
            <a:noFill/>
          </a:ln>
        </p:spPr>
        <p:txBody>
          <a:bodyPr spcFirstLastPara="1" wrap="square" lIns="65304" tIns="32643" rIns="65304" bIns="32643" anchor="ctr" anchorCtr="0">
            <a:noAutofit/>
          </a:bodyPr>
          <a:lstStyle/>
          <a:p>
            <a:endParaRPr sz="2571" b="1">
              <a:solidFill>
                <a:schemeClr val="dk1"/>
              </a:solidFill>
              <a:latin typeface="Sassoon Penpals" panose="02000400000000000000" pitchFamily="50" charset="0"/>
              <a:ea typeface="Arial"/>
              <a:cs typeface="Arial"/>
              <a:sym typeface="Arial"/>
            </a:endParaRPr>
          </a:p>
        </p:txBody>
      </p:sp>
      <p:sp>
        <p:nvSpPr>
          <p:cNvPr id="109" name="Google Shape;109;p3"/>
          <p:cNvSpPr/>
          <p:nvPr/>
        </p:nvSpPr>
        <p:spPr>
          <a:xfrm>
            <a:off x="498702" y="811272"/>
            <a:ext cx="2878500" cy="5972272"/>
          </a:xfrm>
          <a:prstGeom prst="roundRect">
            <a:avLst>
              <a:gd name="adj" fmla="val 9730"/>
            </a:avLst>
          </a:prstGeom>
          <a:solidFill>
            <a:schemeClr val="lt1"/>
          </a:solidFill>
          <a:ln w="28575" cap="flat" cmpd="sng">
            <a:solidFill>
              <a:schemeClr val="dk1"/>
            </a:solidFill>
            <a:prstDash val="solid"/>
            <a:miter lim="800000"/>
            <a:headEnd type="none" w="sm" len="sm"/>
            <a:tailEnd type="none" w="sm" len="sm"/>
          </a:ln>
        </p:spPr>
        <p:txBody>
          <a:bodyPr spcFirstLastPara="1" wrap="square" lIns="65304" tIns="32643" rIns="65304" bIns="32643" anchor="t" anchorCtr="0">
            <a:noAutofit/>
          </a:bodyPr>
          <a:lstStyle/>
          <a:p>
            <a:pPr>
              <a:spcBef>
                <a:spcPts val="429"/>
              </a:spcBef>
            </a:pPr>
            <a:r>
              <a:rPr lang="en-GB" sz="1143" b="1" u="sng" dirty="0">
                <a:solidFill>
                  <a:srgbClr val="FF0000"/>
                </a:solidFill>
                <a:latin typeface="Sassoon Penpals" panose="02000400000000000000" pitchFamily="50" charset="0"/>
              </a:rPr>
              <a:t>I will widen my art vocabulary as I become exposed to and encouraged to use the following words;</a:t>
            </a:r>
            <a:endParaRPr lang="en-GB" sz="1143" dirty="0">
              <a:solidFill>
                <a:srgbClr val="FF0000"/>
              </a:solidFill>
              <a:latin typeface="Sassoon Penpals" panose="02000400000000000000" pitchFamily="50" charset="0"/>
            </a:endParaRPr>
          </a:p>
          <a:p>
            <a:pPr>
              <a:spcBef>
                <a:spcPts val="429"/>
              </a:spcBef>
            </a:pPr>
            <a:endParaRPr lang="en-GB" sz="1286" dirty="0">
              <a:solidFill>
                <a:srgbClr val="FF0000"/>
              </a:solidFill>
              <a:latin typeface="Sassoon Penpals" panose="02000400000000000000" pitchFamily="50" charset="0"/>
            </a:endParaRPr>
          </a:p>
          <a:p>
            <a:pPr marL="204111" indent="-204111">
              <a:spcBef>
                <a:spcPts val="429"/>
              </a:spcBef>
              <a:buFont typeface="Wingdings" panose="05000000000000000000" pitchFamily="2" charset="2"/>
              <a:buChar char="q"/>
            </a:pPr>
            <a:r>
              <a:rPr lang="en-GB" sz="1071" dirty="0">
                <a:solidFill>
                  <a:srgbClr val="FF0000"/>
                </a:solidFill>
                <a:latin typeface="Sassoon Penpals" panose="02000400000000000000" pitchFamily="50" charset="0"/>
              </a:rPr>
              <a:t>On/Off </a:t>
            </a:r>
            <a:endParaRPr sz="1071" dirty="0">
              <a:solidFill>
                <a:srgbClr val="FF0000"/>
              </a:solidFill>
              <a:latin typeface="Sassoon Penpals" panose="02000400000000000000" pitchFamily="50" charset="0"/>
            </a:endParaRPr>
          </a:p>
          <a:p>
            <a:pPr marL="204111" indent="-204111">
              <a:spcBef>
                <a:spcPts val="429"/>
              </a:spcBef>
              <a:buFont typeface="Wingdings" panose="05000000000000000000" pitchFamily="2" charset="2"/>
              <a:buChar char="q"/>
            </a:pPr>
            <a:r>
              <a:rPr lang="en-GB" sz="1071" dirty="0">
                <a:solidFill>
                  <a:srgbClr val="FF0000"/>
                </a:solidFill>
                <a:latin typeface="Sassoon Penpals" panose="02000400000000000000" pitchFamily="50" charset="0"/>
              </a:rPr>
              <a:t>Switch </a:t>
            </a:r>
            <a:endParaRPr sz="1071" dirty="0">
              <a:solidFill>
                <a:srgbClr val="FF0000"/>
              </a:solidFill>
              <a:latin typeface="Sassoon Penpals" panose="02000400000000000000" pitchFamily="50" charset="0"/>
            </a:endParaRPr>
          </a:p>
          <a:p>
            <a:pPr marL="204111" indent="-204111">
              <a:spcBef>
                <a:spcPts val="429"/>
              </a:spcBef>
              <a:buFont typeface="Wingdings" panose="05000000000000000000" pitchFamily="2" charset="2"/>
              <a:buChar char="q"/>
            </a:pPr>
            <a:r>
              <a:rPr lang="en-GB" sz="1071" dirty="0">
                <a:solidFill>
                  <a:srgbClr val="FF0000"/>
                </a:solidFill>
                <a:latin typeface="Sassoon Penpals" panose="02000400000000000000" pitchFamily="50" charset="0"/>
              </a:rPr>
              <a:t>Backwards </a:t>
            </a:r>
            <a:endParaRPr sz="1071" dirty="0">
              <a:solidFill>
                <a:srgbClr val="FF0000"/>
              </a:solidFill>
              <a:latin typeface="Sassoon Penpals" panose="02000400000000000000" pitchFamily="50" charset="0"/>
            </a:endParaRPr>
          </a:p>
          <a:p>
            <a:pPr marL="204111" indent="-204111">
              <a:spcBef>
                <a:spcPts val="429"/>
              </a:spcBef>
              <a:buFont typeface="Wingdings" panose="05000000000000000000" pitchFamily="2" charset="2"/>
              <a:buChar char="q"/>
            </a:pPr>
            <a:r>
              <a:rPr lang="en-GB" sz="1071" dirty="0">
                <a:solidFill>
                  <a:srgbClr val="FF0000"/>
                </a:solidFill>
                <a:latin typeface="Sassoon Penpals" panose="02000400000000000000" pitchFamily="50" charset="0"/>
              </a:rPr>
              <a:t>Forward </a:t>
            </a:r>
            <a:endParaRPr sz="1071" dirty="0">
              <a:solidFill>
                <a:srgbClr val="FF0000"/>
              </a:solidFill>
              <a:latin typeface="Sassoon Penpals" panose="02000400000000000000" pitchFamily="50" charset="0"/>
            </a:endParaRPr>
          </a:p>
          <a:p>
            <a:pPr marL="204111" indent="-204111">
              <a:spcBef>
                <a:spcPts val="429"/>
              </a:spcBef>
              <a:buFont typeface="Wingdings" panose="05000000000000000000" pitchFamily="2" charset="2"/>
              <a:buChar char="q"/>
            </a:pPr>
            <a:r>
              <a:rPr lang="en-GB" sz="1071" dirty="0">
                <a:solidFill>
                  <a:srgbClr val="FF0000"/>
                </a:solidFill>
                <a:latin typeface="Sassoon Penpals" panose="02000400000000000000" pitchFamily="50" charset="0"/>
              </a:rPr>
              <a:t>Instruction </a:t>
            </a:r>
            <a:endParaRPr sz="1071" dirty="0">
              <a:solidFill>
                <a:srgbClr val="FF0000"/>
              </a:solidFill>
              <a:latin typeface="Sassoon Penpals" panose="02000400000000000000" pitchFamily="50" charset="0"/>
            </a:endParaRPr>
          </a:p>
          <a:p>
            <a:pPr marL="204111" indent="-204111">
              <a:spcBef>
                <a:spcPts val="429"/>
              </a:spcBef>
              <a:buFont typeface="Wingdings" panose="05000000000000000000" pitchFamily="2" charset="2"/>
              <a:buChar char="q"/>
            </a:pPr>
            <a:r>
              <a:rPr lang="en-GB" sz="1071" dirty="0">
                <a:solidFill>
                  <a:srgbClr val="FF0000"/>
                </a:solidFill>
                <a:latin typeface="Sassoon Penpals" panose="02000400000000000000" pitchFamily="50" charset="0"/>
              </a:rPr>
              <a:t>Sound </a:t>
            </a:r>
            <a:endParaRPr sz="1071" dirty="0">
              <a:solidFill>
                <a:srgbClr val="FF0000"/>
              </a:solidFill>
              <a:latin typeface="Sassoon Penpals" panose="02000400000000000000" pitchFamily="50" charset="0"/>
            </a:endParaRPr>
          </a:p>
          <a:p>
            <a:pPr marL="204111" indent="-204111">
              <a:spcBef>
                <a:spcPts val="429"/>
              </a:spcBef>
              <a:buFont typeface="Wingdings" panose="05000000000000000000" pitchFamily="2" charset="2"/>
              <a:buChar char="q"/>
            </a:pPr>
            <a:r>
              <a:rPr lang="en-GB" sz="1071" dirty="0">
                <a:solidFill>
                  <a:srgbClr val="FF0000"/>
                </a:solidFill>
                <a:latin typeface="Sassoon Penpals" panose="02000400000000000000" pitchFamily="50" charset="0"/>
              </a:rPr>
              <a:t>Moving</a:t>
            </a:r>
            <a:endParaRPr sz="1071" dirty="0">
              <a:solidFill>
                <a:srgbClr val="FF0000"/>
              </a:solidFill>
              <a:latin typeface="Sassoon Penpals" panose="02000400000000000000" pitchFamily="50" charset="0"/>
            </a:endParaRPr>
          </a:p>
          <a:p>
            <a:pPr marL="204111" indent="-204111">
              <a:spcBef>
                <a:spcPts val="429"/>
              </a:spcBef>
              <a:buFont typeface="Wingdings" panose="05000000000000000000" pitchFamily="2" charset="2"/>
              <a:buChar char="q"/>
            </a:pPr>
            <a:r>
              <a:rPr lang="en-GB" sz="1071" dirty="0">
                <a:solidFill>
                  <a:srgbClr val="FF0000"/>
                </a:solidFill>
                <a:latin typeface="Sassoon Penpals" panose="02000400000000000000" pitchFamily="50" charset="0"/>
              </a:rPr>
              <a:t>Buttons </a:t>
            </a:r>
            <a:endParaRPr sz="1071" dirty="0">
              <a:solidFill>
                <a:srgbClr val="FF0000"/>
              </a:solidFill>
              <a:latin typeface="Sassoon Penpals" panose="02000400000000000000" pitchFamily="50" charset="0"/>
            </a:endParaRPr>
          </a:p>
          <a:p>
            <a:pPr marL="204111" indent="-204111">
              <a:spcBef>
                <a:spcPts val="429"/>
              </a:spcBef>
              <a:buFont typeface="Wingdings" panose="05000000000000000000" pitchFamily="2" charset="2"/>
              <a:buChar char="q"/>
            </a:pPr>
            <a:r>
              <a:rPr lang="en-GB" sz="1071" dirty="0">
                <a:solidFill>
                  <a:srgbClr val="FF0000"/>
                </a:solidFill>
                <a:latin typeface="Sassoon Penpals" panose="02000400000000000000" pitchFamily="50" charset="0"/>
              </a:rPr>
              <a:t>Command </a:t>
            </a:r>
            <a:endParaRPr sz="1071" dirty="0">
              <a:solidFill>
                <a:srgbClr val="FF0000"/>
              </a:solidFill>
              <a:latin typeface="Sassoon Penpals" panose="02000400000000000000" pitchFamily="50" charset="0"/>
            </a:endParaRPr>
          </a:p>
          <a:p>
            <a:pPr marL="204111" indent="-204111">
              <a:spcBef>
                <a:spcPts val="429"/>
              </a:spcBef>
              <a:buFont typeface="Wingdings" panose="05000000000000000000" pitchFamily="2" charset="2"/>
              <a:buChar char="q"/>
            </a:pPr>
            <a:r>
              <a:rPr lang="en-GB" sz="1071" dirty="0">
                <a:solidFill>
                  <a:srgbClr val="FF0000"/>
                </a:solidFill>
                <a:latin typeface="Sassoon Penpals" panose="02000400000000000000" pitchFamily="50" charset="0"/>
              </a:rPr>
              <a:t>Computer </a:t>
            </a:r>
            <a:endParaRPr sz="1071" dirty="0">
              <a:solidFill>
                <a:srgbClr val="FF0000"/>
              </a:solidFill>
              <a:latin typeface="Sassoon Penpals" panose="02000400000000000000" pitchFamily="50" charset="0"/>
            </a:endParaRPr>
          </a:p>
          <a:p>
            <a:pPr marL="204111" indent="-204111">
              <a:spcBef>
                <a:spcPts val="429"/>
              </a:spcBef>
              <a:buFont typeface="Wingdings" panose="05000000000000000000" pitchFamily="2" charset="2"/>
              <a:buChar char="q"/>
            </a:pPr>
            <a:r>
              <a:rPr lang="en-GB" sz="1071" dirty="0">
                <a:solidFill>
                  <a:srgbClr val="FF0000"/>
                </a:solidFill>
                <a:latin typeface="Sassoon Penpals" panose="02000400000000000000" pitchFamily="50" charset="0"/>
              </a:rPr>
              <a:t>Keyboard </a:t>
            </a:r>
            <a:endParaRPr sz="1071" dirty="0">
              <a:solidFill>
                <a:srgbClr val="FF0000"/>
              </a:solidFill>
              <a:latin typeface="Sassoon Penpals" panose="02000400000000000000" pitchFamily="50" charset="0"/>
            </a:endParaRPr>
          </a:p>
          <a:p>
            <a:pPr marL="204111" indent="-204111">
              <a:spcBef>
                <a:spcPts val="429"/>
              </a:spcBef>
              <a:buFont typeface="Wingdings" panose="05000000000000000000" pitchFamily="2" charset="2"/>
              <a:buChar char="q"/>
            </a:pPr>
            <a:r>
              <a:rPr lang="en-GB" sz="1071" dirty="0">
                <a:solidFill>
                  <a:srgbClr val="FF0000"/>
                </a:solidFill>
                <a:latin typeface="Sassoon Penpals" panose="02000400000000000000" pitchFamily="50" charset="0"/>
              </a:rPr>
              <a:t>Keys </a:t>
            </a:r>
            <a:endParaRPr sz="1071" dirty="0">
              <a:solidFill>
                <a:srgbClr val="FF0000"/>
              </a:solidFill>
              <a:latin typeface="Sassoon Penpals" panose="02000400000000000000" pitchFamily="50" charset="0"/>
            </a:endParaRPr>
          </a:p>
          <a:p>
            <a:pPr marL="204111" indent="-204111">
              <a:spcBef>
                <a:spcPts val="429"/>
              </a:spcBef>
              <a:buFont typeface="Wingdings" panose="05000000000000000000" pitchFamily="2" charset="2"/>
              <a:buChar char="q"/>
            </a:pPr>
            <a:r>
              <a:rPr lang="en-GB" sz="1071" dirty="0">
                <a:solidFill>
                  <a:srgbClr val="FF0000"/>
                </a:solidFill>
                <a:latin typeface="Sassoon Penpals" panose="02000400000000000000" pitchFamily="50" charset="0"/>
              </a:rPr>
              <a:t>Monitor </a:t>
            </a:r>
            <a:endParaRPr sz="1071" dirty="0">
              <a:solidFill>
                <a:srgbClr val="FF0000"/>
              </a:solidFill>
              <a:latin typeface="Sassoon Penpals" panose="02000400000000000000" pitchFamily="50" charset="0"/>
            </a:endParaRPr>
          </a:p>
          <a:p>
            <a:pPr marL="204111" indent="-204111">
              <a:spcBef>
                <a:spcPts val="429"/>
              </a:spcBef>
              <a:buFont typeface="Wingdings" panose="05000000000000000000" pitchFamily="2" charset="2"/>
              <a:buChar char="q"/>
            </a:pPr>
            <a:r>
              <a:rPr lang="en-GB" sz="1071" dirty="0">
                <a:solidFill>
                  <a:srgbClr val="FF0000"/>
                </a:solidFill>
                <a:latin typeface="Sassoon Penpals" panose="02000400000000000000" pitchFamily="50" charset="0"/>
              </a:rPr>
              <a:t>Mouse </a:t>
            </a:r>
            <a:endParaRPr sz="1071" dirty="0">
              <a:solidFill>
                <a:srgbClr val="FF0000"/>
              </a:solidFill>
              <a:latin typeface="Sassoon Penpals" panose="02000400000000000000" pitchFamily="50" charset="0"/>
            </a:endParaRPr>
          </a:p>
          <a:p>
            <a:pPr marL="204111" indent="-204111">
              <a:spcBef>
                <a:spcPts val="429"/>
              </a:spcBef>
              <a:buFont typeface="Wingdings" panose="05000000000000000000" pitchFamily="2" charset="2"/>
              <a:buChar char="q"/>
            </a:pPr>
            <a:r>
              <a:rPr lang="en-GB" sz="1071" dirty="0">
                <a:solidFill>
                  <a:srgbClr val="FF0000"/>
                </a:solidFill>
                <a:latin typeface="Sassoon Penpals" panose="02000400000000000000" pitchFamily="50" charset="0"/>
              </a:rPr>
              <a:t>Type </a:t>
            </a:r>
            <a:endParaRPr sz="1071" dirty="0">
              <a:solidFill>
                <a:srgbClr val="FF0000"/>
              </a:solidFill>
              <a:latin typeface="Sassoon Penpals" panose="02000400000000000000" pitchFamily="50" charset="0"/>
            </a:endParaRPr>
          </a:p>
          <a:p>
            <a:pPr marL="204111" indent="-204111">
              <a:spcBef>
                <a:spcPts val="429"/>
              </a:spcBef>
              <a:buFont typeface="Wingdings" panose="05000000000000000000" pitchFamily="2" charset="2"/>
              <a:buChar char="q"/>
            </a:pPr>
            <a:r>
              <a:rPr lang="en-GB" sz="1071" dirty="0">
                <a:solidFill>
                  <a:srgbClr val="FF0000"/>
                </a:solidFill>
                <a:latin typeface="Sassoon Penpals" panose="02000400000000000000" pitchFamily="50" charset="0"/>
              </a:rPr>
              <a:t>Create </a:t>
            </a:r>
            <a:endParaRPr sz="1071" dirty="0">
              <a:solidFill>
                <a:srgbClr val="FF0000"/>
              </a:solidFill>
              <a:latin typeface="Sassoon Penpals" panose="02000400000000000000" pitchFamily="50" charset="0"/>
            </a:endParaRPr>
          </a:p>
          <a:p>
            <a:pPr marL="204111" indent="-204111">
              <a:spcBef>
                <a:spcPts val="429"/>
              </a:spcBef>
              <a:buFont typeface="Wingdings" panose="05000000000000000000" pitchFamily="2" charset="2"/>
              <a:buChar char="q"/>
            </a:pPr>
            <a:r>
              <a:rPr lang="en-GB" sz="1071" dirty="0">
                <a:solidFill>
                  <a:srgbClr val="FF0000"/>
                </a:solidFill>
                <a:latin typeface="Sassoon Penpals" panose="02000400000000000000" pitchFamily="50" charset="0"/>
              </a:rPr>
              <a:t>Internet </a:t>
            </a:r>
            <a:endParaRPr sz="1071" dirty="0">
              <a:solidFill>
                <a:srgbClr val="FF0000"/>
              </a:solidFill>
              <a:latin typeface="Sassoon Penpals" panose="02000400000000000000" pitchFamily="50" charset="0"/>
            </a:endParaRPr>
          </a:p>
          <a:p>
            <a:pPr marL="204111" indent="-204111">
              <a:spcBef>
                <a:spcPts val="429"/>
              </a:spcBef>
              <a:buFont typeface="Wingdings" panose="05000000000000000000" pitchFamily="2" charset="2"/>
              <a:buChar char="q"/>
            </a:pPr>
            <a:r>
              <a:rPr lang="en-GB" sz="1071" dirty="0">
                <a:solidFill>
                  <a:srgbClr val="FF0000"/>
                </a:solidFill>
                <a:latin typeface="Sassoon Penpals" panose="02000400000000000000" pitchFamily="50" charset="0"/>
              </a:rPr>
              <a:t>information </a:t>
            </a:r>
            <a:endParaRPr sz="1071" dirty="0">
              <a:solidFill>
                <a:srgbClr val="FF0000"/>
              </a:solidFill>
              <a:latin typeface="Sassoon Penpals" panose="02000400000000000000" pitchFamily="50" charset="0"/>
            </a:endParaRPr>
          </a:p>
          <a:p>
            <a:pPr marL="204111" indent="-204111">
              <a:spcBef>
                <a:spcPts val="429"/>
              </a:spcBef>
              <a:buFont typeface="Wingdings" panose="05000000000000000000" pitchFamily="2" charset="2"/>
              <a:buChar char="q"/>
            </a:pPr>
            <a:r>
              <a:rPr lang="en-GB" sz="1071" dirty="0">
                <a:solidFill>
                  <a:srgbClr val="FF0000"/>
                </a:solidFill>
                <a:latin typeface="Sassoon Penpals" panose="02000400000000000000" pitchFamily="50" charset="0"/>
              </a:rPr>
              <a:t>Share </a:t>
            </a:r>
            <a:endParaRPr sz="1071" dirty="0">
              <a:solidFill>
                <a:srgbClr val="FF0000"/>
              </a:solidFill>
              <a:latin typeface="Sassoon Penpals" panose="02000400000000000000" pitchFamily="50" charset="0"/>
            </a:endParaRPr>
          </a:p>
          <a:p>
            <a:pPr marL="204111" indent="-204111">
              <a:spcBef>
                <a:spcPts val="429"/>
              </a:spcBef>
              <a:buFont typeface="Wingdings" panose="05000000000000000000" pitchFamily="2" charset="2"/>
              <a:buChar char="q"/>
            </a:pPr>
            <a:r>
              <a:rPr lang="en-GB" sz="1071" dirty="0">
                <a:solidFill>
                  <a:srgbClr val="FF0000"/>
                </a:solidFill>
                <a:latin typeface="Sassoon Penpals" panose="02000400000000000000" pitchFamily="50" charset="0"/>
              </a:rPr>
              <a:t>Technology </a:t>
            </a:r>
            <a:endParaRPr sz="1071" dirty="0">
              <a:solidFill>
                <a:srgbClr val="FF0000"/>
              </a:solidFill>
              <a:latin typeface="Sassoon Penpals" panose="02000400000000000000" pitchFamily="50" charset="0"/>
            </a:endParaRPr>
          </a:p>
          <a:p>
            <a:pPr marL="204111" indent="-204111">
              <a:spcBef>
                <a:spcPts val="429"/>
              </a:spcBef>
              <a:buFont typeface="Wingdings" panose="05000000000000000000" pitchFamily="2" charset="2"/>
              <a:buChar char="q"/>
            </a:pPr>
            <a:r>
              <a:rPr lang="en-GB" sz="1071" dirty="0">
                <a:solidFill>
                  <a:srgbClr val="FF0000"/>
                </a:solidFill>
                <a:latin typeface="Sassoon Penpals" panose="02000400000000000000" pitchFamily="50" charset="0"/>
              </a:rPr>
              <a:t>Website </a:t>
            </a:r>
            <a:endParaRPr sz="1071" dirty="0">
              <a:solidFill>
                <a:srgbClr val="FF0000"/>
              </a:solidFill>
              <a:latin typeface="Sassoon Penpals" panose="02000400000000000000" pitchFamily="50" charset="0"/>
            </a:endParaRPr>
          </a:p>
        </p:txBody>
      </p:sp>
      <p:sp>
        <p:nvSpPr>
          <p:cNvPr id="110" name="Google Shape;110;p3"/>
          <p:cNvSpPr/>
          <p:nvPr/>
        </p:nvSpPr>
        <p:spPr>
          <a:xfrm>
            <a:off x="8906683" y="86705"/>
            <a:ext cx="569342" cy="566551"/>
          </a:xfrm>
          <a:prstGeom prst="rect">
            <a:avLst/>
          </a:prstGeom>
          <a:noFill/>
          <a:ln>
            <a:noFill/>
          </a:ln>
        </p:spPr>
      </p:sp>
      <p:sp>
        <p:nvSpPr>
          <p:cNvPr id="112" name="Google Shape;112;p3"/>
          <p:cNvSpPr/>
          <p:nvPr/>
        </p:nvSpPr>
        <p:spPr>
          <a:xfrm>
            <a:off x="3498239" y="793837"/>
            <a:ext cx="2878499" cy="5989706"/>
          </a:xfrm>
          <a:prstGeom prst="roundRect">
            <a:avLst>
              <a:gd name="adj" fmla="val 9730"/>
            </a:avLst>
          </a:prstGeom>
          <a:solidFill>
            <a:schemeClr val="lt1"/>
          </a:solidFill>
          <a:ln w="28575" cap="flat" cmpd="sng">
            <a:solidFill>
              <a:schemeClr val="dk1"/>
            </a:solidFill>
            <a:prstDash val="solid"/>
            <a:miter lim="800000"/>
            <a:headEnd type="none" w="sm" len="sm"/>
            <a:tailEnd type="none" w="sm" len="sm"/>
          </a:ln>
        </p:spPr>
        <p:txBody>
          <a:bodyPr spcFirstLastPara="1" wrap="square" lIns="65304" tIns="32643" rIns="65304" bIns="32643" anchor="t" anchorCtr="0">
            <a:noAutofit/>
          </a:bodyPr>
          <a:lstStyle/>
          <a:p>
            <a:pPr defTabSz="326578">
              <a:spcAft>
                <a:spcPts val="429"/>
              </a:spcAft>
              <a:defRPr/>
            </a:pPr>
            <a:r>
              <a:rPr lang="en-GB" sz="1143" b="1" u="sng" dirty="0">
                <a:solidFill>
                  <a:srgbClr val="FF0000"/>
                </a:solidFill>
                <a:latin typeface="Sassoon Penpals" panose="02000400000000000000" pitchFamily="50" charset="0"/>
              </a:rPr>
              <a:t>These home learning links will help my parents and care givers support my learning at home: </a:t>
            </a:r>
          </a:p>
          <a:p>
            <a:pPr defTabSz="326578">
              <a:spcAft>
                <a:spcPts val="429"/>
              </a:spcAft>
              <a:defRPr/>
            </a:pPr>
            <a:endParaRPr lang="en-GB" sz="1143" b="1" u="sng" dirty="0">
              <a:solidFill>
                <a:srgbClr val="FF0000"/>
              </a:solidFill>
              <a:latin typeface="Sassoon Penpals" panose="02000400000000000000" pitchFamily="50" charset="0"/>
            </a:endParaRPr>
          </a:p>
          <a:p>
            <a:pPr defTabSz="326578">
              <a:spcAft>
                <a:spcPts val="429"/>
              </a:spcAft>
              <a:defRPr/>
            </a:pPr>
            <a:r>
              <a:rPr lang="en-GB" sz="1143" b="1" u="sng" dirty="0">
                <a:solidFill>
                  <a:srgbClr val="FF0000"/>
                </a:solidFill>
                <a:latin typeface="Sassoon Penpals" panose="02000400000000000000" pitchFamily="50" charset="0"/>
                <a:hlinkClick r:id="rId3"/>
              </a:rPr>
              <a:t>https://www.phonicsplay.co.uk/</a:t>
            </a:r>
            <a:endParaRPr lang="en-GB" sz="1143" b="1" u="sng" dirty="0">
              <a:solidFill>
                <a:srgbClr val="FF0000"/>
              </a:solidFill>
              <a:latin typeface="Sassoon Penpals" panose="02000400000000000000" pitchFamily="50" charset="0"/>
            </a:endParaRPr>
          </a:p>
          <a:p>
            <a:pPr defTabSz="326578">
              <a:spcAft>
                <a:spcPts val="429"/>
              </a:spcAft>
              <a:defRPr/>
            </a:pPr>
            <a:endParaRPr lang="en-GB" sz="1143" b="1" u="sng" dirty="0">
              <a:solidFill>
                <a:srgbClr val="FF0000"/>
              </a:solidFill>
              <a:latin typeface="Sassoon Penpals" panose="02000400000000000000" pitchFamily="50" charset="0"/>
            </a:endParaRPr>
          </a:p>
          <a:p>
            <a:pPr defTabSz="326578">
              <a:spcAft>
                <a:spcPts val="429"/>
              </a:spcAft>
              <a:defRPr/>
            </a:pPr>
            <a:r>
              <a:rPr lang="en-GB" sz="1143" b="1" u="sng" dirty="0">
                <a:solidFill>
                  <a:srgbClr val="FF0000"/>
                </a:solidFill>
                <a:latin typeface="Sassoon Penpals" panose="02000400000000000000" pitchFamily="50" charset="0"/>
                <a:hlinkClick r:id="rId4"/>
              </a:rPr>
              <a:t>https://www.phonicsplay.co.uk/resources/phase/1/welcome-to-the-zoo</a:t>
            </a:r>
            <a:endParaRPr lang="en-GB" sz="1143" b="1" u="sng" dirty="0">
              <a:solidFill>
                <a:srgbClr val="FF0000"/>
              </a:solidFill>
              <a:latin typeface="Sassoon Penpals" panose="02000400000000000000" pitchFamily="50" charset="0"/>
            </a:endParaRPr>
          </a:p>
          <a:p>
            <a:pPr defTabSz="326578">
              <a:spcAft>
                <a:spcPts val="429"/>
              </a:spcAft>
              <a:defRPr/>
            </a:pPr>
            <a:endParaRPr lang="en-GB" sz="1143" b="1" u="sng" dirty="0">
              <a:solidFill>
                <a:srgbClr val="FF0000"/>
              </a:solidFill>
              <a:latin typeface="Sassoon Penpals" panose="02000400000000000000" pitchFamily="50" charset="0"/>
            </a:endParaRPr>
          </a:p>
          <a:p>
            <a:pPr defTabSz="326578">
              <a:spcAft>
                <a:spcPts val="429"/>
              </a:spcAft>
              <a:defRPr/>
            </a:pPr>
            <a:r>
              <a:rPr lang="en-GB" sz="1143" b="1" u="sng" dirty="0">
                <a:solidFill>
                  <a:srgbClr val="FF0000"/>
                </a:solidFill>
                <a:latin typeface="Sassoon Penpals" panose="02000400000000000000" pitchFamily="50" charset="0"/>
                <a:hlinkClick r:id="rId5"/>
              </a:rPr>
              <a:t>https://www.booktrust.org.uk/</a:t>
            </a:r>
            <a:endParaRPr lang="en-GB" sz="1143" b="1" u="sng" dirty="0">
              <a:solidFill>
                <a:srgbClr val="FF0000"/>
              </a:solidFill>
              <a:latin typeface="Sassoon Penpals" panose="02000400000000000000" pitchFamily="50" charset="0"/>
            </a:endParaRPr>
          </a:p>
          <a:p>
            <a:pPr defTabSz="326578">
              <a:spcAft>
                <a:spcPts val="429"/>
              </a:spcAft>
              <a:defRPr/>
            </a:pPr>
            <a:endParaRPr lang="en-GB" sz="1143" b="1" u="sng" dirty="0">
              <a:solidFill>
                <a:srgbClr val="FF0000"/>
              </a:solidFill>
              <a:latin typeface="Sassoon Penpals" panose="02000400000000000000" pitchFamily="50" charset="0"/>
            </a:endParaRPr>
          </a:p>
          <a:p>
            <a:pPr defTabSz="326578">
              <a:spcAft>
                <a:spcPts val="429"/>
              </a:spcAft>
              <a:defRPr/>
            </a:pPr>
            <a:r>
              <a:rPr lang="en-GB" sz="1143" b="1" u="sng" dirty="0">
                <a:solidFill>
                  <a:srgbClr val="FF0000"/>
                </a:solidFill>
                <a:latin typeface="Sassoon Penpals" panose="02000400000000000000" pitchFamily="50" charset="0"/>
                <a:hlinkClick r:id="rId6"/>
              </a:rPr>
              <a:t>http://www.topmarks.co.uk/</a:t>
            </a:r>
            <a:endParaRPr lang="en-GB" sz="1143" b="1" u="sng" dirty="0">
              <a:solidFill>
                <a:srgbClr val="FF0000"/>
              </a:solidFill>
              <a:latin typeface="Sassoon Penpals" panose="02000400000000000000" pitchFamily="50" charset="0"/>
            </a:endParaRPr>
          </a:p>
          <a:p>
            <a:pPr defTabSz="326578">
              <a:spcAft>
                <a:spcPts val="429"/>
              </a:spcAft>
              <a:defRPr/>
            </a:pPr>
            <a:endParaRPr lang="en-GB" sz="1143" b="1" u="sng" dirty="0">
              <a:solidFill>
                <a:srgbClr val="FF0000"/>
              </a:solidFill>
              <a:latin typeface="Sassoon Penpals" panose="02000400000000000000" pitchFamily="50" charset="0"/>
            </a:endParaRPr>
          </a:p>
          <a:p>
            <a:pPr defTabSz="326578">
              <a:spcAft>
                <a:spcPts val="429"/>
              </a:spcAft>
              <a:defRPr/>
            </a:pPr>
            <a:r>
              <a:rPr lang="en-GB" sz="1143" b="1" u="sng" dirty="0">
                <a:solidFill>
                  <a:srgbClr val="FF0000"/>
                </a:solidFill>
                <a:latin typeface="Sassoon Penpals" panose="02000400000000000000" pitchFamily="50" charset="0"/>
                <a:hlinkClick r:id="rId7"/>
              </a:rPr>
              <a:t>https://play.google.com/store/apps/details?id=com.sesameworkshop.elmoloves123s&amp;hl=en_GB&amp;gl=US</a:t>
            </a:r>
            <a:r>
              <a:rPr lang="en-GB" sz="1143" b="1" u="sng" dirty="0">
                <a:solidFill>
                  <a:srgbClr val="FF0000"/>
                </a:solidFill>
                <a:latin typeface="Sassoon Penpals" panose="02000400000000000000" pitchFamily="50" charset="0"/>
              </a:rPr>
              <a:t> </a:t>
            </a:r>
          </a:p>
          <a:p>
            <a:pPr defTabSz="326578">
              <a:spcAft>
                <a:spcPts val="429"/>
              </a:spcAft>
              <a:defRPr/>
            </a:pPr>
            <a:endParaRPr lang="en-GB" sz="1143" b="1" u="sng" dirty="0">
              <a:solidFill>
                <a:srgbClr val="FF0000"/>
              </a:solidFill>
              <a:latin typeface="Sassoon Penpals" panose="02000400000000000000" pitchFamily="50" charset="0"/>
            </a:endParaRPr>
          </a:p>
          <a:p>
            <a:pPr defTabSz="326578">
              <a:spcAft>
                <a:spcPts val="429"/>
              </a:spcAft>
              <a:defRPr/>
            </a:pPr>
            <a:r>
              <a:rPr lang="en-GB" sz="1143" b="1" u="sng" dirty="0">
                <a:solidFill>
                  <a:srgbClr val="FF0000"/>
                </a:solidFill>
                <a:latin typeface="Sassoon Penpals" panose="02000400000000000000" pitchFamily="50" charset="0"/>
                <a:hlinkClick r:id="rId8"/>
              </a:rPr>
              <a:t>http://www.natgeokids.com/</a:t>
            </a:r>
            <a:endParaRPr lang="en-GB" sz="1143" b="1" u="sng" dirty="0">
              <a:solidFill>
                <a:srgbClr val="FF0000"/>
              </a:solidFill>
              <a:latin typeface="Sassoon Penpals" panose="02000400000000000000" pitchFamily="50" charset="0"/>
            </a:endParaRPr>
          </a:p>
          <a:p>
            <a:pPr defTabSz="326578">
              <a:spcAft>
                <a:spcPts val="429"/>
              </a:spcAft>
              <a:defRPr/>
            </a:pPr>
            <a:endParaRPr lang="en-GB" sz="1143" b="1" u="sng" dirty="0">
              <a:solidFill>
                <a:srgbClr val="FF0000"/>
              </a:solidFill>
              <a:latin typeface="Sassoon Penpals" panose="02000400000000000000" pitchFamily="50" charset="0"/>
            </a:endParaRPr>
          </a:p>
          <a:p>
            <a:pPr defTabSz="326578">
              <a:spcAft>
                <a:spcPts val="429"/>
              </a:spcAft>
              <a:defRPr/>
            </a:pPr>
            <a:r>
              <a:rPr lang="en-GB" sz="1143" b="1" u="sng" dirty="0">
                <a:solidFill>
                  <a:srgbClr val="FF0000"/>
                </a:solidFill>
                <a:latin typeface="Sassoon Penpals" panose="02000400000000000000" pitchFamily="50" charset="0"/>
                <a:hlinkClick r:id="rId9"/>
              </a:rPr>
              <a:t>https://www.wildlifewatch.org.uk/seasonal-wildlife/autumn%20and%20design</a:t>
            </a:r>
            <a:endParaRPr lang="en-GB" sz="1143" b="1" u="sng" dirty="0">
              <a:solidFill>
                <a:srgbClr val="FF0000"/>
              </a:solidFill>
              <a:latin typeface="Sassoon Penpals" panose="02000400000000000000" pitchFamily="50" charset="0"/>
            </a:endParaRPr>
          </a:p>
          <a:p>
            <a:pPr defTabSz="326578">
              <a:spcAft>
                <a:spcPts val="429"/>
              </a:spcAft>
              <a:defRPr/>
            </a:pPr>
            <a:endParaRPr lang="en-GB" sz="1143" b="1" u="sng" dirty="0">
              <a:solidFill>
                <a:srgbClr val="FF0000"/>
              </a:solidFill>
              <a:latin typeface="Sassoon Penpals" panose="02000400000000000000" pitchFamily="50" charset="0"/>
            </a:endParaRPr>
          </a:p>
          <a:p>
            <a:pPr defTabSz="326578">
              <a:spcAft>
                <a:spcPts val="429"/>
              </a:spcAft>
              <a:defRPr/>
            </a:pPr>
            <a:r>
              <a:rPr lang="en-GB" sz="1143" b="1" u="sng" dirty="0">
                <a:solidFill>
                  <a:srgbClr val="FF0000"/>
                </a:solidFill>
                <a:latin typeface="Sassoon Penpals" panose="02000400000000000000" pitchFamily="50" charset="0"/>
                <a:hlinkClick r:id="rId10"/>
              </a:rPr>
              <a:t>http://www.busythings.co.uk/</a:t>
            </a:r>
            <a:endParaRPr lang="en-GB" sz="1143" b="1" u="sng" dirty="0">
              <a:solidFill>
                <a:srgbClr val="FF0000"/>
              </a:solidFill>
              <a:latin typeface="Sassoon Penpals" panose="02000400000000000000" pitchFamily="50" charset="0"/>
            </a:endParaRPr>
          </a:p>
          <a:p>
            <a:pPr defTabSz="326578">
              <a:spcAft>
                <a:spcPts val="429"/>
              </a:spcAft>
              <a:defRPr/>
            </a:pPr>
            <a:endParaRPr lang="en-GB" sz="1143" b="1" u="sng" dirty="0">
              <a:solidFill>
                <a:srgbClr val="FF0000"/>
              </a:solidFill>
              <a:latin typeface="Sassoon Penpals" panose="02000400000000000000" pitchFamily="50" charset="0"/>
            </a:endParaRPr>
          </a:p>
          <a:p>
            <a:pPr defTabSz="326578">
              <a:spcAft>
                <a:spcPts val="429"/>
              </a:spcAft>
              <a:defRPr/>
            </a:pPr>
            <a:r>
              <a:rPr lang="en-GB" sz="1143" b="1" u="sng" dirty="0">
                <a:solidFill>
                  <a:srgbClr val="FF0000"/>
                </a:solidFill>
                <a:latin typeface="Sassoon Penpals" panose="02000400000000000000" pitchFamily="50" charset="0"/>
                <a:hlinkClick r:id="rId11"/>
              </a:rPr>
              <a:t>https://www.bbc.co.uk/cbeebies/games/waffle-and-friends-game</a:t>
            </a:r>
            <a:endParaRPr lang="en-GB" sz="1143" b="1" u="sng" dirty="0">
              <a:solidFill>
                <a:srgbClr val="FF0000"/>
              </a:solidFill>
              <a:latin typeface="Sassoon Penpals" panose="02000400000000000000" pitchFamily="50" charset="0"/>
            </a:endParaRPr>
          </a:p>
          <a:p>
            <a:pPr defTabSz="326578">
              <a:spcAft>
                <a:spcPts val="429"/>
              </a:spcAft>
              <a:defRPr/>
            </a:pPr>
            <a:endParaRPr lang="en-GB" sz="1143" b="1" u="sng" dirty="0">
              <a:solidFill>
                <a:srgbClr val="FF0000"/>
              </a:solidFill>
              <a:latin typeface="Sassoon Penpals" panose="02000400000000000000" pitchFamily="50" charset="0"/>
            </a:endParaRPr>
          </a:p>
        </p:txBody>
      </p:sp>
      <p:sp>
        <p:nvSpPr>
          <p:cNvPr id="113" name="Google Shape;113;p3"/>
          <p:cNvSpPr/>
          <p:nvPr/>
        </p:nvSpPr>
        <p:spPr>
          <a:xfrm>
            <a:off x="6542942" y="4667825"/>
            <a:ext cx="2878500" cy="1409424"/>
          </a:xfrm>
          <a:prstGeom prst="roundRect">
            <a:avLst>
              <a:gd name="adj" fmla="val 9730"/>
            </a:avLst>
          </a:prstGeom>
          <a:solidFill>
            <a:schemeClr val="lt1"/>
          </a:solidFill>
          <a:ln w="28575" cap="flat" cmpd="sng">
            <a:solidFill>
              <a:schemeClr val="dk1"/>
            </a:solidFill>
            <a:prstDash val="solid"/>
            <a:miter lim="800000"/>
            <a:headEnd type="none" w="sm" len="sm"/>
            <a:tailEnd type="none" w="sm" len="sm"/>
          </a:ln>
        </p:spPr>
        <p:txBody>
          <a:bodyPr spcFirstLastPara="1" wrap="square" lIns="65304" tIns="32643" rIns="65304" bIns="32643" anchor="t" anchorCtr="0">
            <a:noAutofit/>
          </a:bodyPr>
          <a:lstStyle/>
          <a:p>
            <a:pPr defTabSz="326578">
              <a:spcAft>
                <a:spcPts val="429"/>
              </a:spcAft>
              <a:defRPr/>
            </a:pPr>
            <a:r>
              <a:rPr lang="en-GB" sz="1143" b="1" dirty="0">
                <a:solidFill>
                  <a:srgbClr val="FF0000"/>
                </a:solidFill>
                <a:latin typeface="Sassoon Penpals" panose="02000400000000000000" pitchFamily="50" charset="0"/>
              </a:rPr>
              <a:t>Here are some examples of the work that we have created so far!; </a:t>
            </a:r>
          </a:p>
          <a:p>
            <a:pPr defTabSz="326578">
              <a:spcAft>
                <a:spcPts val="429"/>
              </a:spcAft>
              <a:defRPr/>
            </a:pPr>
            <a:endParaRPr lang="en-GB" sz="1143" dirty="0">
              <a:solidFill>
                <a:prstClr val="black"/>
              </a:solidFill>
              <a:latin typeface="Sassoon Penpals" panose="02000400000000000000" pitchFamily="50" charset="0"/>
            </a:endParaRPr>
          </a:p>
          <a:p>
            <a:pPr defTabSz="326578">
              <a:spcAft>
                <a:spcPts val="429"/>
              </a:spcAft>
              <a:defRPr/>
            </a:pPr>
            <a:r>
              <a:rPr lang="en-GB" sz="1143" dirty="0">
                <a:solidFill>
                  <a:prstClr val="black"/>
                </a:solidFill>
                <a:latin typeface="Sassoon Penpals" panose="02000400000000000000" pitchFamily="50" charset="0"/>
              </a:rPr>
              <a:t>Hyperlink to computing evidence folder. </a:t>
            </a:r>
          </a:p>
        </p:txBody>
      </p:sp>
      <p:sp>
        <p:nvSpPr>
          <p:cNvPr id="117" name="Google Shape;117;p3"/>
          <p:cNvSpPr/>
          <p:nvPr/>
        </p:nvSpPr>
        <p:spPr>
          <a:xfrm>
            <a:off x="444119" y="68621"/>
            <a:ext cx="8963180" cy="665805"/>
          </a:xfrm>
          <a:prstGeom prst="rect">
            <a:avLst/>
          </a:prstGeom>
          <a:noFill/>
          <a:ln>
            <a:noFill/>
          </a:ln>
        </p:spPr>
        <p:txBody>
          <a:bodyPr spcFirstLastPara="1" wrap="square" lIns="65304" tIns="32643" rIns="65304" bIns="32643" anchor="ctr" anchorCtr="0">
            <a:noAutofit/>
          </a:bodyPr>
          <a:lstStyle/>
          <a:p>
            <a:r>
              <a:rPr lang="en-GB" sz="2286" b="1" dirty="0">
                <a:solidFill>
                  <a:schemeClr val="dk1"/>
                </a:solidFill>
                <a:latin typeface="Sassoon Penpals" panose="02000400000000000000" pitchFamily="50" charset="0"/>
                <a:ea typeface="Arial"/>
                <a:cs typeface="Arial"/>
                <a:sym typeface="Arial"/>
              </a:rPr>
              <a:t>Early Years – Laying the Foundations for Computing</a:t>
            </a:r>
            <a:endParaRPr sz="2286" b="1" dirty="0">
              <a:solidFill>
                <a:schemeClr val="dk1"/>
              </a:solidFill>
              <a:latin typeface="Sassoon Penpals" panose="02000400000000000000" pitchFamily="50" charset="0"/>
              <a:ea typeface="Arial"/>
              <a:cs typeface="Arial"/>
              <a:sym typeface="Arial"/>
            </a:endParaRPr>
          </a:p>
        </p:txBody>
      </p:sp>
      <p:pic>
        <p:nvPicPr>
          <p:cNvPr id="9" name="Picture 8"/>
          <p:cNvPicPr>
            <a:picLocks noChangeAspect="1"/>
          </p:cNvPicPr>
          <p:nvPr/>
        </p:nvPicPr>
        <p:blipFill>
          <a:blip r:embed="rId12"/>
          <a:stretch>
            <a:fillRect/>
          </a:stretch>
        </p:blipFill>
        <p:spPr>
          <a:xfrm>
            <a:off x="8135161" y="196447"/>
            <a:ext cx="1228885" cy="1224814"/>
          </a:xfrm>
          <a:prstGeom prst="rect">
            <a:avLst/>
          </a:prstGeom>
        </p:spPr>
      </p:pic>
      <p:sp>
        <p:nvSpPr>
          <p:cNvPr id="10" name="Rounded Rectangle 38">
            <a:extLst>
              <a:ext uri="{FF2B5EF4-FFF2-40B4-BE49-F238E27FC236}">
                <a16:creationId xmlns:a16="http://schemas.microsoft.com/office/drawing/2014/main" id="{3164E403-2B5C-4861-9DDB-71A6873D000C}"/>
              </a:ext>
            </a:extLst>
          </p:cNvPr>
          <p:cNvSpPr/>
          <p:nvPr/>
        </p:nvSpPr>
        <p:spPr>
          <a:xfrm>
            <a:off x="6542942" y="1890855"/>
            <a:ext cx="2880000" cy="2679264"/>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13"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spTree>
    <p:extLst>
      <p:ext uri="{BB962C8B-B14F-4D97-AF65-F5344CB8AC3E}">
        <p14:creationId xmlns:p14="http://schemas.microsoft.com/office/powerpoint/2010/main" val="764715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val 21"/>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EYFS – Going online</a:t>
            </a:r>
          </a:p>
        </p:txBody>
      </p:sp>
      <p:sp>
        <p:nvSpPr>
          <p:cNvPr id="30" name="Oval 29">
            <a:extLst>
              <a:ext uri="{FF2B5EF4-FFF2-40B4-BE49-F238E27FC236}">
                <a16:creationId xmlns:a16="http://schemas.microsoft.com/office/drawing/2014/main" id="{28C29022-CEF6-47EA-9B66-6AC2E59006F4}"/>
              </a:ext>
            </a:extLst>
          </p:cNvPr>
          <p:cNvSpPr/>
          <p:nvPr/>
        </p:nvSpPr>
        <p:spPr>
          <a:xfrm>
            <a:off x="7128567" y="352695"/>
            <a:ext cx="687600" cy="687600"/>
          </a:xfrm>
          <a:prstGeom prst="ellipse">
            <a:avLst/>
          </a:prstGeom>
          <a:solidFill>
            <a:srgbClr val="00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Digital Literacy</a:t>
            </a:r>
          </a:p>
        </p:txBody>
      </p:sp>
      <p:pic>
        <p:nvPicPr>
          <p:cNvPr id="18" name="Picture 17"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12" name="Rounded Rectangle 38">
            <a:extLst>
              <a:ext uri="{FF2B5EF4-FFF2-40B4-BE49-F238E27FC236}">
                <a16:creationId xmlns:a16="http://schemas.microsoft.com/office/drawing/2014/main" id="{D1F72F37-EA5C-4881-8B12-95ACB3C5F105}"/>
              </a:ext>
            </a:extLst>
          </p:cNvPr>
          <p:cNvSpPr/>
          <p:nvPr/>
        </p:nvSpPr>
        <p:spPr>
          <a:xfrm>
            <a:off x="3500414" y="4197927"/>
            <a:ext cx="2880000" cy="2307376"/>
          </a:xfrm>
          <a:prstGeom prst="roundRect">
            <a:avLst>
              <a:gd name="adj" fmla="val 6963"/>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5"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sp>
        <p:nvSpPr>
          <p:cNvPr id="13" name="Rounded Rectangle 38">
            <a:extLst>
              <a:ext uri="{FF2B5EF4-FFF2-40B4-BE49-F238E27FC236}">
                <a16:creationId xmlns:a16="http://schemas.microsoft.com/office/drawing/2014/main" id="{D1F72F37-EA5C-4881-8B12-95ACB3C5F105}"/>
              </a:ext>
            </a:extLst>
          </p:cNvPr>
          <p:cNvSpPr/>
          <p:nvPr/>
        </p:nvSpPr>
        <p:spPr>
          <a:xfrm>
            <a:off x="326571" y="1321507"/>
            <a:ext cx="2880000" cy="5183795"/>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200" b="1" dirty="0">
                <a:solidFill>
                  <a:prstClr val="black"/>
                </a:solidFill>
                <a:latin typeface="Sassoon Penpals" panose="02000400000000000000" pitchFamily="50" charset="0"/>
              </a:rPr>
              <a:t>Online Safety</a:t>
            </a:r>
          </a:p>
          <a:p>
            <a:pPr marL="180000" lvl="0" indent="-180000">
              <a:spcAft>
                <a:spcPts val="500"/>
              </a:spcAft>
              <a:buFont typeface="Arial" panose="020B0604020202020204" pitchFamily="34" charset="0"/>
              <a:buChar char="•"/>
            </a:pPr>
            <a:r>
              <a:rPr lang="en-GB" sz="1200" dirty="0">
                <a:solidFill>
                  <a:schemeClr val="tx1"/>
                </a:solidFill>
                <a:latin typeface="Sassoon Penpals" panose="02000400000000000000" pitchFamily="50" charset="0"/>
              </a:rPr>
              <a:t>Understand what unkind behaviour looks like online.</a:t>
            </a:r>
          </a:p>
          <a:p>
            <a:pPr marL="180000" lvl="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Understand that I can say ‘no’ if somebody upsets me.</a:t>
            </a:r>
          </a:p>
          <a:p>
            <a:pPr marL="180000" lvl="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Identify rules to keep us safe when using technology.</a:t>
            </a:r>
          </a:p>
          <a:p>
            <a:pPr marL="180000" lvl="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Recognise that online refers to communicating via the internet, and that offline means communicating face to face.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that work I create belongs to me.</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some forms of personal information including name and address.</a:t>
            </a:r>
          </a:p>
          <a:p>
            <a:pPr marL="180000" lvl="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Know who I can share personal information with.</a:t>
            </a:r>
          </a:p>
        </p:txBody>
      </p:sp>
      <p:sp>
        <p:nvSpPr>
          <p:cNvPr id="14" name="Rounded Rectangle 38">
            <a:extLst>
              <a:ext uri="{FF2B5EF4-FFF2-40B4-BE49-F238E27FC236}">
                <a16:creationId xmlns:a16="http://schemas.microsoft.com/office/drawing/2014/main" id="{D1F72F37-EA5C-4881-8B12-95ACB3C5F105}"/>
              </a:ext>
            </a:extLst>
          </p:cNvPr>
          <p:cNvSpPr/>
          <p:nvPr/>
        </p:nvSpPr>
        <p:spPr>
          <a:xfrm>
            <a:off x="3500415" y="1321507"/>
            <a:ext cx="2880000" cy="2593788"/>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Be kind online by following agreed rules.</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Say ‘no’ if somebody upsets me online.</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Follow rules when using technology including using an acceptable use agreement.</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Share personal information appropriately.</a:t>
            </a:r>
          </a:p>
          <a:p>
            <a:pPr>
              <a:spcAft>
                <a:spcPts val="500"/>
              </a:spcAft>
            </a:pPr>
            <a:r>
              <a:rPr lang="en-GB" sz="12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Access and put information on the internet.</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6674260" y="1321507"/>
            <a:ext cx="2880000" cy="3718326"/>
          </a:xfrm>
          <a:prstGeom prst="roundRect">
            <a:avLst>
              <a:gd name="adj" fmla="val 9108"/>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EYFS Computing End Points</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Know some rules for staying safe online (e.g. ask permission, have an adult with you, be kind, only use websites you’re allowed to).</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that the internet is worldwide and that you can search it for information (e.g. Google Search).</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an algorithm on a floor robot with at least three commands.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Name and turn on and off different types of technology (e.g. laptops, tablets and floor robots).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Interact with computer programs by clicking and swiping (e.g. Doodle Maths).</a:t>
            </a:r>
          </a:p>
        </p:txBody>
      </p:sp>
      <p:sp>
        <p:nvSpPr>
          <p:cNvPr id="16" name="Rounded Rectangle 38">
            <a:extLst>
              <a:ext uri="{FF2B5EF4-FFF2-40B4-BE49-F238E27FC236}">
                <a16:creationId xmlns:a16="http://schemas.microsoft.com/office/drawing/2014/main" id="{D1F72F37-EA5C-4881-8B12-95ACB3C5F105}"/>
              </a:ext>
            </a:extLst>
          </p:cNvPr>
          <p:cNvSpPr/>
          <p:nvPr/>
        </p:nvSpPr>
        <p:spPr>
          <a:xfrm>
            <a:off x="6674260" y="5326883"/>
            <a:ext cx="2880000" cy="1178419"/>
          </a:xfrm>
          <a:prstGeom prst="roundRect">
            <a:avLst>
              <a:gd name="adj" fmla="val 11985"/>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lang="en-GB" b="1" u="sng" dirty="0">
                <a:solidFill>
                  <a:prstClr val="black"/>
                </a:solidFill>
                <a:latin typeface="Sassoon Penpals" panose="02000400000000000000" pitchFamily="50" charset="0"/>
              </a:rPr>
              <a:t>Education for a Connected World</a:t>
            </a:r>
          </a:p>
          <a:p>
            <a:pPr lvl="0">
              <a:spcAft>
                <a:spcPts val="500"/>
              </a:spcAft>
            </a:pPr>
            <a:r>
              <a:rPr lang="en-GB" sz="1200" dirty="0">
                <a:solidFill>
                  <a:prstClr val="black"/>
                </a:solidFill>
                <a:latin typeface="Sassoon Penpals" panose="02000400000000000000" pitchFamily="50" charset="0"/>
                <a:hlinkClick r:id="rId6"/>
              </a:rPr>
              <a:t>https://www.gov.uk/government/publications/education-for-a-connected-world</a:t>
            </a:r>
            <a:endParaRPr lang="en-GB" sz="1200" dirty="0">
              <a:solidFill>
                <a:prstClr val="black"/>
              </a:solidFill>
              <a:latin typeface="Sassoon Penpals" panose="02000400000000000000" pitchFamily="50" charset="0"/>
            </a:endParaRPr>
          </a:p>
        </p:txBody>
      </p:sp>
    </p:spTree>
    <p:extLst>
      <p:ext uri="{BB962C8B-B14F-4D97-AF65-F5344CB8AC3E}">
        <p14:creationId xmlns:p14="http://schemas.microsoft.com/office/powerpoint/2010/main" val="222775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val 24"/>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EYFS – Introducing technology</a:t>
            </a:r>
          </a:p>
        </p:txBody>
      </p:sp>
      <p:sp>
        <p:nvSpPr>
          <p:cNvPr id="23" name="Oval 22">
            <a:extLst>
              <a:ext uri="{FF2B5EF4-FFF2-40B4-BE49-F238E27FC236}">
                <a16:creationId xmlns:a16="http://schemas.microsoft.com/office/drawing/2014/main" id="{E7DDE3D0-FEA9-4508-924D-8DA7B2739685}"/>
              </a:ext>
            </a:extLst>
          </p:cNvPr>
          <p:cNvSpPr/>
          <p:nvPr/>
        </p:nvSpPr>
        <p:spPr>
          <a:xfrm>
            <a:off x="7128567" y="352695"/>
            <a:ext cx="687600" cy="6876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 Science</a:t>
            </a:r>
          </a:p>
        </p:txBody>
      </p:sp>
      <p:pic>
        <p:nvPicPr>
          <p:cNvPr id="18" name="Picture 17"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13" name="Rounded Rectangle 38">
            <a:extLst>
              <a:ext uri="{FF2B5EF4-FFF2-40B4-BE49-F238E27FC236}">
                <a16:creationId xmlns:a16="http://schemas.microsoft.com/office/drawing/2014/main" id="{D1F72F37-EA5C-4881-8B12-95ACB3C5F105}"/>
              </a:ext>
            </a:extLst>
          </p:cNvPr>
          <p:cNvSpPr/>
          <p:nvPr/>
        </p:nvSpPr>
        <p:spPr>
          <a:xfrm>
            <a:off x="326571" y="1321507"/>
            <a:ext cx="2880000" cy="2477409"/>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200" b="1" dirty="0">
                <a:solidFill>
                  <a:prstClr val="black"/>
                </a:solidFill>
                <a:latin typeface="Sassoon Penpals" panose="02000400000000000000" pitchFamily="50" charset="0"/>
              </a:rPr>
              <a:t>Online Safety</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Identify rules to keep us safe when using technology.</a:t>
            </a:r>
          </a:p>
          <a:p>
            <a:pPr>
              <a:spcAft>
                <a:spcPts val="500"/>
              </a:spcAft>
            </a:pPr>
            <a:r>
              <a:rPr kumimoji="0" lang="en-GB" sz="12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a:t>
            </a:r>
            <a:r>
              <a:rPr kumimoji="0" lang="en-GB" sz="1200" b="1" i="0" u="none" strike="noStrike" kern="1200" cap="none" spc="0" normalizeH="0" noProof="0" dirty="0">
                <a:ln>
                  <a:noFill/>
                </a:ln>
                <a:solidFill>
                  <a:prstClr val="black"/>
                </a:solidFill>
                <a:effectLst/>
                <a:uLnTx/>
                <a:uFillTx/>
                <a:latin typeface="Sassoon Penpals" panose="02000400000000000000" pitchFamily="50" charset="0"/>
                <a:ea typeface="+mn-ea"/>
                <a:cs typeface="+mn-cs"/>
              </a:rPr>
              <a:t> Science</a:t>
            </a:r>
            <a:endParaRPr kumimoji="0" lang="en-GB" sz="12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Recognise different types of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that the internet is worldwide and that you can search it for information.</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Know that an algorithm is a sequence of commands.</a:t>
            </a:r>
          </a:p>
        </p:txBody>
      </p:sp>
      <p:sp>
        <p:nvSpPr>
          <p:cNvPr id="14" name="Rounded Rectangle 38">
            <a:extLst>
              <a:ext uri="{FF2B5EF4-FFF2-40B4-BE49-F238E27FC236}">
                <a16:creationId xmlns:a16="http://schemas.microsoft.com/office/drawing/2014/main" id="{D1F72F37-EA5C-4881-8B12-95ACB3C5F105}"/>
              </a:ext>
            </a:extLst>
          </p:cNvPr>
          <p:cNvSpPr/>
          <p:nvPr/>
        </p:nvSpPr>
        <p:spPr>
          <a:xfrm>
            <a:off x="3500415" y="1321507"/>
            <a:ext cx="2880000" cy="5183796"/>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Follow rules when using technology including using an acceptable use agreement.</a:t>
            </a:r>
          </a:p>
          <a:p>
            <a:pPr>
              <a:spcAft>
                <a:spcPts val="500"/>
              </a:spcAft>
            </a:pPr>
            <a:r>
              <a:rPr lang="en-GB" sz="1200" b="1" dirty="0">
                <a:solidFill>
                  <a:prstClr val="black"/>
                </a:solidFill>
                <a:latin typeface="Sassoon Penpals" panose="02000400000000000000" pitchFamily="50" charset="0"/>
              </a:rPr>
              <a:t>Computer Science</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Recognise when using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Explore how a robot works.</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Try out different commands.</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an algorithm (a sequence of commands).</a:t>
            </a:r>
          </a:p>
          <a:p>
            <a:pPr>
              <a:spcAft>
                <a:spcPts val="500"/>
              </a:spcAft>
            </a:pPr>
            <a:r>
              <a:rPr lang="en-GB" sz="12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Use different types of technology.</a:t>
            </a:r>
          </a:p>
          <a:p>
            <a:pPr marL="180000" indent="-180000">
              <a:spcAft>
                <a:spcPts val="500"/>
              </a:spcAft>
              <a:buFont typeface="Arial" panose="020B0604020202020204" pitchFamily="34" charset="0"/>
              <a:buChar char="•"/>
            </a:pPr>
            <a:endParaRPr lang="en-GB" sz="1200" dirty="0">
              <a:solidFill>
                <a:prstClr val="black"/>
              </a:solidFill>
              <a:latin typeface="Sassoon Penpals" panose="02000400000000000000" pitchFamily="50" charset="0"/>
            </a:endParaRPr>
          </a:p>
        </p:txBody>
      </p:sp>
      <p:sp>
        <p:nvSpPr>
          <p:cNvPr id="15" name="Rounded Rectangle 38">
            <a:extLst>
              <a:ext uri="{FF2B5EF4-FFF2-40B4-BE49-F238E27FC236}">
                <a16:creationId xmlns:a16="http://schemas.microsoft.com/office/drawing/2014/main" id="{D1F72F37-EA5C-4881-8B12-95ACB3C5F105}"/>
              </a:ext>
            </a:extLst>
          </p:cNvPr>
          <p:cNvSpPr/>
          <p:nvPr/>
        </p:nvSpPr>
        <p:spPr>
          <a:xfrm>
            <a:off x="6674260" y="1321507"/>
            <a:ext cx="2880000" cy="5183796"/>
          </a:xfrm>
          <a:prstGeom prst="roundRect">
            <a:avLst>
              <a:gd name="adj" fmla="val 9108"/>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EYFS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some rules for staying safe online (e.g. ask permission, have an adult with you, be kind, only use websites you’re allowed to).</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Know that the internet is worldwide and that you can search it for information (e.g. Google Search).</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Create an algorithm on a floor robot with at least three commands.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Name and turn on and off different types of technology (e.g. laptops, tablets and floor robots).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Interact with computer programs by clicking and swiping (e.g. Doodle Maths).</a:t>
            </a:r>
          </a:p>
        </p:txBody>
      </p:sp>
      <p:sp>
        <p:nvSpPr>
          <p:cNvPr id="10" name="Rounded Rectangle 38">
            <a:extLst>
              <a:ext uri="{FF2B5EF4-FFF2-40B4-BE49-F238E27FC236}">
                <a16:creationId xmlns:a16="http://schemas.microsoft.com/office/drawing/2014/main" id="{D1F72F37-EA5C-4881-8B12-95ACB3C5F105}"/>
              </a:ext>
            </a:extLst>
          </p:cNvPr>
          <p:cNvSpPr/>
          <p:nvPr/>
        </p:nvSpPr>
        <p:spPr>
          <a:xfrm>
            <a:off x="326570" y="4079973"/>
            <a:ext cx="2880000" cy="2425330"/>
          </a:xfrm>
          <a:prstGeom prst="roundRect">
            <a:avLst>
              <a:gd name="adj" fmla="val 5637"/>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5"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spTree>
    <p:extLst>
      <p:ext uri="{BB962C8B-B14F-4D97-AF65-F5344CB8AC3E}">
        <p14:creationId xmlns:p14="http://schemas.microsoft.com/office/powerpoint/2010/main" val="208151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val 24"/>
          <p:cNvSpPr/>
          <p:nvPr/>
        </p:nvSpPr>
        <p:spPr>
          <a:xfrm>
            <a:off x="7986849" y="352695"/>
            <a:ext cx="687600" cy="687754"/>
          </a:xfrm>
          <a:prstGeom prst="ellipse">
            <a:avLst/>
          </a:prstGeom>
          <a:blipFill>
            <a:blip r:embed="rId2"/>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5"/>
          <p:cNvSpPr/>
          <p:nvPr/>
        </p:nvSpPr>
        <p:spPr>
          <a:xfrm>
            <a:off x="352697" y="352695"/>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EYFS – Content creators</a:t>
            </a:r>
          </a:p>
        </p:txBody>
      </p:sp>
      <p:pic>
        <p:nvPicPr>
          <p:cNvPr id="18" name="Picture 17" descr="Pevensey and Westham school logo">
            <a:hlinkClick r:id="rId3" action="ppaction://hlinksldjump"/>
            <a:extLst>
              <a:ext uri="{FF2B5EF4-FFF2-40B4-BE49-F238E27FC236}">
                <a16:creationId xmlns:a16="http://schemas.microsoft.com/office/drawing/2014/main" id="{4F796007-7EDE-4A02-8385-379A6A1A4A9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45131" y="352850"/>
            <a:ext cx="687600" cy="687600"/>
          </a:xfrm>
          <a:prstGeom prst="rect">
            <a:avLst/>
          </a:prstGeom>
          <a:noFill/>
          <a:ln>
            <a:noFill/>
          </a:ln>
        </p:spPr>
      </p:pic>
      <p:sp>
        <p:nvSpPr>
          <p:cNvPr id="31" name="Oval 30">
            <a:extLst>
              <a:ext uri="{FF2B5EF4-FFF2-40B4-BE49-F238E27FC236}">
                <a16:creationId xmlns:a16="http://schemas.microsoft.com/office/drawing/2014/main" id="{FB4B504B-3620-4290-B127-C1A22AE08F1D}"/>
              </a:ext>
            </a:extLst>
          </p:cNvPr>
          <p:cNvSpPr/>
          <p:nvPr/>
        </p:nvSpPr>
        <p:spPr>
          <a:xfrm>
            <a:off x="7128567" y="352849"/>
            <a:ext cx="687600" cy="687600"/>
          </a:xfrm>
          <a:prstGeom prst="ellipse">
            <a:avLst/>
          </a:prstGeom>
          <a:solidFill>
            <a:srgbClr val="FF327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Information Technology</a:t>
            </a:r>
          </a:p>
        </p:txBody>
      </p:sp>
      <p:sp>
        <p:nvSpPr>
          <p:cNvPr id="13" name="Rounded Rectangle 38">
            <a:extLst>
              <a:ext uri="{FF2B5EF4-FFF2-40B4-BE49-F238E27FC236}">
                <a16:creationId xmlns:a16="http://schemas.microsoft.com/office/drawing/2014/main" id="{D1F72F37-EA5C-4881-8B12-95ACB3C5F105}"/>
              </a:ext>
            </a:extLst>
          </p:cNvPr>
          <p:cNvSpPr/>
          <p:nvPr/>
        </p:nvSpPr>
        <p:spPr>
          <a:xfrm>
            <a:off x="326571" y="1321507"/>
            <a:ext cx="2880000" cy="5183796"/>
          </a:xfrm>
          <a:prstGeom prst="roundRect">
            <a:avLst>
              <a:gd name="adj" fmla="val 532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Substantive Knowledge</a:t>
            </a:r>
          </a:p>
          <a:p>
            <a:pPr lvl="0">
              <a:spcAft>
                <a:spcPts val="500"/>
              </a:spcAft>
            </a:pPr>
            <a:r>
              <a:rPr lang="en-GB" sz="120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Identify rules to keep us safe when using technology.</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that work I create belongs to me.</a:t>
            </a:r>
          </a:p>
          <a:p>
            <a:pPr>
              <a:spcAft>
                <a:spcPts val="500"/>
              </a:spcAft>
            </a:pPr>
            <a:r>
              <a:rPr kumimoji="0" lang="en-GB" sz="12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Computer</a:t>
            </a:r>
            <a:r>
              <a:rPr kumimoji="0" lang="en-GB" sz="1200" b="1" i="0" u="none" strike="noStrike" kern="1200" cap="none" spc="0" normalizeH="0" noProof="0" dirty="0">
                <a:ln>
                  <a:noFill/>
                </a:ln>
                <a:solidFill>
                  <a:prstClr val="black"/>
                </a:solidFill>
                <a:effectLst/>
                <a:uLnTx/>
                <a:uFillTx/>
                <a:latin typeface="Sassoon Penpals" panose="02000400000000000000" pitchFamily="50" charset="0"/>
                <a:ea typeface="+mn-ea"/>
                <a:cs typeface="+mn-cs"/>
              </a:rPr>
              <a:t> Science</a:t>
            </a:r>
            <a:endParaRPr kumimoji="0" lang="en-GB" sz="12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Recognise different types of technology.</a:t>
            </a:r>
          </a:p>
          <a:p>
            <a:pPr>
              <a:spcAft>
                <a:spcPts val="500"/>
              </a:spcAft>
            </a:pPr>
            <a:r>
              <a:rPr lang="en-GB" sz="120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Name different types of technology.</a:t>
            </a:r>
          </a:p>
          <a:p>
            <a:pPr marL="18000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that technology can be used to create content.</a:t>
            </a:r>
          </a:p>
          <a:p>
            <a:pPr marL="180000" indent="-180000">
              <a:spcAft>
                <a:spcPts val="500"/>
              </a:spcAft>
              <a:buFont typeface="Arial" panose="020B0604020202020204" pitchFamily="34" charset="0"/>
              <a:buChar char="•"/>
            </a:pPr>
            <a:r>
              <a:rPr lang="en-GB" sz="1200" dirty="0">
                <a:solidFill>
                  <a:srgbClr val="FF0000"/>
                </a:solidFill>
                <a:latin typeface="Sassoon Penpals" panose="02000400000000000000" pitchFamily="50" charset="0"/>
              </a:rPr>
              <a:t>Recognise different ways to interact with a computer (e.g. keyboard and touchscreen).</a:t>
            </a:r>
          </a:p>
        </p:txBody>
      </p:sp>
      <p:sp>
        <p:nvSpPr>
          <p:cNvPr id="14" name="Rounded Rectangle 38">
            <a:extLst>
              <a:ext uri="{FF2B5EF4-FFF2-40B4-BE49-F238E27FC236}">
                <a16:creationId xmlns:a16="http://schemas.microsoft.com/office/drawing/2014/main" id="{D1F72F37-EA5C-4881-8B12-95ACB3C5F105}"/>
              </a:ext>
            </a:extLst>
          </p:cNvPr>
          <p:cNvSpPr/>
          <p:nvPr/>
        </p:nvSpPr>
        <p:spPr>
          <a:xfrm>
            <a:off x="3500415" y="1321507"/>
            <a:ext cx="2880000" cy="2945693"/>
          </a:xfrm>
          <a:prstGeom prst="roundRect">
            <a:avLst>
              <a:gd name="adj" fmla="val 677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Computing Skills</a:t>
            </a:r>
          </a:p>
          <a:p>
            <a:pPr lvl="0">
              <a:spcAft>
                <a:spcPts val="500"/>
              </a:spcAft>
            </a:pPr>
            <a:r>
              <a:rPr lang="en-GB" sz="1150" b="1" dirty="0">
                <a:solidFill>
                  <a:prstClr val="black"/>
                </a:solidFill>
                <a:latin typeface="Sassoon Penpals" panose="02000400000000000000" pitchFamily="50" charset="0"/>
              </a:rPr>
              <a:t>Online Safety</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Follow rules when using technology including using an acceptable use agreement.</a:t>
            </a:r>
          </a:p>
          <a:p>
            <a:pPr>
              <a:spcAft>
                <a:spcPts val="500"/>
              </a:spcAft>
            </a:pPr>
            <a:r>
              <a:rPr lang="en-GB" sz="1150" b="1" dirty="0">
                <a:solidFill>
                  <a:prstClr val="black"/>
                </a:solidFill>
                <a:latin typeface="Sassoon Penpals" panose="02000400000000000000" pitchFamily="50" charset="0"/>
              </a:rPr>
              <a:t>Computer Science</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Recognise when using technology.</a:t>
            </a:r>
          </a:p>
          <a:p>
            <a:pPr>
              <a:spcAft>
                <a:spcPts val="500"/>
              </a:spcAft>
            </a:pPr>
            <a:r>
              <a:rPr lang="en-GB" sz="1150" b="1" dirty="0">
                <a:solidFill>
                  <a:prstClr val="black"/>
                </a:solidFill>
                <a:latin typeface="Sassoon Penpals" panose="02000400000000000000" pitchFamily="50" charset="0"/>
              </a:rPr>
              <a:t>Information Technology</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Turn on and off different types of technology.</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Use different keys and actions to interact with technology.</a:t>
            </a:r>
          </a:p>
          <a:p>
            <a:pPr marL="180000" indent="-180000">
              <a:spcAft>
                <a:spcPts val="500"/>
              </a:spcAft>
              <a:buFont typeface="Arial" panose="020B0604020202020204" pitchFamily="34" charset="0"/>
              <a:buChar char="•"/>
            </a:pPr>
            <a:r>
              <a:rPr lang="en-GB" sz="1150" dirty="0">
                <a:solidFill>
                  <a:prstClr val="black"/>
                </a:solidFill>
                <a:latin typeface="Sassoon Penpals" panose="02000400000000000000" pitchFamily="50" charset="0"/>
              </a:rPr>
              <a:t>Use different tools on a tablet to create content (e.g. paintbrush tools and different colours).</a:t>
            </a:r>
          </a:p>
        </p:txBody>
      </p:sp>
      <p:sp>
        <p:nvSpPr>
          <p:cNvPr id="15" name="Rounded Rectangle 38">
            <a:extLst>
              <a:ext uri="{FF2B5EF4-FFF2-40B4-BE49-F238E27FC236}">
                <a16:creationId xmlns:a16="http://schemas.microsoft.com/office/drawing/2014/main" id="{D1F72F37-EA5C-4881-8B12-95ACB3C5F105}"/>
              </a:ext>
            </a:extLst>
          </p:cNvPr>
          <p:cNvSpPr/>
          <p:nvPr/>
        </p:nvSpPr>
        <p:spPr>
          <a:xfrm>
            <a:off x="6674260" y="1321507"/>
            <a:ext cx="2880000" cy="5183796"/>
          </a:xfrm>
          <a:prstGeom prst="roundRect">
            <a:avLst>
              <a:gd name="adj" fmla="val 9108"/>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spcAft>
                <a:spcPts val="500"/>
              </a:spcAft>
              <a:defRPr/>
            </a:pPr>
            <a:r>
              <a:rPr lang="en-GB" b="1" u="sng" dirty="0">
                <a:solidFill>
                  <a:prstClr val="black"/>
                </a:solidFill>
                <a:latin typeface="Sassoon Penpals" panose="02000400000000000000" pitchFamily="50" charset="0"/>
              </a:rPr>
              <a:t>EYFS Computing End Points</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some rules for staying safe online (e.g. ask permission, have an adult with you, be kind, only use websites you’re allowed to).</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Know that the internet is worldwide and that you can search it for information (e.g. Google Search).</a:t>
            </a:r>
          </a:p>
          <a:p>
            <a:pPr marL="180000" lvl="0" indent="-180000">
              <a:spcAft>
                <a:spcPts val="500"/>
              </a:spcAft>
              <a:buFont typeface="Arial" panose="020B0604020202020204" pitchFamily="34" charset="0"/>
              <a:buChar char="•"/>
            </a:pPr>
            <a:r>
              <a:rPr lang="en-GB" sz="1200" dirty="0">
                <a:solidFill>
                  <a:prstClr val="black"/>
                </a:solidFill>
                <a:latin typeface="Sassoon Penpals" panose="02000400000000000000" pitchFamily="50" charset="0"/>
              </a:rPr>
              <a:t>Create an algorithm on a floor robot with at least three commands.</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Name and turn on and off different types of technology (e.g. laptops, tablets and floor robots).</a:t>
            </a:r>
          </a:p>
          <a:p>
            <a:pPr marL="180000" lvl="0" indent="-180000">
              <a:spcAft>
                <a:spcPts val="500"/>
              </a:spcAft>
              <a:buFont typeface="Arial" panose="020B0604020202020204" pitchFamily="34" charset="0"/>
              <a:buChar char="•"/>
            </a:pPr>
            <a:r>
              <a:rPr lang="en-GB" sz="1200" b="1" dirty="0">
                <a:solidFill>
                  <a:schemeClr val="tx1"/>
                </a:solidFill>
                <a:latin typeface="Sassoon Penpals" panose="02000400000000000000" pitchFamily="50" charset="0"/>
              </a:rPr>
              <a:t>Interact with computer programs by clicking and swiping (e.g. Doodle Maths).</a:t>
            </a:r>
          </a:p>
        </p:txBody>
      </p:sp>
      <p:sp>
        <p:nvSpPr>
          <p:cNvPr id="10" name="Rounded Rectangle 38">
            <a:extLst>
              <a:ext uri="{FF2B5EF4-FFF2-40B4-BE49-F238E27FC236}">
                <a16:creationId xmlns:a16="http://schemas.microsoft.com/office/drawing/2014/main" id="{D1F72F37-EA5C-4881-8B12-95ACB3C5F105}"/>
              </a:ext>
            </a:extLst>
          </p:cNvPr>
          <p:cNvSpPr/>
          <p:nvPr/>
        </p:nvSpPr>
        <p:spPr>
          <a:xfrm>
            <a:off x="3500415" y="4548257"/>
            <a:ext cx="2879999" cy="1957046"/>
          </a:xfrm>
          <a:prstGeom prst="roundRect">
            <a:avLst>
              <a:gd name="adj" fmla="val 5637"/>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7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5" action="ppaction://hlinksldjump"/>
              </a:rPr>
              <a:t>Subject specific inclusive and adaptive strategies can be found here.</a:t>
            </a:r>
            <a:endParaRPr kumimoji="0" lang="en-GB" sz="105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spTree>
    <p:extLst>
      <p:ext uri="{BB962C8B-B14F-4D97-AF65-F5344CB8AC3E}">
        <p14:creationId xmlns:p14="http://schemas.microsoft.com/office/powerpoint/2010/main" val="38828107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8339</TotalTime>
  <Words>12660</Words>
  <Application>Microsoft Office PowerPoint</Application>
  <PresentationFormat>A4 Paper (210x297 mm)</PresentationFormat>
  <Paragraphs>1355</Paragraphs>
  <Slides>48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Arial</vt:lpstr>
      <vt:lpstr>Calibri</vt:lpstr>
      <vt:lpstr>Calibri Light</vt:lpstr>
      <vt:lpstr>Sassoon Penpals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Pevensey and Westham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mcarter</dc:creator>
  <cp:lastModifiedBy>Luke Paramor</cp:lastModifiedBy>
  <cp:revision>752</cp:revision>
  <cp:lastPrinted>2024-05-05T12:55:48Z</cp:lastPrinted>
  <dcterms:created xsi:type="dcterms:W3CDTF">2021-01-16T16:53:53Z</dcterms:created>
  <dcterms:modified xsi:type="dcterms:W3CDTF">2024-05-05T12:55:57Z</dcterms:modified>
</cp:coreProperties>
</file>