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81" r:id="rId2"/>
    <p:sldId id="306" r:id="rId3"/>
    <p:sldId id="331" r:id="rId4"/>
    <p:sldId id="332" r:id="rId5"/>
    <p:sldId id="322" r:id="rId6"/>
    <p:sldId id="324" r:id="rId7"/>
    <p:sldId id="329" r:id="rId8"/>
    <p:sldId id="318" r:id="rId9"/>
    <p:sldId id="320" r:id="rId10"/>
    <p:sldId id="321" r:id="rId11"/>
    <p:sldId id="317" r:id="rId12"/>
    <p:sldId id="305" r:id="rId13"/>
    <p:sldId id="319" r:id="rId14"/>
    <p:sldId id="325" r:id="rId15"/>
    <p:sldId id="315" r:id="rId16"/>
    <p:sldId id="327" r:id="rId17"/>
    <p:sldId id="314" r:id="rId18"/>
    <p:sldId id="326" r:id="rId19"/>
    <p:sldId id="316" r:id="rId20"/>
    <p:sldId id="308" r:id="rId21"/>
    <p:sldId id="309" r:id="rId22"/>
    <p:sldId id="307" r:id="rId23"/>
    <p:sldId id="310" r:id="rId24"/>
    <p:sldId id="311" r:id="rId25"/>
    <p:sldId id="313" r:id="rId26"/>
    <p:sldId id="330" r:id="rId27"/>
  </p:sldIdLst>
  <p:sldSz cx="12801600" cy="9601200" type="A3"/>
  <p:notesSz cx="6870700" cy="100060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9900"/>
    <a:srgbClr val="008000"/>
    <a:srgbClr val="0000FF"/>
    <a:srgbClr val="FF8B8B"/>
    <a:srgbClr val="FFD5D5"/>
    <a:srgbClr val="FF5757"/>
    <a:srgbClr val="E5D3D6"/>
    <a:srgbClr val="F2E4B0"/>
    <a:srgbClr val="B9FFD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235" autoAdjust="0"/>
    <p:restoredTop sz="94660"/>
  </p:normalViewPr>
  <p:slideViewPr>
    <p:cSldViewPr snapToGrid="0">
      <p:cViewPr varScale="1">
        <p:scale>
          <a:sx n="82" d="100"/>
          <a:sy n="82" d="100"/>
        </p:scale>
        <p:origin x="194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en-US"/>
              <a:t>Click to edit Master title style</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1AB84D0-C077-41BA-A2FA-8D3C0F5C2E48}" type="datetimeFigureOut">
              <a:rPr lang="en-GB" smtClean="0"/>
              <a:t>05/05/2024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706AF2B-90F6-4A5A-BF2E-49DFD9A0E043}" type="slidenum">
              <a:rPr lang="en-GB" smtClean="0"/>
              <a:t>‹#›</a:t>
            </a:fld>
            <a:endParaRPr lang="en-GB" dirty="0"/>
          </a:p>
        </p:txBody>
      </p:sp>
    </p:spTree>
    <p:extLst>
      <p:ext uri="{BB962C8B-B14F-4D97-AF65-F5344CB8AC3E}">
        <p14:creationId xmlns:p14="http://schemas.microsoft.com/office/powerpoint/2010/main" val="40701200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1AB84D0-C077-41BA-A2FA-8D3C0F5C2E48}" type="datetimeFigureOut">
              <a:rPr lang="en-GB" smtClean="0"/>
              <a:t>05/05/2024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706AF2B-90F6-4A5A-BF2E-49DFD9A0E043}" type="slidenum">
              <a:rPr lang="en-GB" smtClean="0"/>
              <a:t>‹#›</a:t>
            </a:fld>
            <a:endParaRPr lang="en-GB" dirty="0"/>
          </a:p>
        </p:txBody>
      </p:sp>
    </p:spTree>
    <p:extLst>
      <p:ext uri="{BB962C8B-B14F-4D97-AF65-F5344CB8AC3E}">
        <p14:creationId xmlns:p14="http://schemas.microsoft.com/office/powerpoint/2010/main" val="22534718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1AB84D0-C077-41BA-A2FA-8D3C0F5C2E48}" type="datetimeFigureOut">
              <a:rPr lang="en-GB" smtClean="0"/>
              <a:t>05/05/2024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706AF2B-90F6-4A5A-BF2E-49DFD9A0E043}" type="slidenum">
              <a:rPr lang="en-GB" smtClean="0"/>
              <a:t>‹#›</a:t>
            </a:fld>
            <a:endParaRPr lang="en-GB" dirty="0"/>
          </a:p>
        </p:txBody>
      </p:sp>
    </p:spTree>
    <p:extLst>
      <p:ext uri="{BB962C8B-B14F-4D97-AF65-F5344CB8AC3E}">
        <p14:creationId xmlns:p14="http://schemas.microsoft.com/office/powerpoint/2010/main" val="33666421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1AB84D0-C077-41BA-A2FA-8D3C0F5C2E48}" type="datetimeFigureOut">
              <a:rPr lang="en-GB" smtClean="0"/>
              <a:t>05/05/2024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706AF2B-90F6-4A5A-BF2E-49DFD9A0E043}" type="slidenum">
              <a:rPr lang="en-GB" smtClean="0"/>
              <a:t>‹#›</a:t>
            </a:fld>
            <a:endParaRPr lang="en-GB" dirty="0"/>
          </a:p>
        </p:txBody>
      </p:sp>
    </p:spTree>
    <p:extLst>
      <p:ext uri="{BB962C8B-B14F-4D97-AF65-F5344CB8AC3E}">
        <p14:creationId xmlns:p14="http://schemas.microsoft.com/office/powerpoint/2010/main" val="19686277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en-US"/>
              <a:t>Click to edit Master title style</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1AB84D0-C077-41BA-A2FA-8D3C0F5C2E48}" type="datetimeFigureOut">
              <a:rPr lang="en-GB" smtClean="0"/>
              <a:t>05/05/2024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706AF2B-90F6-4A5A-BF2E-49DFD9A0E043}" type="slidenum">
              <a:rPr lang="en-GB" smtClean="0"/>
              <a:t>‹#›</a:t>
            </a:fld>
            <a:endParaRPr lang="en-GB" dirty="0"/>
          </a:p>
        </p:txBody>
      </p:sp>
    </p:spTree>
    <p:extLst>
      <p:ext uri="{BB962C8B-B14F-4D97-AF65-F5344CB8AC3E}">
        <p14:creationId xmlns:p14="http://schemas.microsoft.com/office/powerpoint/2010/main" val="12581310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1AB84D0-C077-41BA-A2FA-8D3C0F5C2E48}" type="datetimeFigureOut">
              <a:rPr lang="en-GB" smtClean="0"/>
              <a:t>05/05/2024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0706AF2B-90F6-4A5A-BF2E-49DFD9A0E043}" type="slidenum">
              <a:rPr lang="en-GB" smtClean="0"/>
              <a:t>‹#›</a:t>
            </a:fld>
            <a:endParaRPr lang="en-GB" dirty="0"/>
          </a:p>
        </p:txBody>
      </p:sp>
    </p:spTree>
    <p:extLst>
      <p:ext uri="{BB962C8B-B14F-4D97-AF65-F5344CB8AC3E}">
        <p14:creationId xmlns:p14="http://schemas.microsoft.com/office/powerpoint/2010/main" val="37337325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en-US"/>
              <a:t>Edit Master text styles</a:t>
            </a:r>
          </a:p>
        </p:txBody>
      </p:sp>
      <p:sp>
        <p:nvSpPr>
          <p:cNvPr id="4" name="Content Placeholder 3"/>
          <p:cNvSpPr>
            <a:spLocks noGrp="1"/>
          </p:cNvSpPr>
          <p:nvPr>
            <p:ph sz="half" idx="2"/>
          </p:nvPr>
        </p:nvSpPr>
        <p:spPr>
          <a:xfrm>
            <a:off x="881779" y="3507105"/>
            <a:ext cx="5415676" cy="515842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en-US"/>
              <a:t>Edit Master text styles</a:t>
            </a:r>
          </a:p>
        </p:txBody>
      </p:sp>
      <p:sp>
        <p:nvSpPr>
          <p:cNvPr id="6" name="Content Placeholder 5"/>
          <p:cNvSpPr>
            <a:spLocks noGrp="1"/>
          </p:cNvSpPr>
          <p:nvPr>
            <p:ph sz="quarter" idx="4"/>
          </p:nvPr>
        </p:nvSpPr>
        <p:spPr>
          <a:xfrm>
            <a:off x="6480811" y="3507105"/>
            <a:ext cx="5442347" cy="515842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1AB84D0-C077-41BA-A2FA-8D3C0F5C2E48}" type="datetimeFigureOut">
              <a:rPr lang="en-GB" smtClean="0"/>
              <a:t>05/05/2024</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0706AF2B-90F6-4A5A-BF2E-49DFD9A0E043}" type="slidenum">
              <a:rPr lang="en-GB" smtClean="0"/>
              <a:t>‹#›</a:t>
            </a:fld>
            <a:endParaRPr lang="en-GB" dirty="0"/>
          </a:p>
        </p:txBody>
      </p:sp>
    </p:spTree>
    <p:extLst>
      <p:ext uri="{BB962C8B-B14F-4D97-AF65-F5344CB8AC3E}">
        <p14:creationId xmlns:p14="http://schemas.microsoft.com/office/powerpoint/2010/main" val="31085894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1AB84D0-C077-41BA-A2FA-8D3C0F5C2E48}" type="datetimeFigureOut">
              <a:rPr lang="en-GB" smtClean="0"/>
              <a:t>05/05/2024</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0706AF2B-90F6-4A5A-BF2E-49DFD9A0E043}" type="slidenum">
              <a:rPr lang="en-GB" smtClean="0"/>
              <a:t>‹#›</a:t>
            </a:fld>
            <a:endParaRPr lang="en-GB" dirty="0"/>
          </a:p>
        </p:txBody>
      </p:sp>
    </p:spTree>
    <p:extLst>
      <p:ext uri="{BB962C8B-B14F-4D97-AF65-F5344CB8AC3E}">
        <p14:creationId xmlns:p14="http://schemas.microsoft.com/office/powerpoint/2010/main" val="27223867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AB84D0-C077-41BA-A2FA-8D3C0F5C2E48}" type="datetimeFigureOut">
              <a:rPr lang="en-GB" smtClean="0"/>
              <a:t>05/05/2024</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0706AF2B-90F6-4A5A-BF2E-49DFD9A0E043}" type="slidenum">
              <a:rPr lang="en-GB" smtClean="0"/>
              <a:t>‹#›</a:t>
            </a:fld>
            <a:endParaRPr lang="en-GB" dirty="0"/>
          </a:p>
        </p:txBody>
      </p:sp>
    </p:spTree>
    <p:extLst>
      <p:ext uri="{BB962C8B-B14F-4D97-AF65-F5344CB8AC3E}">
        <p14:creationId xmlns:p14="http://schemas.microsoft.com/office/powerpoint/2010/main" val="15553093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en-US"/>
              <a:t>Click to edit Master title style</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en-US"/>
              <a:t>Edit Master text styles</a:t>
            </a:r>
          </a:p>
        </p:txBody>
      </p:sp>
      <p:sp>
        <p:nvSpPr>
          <p:cNvPr id="5" name="Date Placeholder 4"/>
          <p:cNvSpPr>
            <a:spLocks noGrp="1"/>
          </p:cNvSpPr>
          <p:nvPr>
            <p:ph type="dt" sz="half" idx="10"/>
          </p:nvPr>
        </p:nvSpPr>
        <p:spPr/>
        <p:txBody>
          <a:bodyPr/>
          <a:lstStyle/>
          <a:p>
            <a:fld id="{E1AB84D0-C077-41BA-A2FA-8D3C0F5C2E48}" type="datetimeFigureOut">
              <a:rPr lang="en-GB" smtClean="0"/>
              <a:t>05/05/2024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0706AF2B-90F6-4A5A-BF2E-49DFD9A0E043}" type="slidenum">
              <a:rPr lang="en-GB" smtClean="0"/>
              <a:t>‹#›</a:t>
            </a:fld>
            <a:endParaRPr lang="en-GB" dirty="0"/>
          </a:p>
        </p:txBody>
      </p:sp>
    </p:spTree>
    <p:extLst>
      <p:ext uri="{BB962C8B-B14F-4D97-AF65-F5344CB8AC3E}">
        <p14:creationId xmlns:p14="http://schemas.microsoft.com/office/powerpoint/2010/main" val="31979239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en-US"/>
              <a:t>Click to edit Master title style</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en-US" dirty="0"/>
              <a:t>Click icon to add picture</a:t>
            </a:r>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en-US"/>
              <a:t>Edit Master text styles</a:t>
            </a:r>
          </a:p>
        </p:txBody>
      </p:sp>
      <p:sp>
        <p:nvSpPr>
          <p:cNvPr id="5" name="Date Placeholder 4"/>
          <p:cNvSpPr>
            <a:spLocks noGrp="1"/>
          </p:cNvSpPr>
          <p:nvPr>
            <p:ph type="dt" sz="half" idx="10"/>
          </p:nvPr>
        </p:nvSpPr>
        <p:spPr/>
        <p:txBody>
          <a:bodyPr/>
          <a:lstStyle/>
          <a:p>
            <a:fld id="{E1AB84D0-C077-41BA-A2FA-8D3C0F5C2E48}" type="datetimeFigureOut">
              <a:rPr lang="en-GB" smtClean="0"/>
              <a:t>05/05/2024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0706AF2B-90F6-4A5A-BF2E-49DFD9A0E043}" type="slidenum">
              <a:rPr lang="en-GB" smtClean="0"/>
              <a:t>‹#›</a:t>
            </a:fld>
            <a:endParaRPr lang="en-GB" dirty="0"/>
          </a:p>
        </p:txBody>
      </p:sp>
    </p:spTree>
    <p:extLst>
      <p:ext uri="{BB962C8B-B14F-4D97-AF65-F5344CB8AC3E}">
        <p14:creationId xmlns:p14="http://schemas.microsoft.com/office/powerpoint/2010/main" val="11352469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00000">
              <a:schemeClr val="accent1">
                <a:lumMod val="5000"/>
                <a:lumOff val="95000"/>
              </a:schemeClr>
            </a:gs>
            <a:gs pos="88000">
              <a:schemeClr val="accent6">
                <a:lumMod val="40000"/>
                <a:lumOff val="60000"/>
              </a:schemeClr>
            </a:gs>
            <a:gs pos="0">
              <a:srgbClr val="008000"/>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E1AB84D0-C077-41BA-A2FA-8D3C0F5C2E48}" type="datetimeFigureOut">
              <a:rPr lang="en-GB" smtClean="0"/>
              <a:t>05/05/2024</a:t>
            </a:fld>
            <a:endParaRPr lang="en-GB" dirty="0"/>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0706AF2B-90F6-4A5A-BF2E-49DFD9A0E043}" type="slidenum">
              <a:rPr lang="en-GB" smtClean="0"/>
              <a:t>‹#›</a:t>
            </a:fld>
            <a:endParaRPr lang="en-GB" dirty="0"/>
          </a:p>
        </p:txBody>
      </p:sp>
    </p:spTree>
    <p:extLst>
      <p:ext uri="{BB962C8B-B14F-4D97-AF65-F5344CB8AC3E}">
        <p14:creationId xmlns:p14="http://schemas.microsoft.com/office/powerpoint/2010/main" val="269794274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280160" rtl="0" eaLnBrk="1" latinLnBrk="0" hangingPunct="1">
        <a:lnSpc>
          <a:spcPct val="90000"/>
        </a:lnSpc>
        <a:spcBef>
          <a:spcPct val="0"/>
        </a:spcBef>
        <a:buNone/>
        <a:defRPr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9pPr>
    </p:bodyStyle>
    <p:otherStyle>
      <a:defPPr>
        <a:defRPr lang="en-US"/>
      </a:defPPr>
      <a:lvl1pPr marL="0" algn="l" defTabSz="1280160" rtl="0" eaLnBrk="1" latinLnBrk="0" hangingPunct="1">
        <a:defRPr sz="2520" kern="1200">
          <a:solidFill>
            <a:schemeClr val="tx1"/>
          </a:solidFill>
          <a:latin typeface="+mn-lt"/>
          <a:ea typeface="+mn-ea"/>
          <a:cs typeface="+mn-cs"/>
        </a:defRPr>
      </a:lvl1pPr>
      <a:lvl2pPr marL="640080" algn="l" defTabSz="1280160" rtl="0" eaLnBrk="1" latinLnBrk="0" hangingPunct="1">
        <a:defRPr sz="2520" kern="1200">
          <a:solidFill>
            <a:schemeClr val="tx1"/>
          </a:solidFill>
          <a:latin typeface="+mn-lt"/>
          <a:ea typeface="+mn-ea"/>
          <a:cs typeface="+mn-cs"/>
        </a:defRPr>
      </a:lvl2pPr>
      <a:lvl3pPr marL="1280160" algn="l" defTabSz="1280160" rtl="0" eaLnBrk="1" latinLnBrk="0" hangingPunct="1">
        <a:defRPr sz="2520" kern="1200">
          <a:solidFill>
            <a:schemeClr val="tx1"/>
          </a:solidFill>
          <a:latin typeface="+mn-lt"/>
          <a:ea typeface="+mn-ea"/>
          <a:cs typeface="+mn-cs"/>
        </a:defRPr>
      </a:lvl3pPr>
      <a:lvl4pPr marL="1920240" algn="l" defTabSz="1280160" rtl="0" eaLnBrk="1" latinLnBrk="0" hangingPunct="1">
        <a:defRPr sz="2520" kern="1200">
          <a:solidFill>
            <a:schemeClr val="tx1"/>
          </a:solidFill>
          <a:latin typeface="+mn-lt"/>
          <a:ea typeface="+mn-ea"/>
          <a:cs typeface="+mn-cs"/>
        </a:defRPr>
      </a:lvl4pPr>
      <a:lvl5pPr marL="2560320" algn="l" defTabSz="1280160" rtl="0" eaLnBrk="1" latinLnBrk="0" hangingPunct="1">
        <a:defRPr sz="2520" kern="1200">
          <a:solidFill>
            <a:schemeClr val="tx1"/>
          </a:solidFill>
          <a:latin typeface="+mn-lt"/>
          <a:ea typeface="+mn-ea"/>
          <a:cs typeface="+mn-cs"/>
        </a:defRPr>
      </a:lvl5pPr>
      <a:lvl6pPr marL="3200400" algn="l" defTabSz="1280160" rtl="0" eaLnBrk="1" latinLnBrk="0" hangingPunct="1">
        <a:defRPr sz="2520" kern="1200">
          <a:solidFill>
            <a:schemeClr val="tx1"/>
          </a:solidFill>
          <a:latin typeface="+mn-lt"/>
          <a:ea typeface="+mn-ea"/>
          <a:cs typeface="+mn-cs"/>
        </a:defRPr>
      </a:lvl6pPr>
      <a:lvl7pPr marL="3840480" algn="l" defTabSz="1280160" rtl="0" eaLnBrk="1" latinLnBrk="0" hangingPunct="1">
        <a:defRPr sz="2520" kern="1200">
          <a:solidFill>
            <a:schemeClr val="tx1"/>
          </a:solidFill>
          <a:latin typeface="+mn-lt"/>
          <a:ea typeface="+mn-ea"/>
          <a:cs typeface="+mn-cs"/>
        </a:defRPr>
      </a:lvl7pPr>
      <a:lvl8pPr marL="4480560" algn="l" defTabSz="1280160" rtl="0" eaLnBrk="1" latinLnBrk="0" hangingPunct="1">
        <a:defRPr sz="2520" kern="1200">
          <a:solidFill>
            <a:schemeClr val="tx1"/>
          </a:solidFill>
          <a:latin typeface="+mn-lt"/>
          <a:ea typeface="+mn-ea"/>
          <a:cs typeface="+mn-cs"/>
        </a:defRPr>
      </a:lvl8pPr>
      <a:lvl9pPr marL="5120640" algn="l" defTabSz="1280160" rtl="0" eaLnBrk="1" latinLnBrk="0" hangingPunct="1">
        <a:defRPr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slide" Target="slide26.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slide" Target="slide26.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slide" Target="slide26.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slide" Target="slide26.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slide" Target="slide26.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slide" Target="slide26.xml"/></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slide" Target="slide26.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slide" Target="slide26.xml"/></Relationships>
</file>

<file path=ppt/slides/_rels/slide2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slide" Target="slide26.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slide" Target="slide26.xml"/></Relationships>
</file>

<file path=ppt/slides/_rels/slide2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slide" Target="slide26.xml"/></Relationships>
</file>

<file path=ppt/slides/_rels/slide2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8" Type="http://schemas.openxmlformats.org/officeDocument/2006/relationships/slide" Target="slide26.xml"/><Relationship Id="rId3" Type="http://schemas.openxmlformats.org/officeDocument/2006/relationships/hyperlink" Target="https://www.rgs.org/schools/resources-for-schools/the-united-kingdom" TargetMode="External"/><Relationship Id="rId7" Type="http://schemas.openxmlformats.org/officeDocument/2006/relationships/image" Target="../media/image2.png"/><Relationship Id="rId2" Type="http://schemas.openxmlformats.org/officeDocument/2006/relationships/hyperlink" Target="https://www.natgeokids.com/uk/teacher-category/geography/" TargetMode="External"/><Relationship Id="rId1" Type="http://schemas.openxmlformats.org/officeDocument/2006/relationships/slideLayout" Target="../slideLayouts/slideLayout1.xml"/><Relationship Id="rId6" Type="http://schemas.openxmlformats.org/officeDocument/2006/relationships/hyperlink" Target="https://world-geography-games.com/" TargetMode="External"/><Relationship Id="rId5" Type="http://schemas.openxmlformats.org/officeDocument/2006/relationships/hyperlink" Target="https://www.ordnancesurvey.co.uk/mapzone/" TargetMode="External"/><Relationship Id="rId4" Type="http://schemas.openxmlformats.org/officeDocument/2006/relationships/hyperlink" Target="https://www.kids-world-travel-guide.com/"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slide" Target="slide26.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slide" Target="slide26.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slide" Target="slide26.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slide" Target="slide2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1810706" y="2182975"/>
            <a:ext cx="9180188" cy="2800767"/>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spAutoFit/>
          </a:bodyPr>
          <a:lstStyle/>
          <a:p>
            <a:pPr algn="ctr"/>
            <a:r>
              <a:rPr lang="en-GB" sz="8800" b="1">
                <a:latin typeface="Sassoon Penpals" panose="02000400000000000000" pitchFamily="50" charset="0"/>
              </a:rPr>
              <a:t>Progression in Geography</a:t>
            </a:r>
            <a:endParaRPr lang="en-GB" sz="8800" b="1" dirty="0">
              <a:latin typeface="Sassoon Penpals" panose="02000400000000000000" pitchFamily="50" charset="0"/>
            </a:endParaRPr>
          </a:p>
        </p:txBody>
      </p:sp>
      <p:pic>
        <p:nvPicPr>
          <p:cNvPr id="5" name="Picture 4">
            <a:extLst>
              <a:ext uri="{FF2B5EF4-FFF2-40B4-BE49-F238E27FC236}">
                <a16:creationId xmlns:a16="http://schemas.microsoft.com/office/drawing/2014/main" id="{00FAE29E-1438-43F5-A0C5-95291AA211C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80224" y="5371902"/>
            <a:ext cx="1841152" cy="1835055"/>
          </a:xfrm>
          <a:prstGeom prst="rect">
            <a:avLst/>
          </a:prstGeom>
        </p:spPr>
      </p:pic>
    </p:spTree>
    <p:extLst>
      <p:ext uri="{BB962C8B-B14F-4D97-AF65-F5344CB8AC3E}">
        <p14:creationId xmlns:p14="http://schemas.microsoft.com/office/powerpoint/2010/main" val="36762437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4400" b="1" dirty="0">
                <a:latin typeface="Sassoon Penpals" panose="02000400000000000000" pitchFamily="50" charset="0"/>
              </a:rPr>
              <a:t>Year 1 – The Sunshine Coast</a:t>
            </a:r>
          </a:p>
        </p:txBody>
      </p:sp>
      <p:pic>
        <p:nvPicPr>
          <p:cNvPr id="29" name="Picture 2" descr="Pevensey and Westham school log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039866" y="176701"/>
            <a:ext cx="687754" cy="687754"/>
          </a:xfrm>
          <a:prstGeom prst="rect">
            <a:avLst/>
          </a:prstGeom>
          <a:noFill/>
          <a:extLst>
            <a:ext uri="{909E8E84-426E-40DD-AFC4-6F175D3DCCD1}">
              <a14:hiddenFill xmlns:a14="http://schemas.microsoft.com/office/drawing/2010/main">
                <a:solidFill>
                  <a:srgbClr val="FFFFFF"/>
                </a:solidFill>
              </a14:hiddenFill>
            </a:ext>
          </a:extLst>
        </p:spPr>
      </p:pic>
      <p:sp>
        <p:nvSpPr>
          <p:cNvPr id="18" name="Rounded Rectangle 17"/>
          <p:cNvSpPr/>
          <p:nvPr/>
        </p:nvSpPr>
        <p:spPr>
          <a:xfrm>
            <a:off x="376254" y="758159"/>
            <a:ext cx="2993964" cy="356265"/>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US" sz="1400" dirty="0">
                <a:solidFill>
                  <a:schemeClr val="tx1"/>
                </a:solidFill>
                <a:latin typeface="Sassoon Penpals Joined" panose="02000400000000000000" pitchFamily="50" charset="0"/>
              </a:rPr>
              <a:t>Why do we love being beside the sea so much?</a:t>
            </a:r>
            <a:endParaRPr lang="en-GB" sz="1400" dirty="0">
              <a:solidFill>
                <a:schemeClr val="tx1"/>
              </a:solidFill>
              <a:latin typeface="Sassoon Penpals" panose="02000400000000000000" pitchFamily="50" charset="0"/>
            </a:endParaRPr>
          </a:p>
        </p:txBody>
      </p:sp>
      <p:sp>
        <p:nvSpPr>
          <p:cNvPr id="49" name="Rounded Rectangle 48"/>
          <p:cNvSpPr/>
          <p:nvPr/>
        </p:nvSpPr>
        <p:spPr>
          <a:xfrm>
            <a:off x="76201" y="1209675"/>
            <a:ext cx="3714749" cy="8258211"/>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Substantive Knowledge</a:t>
            </a:r>
          </a:p>
          <a:p>
            <a:pPr>
              <a:spcAft>
                <a:spcPts val="600"/>
              </a:spcAft>
            </a:pPr>
            <a:r>
              <a:rPr lang="en-US" sz="1600" b="1" dirty="0">
                <a:solidFill>
                  <a:schemeClr val="tx1"/>
                </a:solidFill>
                <a:latin typeface="Sassoon Penpals" panose="02000400000000000000" pitchFamily="50" charset="0"/>
              </a:rPr>
              <a:t>P</a:t>
            </a:r>
            <a:r>
              <a:rPr lang="en-GB" sz="1600" b="1" dirty="0" err="1">
                <a:solidFill>
                  <a:schemeClr val="tx1"/>
                </a:solidFill>
                <a:latin typeface="Sassoon Penpals" panose="02000400000000000000" pitchFamily="50" charset="0"/>
              </a:rPr>
              <a:t>upils</a:t>
            </a:r>
            <a:r>
              <a:rPr lang="en-GB" sz="1600" b="1" dirty="0">
                <a:solidFill>
                  <a:schemeClr val="tx1"/>
                </a:solidFill>
                <a:latin typeface="Sassoon Penpals" panose="02000400000000000000" pitchFamily="50" charset="0"/>
              </a:rPr>
              <a:t> will know:</a:t>
            </a:r>
          </a:p>
          <a:p>
            <a:pPr marL="171450" indent="-171450">
              <a:spcAft>
                <a:spcPts val="600"/>
              </a:spcAft>
              <a:buFont typeface="Arial" panose="020B0604020202020204" pitchFamily="34" charset="0"/>
              <a:buChar char="•"/>
            </a:pPr>
            <a:r>
              <a:rPr lang="en-US" sz="1200" dirty="0">
                <a:solidFill>
                  <a:schemeClr val="tx1"/>
                </a:solidFill>
                <a:latin typeface="Sassoon Penpals" panose="02000400000000000000" pitchFamily="50" charset="0"/>
              </a:rPr>
              <a:t>The difference between the physical and human geographical features of the seaside, countryside and towns and cities</a:t>
            </a:r>
          </a:p>
          <a:p>
            <a:pPr marL="171450" indent="-171450">
              <a:spcAft>
                <a:spcPts val="600"/>
              </a:spcAft>
              <a:buFont typeface="Arial" panose="020B0604020202020204" pitchFamily="34" charset="0"/>
              <a:buChar char="•"/>
            </a:pPr>
            <a:r>
              <a:rPr lang="en-US" sz="1200" dirty="0">
                <a:solidFill>
                  <a:schemeClr val="tx1"/>
                </a:solidFill>
                <a:latin typeface="Sassoon Penpals" panose="02000400000000000000" pitchFamily="50" charset="0"/>
              </a:rPr>
              <a:t>The distinction between the concepts of ‘coast’, ‘rural’ and ‘urban’</a:t>
            </a:r>
          </a:p>
          <a:p>
            <a:pPr marL="171450" indent="-171450">
              <a:spcAft>
                <a:spcPts val="600"/>
              </a:spcAft>
              <a:buFont typeface="Arial" panose="020B0604020202020204" pitchFamily="34" charset="0"/>
              <a:buChar char="•"/>
            </a:pPr>
            <a:r>
              <a:rPr lang="en-US" sz="1200" dirty="0">
                <a:solidFill>
                  <a:schemeClr val="tx1"/>
                </a:solidFill>
                <a:latin typeface="Sassoon Penpals" panose="02000400000000000000" pitchFamily="50" charset="0"/>
              </a:rPr>
              <a:t>A range of different physical features of coastlines</a:t>
            </a:r>
          </a:p>
          <a:p>
            <a:pPr marL="171450" indent="-171450">
              <a:spcAft>
                <a:spcPts val="600"/>
              </a:spcAft>
              <a:buFont typeface="Arial" panose="020B0604020202020204" pitchFamily="34" charset="0"/>
              <a:buChar char="•"/>
            </a:pPr>
            <a:r>
              <a:rPr lang="en-US" sz="1200" dirty="0">
                <a:solidFill>
                  <a:schemeClr val="tx1"/>
                </a:solidFill>
                <a:latin typeface="Sassoon Penpals" panose="02000400000000000000" pitchFamily="50" charset="0"/>
              </a:rPr>
              <a:t>What is meant by the terms ‘high tide’ and ‘low tide’</a:t>
            </a:r>
          </a:p>
          <a:p>
            <a:pPr marL="171450" indent="-171450">
              <a:spcAft>
                <a:spcPts val="600"/>
              </a:spcAft>
              <a:buFont typeface="Arial" panose="020B0604020202020204" pitchFamily="34" charset="0"/>
              <a:buChar char="•"/>
            </a:pPr>
            <a:r>
              <a:rPr lang="en-US" sz="1200" dirty="0">
                <a:solidFill>
                  <a:srgbClr val="FF0000"/>
                </a:solidFill>
                <a:latin typeface="Sassoon Penpals" panose="02000400000000000000" pitchFamily="50" charset="0"/>
              </a:rPr>
              <a:t>Why the seaside is such an attractive place for people to visit</a:t>
            </a:r>
          </a:p>
          <a:p>
            <a:pPr marL="171450" indent="-171450">
              <a:spcAft>
                <a:spcPts val="600"/>
              </a:spcAft>
              <a:buFont typeface="Arial" panose="020B0604020202020204" pitchFamily="34" charset="0"/>
              <a:buChar char="•"/>
            </a:pPr>
            <a:r>
              <a:rPr lang="en-US" sz="1200" dirty="0">
                <a:solidFill>
                  <a:schemeClr val="tx1"/>
                </a:solidFill>
                <a:latin typeface="Sassoon Penpals" panose="02000400000000000000" pitchFamily="50" charset="0"/>
              </a:rPr>
              <a:t>Why it is important that seaside environments are conserved</a:t>
            </a:r>
          </a:p>
          <a:p>
            <a:pPr marL="171450" indent="-171450">
              <a:spcAft>
                <a:spcPts val="600"/>
              </a:spcAft>
              <a:buFont typeface="Arial" panose="020B0604020202020204" pitchFamily="34" charset="0"/>
              <a:buChar char="•"/>
            </a:pPr>
            <a:r>
              <a:rPr lang="en-US" sz="1200" dirty="0">
                <a:solidFill>
                  <a:schemeClr val="tx1"/>
                </a:solidFill>
                <a:latin typeface="Sassoon Penpals" panose="02000400000000000000" pitchFamily="50" charset="0"/>
              </a:rPr>
              <a:t>That there are many different habitats at the seaside</a:t>
            </a:r>
          </a:p>
          <a:p>
            <a:pPr marL="171450" indent="-171450">
              <a:spcAft>
                <a:spcPts val="600"/>
              </a:spcAft>
              <a:buFont typeface="Arial" panose="020B0604020202020204" pitchFamily="34" charset="0"/>
              <a:buChar char="•"/>
            </a:pPr>
            <a:r>
              <a:rPr lang="en-US" sz="1200" dirty="0">
                <a:solidFill>
                  <a:srgbClr val="FF0000"/>
                </a:solidFill>
                <a:latin typeface="Sassoon Penpals" panose="02000400000000000000" pitchFamily="50" charset="0"/>
              </a:rPr>
              <a:t>How creatures at the seaside are adapted to their environment</a:t>
            </a:r>
          </a:p>
          <a:p>
            <a:pPr marL="171450" indent="-171450">
              <a:spcAft>
                <a:spcPts val="600"/>
              </a:spcAft>
              <a:buFont typeface="Arial" panose="020B0604020202020204" pitchFamily="34" charset="0"/>
              <a:buChar char="•"/>
            </a:pPr>
            <a:r>
              <a:rPr lang="en-US" sz="1200" dirty="0">
                <a:solidFill>
                  <a:srgbClr val="FF0000"/>
                </a:solidFill>
                <a:latin typeface="Sassoon Penpals" panose="02000400000000000000" pitchFamily="50" charset="0"/>
              </a:rPr>
              <a:t>Different ways in which people can impact negatively on or pollute seaside environments</a:t>
            </a:r>
          </a:p>
          <a:p>
            <a:pPr marL="171450" indent="-171450">
              <a:spcAft>
                <a:spcPts val="600"/>
              </a:spcAft>
              <a:buFont typeface="Arial" panose="020B0604020202020204" pitchFamily="34" charset="0"/>
              <a:buChar char="•"/>
            </a:pPr>
            <a:r>
              <a:rPr lang="en-US" sz="1200" dirty="0">
                <a:solidFill>
                  <a:schemeClr val="tx1"/>
                </a:solidFill>
                <a:latin typeface="Sassoon Penpals" panose="02000400000000000000" pitchFamily="50" charset="0"/>
              </a:rPr>
              <a:t>The four countries and capital cities of the United Kingdom and its surrounding seas</a:t>
            </a:r>
          </a:p>
          <a:p>
            <a:pPr marL="171450" indent="-171450">
              <a:spcAft>
                <a:spcPts val="600"/>
              </a:spcAft>
              <a:buFont typeface="Arial" panose="020B0604020202020204" pitchFamily="34" charset="0"/>
              <a:buChar char="•"/>
            </a:pPr>
            <a:r>
              <a:rPr lang="en-US" sz="1200" dirty="0">
                <a:solidFill>
                  <a:schemeClr val="tx1"/>
                </a:solidFill>
                <a:latin typeface="Sassoon Penpals" panose="02000400000000000000" pitchFamily="50" charset="0"/>
              </a:rPr>
              <a:t>How traditional seaside holidays in the United Kingdom have changed within living memory</a:t>
            </a:r>
            <a:endParaRPr lang="en-GB" sz="1200" b="1" dirty="0">
              <a:solidFill>
                <a:schemeClr val="tx1"/>
              </a:solidFill>
              <a:latin typeface="Sassoon Penpals" panose="02000400000000000000" pitchFamily="50" charset="0"/>
            </a:endParaRPr>
          </a:p>
          <a:p>
            <a:pPr>
              <a:spcAft>
                <a:spcPts val="600"/>
              </a:spcAft>
            </a:pPr>
            <a:r>
              <a:rPr lang="en-GB" sz="1600" b="1" dirty="0">
                <a:solidFill>
                  <a:schemeClr val="tx1"/>
                </a:solidFill>
                <a:latin typeface="Sassoon Penpals" panose="02000400000000000000" pitchFamily="50" charset="0"/>
              </a:rPr>
              <a:t>National Curriculum Coverage:</a:t>
            </a:r>
          </a:p>
          <a:p>
            <a:pPr marL="171450" indent="-171450">
              <a:spcAft>
                <a:spcPts val="600"/>
              </a:spcAft>
              <a:buFont typeface="Arial" panose="020B0604020202020204" pitchFamily="34" charset="0"/>
              <a:buChar char="•"/>
            </a:pPr>
            <a:r>
              <a:rPr lang="en-US" sz="1200" b="1" dirty="0">
                <a:solidFill>
                  <a:schemeClr val="tx1"/>
                </a:solidFill>
                <a:latin typeface="Sassoon Penpals" panose="02000400000000000000" pitchFamily="50" charset="0"/>
              </a:rPr>
              <a:t>Locational knowledge </a:t>
            </a:r>
            <a:r>
              <a:rPr lang="en-US" sz="1200" dirty="0">
                <a:solidFill>
                  <a:schemeClr val="tx1"/>
                </a:solidFill>
                <a:latin typeface="Sassoon Penpals" panose="02000400000000000000" pitchFamily="50" charset="0"/>
              </a:rPr>
              <a:t>- Name, locate and identify characteristics of the four countries and capital cities of the United Kingdom and its surrounding seas</a:t>
            </a:r>
          </a:p>
          <a:p>
            <a:pPr marL="171450" indent="-171450">
              <a:spcAft>
                <a:spcPts val="600"/>
              </a:spcAft>
              <a:buFont typeface="Arial" panose="020B0604020202020204" pitchFamily="34" charset="0"/>
              <a:buChar char="•"/>
            </a:pPr>
            <a:r>
              <a:rPr lang="en-US" sz="1200" b="1" dirty="0">
                <a:solidFill>
                  <a:schemeClr val="tx1"/>
                </a:solidFill>
                <a:latin typeface="Sassoon Penpals" panose="02000400000000000000" pitchFamily="50" charset="0"/>
              </a:rPr>
              <a:t>Human and physical geography </a:t>
            </a:r>
            <a:r>
              <a:rPr lang="en-US" sz="1200" dirty="0">
                <a:solidFill>
                  <a:schemeClr val="tx1"/>
                </a:solidFill>
                <a:latin typeface="Sassoon Penpals" panose="02000400000000000000" pitchFamily="50" charset="0"/>
              </a:rPr>
              <a:t>- Use basic geographical vocabulary to refer to key physical and human features</a:t>
            </a:r>
          </a:p>
          <a:p>
            <a:pPr marL="171450" indent="-171450">
              <a:spcAft>
                <a:spcPts val="600"/>
              </a:spcAft>
              <a:buFont typeface="Arial" panose="020B0604020202020204" pitchFamily="34" charset="0"/>
              <a:buChar char="•"/>
            </a:pPr>
            <a:r>
              <a:rPr lang="en-US" sz="1200" b="1" dirty="0">
                <a:solidFill>
                  <a:schemeClr val="tx1"/>
                </a:solidFill>
                <a:latin typeface="Sassoon Penpals" panose="02000400000000000000" pitchFamily="50" charset="0"/>
              </a:rPr>
              <a:t>Geographical skills and fieldwork </a:t>
            </a:r>
            <a:r>
              <a:rPr lang="en-US" sz="1200" dirty="0">
                <a:solidFill>
                  <a:schemeClr val="tx1"/>
                </a:solidFill>
                <a:latin typeface="Sassoon Penpals" panose="02000400000000000000" pitchFamily="50" charset="0"/>
              </a:rPr>
              <a:t>- Use world maps, atlases and globes to identify the United Kingdom and its countries as well as the countries, continents and oceans studied at this key stage. - Use simple compass directions and locational and directional language to describe the location of features and routes on a map. - Use aerial photographs and plan perspectives to recognize landmarks and basic human and physical features</a:t>
            </a:r>
            <a:endParaRPr lang="en-GB" sz="1600" b="1" dirty="0">
              <a:solidFill>
                <a:schemeClr val="tx1"/>
              </a:solidFill>
              <a:latin typeface="Sassoon Penpals" panose="02000400000000000000" pitchFamily="50" charset="0"/>
            </a:endParaRPr>
          </a:p>
        </p:txBody>
      </p:sp>
      <p:sp>
        <p:nvSpPr>
          <p:cNvPr id="39" name="Rounded Rectangle 48">
            <a:extLst>
              <a:ext uri="{FF2B5EF4-FFF2-40B4-BE49-F238E27FC236}">
                <a16:creationId xmlns:a16="http://schemas.microsoft.com/office/drawing/2014/main" id="{3F0C289C-97FA-402E-8970-6643FBDF78E0}"/>
              </a:ext>
            </a:extLst>
          </p:cNvPr>
          <p:cNvSpPr/>
          <p:nvPr/>
        </p:nvSpPr>
        <p:spPr>
          <a:xfrm>
            <a:off x="3874282" y="1209675"/>
            <a:ext cx="4586654" cy="6210225"/>
          </a:xfrm>
          <a:prstGeom prst="roundRect">
            <a:avLst>
              <a:gd name="adj" fmla="val 5641"/>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Discipline Knowledge</a:t>
            </a:r>
          </a:p>
          <a:p>
            <a:pPr>
              <a:spcAft>
                <a:spcPts val="600"/>
              </a:spcAft>
            </a:pPr>
            <a:r>
              <a:rPr lang="en-US" sz="1400" b="1" dirty="0">
                <a:solidFill>
                  <a:schemeClr val="tx1"/>
                </a:solidFill>
                <a:latin typeface="Sassoon Penpals" panose="02000400000000000000" pitchFamily="50" charset="0"/>
              </a:rPr>
              <a:t>Fieldwork data collection: </a:t>
            </a:r>
          </a:p>
          <a:p>
            <a:pPr>
              <a:spcAft>
                <a:spcPts val="600"/>
              </a:spcAft>
            </a:pPr>
            <a:r>
              <a:rPr lang="en-US" sz="1400" dirty="0">
                <a:solidFill>
                  <a:schemeClr val="tx1"/>
                </a:solidFill>
                <a:latin typeface="Sassoon Penpals" panose="02000400000000000000" pitchFamily="50" charset="0"/>
              </a:rPr>
              <a:t>Four points of compass</a:t>
            </a:r>
          </a:p>
          <a:p>
            <a:pPr>
              <a:spcAft>
                <a:spcPts val="600"/>
              </a:spcAft>
            </a:pPr>
            <a:r>
              <a:rPr lang="en-US" sz="1400" b="1" dirty="0">
                <a:solidFill>
                  <a:schemeClr val="tx1"/>
                </a:solidFill>
                <a:latin typeface="Sassoon Penpals" panose="02000400000000000000" pitchFamily="50" charset="0"/>
              </a:rPr>
              <a:t>Statistical representation:  </a:t>
            </a:r>
          </a:p>
          <a:p>
            <a:pPr>
              <a:spcAft>
                <a:spcPts val="600"/>
              </a:spcAft>
            </a:pPr>
            <a:r>
              <a:rPr lang="en-US" sz="1400" dirty="0">
                <a:solidFill>
                  <a:schemeClr val="tx1"/>
                </a:solidFill>
                <a:latin typeface="Sassoon Penpals" panose="02000400000000000000" pitchFamily="50" charset="0"/>
              </a:rPr>
              <a:t>Bar Graph; Line Graph; Pictogram</a:t>
            </a:r>
          </a:p>
          <a:p>
            <a:pPr>
              <a:spcAft>
                <a:spcPts val="600"/>
              </a:spcAft>
            </a:pPr>
            <a:r>
              <a:rPr lang="en-US" sz="1400" b="1" dirty="0">
                <a:solidFill>
                  <a:schemeClr val="tx1"/>
                </a:solidFill>
                <a:latin typeface="Sassoon Penpals" panose="02000400000000000000" pitchFamily="50" charset="0"/>
              </a:rPr>
              <a:t>Mapwork</a:t>
            </a:r>
          </a:p>
          <a:p>
            <a:pPr>
              <a:spcAft>
                <a:spcPts val="600"/>
              </a:spcAft>
            </a:pPr>
            <a:r>
              <a:rPr lang="en-US" sz="1400" dirty="0">
                <a:solidFill>
                  <a:schemeClr val="tx1"/>
                </a:solidFill>
                <a:latin typeface="Sassoon Penpals" panose="02000400000000000000" pitchFamily="50" charset="0"/>
              </a:rPr>
              <a:t>World maps; Atlases; Globe; Aerial and satellite photographs.</a:t>
            </a:r>
          </a:p>
          <a:p>
            <a:pPr>
              <a:spcAft>
                <a:spcPts val="600"/>
              </a:spcAft>
            </a:pPr>
            <a:r>
              <a:rPr lang="en-US" sz="1400" b="1" dirty="0">
                <a:solidFill>
                  <a:schemeClr val="tx1"/>
                </a:solidFill>
                <a:latin typeface="Sassoon Penpals" panose="02000400000000000000" pitchFamily="50" charset="0"/>
              </a:rPr>
              <a:t>Imagery</a:t>
            </a:r>
          </a:p>
          <a:p>
            <a:pPr>
              <a:spcAft>
                <a:spcPts val="600"/>
              </a:spcAft>
            </a:pPr>
            <a:r>
              <a:rPr lang="en-US" sz="1400" dirty="0">
                <a:solidFill>
                  <a:schemeClr val="tx1"/>
                </a:solidFill>
                <a:latin typeface="Sassoon Penpals" panose="02000400000000000000" pitchFamily="50" charset="0"/>
              </a:rPr>
              <a:t>Google Earth</a:t>
            </a:r>
          </a:p>
          <a:p>
            <a:pPr>
              <a:spcAft>
                <a:spcPts val="600"/>
              </a:spcAft>
            </a:pPr>
            <a:r>
              <a:rPr lang="en-GB" sz="1400" b="1" dirty="0">
                <a:solidFill>
                  <a:schemeClr val="tx1"/>
                </a:solidFill>
                <a:latin typeface="Sassoon Penpals" panose="02000400000000000000" pitchFamily="50" charset="0"/>
              </a:rPr>
              <a:t>Thinking skills</a:t>
            </a: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p:txBody>
      </p:sp>
      <p:graphicFrame>
        <p:nvGraphicFramePr>
          <p:cNvPr id="3" name="Table 2">
            <a:extLst>
              <a:ext uri="{FF2B5EF4-FFF2-40B4-BE49-F238E27FC236}">
                <a16:creationId xmlns:a16="http://schemas.microsoft.com/office/drawing/2014/main" id="{20130462-98B3-4D78-9365-72FAA9A6776C}"/>
              </a:ext>
            </a:extLst>
          </p:cNvPr>
          <p:cNvGraphicFramePr>
            <a:graphicFrameLocks noGrp="1"/>
          </p:cNvGraphicFramePr>
          <p:nvPr>
            <p:extLst>
              <p:ext uri="{D42A27DB-BD31-4B8C-83A1-F6EECF244321}">
                <p14:modId xmlns:p14="http://schemas.microsoft.com/office/powerpoint/2010/main" val="1735779901"/>
              </p:ext>
            </p:extLst>
          </p:nvPr>
        </p:nvGraphicFramePr>
        <p:xfrm>
          <a:off x="3968985" y="4348556"/>
          <a:ext cx="4413015" cy="2987040"/>
        </p:xfrm>
        <a:graphic>
          <a:graphicData uri="http://schemas.openxmlformats.org/drawingml/2006/table">
            <a:tbl>
              <a:tblPr bandRow="1">
                <a:tableStyleId>{3B4B98B0-60AC-42C2-AFA5-B58CD77FA1E5}</a:tableStyleId>
              </a:tblPr>
              <a:tblGrid>
                <a:gridCol w="1046875">
                  <a:extLst>
                    <a:ext uri="{9D8B030D-6E8A-4147-A177-3AD203B41FA5}">
                      <a16:colId xmlns:a16="http://schemas.microsoft.com/office/drawing/2014/main" val="1551781930"/>
                    </a:ext>
                  </a:extLst>
                </a:gridCol>
                <a:gridCol w="3366140">
                  <a:extLst>
                    <a:ext uri="{9D8B030D-6E8A-4147-A177-3AD203B41FA5}">
                      <a16:colId xmlns:a16="http://schemas.microsoft.com/office/drawing/2014/main" val="3696036744"/>
                    </a:ext>
                  </a:extLst>
                </a:gridCol>
              </a:tblGrid>
              <a:tr h="181755">
                <a:tc>
                  <a:txBody>
                    <a:bodyPr/>
                    <a:lstStyle/>
                    <a:p>
                      <a:r>
                        <a:rPr lang="en-US" sz="1000" b="1" dirty="0" err="1">
                          <a:latin typeface="Sassoon Penpals" panose="02000400000000000000" pitchFamily="50" charset="0"/>
                        </a:rPr>
                        <a:t>Recognise</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Name and point out who or what something is</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40678706"/>
                  </a:ext>
                </a:extLst>
              </a:tr>
              <a:tr h="181755">
                <a:tc>
                  <a:txBody>
                    <a:bodyPr/>
                    <a:lstStyle/>
                    <a:p>
                      <a:r>
                        <a:rPr lang="en-US" sz="1000" b="1" dirty="0">
                          <a:latin typeface="Sassoon Penpals" panose="02000400000000000000" pitchFamily="50" charset="0"/>
                        </a:rPr>
                        <a:t>Identify</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Distinguish something or someone from others that may be similar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59407033"/>
                  </a:ext>
                </a:extLst>
              </a:tr>
              <a:tr h="211815">
                <a:tc>
                  <a:txBody>
                    <a:bodyPr/>
                    <a:lstStyle/>
                    <a:p>
                      <a:r>
                        <a:rPr lang="en-US" sz="1000" b="1" dirty="0">
                          <a:latin typeface="Sassoon Penpals" panose="02000400000000000000" pitchFamily="50" charset="0"/>
                        </a:rPr>
                        <a:t>Describe</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‘Say what you see’. Give an account in words of something or someone</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610945564"/>
                  </a:ext>
                </a:extLst>
              </a:tr>
              <a:tr h="272633">
                <a:tc>
                  <a:txBody>
                    <a:bodyPr/>
                    <a:lstStyle/>
                    <a:p>
                      <a:r>
                        <a:rPr lang="en-US" sz="1000" b="1" dirty="0">
                          <a:latin typeface="Sassoon Penpals" panose="02000400000000000000" pitchFamily="50" charset="0"/>
                        </a:rPr>
                        <a:t>Observe</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Identify and distinguish with a degree of analysis some things that may potentially be more noteworthy or important than others</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4495077"/>
                  </a:ext>
                </a:extLst>
              </a:tr>
              <a:tr h="193046">
                <a:tc>
                  <a:txBody>
                    <a:bodyPr/>
                    <a:lstStyle/>
                    <a:p>
                      <a:r>
                        <a:rPr lang="en-US" sz="1000" b="1" dirty="0">
                          <a:latin typeface="Sassoon Penpals" panose="02000400000000000000" pitchFamily="50" charset="0"/>
                        </a:rPr>
                        <a:t>Select</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Decide upon and choose that information considered most suitable or relevant</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262402255"/>
                  </a:ext>
                </a:extLst>
              </a:tr>
              <a:tr h="295352">
                <a:tc>
                  <a:txBody>
                    <a:bodyPr/>
                    <a:lstStyle/>
                    <a:p>
                      <a:r>
                        <a:rPr lang="en-US" sz="1000" b="1" dirty="0" err="1">
                          <a:latin typeface="Sassoon Penpals" panose="02000400000000000000" pitchFamily="50" charset="0"/>
                        </a:rPr>
                        <a:t>Categorise</a:t>
                      </a:r>
                      <a:r>
                        <a:rPr lang="en-US" sz="1000" b="1" dirty="0">
                          <a:latin typeface="Sassoon Penpals" panose="02000400000000000000" pitchFamily="50" charset="0"/>
                        </a:rPr>
                        <a:t>/ Classify</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Arrange information into particular groups according to shared qualities or characteristics</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5527621"/>
                  </a:ext>
                </a:extLst>
              </a:tr>
              <a:tr h="181755">
                <a:tc>
                  <a:txBody>
                    <a:bodyPr/>
                    <a:lstStyle/>
                    <a:p>
                      <a:r>
                        <a:rPr lang="en-US" sz="1000" b="1" dirty="0">
                          <a:latin typeface="Sassoon Penpals" panose="02000400000000000000" pitchFamily="50" charset="0"/>
                        </a:rPr>
                        <a:t>Sequence</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Place a set of related events or things that follow each other into an order</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35434098"/>
                  </a:ext>
                </a:extLst>
              </a:tr>
              <a:tr h="295352">
                <a:tc>
                  <a:txBody>
                    <a:bodyPr/>
                    <a:lstStyle/>
                    <a:p>
                      <a:r>
                        <a:rPr lang="en-GB" sz="1000" b="1" dirty="0">
                          <a:latin typeface="Sassoon Penpals" panose="02000400000000000000" pitchFamily="50" charset="0"/>
                        </a:rPr>
                        <a:t>Compare and contrast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Find similarities and differences</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30211028"/>
                  </a:ext>
                </a:extLst>
              </a:tr>
              <a:tr h="181755">
                <a:tc>
                  <a:txBody>
                    <a:bodyPr/>
                    <a:lstStyle/>
                    <a:p>
                      <a:r>
                        <a:rPr lang="en-US" sz="1000" b="1" dirty="0">
                          <a:latin typeface="Sassoon Penpals" panose="02000400000000000000" pitchFamily="50" charset="0"/>
                        </a:rPr>
                        <a:t>Recall</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Remember and recount something learned</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21966696"/>
                  </a:ext>
                </a:extLst>
              </a:tr>
              <a:tr h="272633">
                <a:tc>
                  <a:txBody>
                    <a:bodyPr/>
                    <a:lstStyle/>
                    <a:p>
                      <a:r>
                        <a:rPr lang="en-GB" sz="1000" b="1" dirty="0">
                          <a:latin typeface="Sassoon Penpals" panose="02000400000000000000" pitchFamily="50" charset="0"/>
                        </a:rPr>
                        <a:t>Reason/ speculate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Thinking and forming ideas about something without necessarily firm evidence yet to back it up – conjecture, supposition</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36670298"/>
                  </a:ext>
                </a:extLst>
              </a:tr>
            </a:tbl>
          </a:graphicData>
        </a:graphic>
      </p:graphicFrame>
      <p:sp>
        <p:nvSpPr>
          <p:cNvPr id="12" name="Oval 11">
            <a:extLst>
              <a:ext uri="{FF2B5EF4-FFF2-40B4-BE49-F238E27FC236}">
                <a16:creationId xmlns:a16="http://schemas.microsoft.com/office/drawing/2014/main" id="{44650B87-942D-4690-A73D-97B8E7008EA5}"/>
              </a:ext>
            </a:extLst>
          </p:cNvPr>
          <p:cNvSpPr/>
          <p:nvPr/>
        </p:nvSpPr>
        <p:spPr>
          <a:xfrm>
            <a:off x="10961077" y="172625"/>
            <a:ext cx="914173" cy="85900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Geography</a:t>
            </a:r>
            <a:endParaRPr lang="en-GB" sz="1000" dirty="0">
              <a:solidFill>
                <a:schemeClr val="bg1"/>
              </a:solidFill>
              <a:latin typeface="Sassoon Penpals" panose="02000400000000000000" pitchFamily="50" charset="0"/>
            </a:endParaRPr>
          </a:p>
        </p:txBody>
      </p:sp>
      <p:sp>
        <p:nvSpPr>
          <p:cNvPr id="13" name="Rounded Rectangle 17">
            <a:extLst>
              <a:ext uri="{FF2B5EF4-FFF2-40B4-BE49-F238E27FC236}">
                <a16:creationId xmlns:a16="http://schemas.microsoft.com/office/drawing/2014/main" id="{14416C87-8B6D-48AD-8576-6E25E473DEC8}"/>
              </a:ext>
            </a:extLst>
          </p:cNvPr>
          <p:cNvSpPr/>
          <p:nvPr/>
        </p:nvSpPr>
        <p:spPr>
          <a:xfrm>
            <a:off x="6276076" y="133314"/>
            <a:ext cx="4586654" cy="535356"/>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spcAft>
                <a:spcPts val="600"/>
              </a:spcAft>
            </a:pPr>
            <a:r>
              <a:rPr lang="en-US" sz="1400" dirty="0">
                <a:solidFill>
                  <a:schemeClr val="tx1"/>
                </a:solidFill>
                <a:latin typeface="Sassoon Penpals" panose="02000400000000000000" pitchFamily="50" charset="0"/>
              </a:rPr>
              <a:t>Environment	Location	Scale	    Distribution         Processes      Change	      Interaction       Interdependence     Sustainability     Diversity</a:t>
            </a:r>
          </a:p>
        </p:txBody>
      </p:sp>
      <p:sp>
        <p:nvSpPr>
          <p:cNvPr id="14" name="Rounded Rectangle 48">
            <a:extLst>
              <a:ext uri="{FF2B5EF4-FFF2-40B4-BE49-F238E27FC236}">
                <a16:creationId xmlns:a16="http://schemas.microsoft.com/office/drawing/2014/main" id="{9A178640-E396-4529-A4A5-16D79E8FD128}"/>
              </a:ext>
            </a:extLst>
          </p:cNvPr>
          <p:cNvSpPr/>
          <p:nvPr/>
        </p:nvSpPr>
        <p:spPr>
          <a:xfrm>
            <a:off x="8544268" y="1080721"/>
            <a:ext cx="4169759" cy="4395709"/>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End Points of Learning</a:t>
            </a:r>
          </a:p>
          <a:p>
            <a:pPr>
              <a:spcAft>
                <a:spcPts val="100"/>
              </a:spcAft>
            </a:pPr>
            <a:r>
              <a:rPr lang="en-GB" sz="1600" b="1" dirty="0">
                <a:solidFill>
                  <a:schemeClr val="tx1"/>
                </a:solidFill>
                <a:latin typeface="Sassoon Penpals" panose="02000400000000000000" pitchFamily="50" charset="0"/>
              </a:rPr>
              <a:t>Pupils making a good level of progress will:</a:t>
            </a:r>
          </a:p>
          <a:p>
            <a:pPr marL="228600" indent="-228600">
              <a:spcAft>
                <a:spcPts val="100"/>
              </a:spcAft>
              <a:buFont typeface="+mj-lt"/>
              <a:buAutoNum type="arabicPeriod"/>
            </a:pPr>
            <a:r>
              <a:rPr lang="en-GB" sz="1400" b="1" dirty="0">
                <a:solidFill>
                  <a:schemeClr val="tx1"/>
                </a:solidFill>
                <a:latin typeface="Sassoon Penpals" panose="02000400000000000000" pitchFamily="50" charset="0"/>
              </a:rPr>
              <a:t>Locate and describe </a:t>
            </a:r>
            <a:r>
              <a:rPr lang="en-GB" sz="1400" dirty="0">
                <a:solidFill>
                  <a:schemeClr val="tx1"/>
                </a:solidFill>
                <a:latin typeface="Sassoon Penpals" panose="02000400000000000000" pitchFamily="50" charset="0"/>
              </a:rPr>
              <a:t>where they live in the United Kingdom in relation its four nations, largest cities and the continents of the world</a:t>
            </a:r>
          </a:p>
          <a:p>
            <a:pPr marL="228600" indent="-228600">
              <a:spcAft>
                <a:spcPts val="100"/>
              </a:spcAft>
              <a:buFont typeface="+mj-lt"/>
              <a:buAutoNum type="arabicPeriod"/>
            </a:pPr>
            <a:r>
              <a:rPr lang="en-GB" sz="1400" b="1" dirty="0">
                <a:solidFill>
                  <a:schemeClr val="tx1"/>
                </a:solidFill>
                <a:latin typeface="Sassoon Penpals" panose="02000400000000000000" pitchFamily="50" charset="0"/>
              </a:rPr>
              <a:t>Describe </a:t>
            </a:r>
            <a:r>
              <a:rPr lang="en-GB" sz="1400" dirty="0">
                <a:solidFill>
                  <a:schemeClr val="tx1"/>
                </a:solidFill>
                <a:latin typeface="Sassoon Penpals" panose="02000400000000000000" pitchFamily="50" charset="0"/>
              </a:rPr>
              <a:t>what each of these land use categories is – transport, residential, economic activity, public services and open space</a:t>
            </a:r>
          </a:p>
          <a:p>
            <a:pPr marL="228600" indent="-228600">
              <a:spcAft>
                <a:spcPts val="100"/>
              </a:spcAft>
              <a:buFont typeface="+mj-lt"/>
              <a:buAutoNum type="arabicPeriod"/>
            </a:pPr>
            <a:r>
              <a:rPr lang="en-GB" sz="1400" b="1" dirty="0">
                <a:solidFill>
                  <a:schemeClr val="tx1"/>
                </a:solidFill>
                <a:latin typeface="Sassoon Penpals" panose="02000400000000000000" pitchFamily="50" charset="0"/>
              </a:rPr>
              <a:t>Present </a:t>
            </a:r>
            <a:r>
              <a:rPr lang="en-GB" sz="1400" dirty="0">
                <a:solidFill>
                  <a:schemeClr val="tx1"/>
                </a:solidFill>
                <a:latin typeface="Sassoon Penpals" panose="02000400000000000000" pitchFamily="50" charset="0"/>
              </a:rPr>
              <a:t>their findings using a range of graphs, charts and maps</a:t>
            </a:r>
          </a:p>
          <a:p>
            <a:pPr marL="228600" indent="-228600">
              <a:spcAft>
                <a:spcPts val="100"/>
              </a:spcAft>
              <a:buFont typeface="+mj-lt"/>
              <a:buAutoNum type="arabicPeriod"/>
            </a:pPr>
            <a:r>
              <a:rPr lang="en-US" sz="1400" b="1" dirty="0">
                <a:solidFill>
                  <a:schemeClr val="tx1"/>
                </a:solidFill>
                <a:latin typeface="Sassoon Penpals" panose="02000400000000000000" pitchFamily="50" charset="0"/>
              </a:rPr>
              <a:t>Describe and suggest reasons </a:t>
            </a:r>
            <a:r>
              <a:rPr lang="en-US" sz="1400" dirty="0">
                <a:solidFill>
                  <a:schemeClr val="tx1"/>
                </a:solidFill>
                <a:latin typeface="Sassoon Penpals" panose="02000400000000000000" pitchFamily="50" charset="0"/>
              </a:rPr>
              <a:t>for ways in which they observe the environment of the local area changing</a:t>
            </a:r>
          </a:p>
          <a:p>
            <a:pPr marL="228600" indent="-228600">
              <a:spcAft>
                <a:spcPts val="100"/>
              </a:spcAft>
              <a:buFont typeface="+mj-lt"/>
              <a:buAutoNum type="arabicPeriod"/>
            </a:pPr>
            <a:r>
              <a:rPr lang="en-GB" sz="1400" b="1" dirty="0">
                <a:solidFill>
                  <a:schemeClr val="tx1"/>
                </a:solidFill>
                <a:latin typeface="Sassoon Penpals" panose="02000400000000000000" pitchFamily="50" charset="0"/>
              </a:rPr>
              <a:t>Suggest reasons </a:t>
            </a:r>
            <a:r>
              <a:rPr lang="en-GB" sz="1400" dirty="0">
                <a:solidFill>
                  <a:schemeClr val="tx1"/>
                </a:solidFill>
                <a:latin typeface="Sassoon Penpals" panose="02000400000000000000" pitchFamily="50" charset="0"/>
              </a:rPr>
              <a:t>why the seaside is such a popular place to visit</a:t>
            </a:r>
          </a:p>
          <a:p>
            <a:pPr marL="228600" indent="-228600">
              <a:spcAft>
                <a:spcPts val="100"/>
              </a:spcAft>
              <a:buFont typeface="+mj-lt"/>
              <a:buAutoNum type="arabicPeriod"/>
            </a:pPr>
            <a:r>
              <a:rPr lang="en-GB" sz="1400" b="1" dirty="0">
                <a:solidFill>
                  <a:schemeClr val="tx1"/>
                </a:solidFill>
                <a:latin typeface="Sassoon Penpals" panose="02000400000000000000" pitchFamily="50" charset="0"/>
              </a:rPr>
              <a:t>Describe</a:t>
            </a:r>
            <a:r>
              <a:rPr lang="en-GB" sz="1400" dirty="0">
                <a:solidFill>
                  <a:schemeClr val="tx1"/>
                </a:solidFill>
                <a:latin typeface="Sassoon Penpals" panose="02000400000000000000" pitchFamily="50" charset="0"/>
              </a:rPr>
              <a:t> how some living things are adapted to living along the coastline</a:t>
            </a:r>
          </a:p>
          <a:p>
            <a:pPr marL="228600" indent="-228600">
              <a:spcAft>
                <a:spcPts val="100"/>
              </a:spcAft>
              <a:buFont typeface="+mj-lt"/>
              <a:buAutoNum type="arabicPeriod"/>
            </a:pPr>
            <a:r>
              <a:rPr lang="en-GB" sz="1400" b="1" dirty="0">
                <a:solidFill>
                  <a:schemeClr val="tx1"/>
                </a:solidFill>
                <a:latin typeface="Sassoon Penpals" panose="02000400000000000000" pitchFamily="50" charset="0"/>
              </a:rPr>
              <a:t>Identify</a:t>
            </a:r>
            <a:r>
              <a:rPr lang="en-GB" sz="1400" dirty="0">
                <a:solidFill>
                  <a:schemeClr val="tx1"/>
                </a:solidFill>
                <a:latin typeface="Sassoon Penpals" panose="02000400000000000000" pitchFamily="50" charset="0"/>
              </a:rPr>
              <a:t> and </a:t>
            </a:r>
            <a:r>
              <a:rPr lang="en-GB" sz="1400" b="1" dirty="0">
                <a:solidFill>
                  <a:schemeClr val="tx1"/>
                </a:solidFill>
                <a:latin typeface="Sassoon Penpals" panose="02000400000000000000" pitchFamily="50" charset="0"/>
              </a:rPr>
              <a:t>give examples </a:t>
            </a:r>
            <a:r>
              <a:rPr lang="en-GB" sz="1400" dirty="0">
                <a:solidFill>
                  <a:schemeClr val="tx1"/>
                </a:solidFill>
                <a:latin typeface="Sassoon Penpals" panose="02000400000000000000" pitchFamily="50" charset="0"/>
              </a:rPr>
              <a:t>of some ways people can impact negatively and pollute coastal environments</a:t>
            </a:r>
          </a:p>
          <a:p>
            <a:pPr marL="228600" indent="-228600">
              <a:spcAft>
                <a:spcPts val="600"/>
              </a:spcAft>
              <a:buFont typeface="+mj-lt"/>
              <a:buAutoNum type="arabicPeriod"/>
            </a:pPr>
            <a:endParaRPr lang="en-US" sz="1400" dirty="0">
              <a:solidFill>
                <a:schemeClr val="tx1"/>
              </a:solidFill>
              <a:latin typeface="Sassoon Penpals" panose="02000400000000000000" pitchFamily="50" charset="0"/>
            </a:endParaRPr>
          </a:p>
          <a:p>
            <a:pPr marL="228600" indent="-228600">
              <a:spcAft>
                <a:spcPts val="600"/>
              </a:spcAft>
              <a:buFont typeface="+mj-lt"/>
              <a:buAutoNum type="arabicPeriod"/>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US" sz="105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US" sz="105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050" dirty="0">
              <a:solidFill>
                <a:schemeClr val="tx1"/>
              </a:solidFill>
              <a:latin typeface="Sassoon Penpals" panose="02000400000000000000" pitchFamily="50" charset="0"/>
            </a:endParaRPr>
          </a:p>
        </p:txBody>
      </p:sp>
      <p:sp>
        <p:nvSpPr>
          <p:cNvPr id="15" name="Rounded Rectangle 48">
            <a:extLst>
              <a:ext uri="{FF2B5EF4-FFF2-40B4-BE49-F238E27FC236}">
                <a16:creationId xmlns:a16="http://schemas.microsoft.com/office/drawing/2014/main" id="{17E4B043-FBC0-4884-BF68-F6D37CF2AE83}"/>
              </a:ext>
            </a:extLst>
          </p:cNvPr>
          <p:cNvSpPr/>
          <p:nvPr/>
        </p:nvSpPr>
        <p:spPr>
          <a:xfrm>
            <a:off x="8544268" y="5560690"/>
            <a:ext cx="4169759" cy="3898978"/>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Building on…</a:t>
            </a:r>
          </a:p>
          <a:p>
            <a:pPr marL="171450" indent="-171450">
              <a:spcAft>
                <a:spcPts val="200"/>
              </a:spcAft>
              <a:buFont typeface="Arial" panose="020B0604020202020204" pitchFamily="34" charset="0"/>
              <a:buChar char="•"/>
            </a:pPr>
            <a:r>
              <a:rPr lang="en-US" sz="1400" dirty="0">
                <a:solidFill>
                  <a:schemeClr val="tx1"/>
                </a:solidFill>
                <a:latin typeface="Sassoon Penpals" panose="02000400000000000000" pitchFamily="50" charset="0"/>
              </a:rPr>
              <a:t>The main elements of the weather and how it changes during the four seasons in the United Kingdom</a:t>
            </a:r>
          </a:p>
          <a:p>
            <a:pPr marL="171450" indent="-171450">
              <a:spcAft>
                <a:spcPts val="200"/>
              </a:spcAft>
              <a:buFont typeface="Arial" panose="020B0604020202020204" pitchFamily="34" charset="0"/>
              <a:buChar char="•"/>
            </a:pPr>
            <a:r>
              <a:rPr lang="en-US" sz="1400" dirty="0">
                <a:solidFill>
                  <a:schemeClr val="tx1"/>
                </a:solidFill>
                <a:latin typeface="Sassoon Penpals" panose="02000400000000000000" pitchFamily="50" charset="0"/>
              </a:rPr>
              <a:t>How the weather is different across the regions of the United Kingdom</a:t>
            </a:r>
          </a:p>
          <a:p>
            <a:pPr marL="171450" indent="-171450">
              <a:spcAft>
                <a:spcPts val="200"/>
              </a:spcAft>
              <a:buFont typeface="Arial" panose="020B0604020202020204" pitchFamily="34" charset="0"/>
              <a:buChar char="•"/>
            </a:pPr>
            <a:r>
              <a:rPr lang="en-US" sz="1400" dirty="0">
                <a:solidFill>
                  <a:schemeClr val="tx1"/>
                </a:solidFill>
                <a:latin typeface="Sassoon Penpals" panose="02000400000000000000" pitchFamily="50" charset="0"/>
              </a:rPr>
              <a:t>Experienced different weather conditions when outside and the clothes they wear accordingly</a:t>
            </a:r>
          </a:p>
          <a:p>
            <a:pPr marL="171450" indent="-171450">
              <a:spcAft>
                <a:spcPts val="200"/>
              </a:spcAft>
              <a:buFont typeface="Arial" panose="020B0604020202020204" pitchFamily="34" charset="0"/>
              <a:buChar char="•"/>
            </a:pPr>
            <a:r>
              <a:rPr lang="en-US" sz="1400" dirty="0">
                <a:solidFill>
                  <a:schemeClr val="tx1"/>
                </a:solidFill>
                <a:latin typeface="Sassoon Penpals" panose="02000400000000000000" pitchFamily="50" charset="0"/>
              </a:rPr>
              <a:t>Observed and discussed how the weather changes during the day and four seasons</a:t>
            </a:r>
          </a:p>
          <a:p>
            <a:pPr marL="171450" indent="-171450">
              <a:spcAft>
                <a:spcPts val="200"/>
              </a:spcAft>
              <a:buFont typeface="Arial" panose="020B0604020202020204" pitchFamily="34" charset="0"/>
              <a:buChar char="•"/>
            </a:pPr>
            <a:r>
              <a:rPr lang="en-US" sz="1400" dirty="0">
                <a:solidFill>
                  <a:schemeClr val="tx1"/>
                </a:solidFill>
                <a:latin typeface="Sassoon Penpals" panose="02000400000000000000" pitchFamily="50" charset="0"/>
              </a:rPr>
              <a:t>Observed and discussed seasonal signs in the natural world</a:t>
            </a:r>
          </a:p>
          <a:p>
            <a:pPr marL="171450" indent="-171450">
              <a:spcAft>
                <a:spcPts val="200"/>
              </a:spcAft>
              <a:buFont typeface="Arial" panose="020B0604020202020204" pitchFamily="34" charset="0"/>
              <a:buChar char="•"/>
            </a:pPr>
            <a:r>
              <a:rPr lang="en-US" sz="1400" dirty="0">
                <a:solidFill>
                  <a:schemeClr val="tx1"/>
                </a:solidFill>
                <a:latin typeface="Sassoon Penpals" panose="02000400000000000000" pitchFamily="50" charset="0"/>
              </a:rPr>
              <a:t>Located the UK on a globe, world map and in an atlas</a:t>
            </a:r>
          </a:p>
          <a:p>
            <a:pPr marL="171450" indent="-171450">
              <a:spcAft>
                <a:spcPts val="200"/>
              </a:spcAft>
              <a:buFont typeface="Arial" panose="020B0604020202020204" pitchFamily="34" charset="0"/>
              <a:buChar char="•"/>
            </a:pPr>
            <a:r>
              <a:rPr lang="en-US" sz="1400" dirty="0">
                <a:solidFill>
                  <a:schemeClr val="tx1"/>
                </a:solidFill>
                <a:latin typeface="Sassoon Penpals" panose="02000400000000000000" pitchFamily="50" charset="0"/>
              </a:rPr>
              <a:t>Know that continents are land and oceans water and that there are many countries in the world</a:t>
            </a:r>
          </a:p>
          <a:p>
            <a:pPr marL="171450" indent="-171450">
              <a:spcAft>
                <a:spcPts val="200"/>
              </a:spcAft>
              <a:buFont typeface="Arial" panose="020B0604020202020204" pitchFamily="34" charset="0"/>
              <a:buChar char="•"/>
            </a:pPr>
            <a:r>
              <a:rPr lang="en-US" sz="1400" dirty="0">
                <a:solidFill>
                  <a:schemeClr val="tx1"/>
                </a:solidFill>
                <a:latin typeface="Sassoon Penpals" panose="02000400000000000000" pitchFamily="50" charset="0"/>
              </a:rPr>
              <a:t>Talked about their experiences of being at the seaside</a:t>
            </a:r>
          </a:p>
          <a:p>
            <a:pPr marL="171450" indent="-171450">
              <a:spcAft>
                <a:spcPts val="200"/>
              </a:spcAft>
              <a:buFont typeface="Arial" panose="020B0604020202020204" pitchFamily="34" charset="0"/>
              <a:buChar char="•"/>
            </a:pPr>
            <a:r>
              <a:rPr lang="en-US" sz="1400" dirty="0">
                <a:solidFill>
                  <a:schemeClr val="tx1"/>
                </a:solidFill>
                <a:latin typeface="Sassoon Penpals" panose="02000400000000000000" pitchFamily="50" charset="0"/>
              </a:rPr>
              <a:t>Recreated seaside environments in sand play</a:t>
            </a:r>
          </a:p>
          <a:p>
            <a:pPr marL="171450" indent="-171450">
              <a:spcAft>
                <a:spcPts val="600"/>
              </a:spcAft>
              <a:buFont typeface="Arial" panose="020B0604020202020204" pitchFamily="34" charset="0"/>
              <a:buChar char="•"/>
            </a:pPr>
            <a:endParaRPr lang="en-US" sz="105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US" sz="105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050" dirty="0">
              <a:solidFill>
                <a:schemeClr val="tx1"/>
              </a:solidFill>
              <a:latin typeface="Sassoon Penpals" panose="02000400000000000000" pitchFamily="50" charset="0"/>
            </a:endParaRPr>
          </a:p>
        </p:txBody>
      </p:sp>
      <p:pic>
        <p:nvPicPr>
          <p:cNvPr id="16" name="Picture 15">
            <a:extLst>
              <a:ext uri="{FF2B5EF4-FFF2-40B4-BE49-F238E27FC236}">
                <a16:creationId xmlns:a16="http://schemas.microsoft.com/office/drawing/2014/main" id="{E113B862-8414-4609-A83B-EE9EF38563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51804" y="5635039"/>
            <a:ext cx="670476" cy="484412"/>
          </a:xfrm>
          <a:prstGeom prst="rect">
            <a:avLst/>
          </a:prstGeom>
        </p:spPr>
      </p:pic>
      <p:sp>
        <p:nvSpPr>
          <p:cNvPr id="17" name="Rounded Rectangle 48">
            <a:extLst>
              <a:ext uri="{FF2B5EF4-FFF2-40B4-BE49-F238E27FC236}">
                <a16:creationId xmlns:a16="http://schemas.microsoft.com/office/drawing/2014/main" id="{DA428DD6-C102-4C49-919C-27C2AE019116}"/>
              </a:ext>
            </a:extLst>
          </p:cNvPr>
          <p:cNvSpPr/>
          <p:nvPr/>
        </p:nvSpPr>
        <p:spPr>
          <a:xfrm>
            <a:off x="3874282" y="7572299"/>
            <a:ext cx="4586654" cy="1895585"/>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hlinkClick r:id="rId4" action="ppaction://hlinksldjump"/>
              </a:rPr>
              <a:t>Subject specific inclusive and adaptive strategies can be found here.</a:t>
            </a:r>
            <a:endPar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pic>
        <p:nvPicPr>
          <p:cNvPr id="19" name="Picture 18">
            <a:extLst>
              <a:ext uri="{FF2B5EF4-FFF2-40B4-BE49-F238E27FC236}">
                <a16:creationId xmlns:a16="http://schemas.microsoft.com/office/drawing/2014/main" id="{2D995B8E-5C04-4570-9381-A6705EB2C88D}"/>
              </a:ext>
            </a:extLst>
          </p:cNvPr>
          <p:cNvPicPr>
            <a:picLocks noChangeAspect="1"/>
          </p:cNvPicPr>
          <p:nvPr/>
        </p:nvPicPr>
        <p:blipFill>
          <a:blip r:embed="rId5"/>
          <a:stretch>
            <a:fillRect/>
          </a:stretch>
        </p:blipFill>
        <p:spPr>
          <a:xfrm>
            <a:off x="11998504" y="137755"/>
            <a:ext cx="750026" cy="747542"/>
          </a:xfrm>
          <a:prstGeom prst="rect">
            <a:avLst/>
          </a:prstGeom>
        </p:spPr>
      </p:pic>
    </p:spTree>
    <p:extLst>
      <p:ext uri="{BB962C8B-B14F-4D97-AF65-F5344CB8AC3E}">
        <p14:creationId xmlns:p14="http://schemas.microsoft.com/office/powerpoint/2010/main" val="282517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1800497" y="2792605"/>
            <a:ext cx="9180188" cy="2215991"/>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spAutoFit/>
          </a:bodyPr>
          <a:lstStyle/>
          <a:p>
            <a:pPr algn="ctr"/>
            <a:r>
              <a:rPr lang="en-GB" sz="13800" b="1" dirty="0">
                <a:latin typeface="Sassoon Penpals" panose="02000400000000000000" pitchFamily="50" charset="0"/>
              </a:rPr>
              <a:t>Year 2</a:t>
            </a:r>
          </a:p>
        </p:txBody>
      </p:sp>
      <p:pic>
        <p:nvPicPr>
          <p:cNvPr id="5" name="Picture 4">
            <a:extLst>
              <a:ext uri="{FF2B5EF4-FFF2-40B4-BE49-F238E27FC236}">
                <a16:creationId xmlns:a16="http://schemas.microsoft.com/office/drawing/2014/main" id="{A6FD4ACF-9ED5-4C22-BFF9-42282D4AF14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80224" y="5371902"/>
            <a:ext cx="1841152" cy="1835055"/>
          </a:xfrm>
          <a:prstGeom prst="rect">
            <a:avLst/>
          </a:prstGeom>
        </p:spPr>
      </p:pic>
    </p:spTree>
    <p:extLst>
      <p:ext uri="{BB962C8B-B14F-4D97-AF65-F5344CB8AC3E}">
        <p14:creationId xmlns:p14="http://schemas.microsoft.com/office/powerpoint/2010/main" val="21262352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4000" b="1" dirty="0">
                <a:latin typeface="Sassoon Penpals" panose="02000400000000000000" pitchFamily="50" charset="0"/>
              </a:rPr>
              <a:t>Year 2 – Welcome to our World</a:t>
            </a:r>
          </a:p>
        </p:txBody>
      </p:sp>
      <p:pic>
        <p:nvPicPr>
          <p:cNvPr id="29" name="Picture 2" descr="Pevensey and Westham school log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039866" y="176701"/>
            <a:ext cx="687754" cy="687754"/>
          </a:xfrm>
          <a:prstGeom prst="rect">
            <a:avLst/>
          </a:prstGeom>
          <a:noFill/>
          <a:extLst>
            <a:ext uri="{909E8E84-426E-40DD-AFC4-6F175D3DCCD1}">
              <a14:hiddenFill xmlns:a14="http://schemas.microsoft.com/office/drawing/2010/main">
                <a:solidFill>
                  <a:srgbClr val="FFFFFF"/>
                </a:solidFill>
              </a14:hiddenFill>
            </a:ext>
          </a:extLst>
        </p:spPr>
      </p:pic>
      <p:sp>
        <p:nvSpPr>
          <p:cNvPr id="18" name="Rounded Rectangle 17"/>
          <p:cNvSpPr/>
          <p:nvPr/>
        </p:nvSpPr>
        <p:spPr>
          <a:xfrm>
            <a:off x="376254" y="758159"/>
            <a:ext cx="4294220" cy="356265"/>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US" sz="1400" dirty="0">
                <a:solidFill>
                  <a:schemeClr val="tx1"/>
                </a:solidFill>
                <a:latin typeface="Sassoon Penpals Joined" panose="02000400000000000000" pitchFamily="50" charset="0"/>
              </a:rPr>
              <a:t>What is the weather, climate and environment like around the world?</a:t>
            </a:r>
            <a:endParaRPr lang="en-GB" sz="1400" dirty="0">
              <a:solidFill>
                <a:schemeClr val="tx1"/>
              </a:solidFill>
              <a:latin typeface="Sassoon Penpals" panose="02000400000000000000" pitchFamily="50" charset="0"/>
            </a:endParaRPr>
          </a:p>
        </p:txBody>
      </p:sp>
      <p:sp>
        <p:nvSpPr>
          <p:cNvPr id="49" name="Rounded Rectangle 48"/>
          <p:cNvSpPr/>
          <p:nvPr/>
        </p:nvSpPr>
        <p:spPr>
          <a:xfrm>
            <a:off x="76201" y="1209675"/>
            <a:ext cx="3714749" cy="8258211"/>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Substantive Knowledge</a:t>
            </a:r>
          </a:p>
          <a:p>
            <a:pPr>
              <a:spcAft>
                <a:spcPts val="600"/>
              </a:spcAft>
            </a:pPr>
            <a:r>
              <a:rPr lang="en-US" sz="1400" b="1" dirty="0">
                <a:solidFill>
                  <a:schemeClr val="tx1"/>
                </a:solidFill>
                <a:latin typeface="Sassoon Penpals" panose="02000400000000000000" pitchFamily="50" charset="0"/>
              </a:rPr>
              <a:t>P</a:t>
            </a:r>
            <a:r>
              <a:rPr lang="en-GB" sz="1400" b="1" dirty="0" err="1">
                <a:solidFill>
                  <a:schemeClr val="tx1"/>
                </a:solidFill>
                <a:latin typeface="Sassoon Penpals" panose="02000400000000000000" pitchFamily="50" charset="0"/>
              </a:rPr>
              <a:t>upils</a:t>
            </a:r>
            <a:r>
              <a:rPr lang="en-GB" sz="1400" b="1" dirty="0">
                <a:solidFill>
                  <a:schemeClr val="tx1"/>
                </a:solidFill>
                <a:latin typeface="Sassoon Penpals" panose="02000400000000000000" pitchFamily="50" charset="0"/>
              </a:rPr>
              <a:t> will know:</a:t>
            </a:r>
          </a:p>
          <a:p>
            <a:pPr marL="171450" indent="-171450">
              <a:spcAft>
                <a:spcPts val="600"/>
              </a:spcAft>
              <a:buFont typeface="Arial" panose="020B0604020202020204" pitchFamily="34" charset="0"/>
              <a:buChar char="•"/>
            </a:pPr>
            <a:r>
              <a:rPr lang="en-US" sz="1100" dirty="0">
                <a:solidFill>
                  <a:srgbClr val="FF0000"/>
                </a:solidFill>
                <a:latin typeface="Sassoon Penpals" panose="02000400000000000000" pitchFamily="50" charset="0"/>
              </a:rPr>
              <a:t>The seven continents and five oceans of the world together with the Equator, North Pole and South Pole</a:t>
            </a:r>
          </a:p>
          <a:p>
            <a:pPr marL="171450" indent="-171450">
              <a:spcAft>
                <a:spcPts val="600"/>
              </a:spcAft>
              <a:buFont typeface="Arial" panose="020B0604020202020204" pitchFamily="34" charset="0"/>
              <a:buChar char="•"/>
            </a:pPr>
            <a:r>
              <a:rPr lang="en-US" sz="1100" dirty="0">
                <a:solidFill>
                  <a:schemeClr val="tx1"/>
                </a:solidFill>
                <a:latin typeface="Sassoon Penpals" panose="02000400000000000000" pitchFamily="50" charset="0"/>
              </a:rPr>
              <a:t>The geographical features of Antarctica including its polar climate</a:t>
            </a:r>
          </a:p>
          <a:p>
            <a:pPr marL="171450" indent="-171450">
              <a:spcAft>
                <a:spcPts val="600"/>
              </a:spcAft>
              <a:buFont typeface="Arial" panose="020B0604020202020204" pitchFamily="34" charset="0"/>
              <a:buChar char="•"/>
            </a:pPr>
            <a:r>
              <a:rPr lang="en-US" sz="1100" dirty="0">
                <a:solidFill>
                  <a:srgbClr val="FF0000"/>
                </a:solidFill>
                <a:latin typeface="Sassoon Penpals" panose="02000400000000000000" pitchFamily="50" charset="0"/>
              </a:rPr>
              <a:t>How living things are adapted to survive in extreme environments e.g. Antarctica and the Sahara Desert</a:t>
            </a:r>
          </a:p>
          <a:p>
            <a:pPr marL="171450" indent="-171450">
              <a:spcAft>
                <a:spcPts val="600"/>
              </a:spcAft>
              <a:buFont typeface="Arial" panose="020B0604020202020204" pitchFamily="34" charset="0"/>
              <a:buChar char="•"/>
            </a:pPr>
            <a:r>
              <a:rPr lang="en-US" sz="1100" dirty="0">
                <a:solidFill>
                  <a:srgbClr val="FF0000"/>
                </a:solidFill>
                <a:latin typeface="Sassoon Penpals" panose="02000400000000000000" pitchFamily="50" charset="0"/>
              </a:rPr>
              <a:t>How the weather, climate and environment of a place will change depending on its location in relation to the Equator and Poles</a:t>
            </a:r>
          </a:p>
          <a:p>
            <a:pPr marL="171450" indent="-171450">
              <a:spcAft>
                <a:spcPts val="600"/>
              </a:spcAft>
              <a:buFont typeface="Arial" panose="020B0604020202020204" pitchFamily="34" charset="0"/>
              <a:buChar char="•"/>
            </a:pPr>
            <a:r>
              <a:rPr lang="en-US" sz="1100" dirty="0">
                <a:solidFill>
                  <a:schemeClr val="tx1"/>
                </a:solidFill>
                <a:latin typeface="Sassoon Penpals" panose="02000400000000000000" pitchFamily="50" charset="0"/>
              </a:rPr>
              <a:t>How the geographical features of the Sahara Desert compare with those of Antarctica</a:t>
            </a:r>
          </a:p>
          <a:p>
            <a:pPr marL="171450" indent="-171450">
              <a:spcAft>
                <a:spcPts val="600"/>
              </a:spcAft>
              <a:buFont typeface="Arial" panose="020B0604020202020204" pitchFamily="34" charset="0"/>
              <a:buChar char="•"/>
            </a:pPr>
            <a:r>
              <a:rPr lang="en-US" sz="1100" dirty="0">
                <a:solidFill>
                  <a:schemeClr val="tx1"/>
                </a:solidFill>
                <a:latin typeface="Sassoon Penpals" panose="02000400000000000000" pitchFamily="50" charset="0"/>
              </a:rPr>
              <a:t>The location of Zambia in Africa</a:t>
            </a:r>
          </a:p>
          <a:p>
            <a:pPr marL="171450" indent="-171450">
              <a:spcAft>
                <a:spcPts val="600"/>
              </a:spcAft>
              <a:buFont typeface="Arial" panose="020B0604020202020204" pitchFamily="34" charset="0"/>
              <a:buChar char="•"/>
            </a:pPr>
            <a:r>
              <a:rPr lang="en-US" sz="1100" dirty="0">
                <a:solidFill>
                  <a:schemeClr val="tx1"/>
                </a:solidFill>
                <a:latin typeface="Sassoon Penpals" panose="02000400000000000000" pitchFamily="50" charset="0"/>
              </a:rPr>
              <a:t>Why Antarctica is a desert even though it is the coldest place on earth</a:t>
            </a:r>
          </a:p>
          <a:p>
            <a:pPr marL="171450" indent="-171450">
              <a:spcAft>
                <a:spcPts val="600"/>
              </a:spcAft>
              <a:buFont typeface="Arial" panose="020B0604020202020204" pitchFamily="34" charset="0"/>
              <a:buChar char="•"/>
            </a:pPr>
            <a:r>
              <a:rPr lang="en-US" sz="1100" dirty="0">
                <a:solidFill>
                  <a:schemeClr val="tx1"/>
                </a:solidFill>
                <a:latin typeface="Sassoon Penpals" panose="02000400000000000000" pitchFamily="50" charset="0"/>
              </a:rPr>
              <a:t>The geographical features of the Arctic Ocean and the North Pole environment</a:t>
            </a:r>
          </a:p>
          <a:p>
            <a:pPr marL="171450" indent="-171450">
              <a:spcAft>
                <a:spcPts val="600"/>
              </a:spcAft>
              <a:buFont typeface="Arial" panose="020B0604020202020204" pitchFamily="34" charset="0"/>
              <a:buChar char="•"/>
            </a:pPr>
            <a:r>
              <a:rPr lang="en-US" sz="1100" dirty="0">
                <a:solidFill>
                  <a:schemeClr val="tx1"/>
                </a:solidFill>
                <a:latin typeface="Sassoon Penpals" panose="02000400000000000000" pitchFamily="50" charset="0"/>
              </a:rPr>
              <a:t>How the Arctic and the North Pole is geographically different from Antarctica and the South Pole</a:t>
            </a:r>
          </a:p>
          <a:p>
            <a:pPr marL="171450" indent="-171450">
              <a:spcAft>
                <a:spcPts val="600"/>
              </a:spcAft>
              <a:buFont typeface="Arial" panose="020B0604020202020204" pitchFamily="34" charset="0"/>
              <a:buChar char="•"/>
            </a:pPr>
            <a:r>
              <a:rPr lang="en-US" sz="1100" dirty="0">
                <a:solidFill>
                  <a:schemeClr val="tx1"/>
                </a:solidFill>
                <a:latin typeface="Sassoon Penpals" panose="02000400000000000000" pitchFamily="50" charset="0"/>
              </a:rPr>
              <a:t>What a food chain is and identify and describe the main elements in the food chain of a polar bear</a:t>
            </a:r>
          </a:p>
          <a:p>
            <a:pPr marL="171450" indent="-171450">
              <a:spcAft>
                <a:spcPts val="600"/>
              </a:spcAft>
              <a:buFont typeface="Arial" panose="020B0604020202020204" pitchFamily="34" charset="0"/>
              <a:buChar char="•"/>
            </a:pPr>
            <a:r>
              <a:rPr lang="en-US" sz="1100" dirty="0">
                <a:solidFill>
                  <a:schemeClr val="tx1"/>
                </a:solidFill>
                <a:latin typeface="Sassoon Penpals" panose="02000400000000000000" pitchFamily="50" charset="0"/>
              </a:rPr>
              <a:t>Why polar bears are not found in Antarctica</a:t>
            </a:r>
          </a:p>
          <a:p>
            <a:pPr marL="171450" indent="-171450">
              <a:spcAft>
                <a:spcPts val="600"/>
              </a:spcAft>
              <a:buFont typeface="Arial" panose="020B0604020202020204" pitchFamily="34" charset="0"/>
              <a:buChar char="•"/>
            </a:pPr>
            <a:r>
              <a:rPr lang="en-US" sz="1100" dirty="0">
                <a:solidFill>
                  <a:schemeClr val="tx1"/>
                </a:solidFill>
                <a:latin typeface="Sassoon Penpals" panose="02000400000000000000" pitchFamily="50" charset="0"/>
              </a:rPr>
              <a:t>How to use atlas maps and GIS to plan an expedition from Canada to Antarctica</a:t>
            </a:r>
          </a:p>
          <a:p>
            <a:pPr marL="171450" indent="-171450">
              <a:spcAft>
                <a:spcPts val="600"/>
              </a:spcAft>
              <a:buFont typeface="Arial" panose="020B0604020202020204" pitchFamily="34" charset="0"/>
              <a:buChar char="•"/>
            </a:pPr>
            <a:r>
              <a:rPr lang="en-US" sz="1100" dirty="0">
                <a:solidFill>
                  <a:schemeClr val="tx1"/>
                </a:solidFill>
                <a:latin typeface="Sassoon Penpals" panose="02000400000000000000" pitchFamily="50" charset="0"/>
              </a:rPr>
              <a:t>Why penguins would not survive in tropical areas of the world</a:t>
            </a:r>
          </a:p>
          <a:p>
            <a:pPr>
              <a:spcAft>
                <a:spcPts val="600"/>
              </a:spcAft>
            </a:pPr>
            <a:r>
              <a:rPr lang="en-GB" sz="1400" b="1" dirty="0">
                <a:solidFill>
                  <a:schemeClr val="tx1"/>
                </a:solidFill>
                <a:latin typeface="Sassoon Penpals" panose="02000400000000000000" pitchFamily="50" charset="0"/>
              </a:rPr>
              <a:t>National Curriculum Coverage:</a:t>
            </a:r>
          </a:p>
          <a:p>
            <a:pPr marL="171450" indent="-171450">
              <a:spcAft>
                <a:spcPts val="600"/>
              </a:spcAft>
              <a:buFont typeface="Arial" panose="020B0604020202020204" pitchFamily="34" charset="0"/>
              <a:buChar char="•"/>
            </a:pPr>
            <a:r>
              <a:rPr lang="en-US" sz="1050" b="1" dirty="0">
                <a:solidFill>
                  <a:schemeClr val="tx1"/>
                </a:solidFill>
                <a:latin typeface="Sassoon Penpals" panose="02000400000000000000" pitchFamily="50" charset="0"/>
              </a:rPr>
              <a:t>Locational knowledge </a:t>
            </a:r>
            <a:r>
              <a:rPr lang="en-US" sz="1050" dirty="0">
                <a:solidFill>
                  <a:schemeClr val="tx1"/>
                </a:solidFill>
                <a:latin typeface="Sassoon Penpals" panose="02000400000000000000" pitchFamily="50" charset="0"/>
              </a:rPr>
              <a:t>- Name and locate the world’s seven continents and five oceans</a:t>
            </a:r>
          </a:p>
          <a:p>
            <a:pPr marL="171450" indent="-171450">
              <a:spcAft>
                <a:spcPts val="600"/>
              </a:spcAft>
              <a:buFont typeface="Arial" panose="020B0604020202020204" pitchFamily="34" charset="0"/>
              <a:buChar char="•"/>
            </a:pPr>
            <a:r>
              <a:rPr lang="en-US" sz="1050" b="1" dirty="0">
                <a:solidFill>
                  <a:schemeClr val="tx1"/>
                </a:solidFill>
                <a:latin typeface="Sassoon Penpals" panose="02000400000000000000" pitchFamily="50" charset="0"/>
              </a:rPr>
              <a:t>Human and physical geography </a:t>
            </a:r>
            <a:r>
              <a:rPr lang="en-US" sz="1050" dirty="0">
                <a:solidFill>
                  <a:schemeClr val="tx1"/>
                </a:solidFill>
                <a:latin typeface="Sassoon Penpals" panose="02000400000000000000" pitchFamily="50" charset="0"/>
              </a:rPr>
              <a:t>- Identify daily and seasonal weather patterns in the United Kingdom and the location of hot and cold areas of the world in relation to the Equator and the North and South Poles. - Use basic geographical vocabulary to refer to key physical and human geographical features</a:t>
            </a:r>
          </a:p>
          <a:p>
            <a:pPr marL="171450" indent="-171450">
              <a:spcAft>
                <a:spcPts val="600"/>
              </a:spcAft>
              <a:buFont typeface="Arial" panose="020B0604020202020204" pitchFamily="34" charset="0"/>
              <a:buChar char="•"/>
            </a:pPr>
            <a:r>
              <a:rPr lang="en-US" sz="1050" b="1" dirty="0">
                <a:solidFill>
                  <a:schemeClr val="tx1"/>
                </a:solidFill>
                <a:latin typeface="Sassoon Penpals" panose="02000400000000000000" pitchFamily="50" charset="0"/>
              </a:rPr>
              <a:t>Geographical skills and fieldwork </a:t>
            </a:r>
            <a:r>
              <a:rPr lang="en-US" sz="1050" dirty="0">
                <a:solidFill>
                  <a:schemeClr val="tx1"/>
                </a:solidFill>
                <a:latin typeface="Sassoon Penpals" panose="02000400000000000000" pitchFamily="50" charset="0"/>
              </a:rPr>
              <a:t>- Use world maps, atlases and globes to identify the United Kingdom and its countries as well as the countries, continents and oceans studied at this key stage - Use aerial photographs and plan perspectives to recognize landmarks and basic human and physical features. - Use simple observational skills to study key human and physical features of environments</a:t>
            </a:r>
            <a:endParaRPr lang="en-GB" sz="1400" dirty="0">
              <a:solidFill>
                <a:schemeClr val="tx1"/>
              </a:solidFill>
              <a:latin typeface="Sassoon Penpals" panose="02000400000000000000" pitchFamily="50" charset="0"/>
            </a:endParaRPr>
          </a:p>
        </p:txBody>
      </p:sp>
      <p:sp>
        <p:nvSpPr>
          <p:cNvPr id="39" name="Rounded Rectangle 48">
            <a:extLst>
              <a:ext uri="{FF2B5EF4-FFF2-40B4-BE49-F238E27FC236}">
                <a16:creationId xmlns:a16="http://schemas.microsoft.com/office/drawing/2014/main" id="{3F0C289C-97FA-402E-8970-6643FBDF78E0}"/>
              </a:ext>
            </a:extLst>
          </p:cNvPr>
          <p:cNvSpPr/>
          <p:nvPr/>
        </p:nvSpPr>
        <p:spPr>
          <a:xfrm>
            <a:off x="3874282" y="1209675"/>
            <a:ext cx="4586654" cy="5964848"/>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Discipline Knowledge</a:t>
            </a:r>
          </a:p>
          <a:p>
            <a:pPr>
              <a:spcAft>
                <a:spcPts val="600"/>
              </a:spcAft>
            </a:pPr>
            <a:r>
              <a:rPr lang="en-US" sz="1400" b="1" dirty="0">
                <a:solidFill>
                  <a:schemeClr val="tx1"/>
                </a:solidFill>
                <a:latin typeface="Sassoon Penpals" panose="02000400000000000000" pitchFamily="50" charset="0"/>
              </a:rPr>
              <a:t>Mapwork</a:t>
            </a:r>
          </a:p>
          <a:p>
            <a:pPr>
              <a:spcAft>
                <a:spcPts val="600"/>
              </a:spcAft>
            </a:pPr>
            <a:r>
              <a:rPr lang="en-US" sz="1400" dirty="0">
                <a:solidFill>
                  <a:schemeClr val="tx1"/>
                </a:solidFill>
                <a:latin typeface="Sassoon Penpals" panose="02000400000000000000" pitchFamily="50" charset="0"/>
              </a:rPr>
              <a:t>World maps; Atlases; Globe; Terrestrial photographs; Aerial and satellite photographs</a:t>
            </a:r>
          </a:p>
          <a:p>
            <a:pPr>
              <a:spcAft>
                <a:spcPts val="600"/>
              </a:spcAft>
            </a:pPr>
            <a:r>
              <a:rPr lang="en-US" sz="1400" b="1" dirty="0">
                <a:solidFill>
                  <a:schemeClr val="tx1"/>
                </a:solidFill>
                <a:latin typeface="Sassoon Penpals" panose="02000400000000000000" pitchFamily="50" charset="0"/>
              </a:rPr>
              <a:t>Imagery</a:t>
            </a:r>
          </a:p>
          <a:p>
            <a:pPr>
              <a:spcAft>
                <a:spcPts val="600"/>
              </a:spcAft>
            </a:pPr>
            <a:r>
              <a:rPr lang="en-US" sz="1400" dirty="0">
                <a:solidFill>
                  <a:schemeClr val="tx1"/>
                </a:solidFill>
                <a:latin typeface="Sassoon Penpals" panose="02000400000000000000" pitchFamily="50" charset="0"/>
              </a:rPr>
              <a:t>Google Earth</a:t>
            </a:r>
          </a:p>
          <a:p>
            <a:pPr>
              <a:spcAft>
                <a:spcPts val="600"/>
              </a:spcAft>
            </a:pPr>
            <a:endParaRPr lang="en-GB" sz="1400" b="1" dirty="0">
              <a:solidFill>
                <a:schemeClr val="tx1"/>
              </a:solidFill>
              <a:latin typeface="Sassoon Penpals" panose="02000400000000000000" pitchFamily="50" charset="0"/>
            </a:endParaRPr>
          </a:p>
          <a:p>
            <a:pPr>
              <a:spcAft>
                <a:spcPts val="600"/>
              </a:spcAft>
            </a:pPr>
            <a:r>
              <a:rPr lang="en-GB" sz="1400" b="1" dirty="0">
                <a:solidFill>
                  <a:schemeClr val="tx1"/>
                </a:solidFill>
                <a:latin typeface="Sassoon Penpals" panose="02000400000000000000" pitchFamily="50" charset="0"/>
              </a:rPr>
              <a:t>Thinking skills</a:t>
            </a: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p:txBody>
      </p:sp>
      <p:graphicFrame>
        <p:nvGraphicFramePr>
          <p:cNvPr id="3" name="Table 2">
            <a:extLst>
              <a:ext uri="{FF2B5EF4-FFF2-40B4-BE49-F238E27FC236}">
                <a16:creationId xmlns:a16="http://schemas.microsoft.com/office/drawing/2014/main" id="{20130462-98B3-4D78-9365-72FAA9A6776C}"/>
              </a:ext>
            </a:extLst>
          </p:cNvPr>
          <p:cNvGraphicFramePr>
            <a:graphicFrameLocks noGrp="1"/>
          </p:cNvGraphicFramePr>
          <p:nvPr>
            <p:extLst>
              <p:ext uri="{D42A27DB-BD31-4B8C-83A1-F6EECF244321}">
                <p14:modId xmlns:p14="http://schemas.microsoft.com/office/powerpoint/2010/main" val="2595623175"/>
              </p:ext>
            </p:extLst>
          </p:nvPr>
        </p:nvGraphicFramePr>
        <p:xfrm>
          <a:off x="3966787" y="3842132"/>
          <a:ext cx="4413015" cy="2987040"/>
        </p:xfrm>
        <a:graphic>
          <a:graphicData uri="http://schemas.openxmlformats.org/drawingml/2006/table">
            <a:tbl>
              <a:tblPr bandRow="1">
                <a:tableStyleId>{3B4B98B0-60AC-42C2-AFA5-B58CD77FA1E5}</a:tableStyleId>
              </a:tblPr>
              <a:tblGrid>
                <a:gridCol w="1046875">
                  <a:extLst>
                    <a:ext uri="{9D8B030D-6E8A-4147-A177-3AD203B41FA5}">
                      <a16:colId xmlns:a16="http://schemas.microsoft.com/office/drawing/2014/main" val="1551781930"/>
                    </a:ext>
                  </a:extLst>
                </a:gridCol>
                <a:gridCol w="3366140">
                  <a:extLst>
                    <a:ext uri="{9D8B030D-6E8A-4147-A177-3AD203B41FA5}">
                      <a16:colId xmlns:a16="http://schemas.microsoft.com/office/drawing/2014/main" val="3696036744"/>
                    </a:ext>
                  </a:extLst>
                </a:gridCol>
              </a:tblGrid>
              <a:tr h="181755">
                <a:tc>
                  <a:txBody>
                    <a:bodyPr/>
                    <a:lstStyle/>
                    <a:p>
                      <a:r>
                        <a:rPr lang="en-US" sz="1000" b="1" dirty="0" err="1">
                          <a:latin typeface="Sassoon Penpals" panose="02000400000000000000" pitchFamily="50" charset="0"/>
                        </a:rPr>
                        <a:t>Recognise</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Name and point out who or what something is</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40678706"/>
                  </a:ext>
                </a:extLst>
              </a:tr>
              <a:tr h="181755">
                <a:tc>
                  <a:txBody>
                    <a:bodyPr/>
                    <a:lstStyle/>
                    <a:p>
                      <a:r>
                        <a:rPr lang="en-US" sz="1000" b="1" dirty="0">
                          <a:latin typeface="Sassoon Penpals" panose="02000400000000000000" pitchFamily="50" charset="0"/>
                        </a:rPr>
                        <a:t>Identify</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Distinguish something or someone from others that may be similar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59407033"/>
                  </a:ext>
                </a:extLst>
              </a:tr>
              <a:tr h="211815">
                <a:tc>
                  <a:txBody>
                    <a:bodyPr/>
                    <a:lstStyle/>
                    <a:p>
                      <a:r>
                        <a:rPr lang="en-US" sz="1000" b="1" dirty="0">
                          <a:latin typeface="Sassoon Penpals" panose="02000400000000000000" pitchFamily="50" charset="0"/>
                        </a:rPr>
                        <a:t>Describe</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‘Say what you see’. Give an account in words of something or someone</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610945564"/>
                  </a:ext>
                </a:extLst>
              </a:tr>
              <a:tr h="272633">
                <a:tc>
                  <a:txBody>
                    <a:bodyPr/>
                    <a:lstStyle/>
                    <a:p>
                      <a:r>
                        <a:rPr lang="en-US" sz="1000" b="1" dirty="0">
                          <a:latin typeface="Sassoon Penpals" panose="02000400000000000000" pitchFamily="50" charset="0"/>
                        </a:rPr>
                        <a:t>Observe</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Identify and distinguish with a degree of analysis some things that may potentially be more noteworthy or important than others</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4495077"/>
                  </a:ext>
                </a:extLst>
              </a:tr>
              <a:tr h="193046">
                <a:tc>
                  <a:txBody>
                    <a:bodyPr/>
                    <a:lstStyle/>
                    <a:p>
                      <a:r>
                        <a:rPr lang="en-US" sz="1000" b="1" dirty="0">
                          <a:latin typeface="Sassoon Penpals" panose="02000400000000000000" pitchFamily="50" charset="0"/>
                        </a:rPr>
                        <a:t>Select</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Decide upon and choose that information considered most suitable or relevant</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262402255"/>
                  </a:ext>
                </a:extLst>
              </a:tr>
              <a:tr h="295352">
                <a:tc>
                  <a:txBody>
                    <a:bodyPr/>
                    <a:lstStyle/>
                    <a:p>
                      <a:r>
                        <a:rPr lang="en-US" sz="1000" b="1" dirty="0" err="1">
                          <a:latin typeface="Sassoon Penpals" panose="02000400000000000000" pitchFamily="50" charset="0"/>
                        </a:rPr>
                        <a:t>Categorise</a:t>
                      </a:r>
                      <a:r>
                        <a:rPr lang="en-US" sz="1000" b="1" dirty="0">
                          <a:latin typeface="Sassoon Penpals" panose="02000400000000000000" pitchFamily="50" charset="0"/>
                        </a:rPr>
                        <a:t>/ Classify</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Arrange information into particular groups according to shared qualities or characteristics</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5527621"/>
                  </a:ext>
                </a:extLst>
              </a:tr>
              <a:tr h="181755">
                <a:tc>
                  <a:txBody>
                    <a:bodyPr/>
                    <a:lstStyle/>
                    <a:p>
                      <a:r>
                        <a:rPr lang="en-US" sz="1000" b="1" dirty="0">
                          <a:latin typeface="Sassoon Penpals" panose="02000400000000000000" pitchFamily="50" charset="0"/>
                        </a:rPr>
                        <a:t>Sequence</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Place a set of related events or things that follow each other into an order</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35434098"/>
                  </a:ext>
                </a:extLst>
              </a:tr>
              <a:tr h="295352">
                <a:tc>
                  <a:txBody>
                    <a:bodyPr/>
                    <a:lstStyle/>
                    <a:p>
                      <a:r>
                        <a:rPr lang="en-GB" sz="1000" b="1" dirty="0">
                          <a:latin typeface="Sassoon Penpals" panose="02000400000000000000" pitchFamily="50" charset="0"/>
                        </a:rPr>
                        <a:t>Compare and contrast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Find similarities and differences</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30211028"/>
                  </a:ext>
                </a:extLst>
              </a:tr>
              <a:tr h="181755">
                <a:tc>
                  <a:txBody>
                    <a:bodyPr/>
                    <a:lstStyle/>
                    <a:p>
                      <a:r>
                        <a:rPr lang="en-US" sz="1000" b="1" dirty="0">
                          <a:latin typeface="Sassoon Penpals" panose="02000400000000000000" pitchFamily="50" charset="0"/>
                        </a:rPr>
                        <a:t>Recall</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Remember and recount something learned</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21966696"/>
                  </a:ext>
                </a:extLst>
              </a:tr>
              <a:tr h="272633">
                <a:tc>
                  <a:txBody>
                    <a:bodyPr/>
                    <a:lstStyle/>
                    <a:p>
                      <a:r>
                        <a:rPr lang="en-GB" sz="1000" b="1" dirty="0">
                          <a:latin typeface="Sassoon Penpals" panose="02000400000000000000" pitchFamily="50" charset="0"/>
                        </a:rPr>
                        <a:t>Reason/ speculate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Thinking and forming ideas about something without necessarily firm evidence yet to back it up – conjecture, supposition</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36670298"/>
                  </a:ext>
                </a:extLst>
              </a:tr>
            </a:tbl>
          </a:graphicData>
        </a:graphic>
      </p:graphicFrame>
      <p:sp>
        <p:nvSpPr>
          <p:cNvPr id="12" name="Oval 11">
            <a:extLst>
              <a:ext uri="{FF2B5EF4-FFF2-40B4-BE49-F238E27FC236}">
                <a16:creationId xmlns:a16="http://schemas.microsoft.com/office/drawing/2014/main" id="{952D78C2-0EC9-4BAB-9783-7563A2590E7A}"/>
              </a:ext>
            </a:extLst>
          </p:cNvPr>
          <p:cNvSpPr/>
          <p:nvPr/>
        </p:nvSpPr>
        <p:spPr>
          <a:xfrm>
            <a:off x="10961077" y="172625"/>
            <a:ext cx="914173" cy="85900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Geography</a:t>
            </a:r>
            <a:endParaRPr lang="en-GB" sz="1000" dirty="0">
              <a:solidFill>
                <a:schemeClr val="bg1"/>
              </a:solidFill>
              <a:latin typeface="Sassoon Penpals" panose="02000400000000000000" pitchFamily="50" charset="0"/>
            </a:endParaRPr>
          </a:p>
        </p:txBody>
      </p:sp>
      <p:sp>
        <p:nvSpPr>
          <p:cNvPr id="13" name="Rounded Rectangle 17">
            <a:extLst>
              <a:ext uri="{FF2B5EF4-FFF2-40B4-BE49-F238E27FC236}">
                <a16:creationId xmlns:a16="http://schemas.microsoft.com/office/drawing/2014/main" id="{82725FA9-C41E-4904-B9EF-C21D510199D3}"/>
              </a:ext>
            </a:extLst>
          </p:cNvPr>
          <p:cNvSpPr/>
          <p:nvPr/>
        </p:nvSpPr>
        <p:spPr>
          <a:xfrm>
            <a:off x="6276076" y="133314"/>
            <a:ext cx="4586654" cy="535356"/>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spcAft>
                <a:spcPts val="600"/>
              </a:spcAft>
            </a:pPr>
            <a:r>
              <a:rPr lang="en-US" sz="1400" dirty="0">
                <a:solidFill>
                  <a:schemeClr val="tx1"/>
                </a:solidFill>
                <a:latin typeface="Sassoon Penpals" panose="02000400000000000000" pitchFamily="50" charset="0"/>
              </a:rPr>
              <a:t>Environment	Location	Scale	    Distribution         Processes      Change	      Interaction       Interdependence     Sustainability     Diversity</a:t>
            </a:r>
          </a:p>
        </p:txBody>
      </p:sp>
      <p:sp>
        <p:nvSpPr>
          <p:cNvPr id="11" name="Rounded Rectangle 48">
            <a:extLst>
              <a:ext uri="{FF2B5EF4-FFF2-40B4-BE49-F238E27FC236}">
                <a16:creationId xmlns:a16="http://schemas.microsoft.com/office/drawing/2014/main" id="{7BB80192-160A-42ED-A39C-1EC3201B5873}"/>
              </a:ext>
            </a:extLst>
          </p:cNvPr>
          <p:cNvSpPr/>
          <p:nvPr/>
        </p:nvSpPr>
        <p:spPr>
          <a:xfrm>
            <a:off x="8544268" y="1209675"/>
            <a:ext cx="4169759" cy="4914674"/>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End Points of Learning</a:t>
            </a:r>
          </a:p>
          <a:p>
            <a:pPr>
              <a:spcAft>
                <a:spcPts val="300"/>
              </a:spcAft>
            </a:pPr>
            <a:r>
              <a:rPr lang="en-GB" sz="1600" b="1" dirty="0">
                <a:solidFill>
                  <a:schemeClr val="tx1"/>
                </a:solidFill>
                <a:latin typeface="Sassoon Penpals" panose="02000400000000000000" pitchFamily="50" charset="0"/>
              </a:rPr>
              <a:t>Pupils making a good level of progress will:</a:t>
            </a:r>
          </a:p>
          <a:p>
            <a:pPr marL="228600" indent="-228600">
              <a:spcAft>
                <a:spcPts val="300"/>
              </a:spcAft>
              <a:buFont typeface="+mj-lt"/>
              <a:buAutoNum type="arabicPeriod"/>
            </a:pPr>
            <a:r>
              <a:rPr lang="en-GB" sz="1400" b="1" dirty="0">
                <a:solidFill>
                  <a:schemeClr val="tx1"/>
                </a:solidFill>
                <a:latin typeface="Sassoon Penpals" panose="02000400000000000000" pitchFamily="50" charset="0"/>
              </a:rPr>
              <a:t>Identify and locate </a:t>
            </a:r>
            <a:r>
              <a:rPr lang="en-GB" sz="1400" dirty="0">
                <a:solidFill>
                  <a:schemeClr val="tx1"/>
                </a:solidFill>
                <a:latin typeface="Sassoon Penpals" panose="02000400000000000000" pitchFamily="50" charset="0"/>
              </a:rPr>
              <a:t>the seven continents and five oceans of the world together with the Equator, North Pole and South Pole</a:t>
            </a:r>
          </a:p>
          <a:p>
            <a:pPr marL="228600" indent="-228600">
              <a:spcAft>
                <a:spcPts val="300"/>
              </a:spcAft>
              <a:buFont typeface="+mj-lt"/>
              <a:buAutoNum type="arabicPeriod"/>
            </a:pPr>
            <a:r>
              <a:rPr lang="en-US" sz="1400" b="1" dirty="0">
                <a:solidFill>
                  <a:schemeClr val="tx1"/>
                </a:solidFill>
                <a:latin typeface="Sassoon Penpals" panose="02000400000000000000" pitchFamily="50" charset="0"/>
              </a:rPr>
              <a:t>Describe</a:t>
            </a:r>
            <a:r>
              <a:rPr lang="en-US" sz="1400" dirty="0">
                <a:solidFill>
                  <a:schemeClr val="tx1"/>
                </a:solidFill>
                <a:latin typeface="Sassoon Penpals" panose="02000400000000000000" pitchFamily="50" charset="0"/>
              </a:rPr>
              <a:t> how the weather, climate and environment of a place will change depending on its location in relation to the Equator and Poles</a:t>
            </a:r>
            <a:endParaRPr lang="en-GB" sz="1400" dirty="0">
              <a:solidFill>
                <a:schemeClr val="tx1"/>
              </a:solidFill>
              <a:latin typeface="Sassoon Penpals" panose="02000400000000000000" pitchFamily="50" charset="0"/>
            </a:endParaRPr>
          </a:p>
          <a:p>
            <a:pPr marL="228600" indent="-228600">
              <a:spcAft>
                <a:spcPts val="300"/>
              </a:spcAft>
              <a:buFont typeface="+mj-lt"/>
              <a:buAutoNum type="arabicPeriod"/>
            </a:pPr>
            <a:r>
              <a:rPr lang="en-GB" sz="1400" b="1" dirty="0">
                <a:solidFill>
                  <a:schemeClr val="tx1"/>
                </a:solidFill>
                <a:latin typeface="Sassoon Penpals" panose="02000400000000000000" pitchFamily="50" charset="0"/>
              </a:rPr>
              <a:t>Identify and describe </a:t>
            </a:r>
            <a:r>
              <a:rPr lang="en-GB" sz="1400" dirty="0">
                <a:solidFill>
                  <a:schemeClr val="tx1"/>
                </a:solidFill>
                <a:latin typeface="Sassoon Penpals" panose="02000400000000000000" pitchFamily="50" charset="0"/>
              </a:rPr>
              <a:t>some of the ways that living things are adapted to survive in extreme environments (e.g. Sahara Desert and Antarctica)</a:t>
            </a:r>
          </a:p>
          <a:p>
            <a:pPr marL="228600" indent="-228600">
              <a:spcAft>
                <a:spcPts val="300"/>
              </a:spcAft>
              <a:buFont typeface="+mj-lt"/>
              <a:buAutoNum type="arabicPeriod"/>
            </a:pPr>
            <a:r>
              <a:rPr lang="en-GB" sz="1400" b="1" dirty="0">
                <a:solidFill>
                  <a:schemeClr val="tx1"/>
                </a:solidFill>
                <a:latin typeface="Sassoon Penpals" panose="02000400000000000000" pitchFamily="50" charset="0"/>
              </a:rPr>
              <a:t>Identify and describe </a:t>
            </a:r>
            <a:r>
              <a:rPr lang="en-GB" sz="1400" dirty="0">
                <a:solidFill>
                  <a:schemeClr val="tx1"/>
                </a:solidFill>
                <a:latin typeface="Sassoon Penpals" panose="02000400000000000000" pitchFamily="50" charset="0"/>
              </a:rPr>
              <a:t>the location of Zambia within the continent of Africa and in relation to the Equator, North Pole and South Pole</a:t>
            </a:r>
          </a:p>
          <a:p>
            <a:pPr marL="228600" indent="-228600">
              <a:spcAft>
                <a:spcPts val="300"/>
              </a:spcAft>
              <a:buFont typeface="+mj-lt"/>
              <a:buAutoNum type="arabicPeriod"/>
            </a:pPr>
            <a:r>
              <a:rPr lang="en-GB" sz="1400" b="1" dirty="0">
                <a:solidFill>
                  <a:schemeClr val="tx1"/>
                </a:solidFill>
                <a:latin typeface="Sassoon Penpals" panose="02000400000000000000" pitchFamily="50" charset="0"/>
              </a:rPr>
              <a:t>Compare and contrast </a:t>
            </a:r>
            <a:r>
              <a:rPr lang="en-GB" sz="1400" dirty="0">
                <a:solidFill>
                  <a:schemeClr val="tx1"/>
                </a:solidFill>
                <a:latin typeface="Sassoon Penpals" panose="02000400000000000000" pitchFamily="50" charset="0"/>
              </a:rPr>
              <a:t>the climate of </a:t>
            </a:r>
            <a:r>
              <a:rPr lang="en-GB" sz="1400" dirty="0" err="1">
                <a:solidFill>
                  <a:schemeClr val="tx1"/>
                </a:solidFill>
                <a:latin typeface="Sassoon Penpals" panose="02000400000000000000" pitchFamily="50" charset="0"/>
              </a:rPr>
              <a:t>Mugurameno</a:t>
            </a:r>
            <a:r>
              <a:rPr lang="en-GB" sz="1400" dirty="0">
                <a:solidFill>
                  <a:schemeClr val="tx1"/>
                </a:solidFill>
                <a:latin typeface="Sassoon Penpals" panose="02000400000000000000" pitchFamily="50" charset="0"/>
              </a:rPr>
              <a:t> Village with the temperate climate of the United Kingdom</a:t>
            </a:r>
          </a:p>
          <a:p>
            <a:pPr marL="228600" indent="-228600">
              <a:spcAft>
                <a:spcPts val="300"/>
              </a:spcAft>
              <a:buFont typeface="+mj-lt"/>
              <a:buAutoNum type="arabicPeriod"/>
            </a:pPr>
            <a:r>
              <a:rPr lang="en-GB" sz="1400" b="1" dirty="0">
                <a:solidFill>
                  <a:schemeClr val="tx1"/>
                </a:solidFill>
                <a:latin typeface="Sassoon Penpals" panose="02000400000000000000" pitchFamily="50" charset="0"/>
              </a:rPr>
              <a:t>Compare and contrast </a:t>
            </a:r>
            <a:r>
              <a:rPr lang="en-GB" sz="1400" dirty="0">
                <a:solidFill>
                  <a:schemeClr val="tx1"/>
                </a:solidFill>
                <a:latin typeface="Sassoon Penpals" panose="02000400000000000000" pitchFamily="50" charset="0"/>
              </a:rPr>
              <a:t>the human and physical geographical features of </a:t>
            </a:r>
            <a:r>
              <a:rPr lang="en-GB" sz="1400" dirty="0" err="1">
                <a:solidFill>
                  <a:schemeClr val="tx1"/>
                </a:solidFill>
                <a:latin typeface="Sassoon Penpals" panose="02000400000000000000" pitchFamily="50" charset="0"/>
              </a:rPr>
              <a:t>Mugurameno</a:t>
            </a:r>
            <a:r>
              <a:rPr lang="en-GB" sz="1400" dirty="0">
                <a:solidFill>
                  <a:schemeClr val="tx1"/>
                </a:solidFill>
                <a:latin typeface="Sassoon Penpals" panose="02000400000000000000" pitchFamily="50" charset="0"/>
              </a:rPr>
              <a:t> Village compared with those of their locality</a:t>
            </a:r>
          </a:p>
          <a:p>
            <a:pPr marL="228600" indent="-228600">
              <a:spcAft>
                <a:spcPts val="600"/>
              </a:spcAft>
              <a:buFont typeface="+mj-lt"/>
              <a:buAutoNum type="arabicPeriod"/>
            </a:pPr>
            <a:endParaRPr lang="en-GB" sz="1400" dirty="0">
              <a:solidFill>
                <a:schemeClr val="tx1"/>
              </a:solidFill>
              <a:latin typeface="Sassoon Penpals" panose="02000400000000000000" pitchFamily="50" charset="0"/>
            </a:endParaRPr>
          </a:p>
          <a:p>
            <a:pPr marL="228600" indent="-228600">
              <a:spcAft>
                <a:spcPts val="600"/>
              </a:spcAft>
              <a:buFont typeface="+mj-lt"/>
              <a:buAutoNum type="arabicPeriod"/>
            </a:pPr>
            <a:endParaRPr lang="en-US" sz="1400" dirty="0">
              <a:solidFill>
                <a:schemeClr val="tx1"/>
              </a:solidFill>
              <a:latin typeface="Sassoon Penpals" panose="02000400000000000000" pitchFamily="50" charset="0"/>
            </a:endParaRPr>
          </a:p>
          <a:p>
            <a:pPr marL="228600" indent="-228600">
              <a:spcAft>
                <a:spcPts val="600"/>
              </a:spcAft>
              <a:buFont typeface="+mj-lt"/>
              <a:buAutoNum type="arabicPeriod"/>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US" sz="105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US" sz="105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050" dirty="0">
              <a:solidFill>
                <a:schemeClr val="tx1"/>
              </a:solidFill>
              <a:latin typeface="Sassoon Penpals" panose="02000400000000000000" pitchFamily="50" charset="0"/>
            </a:endParaRPr>
          </a:p>
        </p:txBody>
      </p:sp>
      <p:sp>
        <p:nvSpPr>
          <p:cNvPr id="15" name="Rounded Rectangle 48">
            <a:extLst>
              <a:ext uri="{FF2B5EF4-FFF2-40B4-BE49-F238E27FC236}">
                <a16:creationId xmlns:a16="http://schemas.microsoft.com/office/drawing/2014/main" id="{B133AD9B-E878-4220-B9C5-C92B23A3C43C}"/>
              </a:ext>
            </a:extLst>
          </p:cNvPr>
          <p:cNvSpPr/>
          <p:nvPr/>
        </p:nvSpPr>
        <p:spPr>
          <a:xfrm>
            <a:off x="8555640" y="6295117"/>
            <a:ext cx="4169759" cy="3129382"/>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Building on…</a:t>
            </a:r>
          </a:p>
          <a:p>
            <a:pPr marL="171450" indent="-171450">
              <a:spcAft>
                <a:spcPts val="300"/>
              </a:spcAft>
              <a:buFont typeface="Arial" panose="020B0604020202020204" pitchFamily="34" charset="0"/>
              <a:buChar char="•"/>
            </a:pPr>
            <a:r>
              <a:rPr lang="en-US" sz="1400" dirty="0">
                <a:solidFill>
                  <a:schemeClr val="tx1"/>
                </a:solidFill>
                <a:latin typeface="Sassoon Penpals" panose="02000400000000000000" pitchFamily="50" charset="0"/>
              </a:rPr>
              <a:t>There are different countries around the world with different climates and environments</a:t>
            </a:r>
          </a:p>
          <a:p>
            <a:pPr marL="171450" indent="-171450">
              <a:spcAft>
                <a:spcPts val="300"/>
              </a:spcAft>
              <a:buFont typeface="Arial" panose="020B0604020202020204" pitchFamily="34" charset="0"/>
              <a:buChar char="•"/>
            </a:pPr>
            <a:r>
              <a:rPr lang="en-US" sz="1400" dirty="0">
                <a:solidFill>
                  <a:schemeClr val="tx1"/>
                </a:solidFill>
                <a:latin typeface="Sassoon Penpals" panose="02000400000000000000" pitchFamily="50" charset="0"/>
              </a:rPr>
              <a:t>How weather influences farming and the types of food that can be grown in the UK</a:t>
            </a:r>
          </a:p>
          <a:p>
            <a:pPr marL="171450" indent="-171450">
              <a:spcAft>
                <a:spcPts val="300"/>
              </a:spcAft>
              <a:buFont typeface="Arial" panose="020B0604020202020204" pitchFamily="34" charset="0"/>
              <a:buChar char="•"/>
            </a:pPr>
            <a:r>
              <a:rPr lang="en-US" sz="1400" dirty="0">
                <a:solidFill>
                  <a:schemeClr val="tx1"/>
                </a:solidFill>
                <a:latin typeface="Sassoon Penpals" panose="02000400000000000000" pitchFamily="50" charset="0"/>
              </a:rPr>
              <a:t>Experienced different weather conditions when outside and the clothes they wear accordingly</a:t>
            </a:r>
          </a:p>
          <a:p>
            <a:pPr marL="171450" indent="-171450">
              <a:spcAft>
                <a:spcPts val="300"/>
              </a:spcAft>
              <a:buFont typeface="Arial" panose="020B0604020202020204" pitchFamily="34" charset="0"/>
              <a:buChar char="•"/>
            </a:pPr>
            <a:r>
              <a:rPr lang="en-US" sz="1400" dirty="0">
                <a:solidFill>
                  <a:schemeClr val="tx1"/>
                </a:solidFill>
                <a:latin typeface="Sassoon Penpals" panose="02000400000000000000" pitchFamily="50" charset="0"/>
              </a:rPr>
              <a:t>Observed and discussed how the weather changes during the day and four seasons</a:t>
            </a:r>
          </a:p>
          <a:p>
            <a:pPr marL="171450" indent="-171450">
              <a:spcAft>
                <a:spcPts val="300"/>
              </a:spcAft>
              <a:buFont typeface="Arial" panose="020B0604020202020204" pitchFamily="34" charset="0"/>
              <a:buChar char="•"/>
            </a:pPr>
            <a:r>
              <a:rPr lang="en-US" sz="1400" dirty="0">
                <a:solidFill>
                  <a:schemeClr val="tx1"/>
                </a:solidFill>
                <a:latin typeface="Sassoon Penpals" panose="02000400000000000000" pitchFamily="50" charset="0"/>
              </a:rPr>
              <a:t>Observed and discussed seasonal signs in the natural world</a:t>
            </a:r>
          </a:p>
          <a:p>
            <a:pPr marL="171450" indent="-171450">
              <a:spcAft>
                <a:spcPts val="300"/>
              </a:spcAft>
              <a:buFont typeface="Arial" panose="020B0604020202020204" pitchFamily="34" charset="0"/>
              <a:buChar char="•"/>
            </a:pPr>
            <a:r>
              <a:rPr lang="en-US" sz="1400" dirty="0">
                <a:solidFill>
                  <a:schemeClr val="tx1"/>
                </a:solidFill>
                <a:latin typeface="Sassoon Penpals" panose="02000400000000000000" pitchFamily="50" charset="0"/>
              </a:rPr>
              <a:t>Located the UK on a globe, world map and in an atlas</a:t>
            </a:r>
            <a:endParaRPr lang="en-GB" sz="1050" dirty="0">
              <a:solidFill>
                <a:schemeClr val="tx1"/>
              </a:solidFill>
              <a:latin typeface="Sassoon Penpals" panose="02000400000000000000" pitchFamily="50" charset="0"/>
            </a:endParaRPr>
          </a:p>
        </p:txBody>
      </p:sp>
      <p:pic>
        <p:nvPicPr>
          <p:cNvPr id="2" name="Picture 1">
            <a:extLst>
              <a:ext uri="{FF2B5EF4-FFF2-40B4-BE49-F238E27FC236}">
                <a16:creationId xmlns:a16="http://schemas.microsoft.com/office/drawing/2014/main" id="{F578759C-307A-4DE3-9986-17A9F7DA66D5}"/>
              </a:ext>
            </a:extLst>
          </p:cNvPr>
          <p:cNvPicPr>
            <a:picLocks noChangeAspect="1"/>
          </p:cNvPicPr>
          <p:nvPr/>
        </p:nvPicPr>
        <p:blipFill>
          <a:blip r:embed="rId3"/>
          <a:stretch>
            <a:fillRect/>
          </a:stretch>
        </p:blipFill>
        <p:spPr>
          <a:xfrm>
            <a:off x="11875250" y="6341450"/>
            <a:ext cx="670618" cy="487722"/>
          </a:xfrm>
          <a:prstGeom prst="rect">
            <a:avLst/>
          </a:prstGeom>
        </p:spPr>
      </p:pic>
      <p:sp>
        <p:nvSpPr>
          <p:cNvPr id="14" name="Rounded Rectangle 48">
            <a:extLst>
              <a:ext uri="{FF2B5EF4-FFF2-40B4-BE49-F238E27FC236}">
                <a16:creationId xmlns:a16="http://schemas.microsoft.com/office/drawing/2014/main" id="{086168A1-4619-463E-AA2A-CAAFAD587E75}"/>
              </a:ext>
            </a:extLst>
          </p:cNvPr>
          <p:cNvSpPr/>
          <p:nvPr/>
        </p:nvSpPr>
        <p:spPr>
          <a:xfrm>
            <a:off x="3874282" y="7269775"/>
            <a:ext cx="4586654" cy="2198110"/>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hlinkClick r:id="rId4" action="ppaction://hlinksldjump"/>
              </a:rPr>
              <a:t>Subject specific inclusive and adaptive strategies can be found here.</a:t>
            </a:r>
            <a:endPar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pic>
        <p:nvPicPr>
          <p:cNvPr id="16" name="Picture 15">
            <a:extLst>
              <a:ext uri="{FF2B5EF4-FFF2-40B4-BE49-F238E27FC236}">
                <a16:creationId xmlns:a16="http://schemas.microsoft.com/office/drawing/2014/main" id="{23E2413D-CC57-47A3-A9BD-227356FE8E1C}"/>
              </a:ext>
            </a:extLst>
          </p:cNvPr>
          <p:cNvPicPr>
            <a:picLocks noChangeAspect="1"/>
          </p:cNvPicPr>
          <p:nvPr/>
        </p:nvPicPr>
        <p:blipFill>
          <a:blip r:embed="rId5"/>
          <a:stretch>
            <a:fillRect/>
          </a:stretch>
        </p:blipFill>
        <p:spPr>
          <a:xfrm>
            <a:off x="11998504" y="137755"/>
            <a:ext cx="750026" cy="747542"/>
          </a:xfrm>
          <a:prstGeom prst="rect">
            <a:avLst/>
          </a:prstGeom>
        </p:spPr>
      </p:pic>
    </p:spTree>
    <p:extLst>
      <p:ext uri="{BB962C8B-B14F-4D97-AF65-F5344CB8AC3E}">
        <p14:creationId xmlns:p14="http://schemas.microsoft.com/office/powerpoint/2010/main" val="36459881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4400" b="1" dirty="0">
                <a:latin typeface="Sassoon Penpals" panose="02000400000000000000" pitchFamily="50" charset="0"/>
              </a:rPr>
              <a:t>Year 2 – </a:t>
            </a:r>
            <a:r>
              <a:rPr lang="en-US" sz="4400" b="1" dirty="0">
                <a:latin typeface="Sassoon Penpals" panose="02000400000000000000" pitchFamily="50" charset="0"/>
              </a:rPr>
              <a:t>Off to Africa!</a:t>
            </a:r>
            <a:endParaRPr lang="en-GB" sz="4400" b="1" dirty="0">
              <a:latin typeface="Sassoon Penpals" panose="02000400000000000000" pitchFamily="50" charset="0"/>
            </a:endParaRPr>
          </a:p>
        </p:txBody>
      </p:sp>
      <p:pic>
        <p:nvPicPr>
          <p:cNvPr id="29" name="Picture 2" descr="Pevensey and Westham school log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039866" y="176701"/>
            <a:ext cx="687754" cy="687754"/>
          </a:xfrm>
          <a:prstGeom prst="rect">
            <a:avLst/>
          </a:prstGeom>
          <a:noFill/>
          <a:extLst>
            <a:ext uri="{909E8E84-426E-40DD-AFC4-6F175D3DCCD1}">
              <a14:hiddenFill xmlns:a14="http://schemas.microsoft.com/office/drawing/2010/main">
                <a:solidFill>
                  <a:srgbClr val="FFFFFF"/>
                </a:solidFill>
              </a14:hiddenFill>
            </a:ext>
          </a:extLst>
        </p:spPr>
      </p:pic>
      <p:sp>
        <p:nvSpPr>
          <p:cNvPr id="18" name="Rounded Rectangle 17"/>
          <p:cNvSpPr/>
          <p:nvPr/>
        </p:nvSpPr>
        <p:spPr>
          <a:xfrm>
            <a:off x="376254" y="758159"/>
            <a:ext cx="3290056" cy="356265"/>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US" sz="1400" dirty="0">
                <a:solidFill>
                  <a:schemeClr val="tx1"/>
                </a:solidFill>
                <a:latin typeface="Sassoon Penpals Joined" panose="02000400000000000000" pitchFamily="50" charset="0"/>
              </a:rPr>
              <a:t>How does </a:t>
            </a:r>
            <a:r>
              <a:rPr lang="en-US" sz="1400" dirty="0" err="1">
                <a:solidFill>
                  <a:schemeClr val="tx1"/>
                </a:solidFill>
                <a:latin typeface="Sassoon Penpals Joined" panose="02000400000000000000" pitchFamily="50" charset="0"/>
              </a:rPr>
              <a:t>Mugurameno</a:t>
            </a:r>
            <a:r>
              <a:rPr lang="en-US" sz="1400" dirty="0">
                <a:solidFill>
                  <a:schemeClr val="tx1"/>
                </a:solidFill>
                <a:latin typeface="Sassoon Penpals Joined" panose="02000400000000000000" pitchFamily="50" charset="0"/>
              </a:rPr>
              <a:t> Village compare with </a:t>
            </a:r>
            <a:r>
              <a:rPr lang="en-US" sz="1400" dirty="0" err="1">
                <a:solidFill>
                  <a:schemeClr val="tx1"/>
                </a:solidFill>
                <a:latin typeface="Sassoon Penpals Joined" panose="02000400000000000000" pitchFamily="50" charset="0"/>
              </a:rPr>
              <a:t>PaW</a:t>
            </a:r>
            <a:r>
              <a:rPr lang="en-US" sz="1400" dirty="0">
                <a:solidFill>
                  <a:schemeClr val="tx1"/>
                </a:solidFill>
                <a:latin typeface="Sassoon Penpals Joined" panose="02000400000000000000" pitchFamily="50" charset="0"/>
              </a:rPr>
              <a:t>?</a:t>
            </a:r>
            <a:endParaRPr lang="en-GB" sz="1400" dirty="0">
              <a:solidFill>
                <a:schemeClr val="tx1"/>
              </a:solidFill>
              <a:latin typeface="Sassoon Penpals" panose="02000400000000000000" pitchFamily="50" charset="0"/>
            </a:endParaRPr>
          </a:p>
        </p:txBody>
      </p:sp>
      <p:sp>
        <p:nvSpPr>
          <p:cNvPr id="49" name="Rounded Rectangle 48"/>
          <p:cNvSpPr/>
          <p:nvPr/>
        </p:nvSpPr>
        <p:spPr>
          <a:xfrm>
            <a:off x="76201" y="1209675"/>
            <a:ext cx="3714749" cy="8258211"/>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Substantive Knowledge</a:t>
            </a:r>
          </a:p>
          <a:p>
            <a:pPr>
              <a:spcAft>
                <a:spcPts val="600"/>
              </a:spcAft>
            </a:pPr>
            <a:r>
              <a:rPr lang="en-US" sz="1400" b="1" dirty="0">
                <a:solidFill>
                  <a:schemeClr val="tx1"/>
                </a:solidFill>
                <a:latin typeface="Sassoon Penpals" panose="02000400000000000000" pitchFamily="50" charset="0"/>
              </a:rPr>
              <a:t>P</a:t>
            </a:r>
            <a:r>
              <a:rPr lang="en-GB" sz="1400" b="1" dirty="0" err="1">
                <a:solidFill>
                  <a:schemeClr val="tx1"/>
                </a:solidFill>
                <a:latin typeface="Sassoon Penpals" panose="02000400000000000000" pitchFamily="50" charset="0"/>
              </a:rPr>
              <a:t>upils</a:t>
            </a:r>
            <a:r>
              <a:rPr lang="en-GB" sz="1400" b="1" dirty="0">
                <a:solidFill>
                  <a:schemeClr val="tx1"/>
                </a:solidFill>
                <a:latin typeface="Sassoon Penpals" panose="02000400000000000000" pitchFamily="50" charset="0"/>
              </a:rPr>
              <a:t> will know:</a:t>
            </a:r>
          </a:p>
          <a:p>
            <a:pPr marL="171450" indent="-171450">
              <a:spcAft>
                <a:spcPts val="600"/>
              </a:spcAft>
              <a:buFont typeface="Arial" panose="020B0604020202020204" pitchFamily="34" charset="0"/>
              <a:buChar char="•"/>
            </a:pPr>
            <a:r>
              <a:rPr lang="en-US" sz="1100" dirty="0">
                <a:solidFill>
                  <a:srgbClr val="FF0000"/>
                </a:solidFill>
                <a:latin typeface="Sassoon Penpals" panose="02000400000000000000" pitchFamily="50" charset="0"/>
              </a:rPr>
              <a:t>The location of Zambia within the continent of Africa and in relation to the Equator, North Pole and South Pole</a:t>
            </a:r>
          </a:p>
          <a:p>
            <a:pPr marL="171450" indent="-171450">
              <a:spcAft>
                <a:spcPts val="600"/>
              </a:spcAft>
              <a:buFont typeface="Arial" panose="020B0604020202020204" pitchFamily="34" charset="0"/>
              <a:buChar char="•"/>
            </a:pPr>
            <a:r>
              <a:rPr lang="en-US" sz="1100" dirty="0">
                <a:solidFill>
                  <a:schemeClr val="tx1"/>
                </a:solidFill>
                <a:latin typeface="Sassoon Penpals" panose="02000400000000000000" pitchFamily="50" charset="0"/>
              </a:rPr>
              <a:t>Why Zambia and </a:t>
            </a:r>
            <a:r>
              <a:rPr lang="en-US" sz="1100" dirty="0" err="1">
                <a:solidFill>
                  <a:schemeClr val="tx1"/>
                </a:solidFill>
                <a:latin typeface="Sassoon Penpals Joined" panose="02000400000000000000" pitchFamily="50" charset="0"/>
              </a:rPr>
              <a:t>Mugurameno</a:t>
            </a:r>
            <a:r>
              <a:rPr lang="en-US" sz="1100" dirty="0">
                <a:solidFill>
                  <a:schemeClr val="tx1"/>
                </a:solidFill>
                <a:latin typeface="Sassoon Penpals Joined" panose="02000400000000000000" pitchFamily="50" charset="0"/>
              </a:rPr>
              <a:t> Village </a:t>
            </a:r>
            <a:r>
              <a:rPr lang="en-US" sz="1100" dirty="0">
                <a:solidFill>
                  <a:schemeClr val="tx1"/>
                </a:solidFill>
                <a:latin typeface="Sassoon Penpals" panose="02000400000000000000" pitchFamily="50" charset="0"/>
              </a:rPr>
              <a:t>have a temperate climate and why savannah is the dominant vegetation </a:t>
            </a:r>
          </a:p>
          <a:p>
            <a:pPr marL="171450" indent="-171450">
              <a:spcAft>
                <a:spcPts val="600"/>
              </a:spcAft>
              <a:buFont typeface="Arial" panose="020B0604020202020204" pitchFamily="34" charset="0"/>
              <a:buChar char="•"/>
            </a:pPr>
            <a:r>
              <a:rPr lang="en-US" sz="1100" dirty="0">
                <a:solidFill>
                  <a:schemeClr val="tx1"/>
                </a:solidFill>
                <a:latin typeface="Sassoon Penpals" panose="02000400000000000000" pitchFamily="50" charset="0"/>
              </a:rPr>
              <a:t>The main features of savannah including some of the wildlife</a:t>
            </a:r>
          </a:p>
          <a:p>
            <a:pPr marL="171450" indent="-171450">
              <a:spcAft>
                <a:spcPts val="600"/>
              </a:spcAft>
              <a:buFont typeface="Arial" panose="020B0604020202020204" pitchFamily="34" charset="0"/>
              <a:buChar char="•"/>
            </a:pPr>
            <a:r>
              <a:rPr lang="en-US" sz="1100" dirty="0">
                <a:solidFill>
                  <a:srgbClr val="FF0000"/>
                </a:solidFill>
                <a:latin typeface="Sassoon Penpals" panose="02000400000000000000" pitchFamily="50" charset="0"/>
              </a:rPr>
              <a:t>How the climate of </a:t>
            </a:r>
            <a:r>
              <a:rPr lang="en-US" sz="1100" dirty="0" err="1">
                <a:solidFill>
                  <a:srgbClr val="FF0000"/>
                </a:solidFill>
                <a:latin typeface="Sassoon Penpals Joined" panose="02000400000000000000" pitchFamily="50" charset="0"/>
              </a:rPr>
              <a:t>Mugurameno</a:t>
            </a:r>
            <a:r>
              <a:rPr lang="en-US" sz="1100" dirty="0">
                <a:solidFill>
                  <a:srgbClr val="FF0000"/>
                </a:solidFill>
                <a:latin typeface="Sassoon Penpals Joined" panose="02000400000000000000" pitchFamily="50" charset="0"/>
              </a:rPr>
              <a:t> Village</a:t>
            </a:r>
            <a:r>
              <a:rPr lang="en-US" sz="1100" dirty="0">
                <a:solidFill>
                  <a:srgbClr val="FF0000"/>
                </a:solidFill>
                <a:latin typeface="Sassoon Penpals" panose="02000400000000000000" pitchFamily="50" charset="0"/>
              </a:rPr>
              <a:t> compares with the temperate climate of the United Kingdom</a:t>
            </a:r>
          </a:p>
          <a:p>
            <a:pPr marL="171450" indent="-171450">
              <a:spcAft>
                <a:spcPts val="600"/>
              </a:spcAft>
              <a:buFont typeface="Arial" panose="020B0604020202020204" pitchFamily="34" charset="0"/>
              <a:buChar char="•"/>
            </a:pPr>
            <a:r>
              <a:rPr lang="en-US" sz="1100" dirty="0">
                <a:solidFill>
                  <a:schemeClr val="tx1"/>
                </a:solidFill>
                <a:latin typeface="Sassoon Penpals" panose="02000400000000000000" pitchFamily="50" charset="0"/>
              </a:rPr>
              <a:t>The weather conditions experienced on a typical day in </a:t>
            </a:r>
            <a:r>
              <a:rPr lang="en-US" sz="1100" dirty="0" err="1">
                <a:solidFill>
                  <a:schemeClr val="tx1"/>
                </a:solidFill>
                <a:latin typeface="Sassoon Penpals Joined" panose="02000400000000000000" pitchFamily="50" charset="0"/>
              </a:rPr>
              <a:t>Mugurameno</a:t>
            </a:r>
            <a:r>
              <a:rPr lang="en-US" sz="1100" dirty="0">
                <a:solidFill>
                  <a:schemeClr val="tx1"/>
                </a:solidFill>
                <a:latin typeface="Sassoon Penpals Joined" panose="02000400000000000000" pitchFamily="50" charset="0"/>
              </a:rPr>
              <a:t> Village</a:t>
            </a:r>
            <a:r>
              <a:rPr lang="en-US" sz="1100" dirty="0">
                <a:solidFill>
                  <a:schemeClr val="tx1"/>
                </a:solidFill>
                <a:latin typeface="Sassoon Penpals" panose="02000400000000000000" pitchFamily="50" charset="0"/>
              </a:rPr>
              <a:t> </a:t>
            </a:r>
          </a:p>
          <a:p>
            <a:pPr marL="171450" indent="-171450">
              <a:spcAft>
                <a:spcPts val="600"/>
              </a:spcAft>
              <a:buFont typeface="Arial" panose="020B0604020202020204" pitchFamily="34" charset="0"/>
              <a:buChar char="•"/>
            </a:pPr>
            <a:r>
              <a:rPr lang="en-US" sz="1100" dirty="0">
                <a:solidFill>
                  <a:schemeClr val="tx1"/>
                </a:solidFill>
                <a:latin typeface="Sassoon Penpals" panose="02000400000000000000" pitchFamily="50" charset="0"/>
              </a:rPr>
              <a:t>The main physical and human features of </a:t>
            </a:r>
            <a:r>
              <a:rPr lang="en-US" sz="1100" dirty="0" err="1">
                <a:solidFill>
                  <a:schemeClr val="tx1"/>
                </a:solidFill>
                <a:latin typeface="Sassoon Penpals Joined" panose="02000400000000000000" pitchFamily="50" charset="0"/>
              </a:rPr>
              <a:t>Mugurameno</a:t>
            </a:r>
            <a:r>
              <a:rPr lang="en-US" sz="1100" dirty="0">
                <a:solidFill>
                  <a:schemeClr val="tx1"/>
                </a:solidFill>
                <a:latin typeface="Sassoon Penpals Joined" panose="02000400000000000000" pitchFamily="50" charset="0"/>
              </a:rPr>
              <a:t> Village</a:t>
            </a:r>
            <a:r>
              <a:rPr lang="en-US" sz="1100" dirty="0">
                <a:solidFill>
                  <a:schemeClr val="tx1"/>
                </a:solidFill>
                <a:latin typeface="Sassoon Penpals" panose="02000400000000000000" pitchFamily="50" charset="0"/>
              </a:rPr>
              <a:t> </a:t>
            </a:r>
          </a:p>
          <a:p>
            <a:pPr marL="171450" indent="-171450">
              <a:spcAft>
                <a:spcPts val="600"/>
              </a:spcAft>
              <a:buFont typeface="Arial" panose="020B0604020202020204" pitchFamily="34" charset="0"/>
              <a:buChar char="•"/>
            </a:pPr>
            <a:r>
              <a:rPr lang="en-US" sz="1100" dirty="0">
                <a:solidFill>
                  <a:srgbClr val="FF0000"/>
                </a:solidFill>
                <a:latin typeface="Sassoon Penpals" panose="02000400000000000000" pitchFamily="50" charset="0"/>
              </a:rPr>
              <a:t>How the human and physical geographical features of </a:t>
            </a:r>
            <a:r>
              <a:rPr lang="en-US" sz="1100" dirty="0" err="1">
                <a:solidFill>
                  <a:srgbClr val="FF0000"/>
                </a:solidFill>
                <a:latin typeface="Sassoon Penpals Joined" panose="02000400000000000000" pitchFamily="50" charset="0"/>
              </a:rPr>
              <a:t>Mugurameno</a:t>
            </a:r>
            <a:r>
              <a:rPr lang="en-US" sz="1100" dirty="0">
                <a:solidFill>
                  <a:srgbClr val="FF0000"/>
                </a:solidFill>
                <a:latin typeface="Sassoon Penpals Joined" panose="02000400000000000000" pitchFamily="50" charset="0"/>
              </a:rPr>
              <a:t> Village</a:t>
            </a:r>
            <a:r>
              <a:rPr lang="en-US" sz="1100" dirty="0">
                <a:solidFill>
                  <a:srgbClr val="FF0000"/>
                </a:solidFill>
                <a:latin typeface="Sassoon Penpals" panose="02000400000000000000" pitchFamily="50" charset="0"/>
              </a:rPr>
              <a:t> compare with those of their locality</a:t>
            </a:r>
          </a:p>
          <a:p>
            <a:pPr marL="171450" indent="-171450">
              <a:spcAft>
                <a:spcPts val="600"/>
              </a:spcAft>
              <a:buFont typeface="Arial" panose="020B0604020202020204" pitchFamily="34" charset="0"/>
              <a:buChar char="•"/>
            </a:pPr>
            <a:r>
              <a:rPr lang="en-US" sz="1100" dirty="0">
                <a:solidFill>
                  <a:schemeClr val="tx1"/>
                </a:solidFill>
                <a:latin typeface="Sassoon Penpals" panose="02000400000000000000" pitchFamily="50" charset="0"/>
              </a:rPr>
              <a:t>How the people use the Zambezi River and why it is an important lifeline</a:t>
            </a:r>
          </a:p>
          <a:p>
            <a:pPr marL="171450" indent="-171450">
              <a:spcAft>
                <a:spcPts val="600"/>
              </a:spcAft>
              <a:buFont typeface="Arial" panose="020B0604020202020204" pitchFamily="34" charset="0"/>
              <a:buChar char="•"/>
            </a:pPr>
            <a:r>
              <a:rPr lang="en-US" sz="1100" dirty="0">
                <a:solidFill>
                  <a:schemeClr val="tx1"/>
                </a:solidFill>
                <a:latin typeface="Sassoon Penpals" panose="02000400000000000000" pitchFamily="50" charset="0"/>
              </a:rPr>
              <a:t>What the people in </a:t>
            </a:r>
            <a:r>
              <a:rPr lang="en-US" sz="1100" dirty="0" err="1">
                <a:solidFill>
                  <a:schemeClr val="tx1"/>
                </a:solidFill>
                <a:latin typeface="Sassoon Penpals Joined" panose="02000400000000000000" pitchFamily="50" charset="0"/>
              </a:rPr>
              <a:t>Mugurameno</a:t>
            </a:r>
            <a:r>
              <a:rPr lang="en-US" sz="1100" dirty="0">
                <a:solidFill>
                  <a:schemeClr val="tx1"/>
                </a:solidFill>
                <a:latin typeface="Sassoon Penpals Joined" panose="02000400000000000000" pitchFamily="50" charset="0"/>
              </a:rPr>
              <a:t> Village</a:t>
            </a:r>
            <a:r>
              <a:rPr lang="en-US" sz="1100" dirty="0">
                <a:solidFill>
                  <a:schemeClr val="tx1"/>
                </a:solidFill>
                <a:latin typeface="Sassoon Penpals" panose="02000400000000000000" pitchFamily="50" charset="0"/>
              </a:rPr>
              <a:t> eat and how that compares to the diet of people in the UK</a:t>
            </a:r>
          </a:p>
          <a:p>
            <a:pPr marL="171450" indent="-171450">
              <a:spcAft>
                <a:spcPts val="600"/>
              </a:spcAft>
              <a:buFont typeface="Arial" panose="020B0604020202020204" pitchFamily="34" charset="0"/>
              <a:buChar char="•"/>
            </a:pPr>
            <a:r>
              <a:rPr lang="en-US" sz="1100" dirty="0">
                <a:solidFill>
                  <a:schemeClr val="tx1"/>
                </a:solidFill>
                <a:latin typeface="Sassoon Penpals" panose="02000400000000000000" pitchFamily="50" charset="0"/>
              </a:rPr>
              <a:t>How and why school life in </a:t>
            </a:r>
            <a:r>
              <a:rPr lang="en-US" sz="1100" dirty="0" err="1">
                <a:solidFill>
                  <a:schemeClr val="tx1"/>
                </a:solidFill>
                <a:latin typeface="Sassoon Penpals Joined" panose="02000400000000000000" pitchFamily="50" charset="0"/>
              </a:rPr>
              <a:t>Mugurameno</a:t>
            </a:r>
            <a:r>
              <a:rPr lang="en-US" sz="1100" dirty="0">
                <a:solidFill>
                  <a:schemeClr val="tx1"/>
                </a:solidFill>
                <a:latin typeface="Sassoon Penpals Joined" panose="02000400000000000000" pitchFamily="50" charset="0"/>
              </a:rPr>
              <a:t> Village</a:t>
            </a:r>
            <a:r>
              <a:rPr lang="en-US" sz="1100" dirty="0">
                <a:solidFill>
                  <a:schemeClr val="tx1"/>
                </a:solidFill>
                <a:latin typeface="Sassoon Penpals" panose="02000400000000000000" pitchFamily="50" charset="0"/>
              </a:rPr>
              <a:t> has both similarities and differences to the United Kingdom</a:t>
            </a:r>
          </a:p>
          <a:p>
            <a:pPr>
              <a:spcAft>
                <a:spcPts val="600"/>
              </a:spcAft>
            </a:pPr>
            <a:r>
              <a:rPr lang="en-GB" sz="1400" b="1" dirty="0">
                <a:solidFill>
                  <a:schemeClr val="tx1"/>
                </a:solidFill>
                <a:latin typeface="Sassoon Penpals" panose="02000400000000000000" pitchFamily="50" charset="0"/>
              </a:rPr>
              <a:t>National Curriculum Coverage:</a:t>
            </a:r>
          </a:p>
          <a:p>
            <a:pPr marL="171450" indent="-171450">
              <a:spcAft>
                <a:spcPts val="600"/>
              </a:spcAft>
              <a:buFont typeface="Arial" panose="020B0604020202020204" pitchFamily="34" charset="0"/>
              <a:buChar char="•"/>
            </a:pPr>
            <a:r>
              <a:rPr lang="en-US" sz="1100" b="1" dirty="0">
                <a:solidFill>
                  <a:schemeClr val="tx1"/>
                </a:solidFill>
                <a:latin typeface="Sassoon Penpals" panose="02000400000000000000" pitchFamily="50" charset="0"/>
              </a:rPr>
              <a:t>Locational knowledge </a:t>
            </a:r>
            <a:r>
              <a:rPr lang="en-US" sz="1100" dirty="0">
                <a:solidFill>
                  <a:schemeClr val="tx1"/>
                </a:solidFill>
                <a:latin typeface="Sassoon Penpals" panose="02000400000000000000" pitchFamily="50" charset="0"/>
              </a:rPr>
              <a:t>- Name and locate the world’s seven continents and five oceans</a:t>
            </a:r>
          </a:p>
          <a:p>
            <a:pPr marL="171450" indent="-171450">
              <a:spcAft>
                <a:spcPts val="600"/>
              </a:spcAft>
              <a:buFont typeface="Arial" panose="020B0604020202020204" pitchFamily="34" charset="0"/>
              <a:buChar char="•"/>
            </a:pPr>
            <a:r>
              <a:rPr lang="en-US" sz="1100" b="1" dirty="0">
                <a:solidFill>
                  <a:schemeClr val="tx1"/>
                </a:solidFill>
                <a:latin typeface="Sassoon Penpals" panose="02000400000000000000" pitchFamily="50" charset="0"/>
              </a:rPr>
              <a:t>Place knowledge </a:t>
            </a:r>
            <a:r>
              <a:rPr lang="en-US" sz="1100" dirty="0">
                <a:solidFill>
                  <a:schemeClr val="tx1"/>
                </a:solidFill>
                <a:latin typeface="Sassoon Penpals" panose="02000400000000000000" pitchFamily="50" charset="0"/>
              </a:rPr>
              <a:t>- Understand geographical similarities and differences through studying the human and physical geography of a small area in a contrasting non-European country</a:t>
            </a:r>
          </a:p>
          <a:p>
            <a:pPr marL="171450" indent="-171450">
              <a:spcAft>
                <a:spcPts val="600"/>
              </a:spcAft>
              <a:buFont typeface="Arial" panose="020B0604020202020204" pitchFamily="34" charset="0"/>
              <a:buChar char="•"/>
            </a:pPr>
            <a:r>
              <a:rPr lang="en-US" sz="1100" b="1" dirty="0">
                <a:solidFill>
                  <a:schemeClr val="tx1"/>
                </a:solidFill>
                <a:latin typeface="Sassoon Penpals" panose="02000400000000000000" pitchFamily="50" charset="0"/>
              </a:rPr>
              <a:t>Human and physical geography </a:t>
            </a:r>
            <a:r>
              <a:rPr lang="en-US" sz="1100" dirty="0">
                <a:solidFill>
                  <a:schemeClr val="tx1"/>
                </a:solidFill>
                <a:latin typeface="Sassoon Penpals" panose="02000400000000000000" pitchFamily="50" charset="0"/>
              </a:rPr>
              <a:t>- Identify the location of hot and cold areas of the world in relation to the Equator and the North and South Poles. - Use basic geographical vocabulary to refer to key physical and human geographical features</a:t>
            </a:r>
          </a:p>
          <a:p>
            <a:pPr marL="171450" indent="-171450">
              <a:spcAft>
                <a:spcPts val="600"/>
              </a:spcAft>
              <a:buFont typeface="Arial" panose="020B0604020202020204" pitchFamily="34" charset="0"/>
              <a:buChar char="•"/>
            </a:pPr>
            <a:r>
              <a:rPr lang="en-US" sz="1100" b="1" dirty="0">
                <a:solidFill>
                  <a:schemeClr val="tx1"/>
                </a:solidFill>
                <a:latin typeface="Sassoon Penpals" panose="02000400000000000000" pitchFamily="50" charset="0"/>
              </a:rPr>
              <a:t>Geographical skills and fieldwork </a:t>
            </a:r>
            <a:r>
              <a:rPr lang="en-US" sz="1100" dirty="0">
                <a:solidFill>
                  <a:schemeClr val="tx1"/>
                </a:solidFill>
                <a:latin typeface="Sassoon Penpals" panose="02000400000000000000" pitchFamily="50" charset="0"/>
              </a:rPr>
              <a:t>- Use world maps, atlases and globes to identify the United Kingdom and its countries as well as the countries, continents and oceans studied at this key stage. - Use aerial photographs and plan perspectives to recognize landmarks and basic human and physical features. Use simple observational skills to study key human and physical features of environments</a:t>
            </a:r>
          </a:p>
        </p:txBody>
      </p:sp>
      <p:sp>
        <p:nvSpPr>
          <p:cNvPr id="39" name="Rounded Rectangle 48">
            <a:extLst>
              <a:ext uri="{FF2B5EF4-FFF2-40B4-BE49-F238E27FC236}">
                <a16:creationId xmlns:a16="http://schemas.microsoft.com/office/drawing/2014/main" id="{3F0C289C-97FA-402E-8970-6643FBDF78E0}"/>
              </a:ext>
            </a:extLst>
          </p:cNvPr>
          <p:cNvSpPr/>
          <p:nvPr/>
        </p:nvSpPr>
        <p:spPr>
          <a:xfrm>
            <a:off x="3874282" y="1209675"/>
            <a:ext cx="4586654" cy="6211033"/>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Discipline Knowledge</a:t>
            </a:r>
          </a:p>
          <a:p>
            <a:pPr>
              <a:spcAft>
                <a:spcPts val="600"/>
              </a:spcAft>
            </a:pPr>
            <a:r>
              <a:rPr lang="en-US" sz="1400" b="1" dirty="0">
                <a:solidFill>
                  <a:schemeClr val="tx1"/>
                </a:solidFill>
                <a:latin typeface="Sassoon Penpals" panose="02000400000000000000" pitchFamily="50" charset="0"/>
              </a:rPr>
              <a:t>Statistical representation:  </a:t>
            </a:r>
          </a:p>
          <a:p>
            <a:pPr>
              <a:spcAft>
                <a:spcPts val="600"/>
              </a:spcAft>
            </a:pPr>
            <a:r>
              <a:rPr lang="en-US" sz="1400" dirty="0">
                <a:solidFill>
                  <a:schemeClr val="tx1"/>
                </a:solidFill>
                <a:latin typeface="Sassoon Penpals" panose="02000400000000000000" pitchFamily="50" charset="0"/>
              </a:rPr>
              <a:t>Bar Graph; Line Graph; Pictogram</a:t>
            </a:r>
          </a:p>
          <a:p>
            <a:pPr>
              <a:spcAft>
                <a:spcPts val="600"/>
              </a:spcAft>
            </a:pPr>
            <a:r>
              <a:rPr lang="en-US" sz="1400" b="1" dirty="0">
                <a:solidFill>
                  <a:schemeClr val="tx1"/>
                </a:solidFill>
                <a:latin typeface="Sassoon Penpals" panose="02000400000000000000" pitchFamily="50" charset="0"/>
              </a:rPr>
              <a:t>Mapwork</a:t>
            </a:r>
          </a:p>
          <a:p>
            <a:pPr>
              <a:spcAft>
                <a:spcPts val="600"/>
              </a:spcAft>
            </a:pPr>
            <a:r>
              <a:rPr lang="en-US" sz="1400" dirty="0">
                <a:solidFill>
                  <a:schemeClr val="tx1"/>
                </a:solidFill>
                <a:latin typeface="Sassoon Penpals" panose="02000400000000000000" pitchFamily="50" charset="0"/>
              </a:rPr>
              <a:t>World maps; Atlases; Globe; Aerial and satellite photographs.</a:t>
            </a:r>
          </a:p>
          <a:p>
            <a:pPr>
              <a:spcAft>
                <a:spcPts val="600"/>
              </a:spcAft>
            </a:pPr>
            <a:r>
              <a:rPr lang="en-US" sz="1400" b="1" dirty="0">
                <a:solidFill>
                  <a:schemeClr val="tx1"/>
                </a:solidFill>
                <a:latin typeface="Sassoon Penpals" panose="02000400000000000000" pitchFamily="50" charset="0"/>
              </a:rPr>
              <a:t>Imagery</a:t>
            </a:r>
          </a:p>
          <a:p>
            <a:pPr>
              <a:spcAft>
                <a:spcPts val="600"/>
              </a:spcAft>
            </a:pPr>
            <a:r>
              <a:rPr lang="en-US" sz="1400" dirty="0">
                <a:solidFill>
                  <a:schemeClr val="tx1"/>
                </a:solidFill>
                <a:latin typeface="Sassoon Penpals" panose="02000400000000000000" pitchFamily="50" charset="0"/>
              </a:rPr>
              <a:t>Google Earth</a:t>
            </a:r>
          </a:p>
          <a:p>
            <a:pPr>
              <a:spcAft>
                <a:spcPts val="600"/>
              </a:spcAft>
            </a:pPr>
            <a:endParaRPr lang="en-GB" sz="1400" b="1" dirty="0">
              <a:solidFill>
                <a:schemeClr val="tx1"/>
              </a:solidFill>
              <a:latin typeface="Sassoon Penpals" panose="02000400000000000000" pitchFamily="50" charset="0"/>
            </a:endParaRPr>
          </a:p>
          <a:p>
            <a:pPr>
              <a:spcAft>
                <a:spcPts val="600"/>
              </a:spcAft>
            </a:pPr>
            <a:r>
              <a:rPr lang="en-GB" sz="1400" b="1" dirty="0">
                <a:solidFill>
                  <a:schemeClr val="tx1"/>
                </a:solidFill>
                <a:latin typeface="Sassoon Penpals" panose="02000400000000000000" pitchFamily="50" charset="0"/>
              </a:rPr>
              <a:t>Thinking skills</a:t>
            </a: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p:txBody>
      </p:sp>
      <p:graphicFrame>
        <p:nvGraphicFramePr>
          <p:cNvPr id="3" name="Table 2">
            <a:extLst>
              <a:ext uri="{FF2B5EF4-FFF2-40B4-BE49-F238E27FC236}">
                <a16:creationId xmlns:a16="http://schemas.microsoft.com/office/drawing/2014/main" id="{20130462-98B3-4D78-9365-72FAA9A6776C}"/>
              </a:ext>
            </a:extLst>
          </p:cNvPr>
          <p:cNvGraphicFramePr>
            <a:graphicFrameLocks noGrp="1"/>
          </p:cNvGraphicFramePr>
          <p:nvPr>
            <p:extLst>
              <p:ext uri="{D42A27DB-BD31-4B8C-83A1-F6EECF244321}">
                <p14:modId xmlns:p14="http://schemas.microsoft.com/office/powerpoint/2010/main" val="2832168423"/>
              </p:ext>
            </p:extLst>
          </p:nvPr>
        </p:nvGraphicFramePr>
        <p:xfrm>
          <a:off x="3961101" y="4127852"/>
          <a:ext cx="4413015" cy="2987040"/>
        </p:xfrm>
        <a:graphic>
          <a:graphicData uri="http://schemas.openxmlformats.org/drawingml/2006/table">
            <a:tbl>
              <a:tblPr bandRow="1">
                <a:tableStyleId>{3B4B98B0-60AC-42C2-AFA5-B58CD77FA1E5}</a:tableStyleId>
              </a:tblPr>
              <a:tblGrid>
                <a:gridCol w="1046875">
                  <a:extLst>
                    <a:ext uri="{9D8B030D-6E8A-4147-A177-3AD203B41FA5}">
                      <a16:colId xmlns:a16="http://schemas.microsoft.com/office/drawing/2014/main" val="1551781930"/>
                    </a:ext>
                  </a:extLst>
                </a:gridCol>
                <a:gridCol w="3366140">
                  <a:extLst>
                    <a:ext uri="{9D8B030D-6E8A-4147-A177-3AD203B41FA5}">
                      <a16:colId xmlns:a16="http://schemas.microsoft.com/office/drawing/2014/main" val="3696036744"/>
                    </a:ext>
                  </a:extLst>
                </a:gridCol>
              </a:tblGrid>
              <a:tr h="181755">
                <a:tc>
                  <a:txBody>
                    <a:bodyPr/>
                    <a:lstStyle/>
                    <a:p>
                      <a:r>
                        <a:rPr lang="en-US" sz="1000" b="1" dirty="0" err="1">
                          <a:latin typeface="Sassoon Penpals" panose="02000400000000000000" pitchFamily="50" charset="0"/>
                        </a:rPr>
                        <a:t>Recognise</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Name and point out who or what something is</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40678706"/>
                  </a:ext>
                </a:extLst>
              </a:tr>
              <a:tr h="181755">
                <a:tc>
                  <a:txBody>
                    <a:bodyPr/>
                    <a:lstStyle/>
                    <a:p>
                      <a:r>
                        <a:rPr lang="en-US" sz="1000" b="1" dirty="0">
                          <a:latin typeface="Sassoon Penpals" panose="02000400000000000000" pitchFamily="50" charset="0"/>
                        </a:rPr>
                        <a:t>Identify</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Distinguish something or someone from others that may be similar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59407033"/>
                  </a:ext>
                </a:extLst>
              </a:tr>
              <a:tr h="211815">
                <a:tc>
                  <a:txBody>
                    <a:bodyPr/>
                    <a:lstStyle/>
                    <a:p>
                      <a:r>
                        <a:rPr lang="en-US" sz="1000" b="1" dirty="0">
                          <a:latin typeface="Sassoon Penpals" panose="02000400000000000000" pitchFamily="50" charset="0"/>
                        </a:rPr>
                        <a:t>Describe</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‘Say what you see’. Give an account in words of something or someone</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610945564"/>
                  </a:ext>
                </a:extLst>
              </a:tr>
              <a:tr h="272633">
                <a:tc>
                  <a:txBody>
                    <a:bodyPr/>
                    <a:lstStyle/>
                    <a:p>
                      <a:r>
                        <a:rPr lang="en-US" sz="1000" b="1" dirty="0">
                          <a:latin typeface="Sassoon Penpals" panose="02000400000000000000" pitchFamily="50" charset="0"/>
                        </a:rPr>
                        <a:t>Observe</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Identify and distinguish with a degree of analysis some things that may potentially be more noteworthy or important than others</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4495077"/>
                  </a:ext>
                </a:extLst>
              </a:tr>
              <a:tr h="193046">
                <a:tc>
                  <a:txBody>
                    <a:bodyPr/>
                    <a:lstStyle/>
                    <a:p>
                      <a:r>
                        <a:rPr lang="en-US" sz="1000" b="1" dirty="0">
                          <a:latin typeface="Sassoon Penpals" panose="02000400000000000000" pitchFamily="50" charset="0"/>
                        </a:rPr>
                        <a:t>Select</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Decide upon and choose that information considered most suitable or relevant</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262402255"/>
                  </a:ext>
                </a:extLst>
              </a:tr>
              <a:tr h="295352">
                <a:tc>
                  <a:txBody>
                    <a:bodyPr/>
                    <a:lstStyle/>
                    <a:p>
                      <a:r>
                        <a:rPr lang="en-US" sz="1000" b="1" dirty="0" err="1">
                          <a:latin typeface="Sassoon Penpals" panose="02000400000000000000" pitchFamily="50" charset="0"/>
                        </a:rPr>
                        <a:t>Categorise</a:t>
                      </a:r>
                      <a:r>
                        <a:rPr lang="en-US" sz="1000" b="1" dirty="0">
                          <a:latin typeface="Sassoon Penpals" panose="02000400000000000000" pitchFamily="50" charset="0"/>
                        </a:rPr>
                        <a:t>/ Classify</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Arrange information into particular groups according to shared qualities or characteristics</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5527621"/>
                  </a:ext>
                </a:extLst>
              </a:tr>
              <a:tr h="181755">
                <a:tc>
                  <a:txBody>
                    <a:bodyPr/>
                    <a:lstStyle/>
                    <a:p>
                      <a:r>
                        <a:rPr lang="en-US" sz="1000" b="1" dirty="0">
                          <a:latin typeface="Sassoon Penpals" panose="02000400000000000000" pitchFamily="50" charset="0"/>
                        </a:rPr>
                        <a:t>Sequence</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Place a set of related events or things that follow each other into an order</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35434098"/>
                  </a:ext>
                </a:extLst>
              </a:tr>
              <a:tr h="295352">
                <a:tc>
                  <a:txBody>
                    <a:bodyPr/>
                    <a:lstStyle/>
                    <a:p>
                      <a:r>
                        <a:rPr lang="en-GB" sz="1000" b="1" dirty="0">
                          <a:latin typeface="Sassoon Penpals" panose="02000400000000000000" pitchFamily="50" charset="0"/>
                        </a:rPr>
                        <a:t>Compare and contrast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Find similarities and differences</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30211028"/>
                  </a:ext>
                </a:extLst>
              </a:tr>
              <a:tr h="181755">
                <a:tc>
                  <a:txBody>
                    <a:bodyPr/>
                    <a:lstStyle/>
                    <a:p>
                      <a:r>
                        <a:rPr lang="en-US" sz="1000" b="1" dirty="0">
                          <a:latin typeface="Sassoon Penpals" panose="02000400000000000000" pitchFamily="50" charset="0"/>
                        </a:rPr>
                        <a:t>Recall</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Remember and recount something learned</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21966696"/>
                  </a:ext>
                </a:extLst>
              </a:tr>
              <a:tr h="272633">
                <a:tc>
                  <a:txBody>
                    <a:bodyPr/>
                    <a:lstStyle/>
                    <a:p>
                      <a:r>
                        <a:rPr lang="en-GB" sz="1000" b="1" dirty="0">
                          <a:latin typeface="Sassoon Penpals" panose="02000400000000000000" pitchFamily="50" charset="0"/>
                        </a:rPr>
                        <a:t>Reason/ speculate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Thinking and forming ideas about something without necessarily firm evidence yet to back it up – conjecture, supposition</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36670298"/>
                  </a:ext>
                </a:extLst>
              </a:tr>
            </a:tbl>
          </a:graphicData>
        </a:graphic>
      </p:graphicFrame>
      <p:sp>
        <p:nvSpPr>
          <p:cNvPr id="12" name="Oval 11">
            <a:extLst>
              <a:ext uri="{FF2B5EF4-FFF2-40B4-BE49-F238E27FC236}">
                <a16:creationId xmlns:a16="http://schemas.microsoft.com/office/drawing/2014/main" id="{87600375-53EE-49DF-BA72-9FFFB6B26003}"/>
              </a:ext>
            </a:extLst>
          </p:cNvPr>
          <p:cNvSpPr/>
          <p:nvPr/>
        </p:nvSpPr>
        <p:spPr>
          <a:xfrm>
            <a:off x="10961077" y="172625"/>
            <a:ext cx="914173" cy="85900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Geography</a:t>
            </a:r>
            <a:endParaRPr lang="en-GB" sz="1000" dirty="0">
              <a:solidFill>
                <a:schemeClr val="bg1"/>
              </a:solidFill>
              <a:latin typeface="Sassoon Penpals" panose="02000400000000000000" pitchFamily="50" charset="0"/>
            </a:endParaRPr>
          </a:p>
        </p:txBody>
      </p:sp>
      <p:sp>
        <p:nvSpPr>
          <p:cNvPr id="13" name="Rounded Rectangle 17">
            <a:extLst>
              <a:ext uri="{FF2B5EF4-FFF2-40B4-BE49-F238E27FC236}">
                <a16:creationId xmlns:a16="http://schemas.microsoft.com/office/drawing/2014/main" id="{4BD2D61F-9B47-4D4B-8948-2DE96CD172BB}"/>
              </a:ext>
            </a:extLst>
          </p:cNvPr>
          <p:cNvSpPr/>
          <p:nvPr/>
        </p:nvSpPr>
        <p:spPr>
          <a:xfrm>
            <a:off x="6276076" y="133314"/>
            <a:ext cx="4586654" cy="535356"/>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spcAft>
                <a:spcPts val="600"/>
              </a:spcAft>
            </a:pPr>
            <a:r>
              <a:rPr lang="en-US" sz="1400" dirty="0">
                <a:solidFill>
                  <a:schemeClr val="tx1"/>
                </a:solidFill>
                <a:latin typeface="Sassoon Penpals" panose="02000400000000000000" pitchFamily="50" charset="0"/>
              </a:rPr>
              <a:t>Environment	Location	Scale	    Distribution         Processes      Change	      Interaction       Interdependence     Sustainability     Diversity</a:t>
            </a:r>
          </a:p>
        </p:txBody>
      </p:sp>
      <p:sp>
        <p:nvSpPr>
          <p:cNvPr id="14" name="Rounded Rectangle 48">
            <a:extLst>
              <a:ext uri="{FF2B5EF4-FFF2-40B4-BE49-F238E27FC236}">
                <a16:creationId xmlns:a16="http://schemas.microsoft.com/office/drawing/2014/main" id="{9CFF0540-AC7E-4340-8D84-AC7035241CC9}"/>
              </a:ext>
            </a:extLst>
          </p:cNvPr>
          <p:cNvSpPr/>
          <p:nvPr/>
        </p:nvSpPr>
        <p:spPr>
          <a:xfrm>
            <a:off x="8544268" y="1209675"/>
            <a:ext cx="4169759" cy="4722482"/>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End Points of Learning</a:t>
            </a:r>
          </a:p>
          <a:p>
            <a:pPr>
              <a:spcAft>
                <a:spcPts val="300"/>
              </a:spcAft>
            </a:pPr>
            <a:r>
              <a:rPr lang="en-GB" sz="1600" b="1" dirty="0">
                <a:solidFill>
                  <a:schemeClr val="tx1"/>
                </a:solidFill>
                <a:latin typeface="Sassoon Penpals" panose="02000400000000000000" pitchFamily="50" charset="0"/>
              </a:rPr>
              <a:t>Pupils making a good level of progress will:</a:t>
            </a:r>
          </a:p>
          <a:p>
            <a:pPr marL="228600" indent="-228600">
              <a:spcAft>
                <a:spcPts val="300"/>
              </a:spcAft>
              <a:buFont typeface="+mj-lt"/>
              <a:buAutoNum type="arabicPeriod"/>
            </a:pPr>
            <a:r>
              <a:rPr lang="en-GB" sz="1400" b="1" dirty="0">
                <a:solidFill>
                  <a:schemeClr val="tx1"/>
                </a:solidFill>
                <a:latin typeface="Sassoon Penpals" panose="02000400000000000000" pitchFamily="50" charset="0"/>
              </a:rPr>
              <a:t>Identify and locate </a:t>
            </a:r>
            <a:r>
              <a:rPr lang="en-GB" sz="1400" dirty="0">
                <a:solidFill>
                  <a:schemeClr val="tx1"/>
                </a:solidFill>
                <a:latin typeface="Sassoon Penpals" panose="02000400000000000000" pitchFamily="50" charset="0"/>
              </a:rPr>
              <a:t>the seven continents and five oceans of the world together with the Equator, North Pole and South Pole</a:t>
            </a:r>
          </a:p>
          <a:p>
            <a:pPr marL="228600" indent="-228600">
              <a:spcAft>
                <a:spcPts val="300"/>
              </a:spcAft>
              <a:buFont typeface="+mj-lt"/>
              <a:buAutoNum type="arabicPeriod"/>
            </a:pPr>
            <a:r>
              <a:rPr lang="en-US" sz="1400" b="1" dirty="0">
                <a:solidFill>
                  <a:schemeClr val="tx1"/>
                </a:solidFill>
                <a:latin typeface="Sassoon Penpals" panose="02000400000000000000" pitchFamily="50" charset="0"/>
              </a:rPr>
              <a:t>Describe</a:t>
            </a:r>
            <a:r>
              <a:rPr lang="en-US" sz="1400" dirty="0">
                <a:solidFill>
                  <a:schemeClr val="tx1"/>
                </a:solidFill>
                <a:latin typeface="Sassoon Penpals" panose="02000400000000000000" pitchFamily="50" charset="0"/>
              </a:rPr>
              <a:t> how the weather, climate and environment of a place will change depending on its location in relation to the Equator and Poles</a:t>
            </a:r>
            <a:endParaRPr lang="en-GB" sz="1400" dirty="0">
              <a:solidFill>
                <a:schemeClr val="tx1"/>
              </a:solidFill>
              <a:latin typeface="Sassoon Penpals" panose="02000400000000000000" pitchFamily="50" charset="0"/>
            </a:endParaRPr>
          </a:p>
          <a:p>
            <a:pPr marL="228600" indent="-228600">
              <a:spcAft>
                <a:spcPts val="300"/>
              </a:spcAft>
              <a:buFont typeface="+mj-lt"/>
              <a:buAutoNum type="arabicPeriod"/>
            </a:pPr>
            <a:r>
              <a:rPr lang="en-GB" sz="1400" b="1" dirty="0">
                <a:solidFill>
                  <a:schemeClr val="tx1"/>
                </a:solidFill>
                <a:latin typeface="Sassoon Penpals" panose="02000400000000000000" pitchFamily="50" charset="0"/>
              </a:rPr>
              <a:t>Identify and describe </a:t>
            </a:r>
            <a:r>
              <a:rPr lang="en-GB" sz="1400" dirty="0">
                <a:solidFill>
                  <a:schemeClr val="tx1"/>
                </a:solidFill>
                <a:latin typeface="Sassoon Penpals" panose="02000400000000000000" pitchFamily="50" charset="0"/>
              </a:rPr>
              <a:t>some of the ways that living things are adapted to survive in extreme environments (e.g. Sahara Desert and Antarctica)</a:t>
            </a:r>
          </a:p>
          <a:p>
            <a:pPr marL="228600" indent="-228600">
              <a:spcAft>
                <a:spcPts val="300"/>
              </a:spcAft>
              <a:buFont typeface="+mj-lt"/>
              <a:buAutoNum type="arabicPeriod"/>
            </a:pPr>
            <a:r>
              <a:rPr lang="en-GB" sz="1400" b="1" dirty="0">
                <a:solidFill>
                  <a:schemeClr val="tx1"/>
                </a:solidFill>
                <a:latin typeface="Sassoon Penpals" panose="02000400000000000000" pitchFamily="50" charset="0"/>
              </a:rPr>
              <a:t>Identify and describe </a:t>
            </a:r>
            <a:r>
              <a:rPr lang="en-GB" sz="1400" dirty="0">
                <a:solidFill>
                  <a:schemeClr val="tx1"/>
                </a:solidFill>
                <a:latin typeface="Sassoon Penpals" panose="02000400000000000000" pitchFamily="50" charset="0"/>
              </a:rPr>
              <a:t>the location of Zambia within the continent of Africa and in relation to the Equator, North Pole and South Pole</a:t>
            </a:r>
          </a:p>
          <a:p>
            <a:pPr marL="228600" indent="-228600">
              <a:spcAft>
                <a:spcPts val="300"/>
              </a:spcAft>
              <a:buFont typeface="+mj-lt"/>
              <a:buAutoNum type="arabicPeriod"/>
            </a:pPr>
            <a:r>
              <a:rPr lang="en-GB" sz="1400" b="1" dirty="0">
                <a:solidFill>
                  <a:schemeClr val="tx1"/>
                </a:solidFill>
                <a:latin typeface="Sassoon Penpals" panose="02000400000000000000" pitchFamily="50" charset="0"/>
              </a:rPr>
              <a:t>Compare and contrast </a:t>
            </a:r>
            <a:r>
              <a:rPr lang="en-GB" sz="1400" dirty="0">
                <a:solidFill>
                  <a:schemeClr val="tx1"/>
                </a:solidFill>
                <a:latin typeface="Sassoon Penpals" panose="02000400000000000000" pitchFamily="50" charset="0"/>
              </a:rPr>
              <a:t>the climate of </a:t>
            </a:r>
            <a:r>
              <a:rPr lang="en-GB" sz="1400" dirty="0" err="1">
                <a:solidFill>
                  <a:schemeClr val="tx1"/>
                </a:solidFill>
                <a:latin typeface="Sassoon Penpals" panose="02000400000000000000" pitchFamily="50" charset="0"/>
              </a:rPr>
              <a:t>Mugurameno</a:t>
            </a:r>
            <a:r>
              <a:rPr lang="en-GB" sz="1400" dirty="0">
                <a:solidFill>
                  <a:schemeClr val="tx1"/>
                </a:solidFill>
                <a:latin typeface="Sassoon Penpals" panose="02000400000000000000" pitchFamily="50" charset="0"/>
              </a:rPr>
              <a:t> Village with the temperate climate of the United Kingdom</a:t>
            </a:r>
          </a:p>
          <a:p>
            <a:pPr marL="228600" indent="-228600">
              <a:spcAft>
                <a:spcPts val="300"/>
              </a:spcAft>
              <a:buFont typeface="+mj-lt"/>
              <a:buAutoNum type="arabicPeriod"/>
            </a:pPr>
            <a:r>
              <a:rPr lang="en-GB" sz="1400" b="1" dirty="0">
                <a:solidFill>
                  <a:schemeClr val="tx1"/>
                </a:solidFill>
                <a:latin typeface="Sassoon Penpals" panose="02000400000000000000" pitchFamily="50" charset="0"/>
              </a:rPr>
              <a:t>Compare and contrast </a:t>
            </a:r>
            <a:r>
              <a:rPr lang="en-GB" sz="1400" dirty="0">
                <a:solidFill>
                  <a:schemeClr val="tx1"/>
                </a:solidFill>
                <a:latin typeface="Sassoon Penpals" panose="02000400000000000000" pitchFamily="50" charset="0"/>
              </a:rPr>
              <a:t>the human and physical geographical features of </a:t>
            </a:r>
            <a:r>
              <a:rPr lang="en-GB" sz="1400" dirty="0" err="1">
                <a:solidFill>
                  <a:schemeClr val="tx1"/>
                </a:solidFill>
                <a:latin typeface="Sassoon Penpals" panose="02000400000000000000" pitchFamily="50" charset="0"/>
              </a:rPr>
              <a:t>Mugurameno</a:t>
            </a:r>
            <a:r>
              <a:rPr lang="en-GB" sz="1400" dirty="0">
                <a:solidFill>
                  <a:schemeClr val="tx1"/>
                </a:solidFill>
                <a:latin typeface="Sassoon Penpals" panose="02000400000000000000" pitchFamily="50" charset="0"/>
              </a:rPr>
              <a:t> Village compared with those of their locality</a:t>
            </a:r>
          </a:p>
          <a:p>
            <a:pPr marL="228600" indent="-228600">
              <a:spcAft>
                <a:spcPts val="600"/>
              </a:spcAft>
              <a:buFont typeface="+mj-lt"/>
              <a:buAutoNum type="arabicPeriod"/>
            </a:pPr>
            <a:endParaRPr lang="en-GB" sz="1400" dirty="0">
              <a:solidFill>
                <a:schemeClr val="tx1"/>
              </a:solidFill>
              <a:latin typeface="Sassoon Penpals" panose="02000400000000000000" pitchFamily="50" charset="0"/>
            </a:endParaRPr>
          </a:p>
          <a:p>
            <a:pPr marL="228600" indent="-228600">
              <a:spcAft>
                <a:spcPts val="600"/>
              </a:spcAft>
              <a:buFont typeface="+mj-lt"/>
              <a:buAutoNum type="arabicPeriod"/>
            </a:pPr>
            <a:endParaRPr lang="en-US" sz="1400" dirty="0">
              <a:solidFill>
                <a:schemeClr val="tx1"/>
              </a:solidFill>
              <a:latin typeface="Sassoon Penpals" panose="02000400000000000000" pitchFamily="50" charset="0"/>
            </a:endParaRPr>
          </a:p>
          <a:p>
            <a:pPr marL="228600" indent="-228600">
              <a:spcAft>
                <a:spcPts val="600"/>
              </a:spcAft>
              <a:buFont typeface="+mj-lt"/>
              <a:buAutoNum type="arabicPeriod"/>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US" sz="105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US" sz="105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050" dirty="0">
              <a:solidFill>
                <a:schemeClr val="tx1"/>
              </a:solidFill>
              <a:latin typeface="Sassoon Penpals" panose="02000400000000000000" pitchFamily="50" charset="0"/>
            </a:endParaRPr>
          </a:p>
        </p:txBody>
      </p:sp>
      <p:sp>
        <p:nvSpPr>
          <p:cNvPr id="16" name="Rounded Rectangle 48">
            <a:extLst>
              <a:ext uri="{FF2B5EF4-FFF2-40B4-BE49-F238E27FC236}">
                <a16:creationId xmlns:a16="http://schemas.microsoft.com/office/drawing/2014/main" id="{3DD7994B-7171-4C2D-9937-4F1DCB78A7A0}"/>
              </a:ext>
            </a:extLst>
          </p:cNvPr>
          <p:cNvSpPr/>
          <p:nvPr/>
        </p:nvSpPr>
        <p:spPr>
          <a:xfrm>
            <a:off x="8555640" y="6016418"/>
            <a:ext cx="4169759" cy="3451467"/>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Building on…</a:t>
            </a:r>
          </a:p>
          <a:p>
            <a:pPr marL="171450" indent="-171450">
              <a:spcAft>
                <a:spcPts val="100"/>
              </a:spcAft>
              <a:buFont typeface="Arial" panose="020B0604020202020204" pitchFamily="34" charset="0"/>
              <a:buChar char="•"/>
            </a:pPr>
            <a:r>
              <a:rPr lang="en-US" sz="1350" dirty="0">
                <a:solidFill>
                  <a:schemeClr val="tx1"/>
                </a:solidFill>
                <a:latin typeface="Sassoon Penpals" panose="02000400000000000000" pitchFamily="50" charset="0"/>
              </a:rPr>
              <a:t>The world’s continents and oceans and the location of the North Pole and South Pole</a:t>
            </a:r>
          </a:p>
          <a:p>
            <a:pPr marL="171450" indent="-171450">
              <a:spcAft>
                <a:spcPts val="100"/>
              </a:spcAft>
              <a:buFont typeface="Arial" panose="020B0604020202020204" pitchFamily="34" charset="0"/>
              <a:buChar char="•"/>
            </a:pPr>
            <a:r>
              <a:rPr lang="en-US" sz="1350" dirty="0">
                <a:solidFill>
                  <a:schemeClr val="tx1"/>
                </a:solidFill>
                <a:latin typeface="Sassoon Penpals" panose="02000400000000000000" pitchFamily="50" charset="0"/>
              </a:rPr>
              <a:t>The distinction between physical and human features</a:t>
            </a:r>
          </a:p>
          <a:p>
            <a:pPr marL="171450" indent="-171450">
              <a:spcAft>
                <a:spcPts val="100"/>
              </a:spcAft>
              <a:buFont typeface="Arial" panose="020B0604020202020204" pitchFamily="34" charset="0"/>
              <a:buChar char="•"/>
            </a:pPr>
            <a:r>
              <a:rPr lang="en-US" sz="1350" dirty="0">
                <a:solidFill>
                  <a:schemeClr val="tx1"/>
                </a:solidFill>
                <a:latin typeface="Sassoon Penpals" panose="02000400000000000000" pitchFamily="50" charset="0"/>
              </a:rPr>
              <a:t>The main physical and human characteristics of their own locality</a:t>
            </a:r>
          </a:p>
          <a:p>
            <a:pPr marL="171450" indent="-171450">
              <a:spcAft>
                <a:spcPts val="100"/>
              </a:spcAft>
              <a:buFont typeface="Arial" panose="020B0604020202020204" pitchFamily="34" charset="0"/>
              <a:buChar char="•"/>
            </a:pPr>
            <a:r>
              <a:rPr lang="en-US" sz="1350" dirty="0">
                <a:solidFill>
                  <a:schemeClr val="tx1"/>
                </a:solidFill>
                <a:latin typeface="Sassoon Penpals" panose="02000400000000000000" pitchFamily="50" charset="0"/>
              </a:rPr>
              <a:t>The main elements of the weather</a:t>
            </a:r>
          </a:p>
          <a:p>
            <a:pPr marL="171450" indent="-171450">
              <a:spcAft>
                <a:spcPts val="100"/>
              </a:spcAft>
              <a:buFont typeface="Arial" panose="020B0604020202020204" pitchFamily="34" charset="0"/>
              <a:buChar char="•"/>
            </a:pPr>
            <a:r>
              <a:rPr lang="en-US" sz="1350" dirty="0">
                <a:solidFill>
                  <a:schemeClr val="tx1"/>
                </a:solidFill>
                <a:latin typeface="Sassoon Penpals" panose="02000400000000000000" pitchFamily="50" charset="0"/>
              </a:rPr>
              <a:t>The difference between weather and climate</a:t>
            </a:r>
          </a:p>
          <a:p>
            <a:pPr marL="171450" indent="-171450">
              <a:spcAft>
                <a:spcPts val="100"/>
              </a:spcAft>
              <a:buFont typeface="Arial" panose="020B0604020202020204" pitchFamily="34" charset="0"/>
              <a:buChar char="•"/>
            </a:pPr>
            <a:r>
              <a:rPr lang="en-US" sz="1350" dirty="0">
                <a:solidFill>
                  <a:schemeClr val="tx1"/>
                </a:solidFill>
                <a:latin typeface="Sassoon Penpals" panose="02000400000000000000" pitchFamily="50" charset="0"/>
              </a:rPr>
              <a:t>The distribution of polar, temperate and tropical regions</a:t>
            </a:r>
          </a:p>
          <a:p>
            <a:pPr marL="171450" indent="-171450">
              <a:spcAft>
                <a:spcPts val="100"/>
              </a:spcAft>
              <a:buFont typeface="Arial" panose="020B0604020202020204" pitchFamily="34" charset="0"/>
              <a:buChar char="•"/>
            </a:pPr>
            <a:r>
              <a:rPr lang="en-US" sz="1350" dirty="0">
                <a:solidFill>
                  <a:schemeClr val="tx1"/>
                </a:solidFill>
                <a:latin typeface="Sassoon Penpals" panose="02000400000000000000" pitchFamily="50" charset="0"/>
              </a:rPr>
              <a:t>How weather changes during the four seasons in the United Kingdom</a:t>
            </a:r>
          </a:p>
          <a:p>
            <a:pPr marL="171450" indent="-171450">
              <a:spcAft>
                <a:spcPts val="100"/>
              </a:spcAft>
              <a:buFont typeface="Arial" panose="020B0604020202020204" pitchFamily="34" charset="0"/>
              <a:buChar char="•"/>
            </a:pPr>
            <a:r>
              <a:rPr lang="en-US" sz="1350" dirty="0">
                <a:solidFill>
                  <a:schemeClr val="tx1"/>
                </a:solidFill>
                <a:latin typeface="Sassoon Penpals" panose="02000400000000000000" pitchFamily="50" charset="0"/>
              </a:rPr>
              <a:t>Observed the location the United Kingdom on a world map and globe</a:t>
            </a:r>
          </a:p>
          <a:p>
            <a:pPr marL="171450" indent="-171450">
              <a:spcAft>
                <a:spcPts val="100"/>
              </a:spcAft>
              <a:buFont typeface="Arial" panose="020B0604020202020204" pitchFamily="34" charset="0"/>
              <a:buChar char="•"/>
            </a:pPr>
            <a:r>
              <a:rPr lang="en-US" sz="1350" dirty="0">
                <a:solidFill>
                  <a:schemeClr val="tx1"/>
                </a:solidFill>
                <a:latin typeface="Sassoon Penpals" panose="02000400000000000000" pitchFamily="50" charset="0"/>
              </a:rPr>
              <a:t>Learned that they live in the United Kingdom</a:t>
            </a:r>
            <a:endParaRPr lang="en-GB" sz="1350" dirty="0">
              <a:solidFill>
                <a:schemeClr val="tx1"/>
              </a:solidFill>
              <a:latin typeface="Sassoon Penpals" panose="02000400000000000000" pitchFamily="50" charset="0"/>
            </a:endParaRPr>
          </a:p>
        </p:txBody>
      </p:sp>
      <p:pic>
        <p:nvPicPr>
          <p:cNvPr id="17" name="Picture 16">
            <a:extLst>
              <a:ext uri="{FF2B5EF4-FFF2-40B4-BE49-F238E27FC236}">
                <a16:creationId xmlns:a16="http://schemas.microsoft.com/office/drawing/2014/main" id="{1424AF61-4017-48E5-82DA-8430F30DCF5F}"/>
              </a:ext>
            </a:extLst>
          </p:cNvPr>
          <p:cNvPicPr>
            <a:picLocks noChangeAspect="1"/>
          </p:cNvPicPr>
          <p:nvPr/>
        </p:nvPicPr>
        <p:blipFill>
          <a:blip r:embed="rId3"/>
          <a:stretch>
            <a:fillRect/>
          </a:stretch>
        </p:blipFill>
        <p:spPr>
          <a:xfrm>
            <a:off x="11875250" y="6083544"/>
            <a:ext cx="670618" cy="487722"/>
          </a:xfrm>
          <a:prstGeom prst="rect">
            <a:avLst/>
          </a:prstGeom>
        </p:spPr>
      </p:pic>
      <p:sp>
        <p:nvSpPr>
          <p:cNvPr id="15" name="Rounded Rectangle 48">
            <a:extLst>
              <a:ext uri="{FF2B5EF4-FFF2-40B4-BE49-F238E27FC236}">
                <a16:creationId xmlns:a16="http://schemas.microsoft.com/office/drawing/2014/main" id="{2B1ABC3A-3E10-4BE4-9878-A1997813C556}"/>
              </a:ext>
            </a:extLst>
          </p:cNvPr>
          <p:cNvSpPr/>
          <p:nvPr/>
        </p:nvSpPr>
        <p:spPr>
          <a:xfrm>
            <a:off x="3874282" y="7526215"/>
            <a:ext cx="4586654" cy="1941669"/>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hlinkClick r:id="rId4" action="ppaction://hlinksldjump"/>
              </a:rPr>
              <a:t>Subject specific inclusive and adaptive strategies can be found here.</a:t>
            </a:r>
            <a:endPar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pic>
        <p:nvPicPr>
          <p:cNvPr id="19" name="Picture 18">
            <a:extLst>
              <a:ext uri="{FF2B5EF4-FFF2-40B4-BE49-F238E27FC236}">
                <a16:creationId xmlns:a16="http://schemas.microsoft.com/office/drawing/2014/main" id="{57A6027F-3D1F-4C58-AA4A-54BD2C5CF733}"/>
              </a:ext>
            </a:extLst>
          </p:cNvPr>
          <p:cNvPicPr>
            <a:picLocks noChangeAspect="1"/>
          </p:cNvPicPr>
          <p:nvPr/>
        </p:nvPicPr>
        <p:blipFill>
          <a:blip r:embed="rId5"/>
          <a:stretch>
            <a:fillRect/>
          </a:stretch>
        </p:blipFill>
        <p:spPr>
          <a:xfrm>
            <a:off x="11998504" y="137755"/>
            <a:ext cx="750026" cy="747542"/>
          </a:xfrm>
          <a:prstGeom prst="rect">
            <a:avLst/>
          </a:prstGeom>
        </p:spPr>
      </p:pic>
    </p:spTree>
    <p:extLst>
      <p:ext uri="{BB962C8B-B14F-4D97-AF65-F5344CB8AC3E}">
        <p14:creationId xmlns:p14="http://schemas.microsoft.com/office/powerpoint/2010/main" val="19184901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1800497" y="2792605"/>
            <a:ext cx="9180188" cy="2215991"/>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spAutoFit/>
          </a:bodyPr>
          <a:lstStyle/>
          <a:p>
            <a:pPr algn="ctr"/>
            <a:r>
              <a:rPr lang="en-GB" sz="13800" b="1" dirty="0">
                <a:latin typeface="Sassoon Penpals" panose="02000400000000000000" pitchFamily="50" charset="0"/>
              </a:rPr>
              <a:t>Year 3</a:t>
            </a:r>
          </a:p>
        </p:txBody>
      </p:sp>
      <p:pic>
        <p:nvPicPr>
          <p:cNvPr id="5" name="Picture 4">
            <a:extLst>
              <a:ext uri="{FF2B5EF4-FFF2-40B4-BE49-F238E27FC236}">
                <a16:creationId xmlns:a16="http://schemas.microsoft.com/office/drawing/2014/main" id="{FAC0C10D-68B7-406A-BFA7-9D099BAF124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80224" y="5371902"/>
            <a:ext cx="1841152" cy="1835055"/>
          </a:xfrm>
          <a:prstGeom prst="rect">
            <a:avLst/>
          </a:prstGeom>
        </p:spPr>
      </p:pic>
    </p:spTree>
    <p:extLst>
      <p:ext uri="{BB962C8B-B14F-4D97-AF65-F5344CB8AC3E}">
        <p14:creationId xmlns:p14="http://schemas.microsoft.com/office/powerpoint/2010/main" val="19289028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73980" y="133314"/>
            <a:ext cx="762674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4400" b="1" dirty="0">
                <a:latin typeface="Sassoon Penpals" panose="02000400000000000000" pitchFamily="50" charset="0"/>
              </a:rPr>
              <a:t>Year 3 – The United Kingdom</a:t>
            </a:r>
          </a:p>
        </p:txBody>
      </p:sp>
      <p:pic>
        <p:nvPicPr>
          <p:cNvPr id="29" name="Picture 2" descr="Pevensey and Westham school log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039866" y="176701"/>
            <a:ext cx="687754" cy="687754"/>
          </a:xfrm>
          <a:prstGeom prst="rect">
            <a:avLst/>
          </a:prstGeom>
          <a:noFill/>
          <a:extLst>
            <a:ext uri="{909E8E84-426E-40DD-AFC4-6F175D3DCCD1}">
              <a14:hiddenFill xmlns:a14="http://schemas.microsoft.com/office/drawing/2010/main">
                <a:solidFill>
                  <a:srgbClr val="FFFFFF"/>
                </a:solidFill>
              </a14:hiddenFill>
            </a:ext>
          </a:extLst>
        </p:spPr>
      </p:pic>
      <p:sp>
        <p:nvSpPr>
          <p:cNvPr id="18" name="Rounded Rectangle 17"/>
          <p:cNvSpPr/>
          <p:nvPr/>
        </p:nvSpPr>
        <p:spPr>
          <a:xfrm>
            <a:off x="376253" y="758160"/>
            <a:ext cx="2758833" cy="357734"/>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US" sz="1400" dirty="0">
                <a:solidFill>
                  <a:schemeClr val="tx1"/>
                </a:solidFill>
                <a:latin typeface="Sassoon Penpals Joined" panose="02000400000000000000" pitchFamily="50" charset="0"/>
              </a:rPr>
              <a:t>Why is the Southeast so heavily populated?</a:t>
            </a:r>
            <a:endParaRPr lang="en-GB" sz="1400" dirty="0">
              <a:solidFill>
                <a:schemeClr val="tx1"/>
              </a:solidFill>
              <a:latin typeface="Sassoon Penpals" panose="02000400000000000000" pitchFamily="50" charset="0"/>
            </a:endParaRPr>
          </a:p>
        </p:txBody>
      </p:sp>
      <p:sp>
        <p:nvSpPr>
          <p:cNvPr id="49" name="Rounded Rectangle 48"/>
          <p:cNvSpPr/>
          <p:nvPr/>
        </p:nvSpPr>
        <p:spPr>
          <a:xfrm>
            <a:off x="76201" y="1209675"/>
            <a:ext cx="3714749" cy="8258211"/>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Substantive Knowledge</a:t>
            </a:r>
          </a:p>
          <a:p>
            <a:pPr>
              <a:spcAft>
                <a:spcPts val="600"/>
              </a:spcAft>
            </a:pPr>
            <a:r>
              <a:rPr lang="en-US" sz="1400" b="1" dirty="0">
                <a:solidFill>
                  <a:schemeClr val="tx1"/>
                </a:solidFill>
                <a:latin typeface="Sassoon Penpals" panose="02000400000000000000" pitchFamily="50" charset="0"/>
              </a:rPr>
              <a:t>P</a:t>
            </a:r>
            <a:r>
              <a:rPr lang="en-GB" sz="1400" b="1" dirty="0" err="1">
                <a:solidFill>
                  <a:schemeClr val="tx1"/>
                </a:solidFill>
                <a:latin typeface="Sassoon Penpals" panose="02000400000000000000" pitchFamily="50" charset="0"/>
              </a:rPr>
              <a:t>upils</a:t>
            </a:r>
            <a:r>
              <a:rPr lang="en-GB" sz="1400" b="1" dirty="0">
                <a:solidFill>
                  <a:schemeClr val="tx1"/>
                </a:solidFill>
                <a:latin typeface="Sassoon Penpals" panose="02000400000000000000" pitchFamily="50" charset="0"/>
              </a:rPr>
              <a:t> will know:</a:t>
            </a:r>
          </a:p>
          <a:p>
            <a:pPr marL="171450" indent="-171450">
              <a:spcAft>
                <a:spcPts val="600"/>
              </a:spcAft>
              <a:buFont typeface="Arial" panose="020B0604020202020204" pitchFamily="34" charset="0"/>
              <a:buChar char="•"/>
            </a:pPr>
            <a:r>
              <a:rPr lang="en-US" sz="1050" dirty="0">
                <a:solidFill>
                  <a:srgbClr val="FF0000"/>
                </a:solidFill>
                <a:latin typeface="Sassoon Penpals" panose="02000400000000000000" pitchFamily="50" charset="0"/>
              </a:rPr>
              <a:t>Where they live in the United Kingdom in relation its four nations, largest cities and the continents of the world</a:t>
            </a:r>
          </a:p>
          <a:p>
            <a:pPr marL="171450" indent="-171450">
              <a:spcAft>
                <a:spcPts val="600"/>
              </a:spcAft>
              <a:buFont typeface="Arial" panose="020B0604020202020204" pitchFamily="34" charset="0"/>
              <a:buChar char="•"/>
            </a:pPr>
            <a:r>
              <a:rPr lang="en-US" sz="1050" dirty="0">
                <a:solidFill>
                  <a:schemeClr val="tx1"/>
                </a:solidFill>
                <a:latin typeface="Sassoon Penpals" panose="02000400000000000000" pitchFamily="50" charset="0"/>
              </a:rPr>
              <a:t>The physical and human features of a range of significant locations around the UK</a:t>
            </a:r>
          </a:p>
          <a:p>
            <a:pPr marL="171450" indent="-171450">
              <a:spcAft>
                <a:spcPts val="600"/>
              </a:spcAft>
              <a:buFont typeface="Arial" panose="020B0604020202020204" pitchFamily="34" charset="0"/>
              <a:buChar char="•"/>
            </a:pPr>
            <a:r>
              <a:rPr lang="en-US" sz="1050" dirty="0">
                <a:solidFill>
                  <a:srgbClr val="FF0000"/>
                </a:solidFill>
                <a:latin typeface="Sassoon Penpals" panose="02000400000000000000" pitchFamily="50" charset="0"/>
              </a:rPr>
              <a:t>What the terms ‘average’ and ‘general’ mean when discussing patterns of the UK</a:t>
            </a:r>
          </a:p>
          <a:p>
            <a:pPr marL="171450" indent="-171450">
              <a:spcAft>
                <a:spcPts val="600"/>
              </a:spcAft>
              <a:buFont typeface="Arial" panose="020B0604020202020204" pitchFamily="34" charset="0"/>
              <a:buChar char="•"/>
            </a:pPr>
            <a:r>
              <a:rPr lang="en-US" sz="1050" dirty="0">
                <a:solidFill>
                  <a:schemeClr val="tx1"/>
                </a:solidFill>
                <a:latin typeface="Sassoon Penpals" panose="02000400000000000000" pitchFamily="50" charset="0"/>
              </a:rPr>
              <a:t>That there are exceptions to many of the patterns described below</a:t>
            </a:r>
          </a:p>
          <a:p>
            <a:pPr marL="171450" indent="-171450">
              <a:spcAft>
                <a:spcPts val="600"/>
              </a:spcAft>
              <a:buFont typeface="Arial" panose="020B0604020202020204" pitchFamily="34" charset="0"/>
              <a:buChar char="•"/>
            </a:pPr>
            <a:r>
              <a:rPr lang="en-US" sz="1050" dirty="0">
                <a:solidFill>
                  <a:schemeClr val="tx1"/>
                </a:solidFill>
                <a:latin typeface="Sassoon Penpals" panose="02000400000000000000" pitchFamily="50" charset="0"/>
              </a:rPr>
              <a:t>That Wales and Scotland are more mountainous than the South of England</a:t>
            </a:r>
          </a:p>
          <a:p>
            <a:pPr marL="171450" indent="-171450">
              <a:spcAft>
                <a:spcPts val="600"/>
              </a:spcAft>
              <a:buFont typeface="Arial" panose="020B0604020202020204" pitchFamily="34" charset="0"/>
              <a:buChar char="•"/>
            </a:pPr>
            <a:r>
              <a:rPr lang="en-US" sz="1050" dirty="0">
                <a:solidFill>
                  <a:schemeClr val="tx1"/>
                </a:solidFill>
                <a:latin typeface="Sassoon Penpals" panose="02000400000000000000" pitchFamily="50" charset="0"/>
              </a:rPr>
              <a:t>There is more average annual rainfall in the North and West of the UK</a:t>
            </a:r>
          </a:p>
          <a:p>
            <a:pPr marL="171450" indent="-171450">
              <a:spcAft>
                <a:spcPts val="600"/>
              </a:spcAft>
              <a:buFont typeface="Arial" panose="020B0604020202020204" pitchFamily="34" charset="0"/>
              <a:buChar char="•"/>
            </a:pPr>
            <a:r>
              <a:rPr lang="en-US" sz="1050" dirty="0">
                <a:solidFill>
                  <a:schemeClr val="tx1"/>
                </a:solidFill>
                <a:latin typeface="Sassoon Penpals" panose="02000400000000000000" pitchFamily="50" charset="0"/>
              </a:rPr>
              <a:t>The average annual temperatures are higher in the South and East of the UK</a:t>
            </a:r>
          </a:p>
          <a:p>
            <a:pPr marL="171450" indent="-171450">
              <a:spcAft>
                <a:spcPts val="600"/>
              </a:spcAft>
              <a:buFont typeface="Arial" panose="020B0604020202020204" pitchFamily="34" charset="0"/>
              <a:buChar char="•"/>
            </a:pPr>
            <a:r>
              <a:rPr lang="en-US" sz="1050" dirty="0">
                <a:solidFill>
                  <a:schemeClr val="tx1"/>
                </a:solidFill>
                <a:latin typeface="Sassoon Penpals" panose="02000400000000000000" pitchFamily="50" charset="0"/>
              </a:rPr>
              <a:t>What land use refers to and how it varies across the UK</a:t>
            </a:r>
          </a:p>
          <a:p>
            <a:pPr marL="171450" indent="-171450">
              <a:spcAft>
                <a:spcPts val="600"/>
              </a:spcAft>
              <a:buFont typeface="Arial" panose="020B0604020202020204" pitchFamily="34" charset="0"/>
              <a:buChar char="•"/>
            </a:pPr>
            <a:r>
              <a:rPr lang="en-US" sz="1050" dirty="0">
                <a:solidFill>
                  <a:schemeClr val="tx1"/>
                </a:solidFill>
                <a:latin typeface="Sassoon Penpals" panose="02000400000000000000" pitchFamily="50" charset="0"/>
              </a:rPr>
              <a:t>There are more complex transport links in the South of England compared with other parts of the UK</a:t>
            </a:r>
          </a:p>
          <a:p>
            <a:pPr marL="171450" indent="-171450">
              <a:spcAft>
                <a:spcPts val="600"/>
              </a:spcAft>
              <a:buFont typeface="Arial" panose="020B0604020202020204" pitchFamily="34" charset="0"/>
              <a:buChar char="•"/>
            </a:pPr>
            <a:r>
              <a:rPr lang="en-US" sz="1050" dirty="0">
                <a:solidFill>
                  <a:srgbClr val="FF0000"/>
                </a:solidFill>
                <a:latin typeface="Sassoon Penpals" panose="02000400000000000000" pitchFamily="50" charset="0"/>
              </a:rPr>
              <a:t>The population density is much greater in the South East of England and there are range of reasons for this</a:t>
            </a:r>
          </a:p>
          <a:p>
            <a:pPr marL="171450" indent="-171450">
              <a:spcAft>
                <a:spcPts val="600"/>
              </a:spcAft>
              <a:buFont typeface="Arial" panose="020B0604020202020204" pitchFamily="34" charset="0"/>
              <a:buChar char="•"/>
            </a:pPr>
            <a:r>
              <a:rPr lang="en-US" sz="1050" dirty="0">
                <a:solidFill>
                  <a:schemeClr val="tx1"/>
                </a:solidFill>
                <a:latin typeface="Sassoon Penpals" panose="02000400000000000000" pitchFamily="50" charset="0"/>
              </a:rPr>
              <a:t>The population of </a:t>
            </a:r>
            <a:r>
              <a:rPr lang="en-US" sz="1050" dirty="0" err="1">
                <a:solidFill>
                  <a:schemeClr val="tx1"/>
                </a:solidFill>
                <a:latin typeface="Sassoon Penpals" panose="02000400000000000000" pitchFamily="50" charset="0"/>
              </a:rPr>
              <a:t>PaW</a:t>
            </a:r>
            <a:r>
              <a:rPr lang="en-US" sz="1050" dirty="0">
                <a:solidFill>
                  <a:schemeClr val="tx1"/>
                </a:solidFill>
                <a:latin typeface="Sassoon Penpals" panose="02000400000000000000" pitchFamily="50" charset="0"/>
              </a:rPr>
              <a:t> has grown considerably over the past 100 years and this has had an impact on the landscape</a:t>
            </a:r>
          </a:p>
          <a:p>
            <a:pPr>
              <a:spcAft>
                <a:spcPts val="600"/>
              </a:spcAft>
            </a:pPr>
            <a:r>
              <a:rPr lang="en-GB" sz="1400" b="1" dirty="0">
                <a:solidFill>
                  <a:schemeClr val="tx1"/>
                </a:solidFill>
                <a:latin typeface="Sassoon Penpals" panose="02000400000000000000" pitchFamily="50" charset="0"/>
              </a:rPr>
              <a:t>National Curriculum Coverage:</a:t>
            </a:r>
          </a:p>
          <a:p>
            <a:pPr marL="171450" indent="-171450">
              <a:spcAft>
                <a:spcPts val="600"/>
              </a:spcAft>
              <a:buFont typeface="Arial" panose="020B0604020202020204" pitchFamily="34" charset="0"/>
              <a:buChar char="•"/>
            </a:pPr>
            <a:r>
              <a:rPr lang="en-US" sz="1050" b="1" dirty="0">
                <a:solidFill>
                  <a:schemeClr val="tx1"/>
                </a:solidFill>
                <a:latin typeface="Sassoon Penpals" panose="02000400000000000000" pitchFamily="50" charset="0"/>
              </a:rPr>
              <a:t>Locational knowledge </a:t>
            </a:r>
            <a:r>
              <a:rPr lang="en-US" sz="1050" dirty="0">
                <a:solidFill>
                  <a:schemeClr val="tx1"/>
                </a:solidFill>
                <a:latin typeface="Sassoon Penpals" panose="02000400000000000000" pitchFamily="50" charset="0"/>
              </a:rPr>
              <a:t>- name and locate counties and cities of the United Kingdom, geographical regions and their identifying human and physical characteristics, key topographical features (including hills, mountains, coasts and rivers), and land-use patterns; and understand how some of these aspects have changed over time</a:t>
            </a:r>
          </a:p>
          <a:p>
            <a:pPr marL="171450" indent="-171450">
              <a:spcAft>
                <a:spcPts val="600"/>
              </a:spcAft>
              <a:buFont typeface="Arial" panose="020B0604020202020204" pitchFamily="34" charset="0"/>
              <a:buChar char="•"/>
            </a:pPr>
            <a:r>
              <a:rPr lang="en-US" sz="1050" b="1" dirty="0">
                <a:solidFill>
                  <a:schemeClr val="tx1"/>
                </a:solidFill>
                <a:latin typeface="Sassoon Penpals" panose="02000400000000000000" pitchFamily="50" charset="0"/>
              </a:rPr>
              <a:t>Human and physical geography </a:t>
            </a:r>
            <a:r>
              <a:rPr lang="en-US" sz="1050" dirty="0">
                <a:solidFill>
                  <a:schemeClr val="tx1"/>
                </a:solidFill>
                <a:latin typeface="Sassoon Penpals" panose="02000400000000000000" pitchFamily="50" charset="0"/>
              </a:rPr>
              <a:t>- describe and understand key aspects of: physical geography, including: climate zones, biomes and vegetation belts, mountains. - human geography, including: types of settlement and land use, economic activity including trade links, and the distribution of natural resources including energy, food, minerals and water</a:t>
            </a:r>
          </a:p>
          <a:p>
            <a:pPr marL="171450" indent="-171450">
              <a:spcAft>
                <a:spcPts val="600"/>
              </a:spcAft>
              <a:buFont typeface="Arial" panose="020B0604020202020204" pitchFamily="34" charset="0"/>
              <a:buChar char="•"/>
            </a:pPr>
            <a:r>
              <a:rPr lang="en-US" sz="1050" b="1" dirty="0">
                <a:solidFill>
                  <a:schemeClr val="tx1"/>
                </a:solidFill>
                <a:latin typeface="Sassoon Penpals" panose="02000400000000000000" pitchFamily="50" charset="0"/>
              </a:rPr>
              <a:t>Geographical skills and fieldwork </a:t>
            </a:r>
            <a:r>
              <a:rPr lang="en-US" sz="1050" dirty="0">
                <a:solidFill>
                  <a:schemeClr val="tx1"/>
                </a:solidFill>
                <a:latin typeface="Sassoon Penpals" panose="02000400000000000000" pitchFamily="50" charset="0"/>
              </a:rPr>
              <a:t>- use maps, atlases, globes and digital/computer mapping to locate countries and describe features studied. - Use the eight points of a compass, four and six-figure grid references, symbols and key (including the use of Ordnance Survey maps) to build their knowledge of the United Kingdom and the wider world</a:t>
            </a:r>
            <a:endParaRPr lang="en-GB" sz="1200" dirty="0">
              <a:solidFill>
                <a:schemeClr val="tx1"/>
              </a:solidFill>
              <a:latin typeface="Sassoon Penpals" panose="02000400000000000000" pitchFamily="50" charset="0"/>
            </a:endParaRPr>
          </a:p>
        </p:txBody>
      </p:sp>
      <p:sp>
        <p:nvSpPr>
          <p:cNvPr id="39" name="Rounded Rectangle 48">
            <a:extLst>
              <a:ext uri="{FF2B5EF4-FFF2-40B4-BE49-F238E27FC236}">
                <a16:creationId xmlns:a16="http://schemas.microsoft.com/office/drawing/2014/main" id="{3F0C289C-97FA-402E-8970-6643FBDF78E0}"/>
              </a:ext>
            </a:extLst>
          </p:cNvPr>
          <p:cNvSpPr/>
          <p:nvPr/>
        </p:nvSpPr>
        <p:spPr>
          <a:xfrm>
            <a:off x="3874282" y="1209675"/>
            <a:ext cx="4586654" cy="6000017"/>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Discipline Knowledge</a:t>
            </a:r>
          </a:p>
          <a:p>
            <a:pPr>
              <a:spcAft>
                <a:spcPts val="600"/>
              </a:spcAft>
            </a:pPr>
            <a:r>
              <a:rPr lang="en-US" sz="1400" b="1" dirty="0">
                <a:solidFill>
                  <a:schemeClr val="tx1"/>
                </a:solidFill>
                <a:latin typeface="Sassoon Penpals" panose="02000400000000000000" pitchFamily="50" charset="0"/>
              </a:rPr>
              <a:t>Statistical representation:</a:t>
            </a:r>
          </a:p>
          <a:p>
            <a:pPr>
              <a:spcAft>
                <a:spcPts val="600"/>
              </a:spcAft>
            </a:pPr>
            <a:r>
              <a:rPr lang="en-US" sz="1400" dirty="0">
                <a:solidFill>
                  <a:schemeClr val="tx1"/>
                </a:solidFill>
                <a:latin typeface="Sassoon Penpals" panose="02000400000000000000" pitchFamily="50" charset="0"/>
              </a:rPr>
              <a:t>Drawing and interpreting: climate graphs, population density data</a:t>
            </a:r>
          </a:p>
          <a:p>
            <a:pPr>
              <a:spcAft>
                <a:spcPts val="600"/>
              </a:spcAft>
            </a:pPr>
            <a:r>
              <a:rPr lang="en-US" sz="1400" b="1" dirty="0">
                <a:solidFill>
                  <a:schemeClr val="tx1"/>
                </a:solidFill>
                <a:latin typeface="Sassoon Penpals" panose="02000400000000000000" pitchFamily="50" charset="0"/>
              </a:rPr>
              <a:t>Mapwork</a:t>
            </a:r>
          </a:p>
          <a:p>
            <a:pPr>
              <a:spcAft>
                <a:spcPts val="600"/>
              </a:spcAft>
            </a:pPr>
            <a:r>
              <a:rPr lang="en-US" sz="1400" dirty="0">
                <a:solidFill>
                  <a:schemeClr val="tx1"/>
                </a:solidFill>
                <a:latin typeface="Sassoon Penpals" panose="02000400000000000000" pitchFamily="50" charset="0"/>
              </a:rPr>
              <a:t>Interpreting OS 1:25,000 Explorer maps using the key and symbols, contour lines, topographic maps, climate maps, transportation links maps, land-use maps</a:t>
            </a:r>
          </a:p>
          <a:p>
            <a:pPr>
              <a:spcAft>
                <a:spcPts val="600"/>
              </a:spcAft>
            </a:pPr>
            <a:r>
              <a:rPr lang="en-US" sz="1400" b="1" dirty="0">
                <a:solidFill>
                  <a:schemeClr val="tx1"/>
                </a:solidFill>
                <a:latin typeface="Sassoon Penpals" panose="02000400000000000000" pitchFamily="50" charset="0"/>
              </a:rPr>
              <a:t>Imagery</a:t>
            </a:r>
          </a:p>
          <a:p>
            <a:pPr>
              <a:spcAft>
                <a:spcPts val="600"/>
              </a:spcAft>
            </a:pPr>
            <a:r>
              <a:rPr lang="en-US" sz="1400" dirty="0">
                <a:solidFill>
                  <a:schemeClr val="tx1"/>
                </a:solidFill>
                <a:latin typeface="Sassoon Penpals" panose="02000400000000000000" pitchFamily="50" charset="0"/>
              </a:rPr>
              <a:t>Terrestrial, aerial and satellite photographs (orientating with OS map locations) and Google Earth</a:t>
            </a:r>
          </a:p>
          <a:p>
            <a:pPr>
              <a:spcAft>
                <a:spcPts val="600"/>
              </a:spcAft>
            </a:pPr>
            <a:r>
              <a:rPr lang="en-GB" sz="1400" b="1" dirty="0">
                <a:solidFill>
                  <a:schemeClr val="tx1"/>
                </a:solidFill>
                <a:latin typeface="Sassoon Penpals" panose="02000400000000000000" pitchFamily="50" charset="0"/>
              </a:rPr>
              <a:t>Thinking skills</a:t>
            </a: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p:txBody>
      </p:sp>
      <p:graphicFrame>
        <p:nvGraphicFramePr>
          <p:cNvPr id="3" name="Table 2">
            <a:extLst>
              <a:ext uri="{FF2B5EF4-FFF2-40B4-BE49-F238E27FC236}">
                <a16:creationId xmlns:a16="http://schemas.microsoft.com/office/drawing/2014/main" id="{20130462-98B3-4D78-9365-72FAA9A6776C}"/>
              </a:ext>
            </a:extLst>
          </p:cNvPr>
          <p:cNvGraphicFramePr>
            <a:graphicFrameLocks noGrp="1"/>
          </p:cNvGraphicFramePr>
          <p:nvPr>
            <p:extLst>
              <p:ext uri="{D42A27DB-BD31-4B8C-83A1-F6EECF244321}">
                <p14:modId xmlns:p14="http://schemas.microsoft.com/office/powerpoint/2010/main" val="3612171729"/>
              </p:ext>
            </p:extLst>
          </p:nvPr>
        </p:nvGraphicFramePr>
        <p:xfrm>
          <a:off x="3984512" y="4554415"/>
          <a:ext cx="4353848" cy="2447194"/>
        </p:xfrm>
        <a:graphic>
          <a:graphicData uri="http://schemas.openxmlformats.org/drawingml/2006/table">
            <a:tbl>
              <a:tblPr bandRow="1">
                <a:tableStyleId>{3B4B98B0-60AC-42C2-AFA5-B58CD77FA1E5}</a:tableStyleId>
              </a:tblPr>
              <a:tblGrid>
                <a:gridCol w="800110">
                  <a:extLst>
                    <a:ext uri="{9D8B030D-6E8A-4147-A177-3AD203B41FA5}">
                      <a16:colId xmlns:a16="http://schemas.microsoft.com/office/drawing/2014/main" val="1551781930"/>
                    </a:ext>
                  </a:extLst>
                </a:gridCol>
                <a:gridCol w="3553738">
                  <a:extLst>
                    <a:ext uri="{9D8B030D-6E8A-4147-A177-3AD203B41FA5}">
                      <a16:colId xmlns:a16="http://schemas.microsoft.com/office/drawing/2014/main" val="3696036744"/>
                    </a:ext>
                  </a:extLst>
                </a:gridCol>
              </a:tblGrid>
              <a:tr h="328983">
                <a:tc>
                  <a:txBody>
                    <a:bodyPr/>
                    <a:lstStyle/>
                    <a:p>
                      <a:pPr>
                        <a:spcAft>
                          <a:spcPts val="0"/>
                        </a:spcAft>
                      </a:pPr>
                      <a:r>
                        <a:rPr lang="en-GB" sz="900" dirty="0">
                          <a:effectLst/>
                          <a:latin typeface="Sassoon Penpals" panose="02000400000000000000" pitchFamily="50" charset="0"/>
                          <a:ea typeface="Calibri" panose="020F0502020204030204" pitchFamily="34" charset="0"/>
                          <a:cs typeface="Times New Roman" panose="02020603050405020304" pitchFamily="18" charset="0"/>
                        </a:rPr>
                        <a:t>Selecting</a:t>
                      </a:r>
                      <a:endParaRPr lang="en-GB" sz="800" dirty="0">
                        <a:effectLst/>
                        <a:latin typeface="Sassoon Penpals" panose="02000400000000000000" pitchFamily="50"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spcAft>
                          <a:spcPts val="0"/>
                        </a:spcAft>
                      </a:pPr>
                      <a:r>
                        <a:rPr lang="en-GB" sz="900" dirty="0">
                          <a:effectLst/>
                          <a:latin typeface="Sassoon Penpals" panose="02000400000000000000" pitchFamily="50" charset="0"/>
                          <a:ea typeface="Calibri" panose="020F0502020204030204" pitchFamily="34" charset="0"/>
                          <a:cs typeface="Times New Roman" panose="02020603050405020304" pitchFamily="18" charset="0"/>
                        </a:rPr>
                        <a:t>Choosing the information most suitable and relevant.</a:t>
                      </a:r>
                      <a:endParaRPr lang="en-GB" sz="800" dirty="0">
                        <a:effectLst/>
                        <a:latin typeface="Sassoon Penpals" panose="02000400000000000000" pitchFamily="50"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40678706"/>
                  </a:ext>
                </a:extLst>
              </a:tr>
              <a:tr h="328983">
                <a:tc>
                  <a:txBody>
                    <a:bodyPr/>
                    <a:lstStyle/>
                    <a:p>
                      <a:pPr>
                        <a:spcAft>
                          <a:spcPts val="0"/>
                        </a:spcAft>
                      </a:pPr>
                      <a:r>
                        <a:rPr lang="en-GB" sz="900" dirty="0">
                          <a:effectLst/>
                          <a:latin typeface="Sassoon Penpals" panose="02000400000000000000" pitchFamily="50" charset="0"/>
                          <a:ea typeface="Calibri" panose="020F0502020204030204" pitchFamily="34" charset="0"/>
                          <a:cs typeface="Times New Roman" panose="02020603050405020304" pitchFamily="18" charset="0"/>
                        </a:rPr>
                        <a:t>Sequencing</a:t>
                      </a:r>
                      <a:endParaRPr lang="en-GB" sz="800" dirty="0">
                        <a:effectLst/>
                        <a:latin typeface="Sassoon Penpals" panose="02000400000000000000" pitchFamily="50"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spcAft>
                          <a:spcPts val="0"/>
                        </a:spcAft>
                      </a:pPr>
                      <a:r>
                        <a:rPr lang="en-GB" sz="900" dirty="0">
                          <a:effectLst/>
                          <a:latin typeface="Sassoon Penpals" panose="02000400000000000000" pitchFamily="50" charset="0"/>
                          <a:ea typeface="Calibri" panose="020F0502020204030204" pitchFamily="34" charset="0"/>
                          <a:cs typeface="Times New Roman" panose="02020603050405020304" pitchFamily="18" charset="0"/>
                        </a:rPr>
                        <a:t>Arranging events or artefacts in their correct time order.</a:t>
                      </a:r>
                      <a:endParaRPr lang="en-GB" sz="800" dirty="0">
                        <a:effectLst/>
                        <a:latin typeface="Sassoon Penpals" panose="02000400000000000000" pitchFamily="50"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59407033"/>
                  </a:ext>
                </a:extLst>
              </a:tr>
              <a:tr h="391051">
                <a:tc>
                  <a:txBody>
                    <a:bodyPr/>
                    <a:lstStyle/>
                    <a:p>
                      <a:pPr>
                        <a:spcAft>
                          <a:spcPts val="0"/>
                        </a:spcAft>
                      </a:pPr>
                      <a:r>
                        <a:rPr lang="en-GB" sz="900" dirty="0">
                          <a:effectLst/>
                          <a:latin typeface="Sassoon Penpals" panose="02000400000000000000" pitchFamily="50" charset="0"/>
                          <a:ea typeface="Calibri" panose="020F0502020204030204" pitchFamily="34" charset="0"/>
                          <a:cs typeface="Times New Roman" panose="02020603050405020304" pitchFamily="18" charset="0"/>
                        </a:rPr>
                        <a:t>Comparing and contrasting</a:t>
                      </a:r>
                      <a:endParaRPr lang="en-GB" sz="800" dirty="0">
                        <a:effectLst/>
                        <a:latin typeface="Sassoon Penpals" panose="02000400000000000000" pitchFamily="50"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spcAft>
                          <a:spcPts val="0"/>
                        </a:spcAft>
                      </a:pPr>
                      <a:r>
                        <a:rPr lang="en-GB" sz="900" dirty="0">
                          <a:effectLst/>
                          <a:latin typeface="Sassoon Penpals" panose="02000400000000000000" pitchFamily="50" charset="0"/>
                          <a:ea typeface="Calibri" panose="020F0502020204030204" pitchFamily="34" charset="0"/>
                          <a:cs typeface="Times New Roman" panose="02020603050405020304" pitchFamily="18" charset="0"/>
                        </a:rPr>
                        <a:t>Finding similarities and differences in how people lived at different times.</a:t>
                      </a:r>
                      <a:endParaRPr lang="en-GB" sz="800" dirty="0">
                        <a:effectLst/>
                        <a:latin typeface="Sassoon Penpals" panose="02000400000000000000" pitchFamily="50"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610945564"/>
                  </a:ext>
                </a:extLst>
              </a:tr>
              <a:tr h="356398">
                <a:tc>
                  <a:txBody>
                    <a:bodyPr/>
                    <a:lstStyle/>
                    <a:p>
                      <a:pPr>
                        <a:spcAft>
                          <a:spcPts val="0"/>
                        </a:spcAft>
                      </a:pPr>
                      <a:r>
                        <a:rPr lang="en-GB" sz="900" dirty="0">
                          <a:effectLst/>
                          <a:latin typeface="Sassoon Penpals" panose="02000400000000000000" pitchFamily="50" charset="0"/>
                          <a:ea typeface="Calibri" panose="020F0502020204030204" pitchFamily="34" charset="0"/>
                          <a:cs typeface="Times New Roman" panose="02020603050405020304" pitchFamily="18" charset="0"/>
                        </a:rPr>
                        <a:t>Reasoning and speculating</a:t>
                      </a:r>
                      <a:endParaRPr lang="en-GB" sz="800" dirty="0">
                        <a:effectLst/>
                        <a:latin typeface="Sassoon Penpals" panose="02000400000000000000" pitchFamily="50"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spcAft>
                          <a:spcPts val="0"/>
                        </a:spcAft>
                      </a:pPr>
                      <a:r>
                        <a:rPr lang="en-GB" sz="900" dirty="0">
                          <a:effectLst/>
                          <a:latin typeface="Sassoon Penpals" panose="02000400000000000000" pitchFamily="50" charset="0"/>
                          <a:ea typeface="Calibri" panose="020F0502020204030204" pitchFamily="34" charset="0"/>
                          <a:cs typeface="Times New Roman" panose="02020603050405020304" pitchFamily="18" charset="0"/>
                        </a:rPr>
                        <a:t>Forming ideas about something without firm evidence.</a:t>
                      </a:r>
                      <a:endParaRPr lang="en-GB" sz="800" dirty="0">
                        <a:effectLst/>
                        <a:latin typeface="Sassoon Penpals" panose="02000400000000000000" pitchFamily="50"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4495077"/>
                  </a:ext>
                </a:extLst>
              </a:tr>
              <a:tr h="356398">
                <a:tc>
                  <a:txBody>
                    <a:bodyPr/>
                    <a:lstStyle/>
                    <a:p>
                      <a:pPr>
                        <a:spcAft>
                          <a:spcPts val="0"/>
                        </a:spcAft>
                      </a:pPr>
                      <a:r>
                        <a:rPr lang="en-US" sz="900" dirty="0" err="1">
                          <a:effectLst/>
                          <a:latin typeface="Sassoon Penpals" panose="02000400000000000000" pitchFamily="50" charset="0"/>
                          <a:ea typeface="Calibri" panose="020F0502020204030204" pitchFamily="34" charset="0"/>
                          <a:cs typeface="Times New Roman" panose="02020603050405020304" pitchFamily="18" charset="0"/>
                        </a:rPr>
                        <a:t>Summarise</a:t>
                      </a:r>
                      <a:endParaRPr lang="en-GB" sz="800" dirty="0">
                        <a:effectLst/>
                        <a:latin typeface="Sassoon Penpals" panose="02000400000000000000" pitchFamily="50"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spcAft>
                          <a:spcPts val="0"/>
                        </a:spcAft>
                      </a:pPr>
                      <a:r>
                        <a:rPr lang="en-US" sz="900" dirty="0">
                          <a:effectLst/>
                          <a:latin typeface="Sassoon Penpals" panose="02000400000000000000" pitchFamily="50" charset="0"/>
                          <a:ea typeface="Calibri" panose="020F0502020204030204" pitchFamily="34" charset="0"/>
                          <a:cs typeface="Times New Roman" panose="02020603050405020304" pitchFamily="18" charset="0"/>
                        </a:rPr>
                        <a:t>Outline or sum up briefly the main points about something .</a:t>
                      </a:r>
                      <a:endParaRPr lang="en-GB" sz="900" dirty="0">
                        <a:effectLst/>
                        <a:latin typeface="Sassoon Penpals" panose="02000400000000000000" pitchFamily="50"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479953013"/>
                  </a:ext>
                </a:extLst>
              </a:tr>
              <a:tr h="356398">
                <a:tc>
                  <a:txBody>
                    <a:bodyPr/>
                    <a:lstStyle/>
                    <a:p>
                      <a:pPr>
                        <a:spcAft>
                          <a:spcPts val="0"/>
                        </a:spcAft>
                      </a:pPr>
                      <a:r>
                        <a:rPr lang="en-GB" sz="900" dirty="0">
                          <a:effectLst/>
                          <a:latin typeface="Sassoon Penpals" panose="02000400000000000000" pitchFamily="50" charset="0"/>
                          <a:ea typeface="Calibri" panose="020F0502020204030204" pitchFamily="34" charset="0"/>
                          <a:cs typeface="Times New Roman" panose="02020603050405020304" pitchFamily="18" charset="0"/>
                        </a:rPr>
                        <a:t>Synthesising</a:t>
                      </a:r>
                      <a:endParaRPr lang="en-GB" sz="800" dirty="0">
                        <a:effectLst/>
                        <a:latin typeface="Sassoon Penpals" panose="02000400000000000000" pitchFamily="50"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spcAft>
                          <a:spcPts val="0"/>
                        </a:spcAft>
                      </a:pPr>
                      <a:r>
                        <a:rPr lang="en-GB" sz="900" dirty="0">
                          <a:effectLst/>
                          <a:latin typeface="Sassoon Penpals" panose="02000400000000000000" pitchFamily="50" charset="0"/>
                          <a:ea typeface="Calibri" panose="020F0502020204030204" pitchFamily="34" charset="0"/>
                          <a:cs typeface="Times New Roman" panose="02020603050405020304" pitchFamily="18" charset="0"/>
                        </a:rPr>
                        <a:t>Combining a range of ideas and facts from different sources.</a:t>
                      </a:r>
                      <a:endParaRPr lang="en-GB" sz="800" dirty="0">
                        <a:effectLst/>
                        <a:latin typeface="Sassoon Penpals" panose="02000400000000000000" pitchFamily="50"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262402255"/>
                  </a:ext>
                </a:extLst>
              </a:tr>
              <a:tr h="328983">
                <a:tc>
                  <a:txBody>
                    <a:bodyPr/>
                    <a:lstStyle/>
                    <a:p>
                      <a:pPr>
                        <a:spcAft>
                          <a:spcPts val="0"/>
                        </a:spcAft>
                      </a:pPr>
                      <a:r>
                        <a:rPr lang="en-GB" sz="900" dirty="0">
                          <a:effectLst/>
                          <a:latin typeface="Sassoon Penpals" panose="02000400000000000000" pitchFamily="50" charset="0"/>
                          <a:ea typeface="Calibri" panose="020F0502020204030204" pitchFamily="34" charset="0"/>
                          <a:cs typeface="Times New Roman" panose="02020603050405020304" pitchFamily="18" charset="0"/>
                        </a:rPr>
                        <a:t>Explaining</a:t>
                      </a:r>
                      <a:endParaRPr lang="en-GB" sz="800" dirty="0">
                        <a:effectLst/>
                        <a:latin typeface="Sassoon Penpals" panose="02000400000000000000" pitchFamily="50"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spcAft>
                          <a:spcPts val="0"/>
                        </a:spcAft>
                      </a:pPr>
                      <a:r>
                        <a:rPr lang="en-GB" sz="900" dirty="0">
                          <a:effectLst/>
                          <a:latin typeface="Sassoon Penpals" panose="02000400000000000000" pitchFamily="50" charset="0"/>
                          <a:ea typeface="Calibri" panose="020F0502020204030204" pitchFamily="34" charset="0"/>
                          <a:cs typeface="Times New Roman" panose="02020603050405020304" pitchFamily="18" charset="0"/>
                        </a:rPr>
                        <a:t>Showing understanding of how or why something happened.</a:t>
                      </a:r>
                      <a:endParaRPr lang="en-GB" sz="800" dirty="0">
                        <a:effectLst/>
                        <a:latin typeface="Sassoon Penpals" panose="02000400000000000000" pitchFamily="50"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5527621"/>
                  </a:ext>
                </a:extLst>
              </a:tr>
            </a:tbl>
          </a:graphicData>
        </a:graphic>
      </p:graphicFrame>
      <p:sp>
        <p:nvSpPr>
          <p:cNvPr id="12" name="Oval 11">
            <a:extLst>
              <a:ext uri="{FF2B5EF4-FFF2-40B4-BE49-F238E27FC236}">
                <a16:creationId xmlns:a16="http://schemas.microsoft.com/office/drawing/2014/main" id="{1F6B68EB-53C0-4DB9-A190-43715A0DD85D}"/>
              </a:ext>
            </a:extLst>
          </p:cNvPr>
          <p:cNvSpPr/>
          <p:nvPr/>
        </p:nvSpPr>
        <p:spPr>
          <a:xfrm>
            <a:off x="10961077" y="172625"/>
            <a:ext cx="914173" cy="85900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Geography</a:t>
            </a:r>
            <a:endParaRPr lang="en-GB" sz="1000" dirty="0">
              <a:solidFill>
                <a:schemeClr val="bg1"/>
              </a:solidFill>
              <a:latin typeface="Sassoon Penpals" panose="02000400000000000000" pitchFamily="50" charset="0"/>
            </a:endParaRPr>
          </a:p>
        </p:txBody>
      </p:sp>
      <p:sp>
        <p:nvSpPr>
          <p:cNvPr id="13" name="Rounded Rectangle 17">
            <a:extLst>
              <a:ext uri="{FF2B5EF4-FFF2-40B4-BE49-F238E27FC236}">
                <a16:creationId xmlns:a16="http://schemas.microsoft.com/office/drawing/2014/main" id="{1D69F6EC-1A39-4C96-B825-C7AADDE2F49F}"/>
              </a:ext>
            </a:extLst>
          </p:cNvPr>
          <p:cNvSpPr/>
          <p:nvPr/>
        </p:nvSpPr>
        <p:spPr>
          <a:xfrm>
            <a:off x="6276076" y="133314"/>
            <a:ext cx="4586654" cy="535356"/>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spcAft>
                <a:spcPts val="600"/>
              </a:spcAft>
            </a:pPr>
            <a:r>
              <a:rPr lang="en-US" sz="1400" dirty="0">
                <a:solidFill>
                  <a:schemeClr val="tx1"/>
                </a:solidFill>
                <a:latin typeface="Sassoon Penpals" panose="02000400000000000000" pitchFamily="50" charset="0"/>
              </a:rPr>
              <a:t>Environment	Location	Scale	    Distribution         Processes      Change	      Interaction       Interdependence     Sustainability     Diversity</a:t>
            </a:r>
          </a:p>
        </p:txBody>
      </p:sp>
      <p:sp>
        <p:nvSpPr>
          <p:cNvPr id="11" name="Rounded Rectangle 48">
            <a:extLst>
              <a:ext uri="{FF2B5EF4-FFF2-40B4-BE49-F238E27FC236}">
                <a16:creationId xmlns:a16="http://schemas.microsoft.com/office/drawing/2014/main" id="{7BB80192-160A-42ED-A39C-1EC3201B5873}"/>
              </a:ext>
            </a:extLst>
          </p:cNvPr>
          <p:cNvSpPr/>
          <p:nvPr/>
        </p:nvSpPr>
        <p:spPr>
          <a:xfrm>
            <a:off x="8543781" y="1209675"/>
            <a:ext cx="4169759" cy="4663587"/>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End Points of Learning</a:t>
            </a:r>
          </a:p>
          <a:p>
            <a:pPr>
              <a:spcAft>
                <a:spcPts val="200"/>
              </a:spcAft>
            </a:pPr>
            <a:r>
              <a:rPr lang="en-GB" sz="1600" b="1" dirty="0">
                <a:solidFill>
                  <a:schemeClr val="tx1"/>
                </a:solidFill>
                <a:latin typeface="Sassoon Penpals" panose="02000400000000000000" pitchFamily="50" charset="0"/>
              </a:rPr>
              <a:t>Pupils making a good level of progress will:</a:t>
            </a:r>
          </a:p>
          <a:p>
            <a:pPr marL="342900" indent="-342900">
              <a:spcAft>
                <a:spcPts val="200"/>
              </a:spcAft>
              <a:buFont typeface="+mj-lt"/>
              <a:buAutoNum type="arabicPeriod"/>
            </a:pPr>
            <a:r>
              <a:rPr lang="en-US" sz="1400" b="1" dirty="0">
                <a:solidFill>
                  <a:schemeClr val="tx1"/>
                </a:solidFill>
                <a:latin typeface="Sassoon Penpals" panose="02000400000000000000" pitchFamily="50" charset="0"/>
              </a:rPr>
              <a:t>Identify, describe and locate </a:t>
            </a:r>
            <a:r>
              <a:rPr lang="en-US" sz="1400" dirty="0">
                <a:solidFill>
                  <a:schemeClr val="tx1"/>
                </a:solidFill>
                <a:latin typeface="Sassoon Penpals" panose="02000400000000000000" pitchFamily="50" charset="0"/>
              </a:rPr>
              <a:t>where they live in the United Kingdom in relation its four nations, largest cities and the continents of the world</a:t>
            </a:r>
          </a:p>
          <a:p>
            <a:pPr marL="342900" indent="-342900">
              <a:spcAft>
                <a:spcPts val="200"/>
              </a:spcAft>
              <a:buFont typeface="+mj-lt"/>
              <a:buAutoNum type="arabicPeriod"/>
            </a:pPr>
            <a:r>
              <a:rPr lang="en-US" sz="1400" b="1" dirty="0">
                <a:solidFill>
                  <a:schemeClr val="tx1"/>
                </a:solidFill>
                <a:latin typeface="Sassoon Penpals" panose="02000400000000000000" pitchFamily="50" charset="0"/>
              </a:rPr>
              <a:t>Describe and explain </a:t>
            </a:r>
            <a:r>
              <a:rPr lang="en-US" sz="1400" dirty="0">
                <a:solidFill>
                  <a:schemeClr val="tx1"/>
                </a:solidFill>
                <a:latin typeface="Sassoon Penpals" panose="02000400000000000000" pitchFamily="50" charset="0"/>
              </a:rPr>
              <a:t>what the terms ‘average’ and ‘general’ and that there are exceptions to the following:   </a:t>
            </a:r>
            <a:r>
              <a:rPr lang="en-US" sz="1100" dirty="0">
                <a:solidFill>
                  <a:schemeClr val="tx1"/>
                </a:solidFill>
                <a:latin typeface="Sassoon Penpals" panose="02000400000000000000" pitchFamily="50" charset="0"/>
              </a:rPr>
              <a:t>1) How Wales and Scotland are more mountainous than the South of England. 2) There is more average annual rainfall in the North and West of the UK. 3) The average annual temperatures are higher in the South and East of the UK. 4) There are more transport links in the South of England compared with other parts of the UK</a:t>
            </a:r>
          </a:p>
          <a:p>
            <a:pPr marL="342900" indent="-342900">
              <a:spcAft>
                <a:spcPts val="200"/>
              </a:spcAft>
              <a:buFont typeface="+mj-lt"/>
              <a:buAutoNum type="arabicPeriod"/>
            </a:pPr>
            <a:r>
              <a:rPr lang="en-US" sz="1400" b="1" dirty="0">
                <a:solidFill>
                  <a:schemeClr val="tx1"/>
                </a:solidFill>
                <a:latin typeface="Sassoon Penpals" panose="02000400000000000000" pitchFamily="50" charset="0"/>
              </a:rPr>
              <a:t>Reason and speculate </a:t>
            </a:r>
            <a:r>
              <a:rPr lang="en-US" sz="1400" dirty="0">
                <a:solidFill>
                  <a:schemeClr val="tx1"/>
                </a:solidFill>
                <a:latin typeface="Sassoon Penpals" panose="02000400000000000000" pitchFamily="50" charset="0"/>
              </a:rPr>
              <a:t>why the population density is much greater in the South East of England</a:t>
            </a:r>
          </a:p>
          <a:p>
            <a:pPr marL="342900" indent="-342900">
              <a:spcAft>
                <a:spcPts val="200"/>
              </a:spcAft>
              <a:buFont typeface="+mj-lt"/>
              <a:buAutoNum type="arabicPeriod"/>
            </a:pPr>
            <a:r>
              <a:rPr lang="en-US" sz="1400" b="1" dirty="0">
                <a:solidFill>
                  <a:schemeClr val="tx1"/>
                </a:solidFill>
                <a:latin typeface="Sassoon Penpals" panose="02000400000000000000" pitchFamily="50" charset="0"/>
              </a:rPr>
              <a:t>Identify</a:t>
            </a:r>
            <a:r>
              <a:rPr lang="en-US" sz="1400" dirty="0">
                <a:solidFill>
                  <a:schemeClr val="tx1"/>
                </a:solidFill>
                <a:latin typeface="Sassoon Penpals" panose="02000400000000000000" pitchFamily="50" charset="0"/>
              </a:rPr>
              <a:t> and </a:t>
            </a:r>
            <a:r>
              <a:rPr lang="en-US" sz="1400" b="1" dirty="0">
                <a:solidFill>
                  <a:schemeClr val="tx1"/>
                </a:solidFill>
                <a:latin typeface="Sassoon Penpals" panose="02000400000000000000" pitchFamily="50" charset="0"/>
              </a:rPr>
              <a:t>describe</a:t>
            </a:r>
            <a:r>
              <a:rPr lang="en-US" sz="1400" dirty="0">
                <a:solidFill>
                  <a:schemeClr val="tx1"/>
                </a:solidFill>
                <a:latin typeface="Sassoon Penpals" panose="02000400000000000000" pitchFamily="50" charset="0"/>
              </a:rPr>
              <a:t> the different layers of the Earth and the three main types of rock</a:t>
            </a:r>
          </a:p>
          <a:p>
            <a:pPr marL="342900" indent="-342900">
              <a:spcAft>
                <a:spcPts val="200"/>
              </a:spcAft>
              <a:buFont typeface="+mj-lt"/>
              <a:buAutoNum type="arabicPeriod"/>
            </a:pPr>
            <a:r>
              <a:rPr lang="en-US" sz="1400" b="1" dirty="0">
                <a:solidFill>
                  <a:schemeClr val="tx1"/>
                </a:solidFill>
                <a:latin typeface="Sassoon Penpals" panose="02000400000000000000" pitchFamily="50" charset="0"/>
              </a:rPr>
              <a:t>Explain</a:t>
            </a:r>
            <a:r>
              <a:rPr lang="en-US" sz="1400" dirty="0">
                <a:solidFill>
                  <a:schemeClr val="tx1"/>
                </a:solidFill>
                <a:latin typeface="Sassoon Penpals" panose="02000400000000000000" pitchFamily="50" charset="0"/>
              </a:rPr>
              <a:t> how volcanoes are formed</a:t>
            </a:r>
          </a:p>
          <a:p>
            <a:pPr marL="342900" indent="-342900">
              <a:spcAft>
                <a:spcPts val="200"/>
              </a:spcAft>
              <a:buFont typeface="+mj-lt"/>
              <a:buAutoNum type="arabicPeriod"/>
            </a:pPr>
            <a:r>
              <a:rPr lang="en-US" sz="1400" b="1" dirty="0">
                <a:solidFill>
                  <a:schemeClr val="tx1"/>
                </a:solidFill>
                <a:latin typeface="Sassoon Penpals" panose="02000400000000000000" pitchFamily="50" charset="0"/>
              </a:rPr>
              <a:t>Evaluate and reach a judgement </a:t>
            </a:r>
            <a:r>
              <a:rPr lang="en-US" sz="1400" dirty="0">
                <a:solidFill>
                  <a:schemeClr val="tx1"/>
                </a:solidFill>
                <a:latin typeface="Sassoon Penpals" panose="02000400000000000000" pitchFamily="50" charset="0"/>
              </a:rPr>
              <a:t>on</a:t>
            </a:r>
            <a:r>
              <a:rPr lang="en-US" sz="1400" b="1" dirty="0">
                <a:solidFill>
                  <a:schemeClr val="tx1"/>
                </a:solidFill>
                <a:latin typeface="Sassoon Penpals" panose="02000400000000000000" pitchFamily="50" charset="0"/>
              </a:rPr>
              <a:t> </a:t>
            </a:r>
            <a:r>
              <a:rPr lang="en-US" sz="1400" dirty="0">
                <a:solidFill>
                  <a:schemeClr val="tx1"/>
                </a:solidFill>
                <a:latin typeface="Sassoon Penpals" panose="02000400000000000000" pitchFamily="50" charset="0"/>
              </a:rPr>
              <a:t>the benefits and costs or disadvantages of living in close proximity to an active volcano</a:t>
            </a:r>
          </a:p>
          <a:p>
            <a:pPr marL="171450" indent="-171450">
              <a:spcAft>
                <a:spcPts val="600"/>
              </a:spcAft>
              <a:buFont typeface="Arial" panose="020B0604020202020204" pitchFamily="34" charset="0"/>
              <a:buChar char="•"/>
            </a:pPr>
            <a:endParaRPr lang="en-US" sz="1400" dirty="0">
              <a:solidFill>
                <a:schemeClr val="tx1"/>
              </a:solidFill>
              <a:latin typeface="Sassoon Penpals" panose="02000400000000000000" pitchFamily="50" charset="0"/>
            </a:endParaRPr>
          </a:p>
          <a:p>
            <a:pPr marL="228600" indent="-228600">
              <a:spcAft>
                <a:spcPts val="600"/>
              </a:spcAft>
              <a:buFont typeface="+mj-lt"/>
              <a:buAutoNum type="arabicPeriod"/>
            </a:pPr>
            <a:endParaRPr lang="en-GB" sz="1400" dirty="0">
              <a:solidFill>
                <a:schemeClr val="tx1"/>
              </a:solidFill>
              <a:latin typeface="Sassoon Penpals" panose="02000400000000000000" pitchFamily="50" charset="0"/>
            </a:endParaRPr>
          </a:p>
          <a:p>
            <a:pPr marL="228600" indent="-228600">
              <a:spcAft>
                <a:spcPts val="600"/>
              </a:spcAft>
              <a:buFont typeface="+mj-lt"/>
              <a:buAutoNum type="arabicPeriod"/>
            </a:pPr>
            <a:endParaRPr lang="en-US" sz="1400" dirty="0">
              <a:solidFill>
                <a:schemeClr val="tx1"/>
              </a:solidFill>
              <a:latin typeface="Sassoon Penpals" panose="02000400000000000000" pitchFamily="50" charset="0"/>
            </a:endParaRPr>
          </a:p>
          <a:p>
            <a:pPr marL="228600" indent="-228600">
              <a:spcAft>
                <a:spcPts val="600"/>
              </a:spcAft>
              <a:buFont typeface="+mj-lt"/>
              <a:buAutoNum type="arabicPeriod"/>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US" sz="105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US" sz="105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050" dirty="0">
              <a:solidFill>
                <a:schemeClr val="tx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3341B41-7712-4DED-B6B2-048624EE24F5}"/>
              </a:ext>
            </a:extLst>
          </p:cNvPr>
          <p:cNvSpPr/>
          <p:nvPr/>
        </p:nvSpPr>
        <p:spPr>
          <a:xfrm>
            <a:off x="8555640" y="6016418"/>
            <a:ext cx="4169759" cy="3451467"/>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100"/>
              </a:spcAft>
            </a:pPr>
            <a:r>
              <a:rPr lang="en-GB" sz="2400" b="1" dirty="0">
                <a:solidFill>
                  <a:schemeClr val="tx1"/>
                </a:solidFill>
                <a:latin typeface="Sassoon Penpals" panose="02000400000000000000" pitchFamily="50" charset="0"/>
              </a:rPr>
              <a:t>Building on…</a:t>
            </a:r>
          </a:p>
          <a:p>
            <a:pPr marL="171450" indent="-171450">
              <a:spcAft>
                <a:spcPts val="100"/>
              </a:spcAft>
              <a:buFont typeface="Arial" panose="020B0604020202020204" pitchFamily="34" charset="0"/>
              <a:buChar char="•"/>
            </a:pPr>
            <a:r>
              <a:rPr lang="en-US" sz="1200" dirty="0">
                <a:solidFill>
                  <a:schemeClr val="tx1"/>
                </a:solidFill>
                <a:latin typeface="Sassoon Penpals" panose="02000400000000000000" pitchFamily="50" charset="0"/>
              </a:rPr>
              <a:t>That the main types of land use are transport, residential, economic activity, public services and open space</a:t>
            </a:r>
          </a:p>
          <a:p>
            <a:pPr marL="171450" indent="-171450">
              <a:spcAft>
                <a:spcPts val="100"/>
              </a:spcAft>
              <a:buFont typeface="Arial" panose="020B0604020202020204" pitchFamily="34" charset="0"/>
              <a:buChar char="•"/>
            </a:pPr>
            <a:r>
              <a:rPr lang="en-US" sz="1200" dirty="0">
                <a:solidFill>
                  <a:schemeClr val="tx1"/>
                </a:solidFill>
                <a:latin typeface="Sassoon Penpals" panose="02000400000000000000" pitchFamily="50" charset="0"/>
              </a:rPr>
              <a:t>The difference between the physical and human geographical features of the seaside, countryside and towns and cities</a:t>
            </a:r>
          </a:p>
          <a:p>
            <a:pPr marL="171450" indent="-171450">
              <a:spcAft>
                <a:spcPts val="100"/>
              </a:spcAft>
              <a:buFont typeface="Arial" panose="020B0604020202020204" pitchFamily="34" charset="0"/>
              <a:buChar char="•"/>
            </a:pPr>
            <a:r>
              <a:rPr lang="en-US" sz="1200" dirty="0">
                <a:solidFill>
                  <a:schemeClr val="tx1"/>
                </a:solidFill>
                <a:latin typeface="Sassoon Penpals" panose="02000400000000000000" pitchFamily="50" charset="0"/>
              </a:rPr>
              <a:t>The distinction between the concepts of ‘coast’, ‘rural’ and ‘urban’</a:t>
            </a:r>
          </a:p>
          <a:p>
            <a:pPr marL="171450" indent="-171450">
              <a:spcAft>
                <a:spcPts val="100"/>
              </a:spcAft>
              <a:buFont typeface="Arial" panose="020B0604020202020204" pitchFamily="34" charset="0"/>
              <a:buChar char="•"/>
            </a:pPr>
            <a:r>
              <a:rPr lang="en-US" sz="1200" dirty="0">
                <a:solidFill>
                  <a:schemeClr val="tx1"/>
                </a:solidFill>
                <a:latin typeface="Sassoon Penpals" panose="02000400000000000000" pitchFamily="50" charset="0"/>
              </a:rPr>
              <a:t>The four countries and capital cities of the United Kingdom and its surrounding seas</a:t>
            </a:r>
          </a:p>
          <a:p>
            <a:pPr marL="171450" indent="-171450">
              <a:spcAft>
                <a:spcPts val="100"/>
              </a:spcAft>
              <a:buFont typeface="Arial" panose="020B0604020202020204" pitchFamily="34" charset="0"/>
              <a:buChar char="•"/>
            </a:pPr>
            <a:r>
              <a:rPr lang="en-US" sz="1200" dirty="0">
                <a:solidFill>
                  <a:schemeClr val="tx1"/>
                </a:solidFill>
                <a:latin typeface="Sassoon Penpals" panose="02000400000000000000" pitchFamily="50" charset="0"/>
              </a:rPr>
              <a:t>How traditional seaside holidays in the United Kingdom have changed within living memory</a:t>
            </a:r>
          </a:p>
          <a:p>
            <a:pPr marL="171450" indent="-171450">
              <a:spcAft>
                <a:spcPts val="100"/>
              </a:spcAft>
              <a:buFont typeface="Arial" panose="020B0604020202020204" pitchFamily="34" charset="0"/>
              <a:buChar char="•"/>
            </a:pPr>
            <a:r>
              <a:rPr lang="en-US" sz="1200" dirty="0">
                <a:solidFill>
                  <a:schemeClr val="tx1"/>
                </a:solidFill>
                <a:latin typeface="Sassoon Penpals" panose="02000400000000000000" pitchFamily="50" charset="0"/>
              </a:rPr>
              <a:t>The elements that make up the weather</a:t>
            </a:r>
          </a:p>
          <a:p>
            <a:pPr marL="171450" indent="-171450">
              <a:spcAft>
                <a:spcPts val="100"/>
              </a:spcAft>
              <a:buFont typeface="Arial" panose="020B0604020202020204" pitchFamily="34" charset="0"/>
              <a:buChar char="•"/>
            </a:pPr>
            <a:r>
              <a:rPr lang="en-US" sz="1200" dirty="0">
                <a:solidFill>
                  <a:schemeClr val="tx1"/>
                </a:solidFill>
                <a:latin typeface="Sassoon Penpals" panose="02000400000000000000" pitchFamily="50" charset="0"/>
              </a:rPr>
              <a:t>How to observe and measure elements of the weather using simple instruments</a:t>
            </a:r>
          </a:p>
          <a:p>
            <a:pPr marL="171450" indent="-171450">
              <a:spcAft>
                <a:spcPts val="100"/>
              </a:spcAft>
              <a:buFont typeface="Arial" panose="020B0604020202020204" pitchFamily="34" charset="0"/>
              <a:buChar char="•"/>
            </a:pPr>
            <a:r>
              <a:rPr lang="en-US" sz="1200" dirty="0">
                <a:solidFill>
                  <a:schemeClr val="tx1"/>
                </a:solidFill>
                <a:latin typeface="Sassoon Penpals" panose="02000400000000000000" pitchFamily="50" charset="0"/>
              </a:rPr>
              <a:t>How and why the weather changes over time</a:t>
            </a:r>
          </a:p>
          <a:p>
            <a:pPr marL="171450" indent="-171450">
              <a:spcAft>
                <a:spcPts val="100"/>
              </a:spcAft>
              <a:buFont typeface="Arial" panose="020B0604020202020204" pitchFamily="34" charset="0"/>
              <a:buChar char="•"/>
            </a:pPr>
            <a:r>
              <a:rPr lang="en-US" sz="1200" dirty="0">
                <a:solidFill>
                  <a:schemeClr val="tx1"/>
                </a:solidFill>
                <a:latin typeface="Sassoon Penpals" panose="02000400000000000000" pitchFamily="50" charset="0"/>
              </a:rPr>
              <a:t>How and why the weather changes during the four seasons</a:t>
            </a:r>
          </a:p>
          <a:p>
            <a:pPr marL="171450" indent="-171450">
              <a:spcAft>
                <a:spcPts val="100"/>
              </a:spcAft>
              <a:buFont typeface="Arial" panose="020B0604020202020204" pitchFamily="34" charset="0"/>
              <a:buChar char="•"/>
            </a:pPr>
            <a:r>
              <a:rPr lang="en-US" sz="1200" dirty="0">
                <a:solidFill>
                  <a:schemeClr val="tx1"/>
                </a:solidFill>
                <a:latin typeface="Sassoon Penpals" panose="02000400000000000000" pitchFamily="50" charset="0"/>
              </a:rPr>
              <a:t>The location of hot and cold places in the world</a:t>
            </a:r>
          </a:p>
        </p:txBody>
      </p:sp>
      <p:pic>
        <p:nvPicPr>
          <p:cNvPr id="15" name="Picture 14">
            <a:extLst>
              <a:ext uri="{FF2B5EF4-FFF2-40B4-BE49-F238E27FC236}">
                <a16:creationId xmlns:a16="http://schemas.microsoft.com/office/drawing/2014/main" id="{CADC42EC-EB92-483D-A4B2-D9E0C1FD687A}"/>
              </a:ext>
            </a:extLst>
          </p:cNvPr>
          <p:cNvPicPr>
            <a:picLocks noChangeAspect="1"/>
          </p:cNvPicPr>
          <p:nvPr/>
        </p:nvPicPr>
        <p:blipFill>
          <a:blip r:embed="rId3"/>
          <a:stretch>
            <a:fillRect/>
          </a:stretch>
        </p:blipFill>
        <p:spPr>
          <a:xfrm>
            <a:off x="11875250" y="6036652"/>
            <a:ext cx="670618" cy="487722"/>
          </a:xfrm>
          <a:prstGeom prst="rect">
            <a:avLst/>
          </a:prstGeom>
        </p:spPr>
      </p:pic>
      <p:sp>
        <p:nvSpPr>
          <p:cNvPr id="16" name="Rounded Rectangle 48">
            <a:extLst>
              <a:ext uri="{FF2B5EF4-FFF2-40B4-BE49-F238E27FC236}">
                <a16:creationId xmlns:a16="http://schemas.microsoft.com/office/drawing/2014/main" id="{0823BD8C-9A0A-475D-94F1-BC260639AD51}"/>
              </a:ext>
            </a:extLst>
          </p:cNvPr>
          <p:cNvSpPr/>
          <p:nvPr/>
        </p:nvSpPr>
        <p:spPr>
          <a:xfrm>
            <a:off x="3874282" y="7315199"/>
            <a:ext cx="4586654" cy="2152685"/>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hlinkClick r:id="rId4" action="ppaction://hlinksldjump"/>
              </a:rPr>
              <a:t>Subject specific inclusive and adaptive strategies can be found here.</a:t>
            </a:r>
            <a:endPar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pic>
        <p:nvPicPr>
          <p:cNvPr id="17" name="Picture 16">
            <a:extLst>
              <a:ext uri="{FF2B5EF4-FFF2-40B4-BE49-F238E27FC236}">
                <a16:creationId xmlns:a16="http://schemas.microsoft.com/office/drawing/2014/main" id="{F3F45CE5-6D89-4FAC-91E2-78D9A9F53364}"/>
              </a:ext>
            </a:extLst>
          </p:cNvPr>
          <p:cNvPicPr>
            <a:picLocks noChangeAspect="1"/>
          </p:cNvPicPr>
          <p:nvPr/>
        </p:nvPicPr>
        <p:blipFill>
          <a:blip r:embed="rId5"/>
          <a:stretch>
            <a:fillRect/>
          </a:stretch>
        </p:blipFill>
        <p:spPr>
          <a:xfrm>
            <a:off x="11998504" y="137755"/>
            <a:ext cx="750026" cy="747542"/>
          </a:xfrm>
          <a:prstGeom prst="rect">
            <a:avLst/>
          </a:prstGeom>
        </p:spPr>
      </p:pic>
    </p:spTree>
    <p:extLst>
      <p:ext uri="{BB962C8B-B14F-4D97-AF65-F5344CB8AC3E}">
        <p14:creationId xmlns:p14="http://schemas.microsoft.com/office/powerpoint/2010/main" val="14033901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4400" b="1" dirty="0">
                <a:latin typeface="Sassoon Penpals" panose="02000400000000000000" pitchFamily="50" charset="0"/>
              </a:rPr>
              <a:t>Year 3 – Extreme Earth</a:t>
            </a:r>
          </a:p>
        </p:txBody>
      </p:sp>
      <p:pic>
        <p:nvPicPr>
          <p:cNvPr id="29" name="Picture 2" descr="Pevensey and Westham school log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039866" y="176701"/>
            <a:ext cx="687754" cy="687754"/>
          </a:xfrm>
          <a:prstGeom prst="rect">
            <a:avLst/>
          </a:prstGeom>
          <a:noFill/>
          <a:extLst>
            <a:ext uri="{909E8E84-426E-40DD-AFC4-6F175D3DCCD1}">
              <a14:hiddenFill xmlns:a14="http://schemas.microsoft.com/office/drawing/2010/main">
                <a:solidFill>
                  <a:srgbClr val="FFFFFF"/>
                </a:solidFill>
              </a14:hiddenFill>
            </a:ext>
          </a:extLst>
        </p:spPr>
      </p:pic>
      <p:sp>
        <p:nvSpPr>
          <p:cNvPr id="18" name="Rounded Rectangle 17"/>
          <p:cNvSpPr/>
          <p:nvPr/>
        </p:nvSpPr>
        <p:spPr>
          <a:xfrm>
            <a:off x="376253" y="758160"/>
            <a:ext cx="3414697" cy="357734"/>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US" sz="1400" dirty="0">
                <a:solidFill>
                  <a:schemeClr val="tx1"/>
                </a:solidFill>
                <a:latin typeface="Sassoon Penpals Joined" panose="02000400000000000000" pitchFamily="50" charset="0"/>
              </a:rPr>
              <a:t>Why and where do volcanoes and earthquakes occur?</a:t>
            </a:r>
            <a:endParaRPr lang="en-GB" sz="1400" dirty="0">
              <a:solidFill>
                <a:schemeClr val="tx1"/>
              </a:solidFill>
              <a:latin typeface="Sassoon Penpals" panose="02000400000000000000" pitchFamily="50" charset="0"/>
            </a:endParaRPr>
          </a:p>
        </p:txBody>
      </p:sp>
      <p:sp>
        <p:nvSpPr>
          <p:cNvPr id="49" name="Rounded Rectangle 48"/>
          <p:cNvSpPr/>
          <p:nvPr/>
        </p:nvSpPr>
        <p:spPr>
          <a:xfrm>
            <a:off x="76201" y="1209675"/>
            <a:ext cx="3714749" cy="8258211"/>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Substantive Knowledge</a:t>
            </a:r>
          </a:p>
          <a:p>
            <a:pPr>
              <a:spcAft>
                <a:spcPts val="600"/>
              </a:spcAft>
            </a:pPr>
            <a:r>
              <a:rPr lang="en-US" sz="1600" b="1" dirty="0">
                <a:solidFill>
                  <a:schemeClr val="tx1"/>
                </a:solidFill>
                <a:latin typeface="Sassoon Penpals" panose="02000400000000000000" pitchFamily="50" charset="0"/>
              </a:rPr>
              <a:t>P</a:t>
            </a:r>
            <a:r>
              <a:rPr lang="en-GB" sz="1600" b="1" dirty="0" err="1">
                <a:solidFill>
                  <a:schemeClr val="tx1"/>
                </a:solidFill>
                <a:latin typeface="Sassoon Penpals" panose="02000400000000000000" pitchFamily="50" charset="0"/>
              </a:rPr>
              <a:t>upils</a:t>
            </a:r>
            <a:r>
              <a:rPr lang="en-GB" sz="1600" b="1" dirty="0">
                <a:solidFill>
                  <a:schemeClr val="tx1"/>
                </a:solidFill>
                <a:latin typeface="Sassoon Penpals" panose="02000400000000000000" pitchFamily="50" charset="0"/>
              </a:rPr>
              <a:t> will know:</a:t>
            </a:r>
          </a:p>
          <a:p>
            <a:pPr marL="171450" indent="-171450">
              <a:spcAft>
                <a:spcPts val="600"/>
              </a:spcAft>
              <a:buFont typeface="Arial" panose="020B0604020202020204" pitchFamily="34" charset="0"/>
              <a:buChar char="•"/>
            </a:pPr>
            <a:r>
              <a:rPr lang="en-US" sz="1200" dirty="0">
                <a:solidFill>
                  <a:schemeClr val="tx1"/>
                </a:solidFill>
                <a:latin typeface="Sassoon Penpals" panose="02000400000000000000" pitchFamily="50" charset="0"/>
              </a:rPr>
              <a:t>The countries, major cities, rivers and mountains of Europe</a:t>
            </a:r>
          </a:p>
          <a:p>
            <a:pPr marL="171450" indent="-171450">
              <a:spcAft>
                <a:spcPts val="600"/>
              </a:spcAft>
              <a:buFont typeface="Arial" panose="020B0604020202020204" pitchFamily="34" charset="0"/>
              <a:buChar char="•"/>
            </a:pPr>
            <a:r>
              <a:rPr lang="en-US" sz="1200" dirty="0">
                <a:solidFill>
                  <a:schemeClr val="tx1"/>
                </a:solidFill>
                <a:latin typeface="Sassoon Penpals" panose="02000400000000000000" pitchFamily="50" charset="0"/>
              </a:rPr>
              <a:t>What a mountain is and the names and location of the main ranges of fold mountains in the world</a:t>
            </a:r>
          </a:p>
          <a:p>
            <a:pPr marL="171450" indent="-171450">
              <a:spcAft>
                <a:spcPts val="600"/>
              </a:spcAft>
              <a:buFont typeface="Arial" panose="020B0604020202020204" pitchFamily="34" charset="0"/>
              <a:buChar char="•"/>
            </a:pPr>
            <a:r>
              <a:rPr lang="en-US" sz="1200" dirty="0">
                <a:solidFill>
                  <a:schemeClr val="tx1"/>
                </a:solidFill>
                <a:latin typeface="Sassoon Penpals" panose="02000400000000000000" pitchFamily="50" charset="0"/>
              </a:rPr>
              <a:t>How ranges of fold mountains formed</a:t>
            </a:r>
          </a:p>
          <a:p>
            <a:pPr marL="171450" indent="-171450">
              <a:spcAft>
                <a:spcPts val="600"/>
              </a:spcAft>
              <a:buFont typeface="Arial" panose="020B0604020202020204" pitchFamily="34" charset="0"/>
              <a:buChar char="•"/>
            </a:pPr>
            <a:r>
              <a:rPr lang="en-US" sz="1200" dirty="0">
                <a:solidFill>
                  <a:srgbClr val="FF0000"/>
                </a:solidFill>
                <a:latin typeface="Sassoon Penpals" panose="02000400000000000000" pitchFamily="50" charset="0"/>
              </a:rPr>
              <a:t>The different layers of the Earth</a:t>
            </a:r>
          </a:p>
          <a:p>
            <a:pPr marL="171450" indent="-171450">
              <a:spcAft>
                <a:spcPts val="600"/>
              </a:spcAft>
              <a:buFont typeface="Arial" panose="020B0604020202020204" pitchFamily="34" charset="0"/>
              <a:buChar char="•"/>
            </a:pPr>
            <a:r>
              <a:rPr lang="en-US" sz="1200" dirty="0">
                <a:solidFill>
                  <a:schemeClr val="tx1"/>
                </a:solidFill>
                <a:latin typeface="Sassoon Penpals" panose="02000400000000000000" pitchFamily="50" charset="0"/>
              </a:rPr>
              <a:t>The three main types of rock</a:t>
            </a:r>
          </a:p>
          <a:p>
            <a:pPr marL="171450" indent="-171450">
              <a:spcAft>
                <a:spcPts val="600"/>
              </a:spcAft>
              <a:buFont typeface="Arial" panose="020B0604020202020204" pitchFamily="34" charset="0"/>
              <a:buChar char="•"/>
            </a:pPr>
            <a:r>
              <a:rPr lang="en-US" sz="1200" dirty="0">
                <a:solidFill>
                  <a:schemeClr val="tx1"/>
                </a:solidFill>
                <a:latin typeface="Sassoon Penpals" panose="02000400000000000000" pitchFamily="50" charset="0"/>
              </a:rPr>
              <a:t>The climate of Italy and Pompeii and how it compares with where they live </a:t>
            </a:r>
          </a:p>
          <a:p>
            <a:pPr marL="171450" indent="-171450">
              <a:spcAft>
                <a:spcPts val="600"/>
              </a:spcAft>
              <a:buFont typeface="Arial" panose="020B0604020202020204" pitchFamily="34" charset="0"/>
              <a:buChar char="•"/>
            </a:pPr>
            <a:r>
              <a:rPr lang="en-US" sz="1200" dirty="0">
                <a:solidFill>
                  <a:schemeClr val="tx1"/>
                </a:solidFill>
                <a:latin typeface="Sassoon Penpals" panose="02000400000000000000" pitchFamily="50" charset="0"/>
              </a:rPr>
              <a:t>How the climate and physical processes have shaped the landscape around the Gulf of Naples</a:t>
            </a:r>
          </a:p>
          <a:p>
            <a:pPr marL="171450" indent="-171450">
              <a:spcAft>
                <a:spcPts val="600"/>
              </a:spcAft>
              <a:buFont typeface="Arial" panose="020B0604020202020204" pitchFamily="34" charset="0"/>
              <a:buChar char="•"/>
            </a:pPr>
            <a:r>
              <a:rPr lang="en-US" sz="1200" dirty="0">
                <a:solidFill>
                  <a:schemeClr val="tx1"/>
                </a:solidFill>
                <a:latin typeface="Sassoon Penpals" panose="02000400000000000000" pitchFamily="50" charset="0"/>
              </a:rPr>
              <a:t>The physical and human features around the Gulf of Naples </a:t>
            </a:r>
          </a:p>
          <a:p>
            <a:pPr marL="171450" indent="-171450">
              <a:spcAft>
                <a:spcPts val="600"/>
              </a:spcAft>
              <a:buFont typeface="Arial" panose="020B0604020202020204" pitchFamily="34" charset="0"/>
              <a:buChar char="•"/>
            </a:pPr>
            <a:r>
              <a:rPr lang="en-US" sz="1200" dirty="0">
                <a:solidFill>
                  <a:schemeClr val="tx1"/>
                </a:solidFill>
                <a:latin typeface="Sassoon Penpals" panose="02000400000000000000" pitchFamily="50" charset="0"/>
              </a:rPr>
              <a:t>Why Vesuvius is the only active volcano on mainland Europe</a:t>
            </a:r>
          </a:p>
          <a:p>
            <a:pPr marL="171450" indent="-171450">
              <a:spcAft>
                <a:spcPts val="600"/>
              </a:spcAft>
              <a:buFont typeface="Arial" panose="020B0604020202020204" pitchFamily="34" charset="0"/>
              <a:buChar char="•"/>
            </a:pPr>
            <a:r>
              <a:rPr lang="en-US" sz="1200" dirty="0">
                <a:solidFill>
                  <a:srgbClr val="FF0000"/>
                </a:solidFill>
                <a:latin typeface="Sassoon Penpals" panose="02000400000000000000" pitchFamily="50" charset="0"/>
              </a:rPr>
              <a:t>How volcanoes are formed</a:t>
            </a:r>
          </a:p>
          <a:p>
            <a:pPr marL="171450" indent="-171450">
              <a:spcAft>
                <a:spcPts val="600"/>
              </a:spcAft>
              <a:buFont typeface="Arial" panose="020B0604020202020204" pitchFamily="34" charset="0"/>
              <a:buChar char="•"/>
            </a:pPr>
            <a:r>
              <a:rPr lang="en-US" sz="1200" dirty="0">
                <a:solidFill>
                  <a:schemeClr val="tx1"/>
                </a:solidFill>
                <a:latin typeface="Sassoon Penpals" panose="02000400000000000000" pitchFamily="50" charset="0"/>
              </a:rPr>
              <a:t>The structure of a typical composite volcano</a:t>
            </a:r>
          </a:p>
          <a:p>
            <a:pPr marL="171450" indent="-171450">
              <a:spcAft>
                <a:spcPts val="600"/>
              </a:spcAft>
              <a:buFont typeface="Arial" panose="020B0604020202020204" pitchFamily="34" charset="0"/>
              <a:buChar char="•"/>
            </a:pPr>
            <a:r>
              <a:rPr lang="en-US" sz="1200" dirty="0">
                <a:solidFill>
                  <a:srgbClr val="FF0000"/>
                </a:solidFill>
                <a:latin typeface="Sassoon Penpals" panose="02000400000000000000" pitchFamily="50" charset="0"/>
              </a:rPr>
              <a:t>The benefits and costs or disadvantages of living in close proximity to an active volcano</a:t>
            </a:r>
          </a:p>
          <a:p>
            <a:pPr>
              <a:spcAft>
                <a:spcPts val="600"/>
              </a:spcAft>
            </a:pPr>
            <a:r>
              <a:rPr lang="en-GB" sz="1600" b="1" dirty="0">
                <a:solidFill>
                  <a:schemeClr val="tx1"/>
                </a:solidFill>
                <a:latin typeface="Sassoon Penpals" panose="02000400000000000000" pitchFamily="50" charset="0"/>
              </a:rPr>
              <a:t>National Curriculum Coverage:</a:t>
            </a:r>
          </a:p>
          <a:p>
            <a:pPr marL="171450" indent="-171450">
              <a:spcAft>
                <a:spcPts val="600"/>
              </a:spcAft>
              <a:buFont typeface="Arial" panose="020B0604020202020204" pitchFamily="34" charset="0"/>
              <a:buChar char="•"/>
            </a:pPr>
            <a:r>
              <a:rPr lang="en-US" sz="1200" b="1" dirty="0">
                <a:solidFill>
                  <a:schemeClr val="tx1"/>
                </a:solidFill>
                <a:latin typeface="Sassoon Penpals" panose="02000400000000000000" pitchFamily="50" charset="0"/>
              </a:rPr>
              <a:t>Locational knowledge </a:t>
            </a:r>
            <a:r>
              <a:rPr lang="en-US" sz="1200" dirty="0">
                <a:solidFill>
                  <a:schemeClr val="tx1"/>
                </a:solidFill>
                <a:latin typeface="Sassoon Penpals" panose="02000400000000000000" pitchFamily="50" charset="0"/>
              </a:rPr>
              <a:t>- The countries (including the location of Russia), major cities and key physical and human geography of Europe</a:t>
            </a:r>
          </a:p>
          <a:p>
            <a:pPr marL="171450" indent="-171450">
              <a:spcAft>
                <a:spcPts val="600"/>
              </a:spcAft>
              <a:buFont typeface="Arial" panose="020B0604020202020204" pitchFamily="34" charset="0"/>
              <a:buChar char="•"/>
            </a:pPr>
            <a:r>
              <a:rPr lang="en-US" sz="1200" b="1" dirty="0">
                <a:solidFill>
                  <a:schemeClr val="tx1"/>
                </a:solidFill>
                <a:latin typeface="Sassoon Penpals" panose="02000400000000000000" pitchFamily="50" charset="0"/>
              </a:rPr>
              <a:t>Place knowledge </a:t>
            </a:r>
            <a:r>
              <a:rPr lang="en-US" sz="1200" dirty="0">
                <a:solidFill>
                  <a:schemeClr val="tx1"/>
                </a:solidFill>
                <a:latin typeface="Sassoon Penpals" panose="02000400000000000000" pitchFamily="50" charset="0"/>
              </a:rPr>
              <a:t>- Understand geographical similarities and differences through the study of human and physical geography of a region in a European country;</a:t>
            </a:r>
          </a:p>
          <a:p>
            <a:pPr marL="171450" indent="-171450">
              <a:spcAft>
                <a:spcPts val="600"/>
              </a:spcAft>
              <a:buFont typeface="Arial" panose="020B0604020202020204" pitchFamily="34" charset="0"/>
              <a:buChar char="•"/>
            </a:pPr>
            <a:r>
              <a:rPr lang="en-US" sz="1200" b="1" dirty="0">
                <a:solidFill>
                  <a:schemeClr val="tx1"/>
                </a:solidFill>
                <a:latin typeface="Sassoon Penpals" panose="02000400000000000000" pitchFamily="50" charset="0"/>
              </a:rPr>
              <a:t>Human and physical geography </a:t>
            </a:r>
            <a:r>
              <a:rPr lang="en-US" sz="1200" dirty="0">
                <a:solidFill>
                  <a:schemeClr val="tx1"/>
                </a:solidFill>
                <a:latin typeface="Sassoon Penpals" panose="02000400000000000000" pitchFamily="50" charset="0"/>
              </a:rPr>
              <a:t>- Describe and understand key aspects of: Physical geography including mountains, climate zones and volcanoes; Human geography including economic activity and trade links</a:t>
            </a:r>
          </a:p>
          <a:p>
            <a:pPr marL="171450" indent="-171450">
              <a:spcAft>
                <a:spcPts val="600"/>
              </a:spcAft>
              <a:buFont typeface="Arial" panose="020B0604020202020204" pitchFamily="34" charset="0"/>
              <a:buChar char="•"/>
            </a:pPr>
            <a:r>
              <a:rPr lang="en-US" sz="1200" b="1" dirty="0">
                <a:solidFill>
                  <a:schemeClr val="tx1"/>
                </a:solidFill>
                <a:latin typeface="Sassoon Penpals" panose="02000400000000000000" pitchFamily="50" charset="0"/>
              </a:rPr>
              <a:t>Geographical skills </a:t>
            </a:r>
            <a:r>
              <a:rPr lang="en-US" sz="1200" dirty="0">
                <a:solidFill>
                  <a:schemeClr val="tx1"/>
                </a:solidFill>
                <a:latin typeface="Sassoon Penpals" panose="02000400000000000000" pitchFamily="50" charset="0"/>
              </a:rPr>
              <a:t>- use maps, atlases, globes and digital/computer mapping to locate countries and describe features studied</a:t>
            </a:r>
          </a:p>
        </p:txBody>
      </p:sp>
      <p:sp>
        <p:nvSpPr>
          <p:cNvPr id="39" name="Rounded Rectangle 48">
            <a:extLst>
              <a:ext uri="{FF2B5EF4-FFF2-40B4-BE49-F238E27FC236}">
                <a16:creationId xmlns:a16="http://schemas.microsoft.com/office/drawing/2014/main" id="{3F0C289C-97FA-402E-8970-6643FBDF78E0}"/>
              </a:ext>
            </a:extLst>
          </p:cNvPr>
          <p:cNvSpPr/>
          <p:nvPr/>
        </p:nvSpPr>
        <p:spPr>
          <a:xfrm>
            <a:off x="3874282" y="1209675"/>
            <a:ext cx="4586654" cy="5660048"/>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Discipline Knowledge</a:t>
            </a:r>
          </a:p>
          <a:p>
            <a:pPr>
              <a:spcAft>
                <a:spcPts val="600"/>
              </a:spcAft>
            </a:pPr>
            <a:r>
              <a:rPr lang="en-US" sz="1400" b="1" dirty="0">
                <a:solidFill>
                  <a:schemeClr val="tx1"/>
                </a:solidFill>
                <a:latin typeface="Sassoon Penpals" panose="02000400000000000000" pitchFamily="50" charset="0"/>
              </a:rPr>
              <a:t>Statistical representation:</a:t>
            </a:r>
          </a:p>
          <a:p>
            <a:pPr>
              <a:spcAft>
                <a:spcPts val="600"/>
              </a:spcAft>
            </a:pPr>
            <a:r>
              <a:rPr lang="en-US" sz="1400" dirty="0">
                <a:solidFill>
                  <a:schemeClr val="tx1"/>
                </a:solidFill>
                <a:latin typeface="Sassoon Penpals" panose="02000400000000000000" pitchFamily="50" charset="0"/>
              </a:rPr>
              <a:t>Drawing and interpreting: climate graphs and tabular data</a:t>
            </a:r>
          </a:p>
          <a:p>
            <a:pPr>
              <a:spcAft>
                <a:spcPts val="600"/>
              </a:spcAft>
            </a:pPr>
            <a:r>
              <a:rPr lang="en-US" sz="1400" b="1" dirty="0">
                <a:solidFill>
                  <a:schemeClr val="tx1"/>
                </a:solidFill>
                <a:latin typeface="Sassoon Penpals" panose="02000400000000000000" pitchFamily="50" charset="0"/>
              </a:rPr>
              <a:t>Mapwork </a:t>
            </a:r>
            <a:r>
              <a:rPr lang="en-US" sz="1400" dirty="0">
                <a:solidFill>
                  <a:schemeClr val="tx1"/>
                </a:solidFill>
                <a:latin typeface="Sassoon Penpals" panose="02000400000000000000" pitchFamily="50" charset="0"/>
              </a:rPr>
              <a:t>- Interpreting and annotating thematic distribution maps: political, relief,  and climate regions</a:t>
            </a:r>
          </a:p>
          <a:p>
            <a:pPr>
              <a:spcAft>
                <a:spcPts val="600"/>
              </a:spcAft>
            </a:pPr>
            <a:r>
              <a:rPr lang="en-US" sz="1400" b="1" dirty="0">
                <a:solidFill>
                  <a:schemeClr val="tx1"/>
                </a:solidFill>
                <a:latin typeface="Sassoon Penpals" panose="02000400000000000000" pitchFamily="50" charset="0"/>
              </a:rPr>
              <a:t>Imagery - </a:t>
            </a:r>
            <a:r>
              <a:rPr lang="en-US" sz="1400" dirty="0">
                <a:solidFill>
                  <a:schemeClr val="tx1"/>
                </a:solidFill>
                <a:latin typeface="Sassoon Penpals" panose="02000400000000000000" pitchFamily="50" charset="0"/>
              </a:rPr>
              <a:t>Terrestrial, aerial and satellite photographs and Google Earth</a:t>
            </a:r>
          </a:p>
          <a:p>
            <a:pPr>
              <a:spcAft>
                <a:spcPts val="600"/>
              </a:spcAft>
            </a:pPr>
            <a:r>
              <a:rPr lang="en-US" sz="1400" dirty="0">
                <a:solidFill>
                  <a:schemeClr val="tx1"/>
                </a:solidFill>
                <a:latin typeface="Sassoon Penpals" panose="02000400000000000000" pitchFamily="50" charset="0"/>
              </a:rPr>
              <a:t> </a:t>
            </a:r>
            <a:endParaRPr lang="en-GB" sz="1400" b="1" dirty="0">
              <a:solidFill>
                <a:schemeClr val="tx1"/>
              </a:solidFill>
              <a:latin typeface="Sassoon Penpals" panose="02000400000000000000" pitchFamily="50" charset="0"/>
            </a:endParaRPr>
          </a:p>
          <a:p>
            <a:pPr>
              <a:spcAft>
                <a:spcPts val="600"/>
              </a:spcAft>
            </a:pPr>
            <a:r>
              <a:rPr lang="en-GB" sz="1400" b="1" dirty="0">
                <a:solidFill>
                  <a:schemeClr val="tx1"/>
                </a:solidFill>
                <a:latin typeface="Sassoon Penpals" panose="02000400000000000000" pitchFamily="50" charset="0"/>
              </a:rPr>
              <a:t>Thinking skills</a:t>
            </a: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p:txBody>
      </p:sp>
      <p:graphicFrame>
        <p:nvGraphicFramePr>
          <p:cNvPr id="3" name="Table 2">
            <a:extLst>
              <a:ext uri="{FF2B5EF4-FFF2-40B4-BE49-F238E27FC236}">
                <a16:creationId xmlns:a16="http://schemas.microsoft.com/office/drawing/2014/main" id="{20130462-98B3-4D78-9365-72FAA9A6776C}"/>
              </a:ext>
            </a:extLst>
          </p:cNvPr>
          <p:cNvGraphicFramePr>
            <a:graphicFrameLocks noGrp="1"/>
          </p:cNvGraphicFramePr>
          <p:nvPr>
            <p:extLst>
              <p:ext uri="{D42A27DB-BD31-4B8C-83A1-F6EECF244321}">
                <p14:modId xmlns:p14="http://schemas.microsoft.com/office/powerpoint/2010/main" val="282712695"/>
              </p:ext>
            </p:extLst>
          </p:nvPr>
        </p:nvGraphicFramePr>
        <p:xfrm>
          <a:off x="3968985" y="4015588"/>
          <a:ext cx="4353848" cy="2447194"/>
        </p:xfrm>
        <a:graphic>
          <a:graphicData uri="http://schemas.openxmlformats.org/drawingml/2006/table">
            <a:tbl>
              <a:tblPr bandRow="1">
                <a:tableStyleId>{3B4B98B0-60AC-42C2-AFA5-B58CD77FA1E5}</a:tableStyleId>
              </a:tblPr>
              <a:tblGrid>
                <a:gridCol w="800110">
                  <a:extLst>
                    <a:ext uri="{9D8B030D-6E8A-4147-A177-3AD203B41FA5}">
                      <a16:colId xmlns:a16="http://schemas.microsoft.com/office/drawing/2014/main" val="1551781930"/>
                    </a:ext>
                  </a:extLst>
                </a:gridCol>
                <a:gridCol w="3553738">
                  <a:extLst>
                    <a:ext uri="{9D8B030D-6E8A-4147-A177-3AD203B41FA5}">
                      <a16:colId xmlns:a16="http://schemas.microsoft.com/office/drawing/2014/main" val="3696036744"/>
                    </a:ext>
                  </a:extLst>
                </a:gridCol>
              </a:tblGrid>
              <a:tr h="328983">
                <a:tc>
                  <a:txBody>
                    <a:bodyPr/>
                    <a:lstStyle/>
                    <a:p>
                      <a:pPr>
                        <a:spcAft>
                          <a:spcPts val="0"/>
                        </a:spcAft>
                      </a:pPr>
                      <a:r>
                        <a:rPr lang="en-GB" sz="900" dirty="0">
                          <a:effectLst/>
                          <a:latin typeface="Sassoon Penpals" panose="02000400000000000000" pitchFamily="50" charset="0"/>
                          <a:ea typeface="Calibri" panose="020F0502020204030204" pitchFamily="34" charset="0"/>
                          <a:cs typeface="Times New Roman" panose="02020603050405020304" pitchFamily="18" charset="0"/>
                        </a:rPr>
                        <a:t>Selecting</a:t>
                      </a:r>
                      <a:endParaRPr lang="en-GB" sz="800" dirty="0">
                        <a:effectLst/>
                        <a:latin typeface="Sassoon Penpals" panose="02000400000000000000" pitchFamily="50"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spcAft>
                          <a:spcPts val="0"/>
                        </a:spcAft>
                      </a:pPr>
                      <a:r>
                        <a:rPr lang="en-GB" sz="900" dirty="0">
                          <a:effectLst/>
                          <a:latin typeface="Sassoon Penpals" panose="02000400000000000000" pitchFamily="50" charset="0"/>
                          <a:ea typeface="Calibri" panose="020F0502020204030204" pitchFamily="34" charset="0"/>
                          <a:cs typeface="Times New Roman" panose="02020603050405020304" pitchFamily="18" charset="0"/>
                        </a:rPr>
                        <a:t>Choosing the information most suitable and relevant.</a:t>
                      </a:r>
                      <a:endParaRPr lang="en-GB" sz="800" dirty="0">
                        <a:effectLst/>
                        <a:latin typeface="Sassoon Penpals" panose="02000400000000000000" pitchFamily="50"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40678706"/>
                  </a:ext>
                </a:extLst>
              </a:tr>
              <a:tr h="328983">
                <a:tc>
                  <a:txBody>
                    <a:bodyPr/>
                    <a:lstStyle/>
                    <a:p>
                      <a:pPr>
                        <a:spcAft>
                          <a:spcPts val="0"/>
                        </a:spcAft>
                      </a:pPr>
                      <a:r>
                        <a:rPr lang="en-GB" sz="900" dirty="0">
                          <a:effectLst/>
                          <a:latin typeface="Sassoon Penpals" panose="02000400000000000000" pitchFamily="50" charset="0"/>
                          <a:ea typeface="Calibri" panose="020F0502020204030204" pitchFamily="34" charset="0"/>
                          <a:cs typeface="Times New Roman" panose="02020603050405020304" pitchFamily="18" charset="0"/>
                        </a:rPr>
                        <a:t>Sequencing</a:t>
                      </a:r>
                      <a:endParaRPr lang="en-GB" sz="800" dirty="0">
                        <a:effectLst/>
                        <a:latin typeface="Sassoon Penpals" panose="02000400000000000000" pitchFamily="50"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spcAft>
                          <a:spcPts val="0"/>
                        </a:spcAft>
                      </a:pPr>
                      <a:r>
                        <a:rPr lang="en-GB" sz="900" dirty="0">
                          <a:effectLst/>
                          <a:latin typeface="Sassoon Penpals" panose="02000400000000000000" pitchFamily="50" charset="0"/>
                          <a:ea typeface="Calibri" panose="020F0502020204030204" pitchFamily="34" charset="0"/>
                          <a:cs typeface="Times New Roman" panose="02020603050405020304" pitchFamily="18" charset="0"/>
                        </a:rPr>
                        <a:t>Arranging events or artefacts in their correct time order.</a:t>
                      </a:r>
                      <a:endParaRPr lang="en-GB" sz="800" dirty="0">
                        <a:effectLst/>
                        <a:latin typeface="Sassoon Penpals" panose="02000400000000000000" pitchFamily="50"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59407033"/>
                  </a:ext>
                </a:extLst>
              </a:tr>
              <a:tr h="391051">
                <a:tc>
                  <a:txBody>
                    <a:bodyPr/>
                    <a:lstStyle/>
                    <a:p>
                      <a:pPr>
                        <a:spcAft>
                          <a:spcPts val="0"/>
                        </a:spcAft>
                      </a:pPr>
                      <a:r>
                        <a:rPr lang="en-GB" sz="900" dirty="0">
                          <a:effectLst/>
                          <a:latin typeface="Sassoon Penpals" panose="02000400000000000000" pitchFamily="50" charset="0"/>
                          <a:ea typeface="Calibri" panose="020F0502020204030204" pitchFamily="34" charset="0"/>
                          <a:cs typeface="Times New Roman" panose="02020603050405020304" pitchFamily="18" charset="0"/>
                        </a:rPr>
                        <a:t>Comparing and contrasting</a:t>
                      </a:r>
                      <a:endParaRPr lang="en-GB" sz="800" dirty="0">
                        <a:effectLst/>
                        <a:latin typeface="Sassoon Penpals" panose="02000400000000000000" pitchFamily="50"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spcAft>
                          <a:spcPts val="0"/>
                        </a:spcAft>
                      </a:pPr>
                      <a:r>
                        <a:rPr lang="en-GB" sz="900" dirty="0">
                          <a:effectLst/>
                          <a:latin typeface="Sassoon Penpals" panose="02000400000000000000" pitchFamily="50" charset="0"/>
                          <a:ea typeface="Calibri" panose="020F0502020204030204" pitchFamily="34" charset="0"/>
                          <a:cs typeface="Times New Roman" panose="02020603050405020304" pitchFamily="18" charset="0"/>
                        </a:rPr>
                        <a:t>Finding similarities and differences in how people lived at different times.</a:t>
                      </a:r>
                      <a:endParaRPr lang="en-GB" sz="800" dirty="0">
                        <a:effectLst/>
                        <a:latin typeface="Sassoon Penpals" panose="02000400000000000000" pitchFamily="50"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610945564"/>
                  </a:ext>
                </a:extLst>
              </a:tr>
              <a:tr h="356398">
                <a:tc>
                  <a:txBody>
                    <a:bodyPr/>
                    <a:lstStyle/>
                    <a:p>
                      <a:pPr>
                        <a:spcAft>
                          <a:spcPts val="0"/>
                        </a:spcAft>
                      </a:pPr>
                      <a:r>
                        <a:rPr lang="en-GB" sz="900" dirty="0">
                          <a:effectLst/>
                          <a:latin typeface="Sassoon Penpals" panose="02000400000000000000" pitchFamily="50" charset="0"/>
                          <a:ea typeface="Calibri" panose="020F0502020204030204" pitchFamily="34" charset="0"/>
                          <a:cs typeface="Times New Roman" panose="02020603050405020304" pitchFamily="18" charset="0"/>
                        </a:rPr>
                        <a:t>Reasoning and speculating</a:t>
                      </a:r>
                      <a:endParaRPr lang="en-GB" sz="800" dirty="0">
                        <a:effectLst/>
                        <a:latin typeface="Sassoon Penpals" panose="02000400000000000000" pitchFamily="50"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spcAft>
                          <a:spcPts val="0"/>
                        </a:spcAft>
                      </a:pPr>
                      <a:r>
                        <a:rPr lang="en-GB" sz="900" dirty="0">
                          <a:effectLst/>
                          <a:latin typeface="Sassoon Penpals" panose="02000400000000000000" pitchFamily="50" charset="0"/>
                          <a:ea typeface="Calibri" panose="020F0502020204030204" pitchFamily="34" charset="0"/>
                          <a:cs typeface="Times New Roman" panose="02020603050405020304" pitchFamily="18" charset="0"/>
                        </a:rPr>
                        <a:t>Forming ideas about something without firm evidence.</a:t>
                      </a:r>
                      <a:endParaRPr lang="en-GB" sz="800" dirty="0">
                        <a:effectLst/>
                        <a:latin typeface="Sassoon Penpals" panose="02000400000000000000" pitchFamily="50"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4495077"/>
                  </a:ext>
                </a:extLst>
              </a:tr>
              <a:tr h="356398">
                <a:tc>
                  <a:txBody>
                    <a:bodyPr/>
                    <a:lstStyle/>
                    <a:p>
                      <a:pPr>
                        <a:spcAft>
                          <a:spcPts val="0"/>
                        </a:spcAft>
                      </a:pPr>
                      <a:r>
                        <a:rPr lang="en-US" sz="900" dirty="0" err="1">
                          <a:effectLst/>
                          <a:latin typeface="Sassoon Penpals" panose="02000400000000000000" pitchFamily="50" charset="0"/>
                          <a:ea typeface="Calibri" panose="020F0502020204030204" pitchFamily="34" charset="0"/>
                          <a:cs typeface="Times New Roman" panose="02020603050405020304" pitchFamily="18" charset="0"/>
                        </a:rPr>
                        <a:t>Summarise</a:t>
                      </a:r>
                      <a:endParaRPr lang="en-GB" sz="800" dirty="0">
                        <a:effectLst/>
                        <a:latin typeface="Sassoon Penpals" panose="02000400000000000000" pitchFamily="50"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spcAft>
                          <a:spcPts val="0"/>
                        </a:spcAft>
                      </a:pPr>
                      <a:r>
                        <a:rPr lang="en-US" sz="900" dirty="0">
                          <a:effectLst/>
                          <a:latin typeface="Sassoon Penpals" panose="02000400000000000000" pitchFamily="50" charset="0"/>
                          <a:ea typeface="Calibri" panose="020F0502020204030204" pitchFamily="34" charset="0"/>
                          <a:cs typeface="Times New Roman" panose="02020603050405020304" pitchFamily="18" charset="0"/>
                        </a:rPr>
                        <a:t>Outline or sum up briefly the main points about something .</a:t>
                      </a:r>
                      <a:endParaRPr lang="en-GB" sz="900" dirty="0">
                        <a:effectLst/>
                        <a:latin typeface="Sassoon Penpals" panose="02000400000000000000" pitchFamily="50"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479953013"/>
                  </a:ext>
                </a:extLst>
              </a:tr>
              <a:tr h="356398">
                <a:tc>
                  <a:txBody>
                    <a:bodyPr/>
                    <a:lstStyle/>
                    <a:p>
                      <a:pPr>
                        <a:spcAft>
                          <a:spcPts val="0"/>
                        </a:spcAft>
                      </a:pPr>
                      <a:r>
                        <a:rPr lang="en-GB" sz="900" dirty="0">
                          <a:effectLst/>
                          <a:latin typeface="Sassoon Penpals" panose="02000400000000000000" pitchFamily="50" charset="0"/>
                          <a:ea typeface="Calibri" panose="020F0502020204030204" pitchFamily="34" charset="0"/>
                          <a:cs typeface="Times New Roman" panose="02020603050405020304" pitchFamily="18" charset="0"/>
                        </a:rPr>
                        <a:t>Synthesising</a:t>
                      </a:r>
                      <a:endParaRPr lang="en-GB" sz="800" dirty="0">
                        <a:effectLst/>
                        <a:latin typeface="Sassoon Penpals" panose="02000400000000000000" pitchFamily="50"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spcAft>
                          <a:spcPts val="0"/>
                        </a:spcAft>
                      </a:pPr>
                      <a:r>
                        <a:rPr lang="en-GB" sz="900" dirty="0">
                          <a:effectLst/>
                          <a:latin typeface="Sassoon Penpals" panose="02000400000000000000" pitchFamily="50" charset="0"/>
                          <a:ea typeface="Calibri" panose="020F0502020204030204" pitchFamily="34" charset="0"/>
                          <a:cs typeface="Times New Roman" panose="02020603050405020304" pitchFamily="18" charset="0"/>
                        </a:rPr>
                        <a:t>Combining a range of ideas and facts from different sources.</a:t>
                      </a:r>
                      <a:endParaRPr lang="en-GB" sz="800" dirty="0">
                        <a:effectLst/>
                        <a:latin typeface="Sassoon Penpals" panose="02000400000000000000" pitchFamily="50"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262402255"/>
                  </a:ext>
                </a:extLst>
              </a:tr>
              <a:tr h="328983">
                <a:tc>
                  <a:txBody>
                    <a:bodyPr/>
                    <a:lstStyle/>
                    <a:p>
                      <a:pPr>
                        <a:spcAft>
                          <a:spcPts val="0"/>
                        </a:spcAft>
                      </a:pPr>
                      <a:r>
                        <a:rPr lang="en-GB" sz="900" dirty="0">
                          <a:effectLst/>
                          <a:latin typeface="Sassoon Penpals" panose="02000400000000000000" pitchFamily="50" charset="0"/>
                          <a:ea typeface="Calibri" panose="020F0502020204030204" pitchFamily="34" charset="0"/>
                          <a:cs typeface="Times New Roman" panose="02020603050405020304" pitchFamily="18" charset="0"/>
                        </a:rPr>
                        <a:t>Explaining</a:t>
                      </a:r>
                      <a:endParaRPr lang="en-GB" sz="800" dirty="0">
                        <a:effectLst/>
                        <a:latin typeface="Sassoon Penpals" panose="02000400000000000000" pitchFamily="50"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spcAft>
                          <a:spcPts val="0"/>
                        </a:spcAft>
                      </a:pPr>
                      <a:r>
                        <a:rPr lang="en-GB" sz="900" dirty="0">
                          <a:effectLst/>
                          <a:latin typeface="Sassoon Penpals" panose="02000400000000000000" pitchFamily="50" charset="0"/>
                          <a:ea typeface="Calibri" panose="020F0502020204030204" pitchFamily="34" charset="0"/>
                          <a:cs typeface="Times New Roman" panose="02020603050405020304" pitchFamily="18" charset="0"/>
                        </a:rPr>
                        <a:t>Showing understanding of how or why something happened.</a:t>
                      </a:r>
                      <a:endParaRPr lang="en-GB" sz="800" dirty="0">
                        <a:effectLst/>
                        <a:latin typeface="Sassoon Penpals" panose="02000400000000000000" pitchFamily="50"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5527621"/>
                  </a:ext>
                </a:extLst>
              </a:tr>
            </a:tbl>
          </a:graphicData>
        </a:graphic>
      </p:graphicFrame>
      <p:sp>
        <p:nvSpPr>
          <p:cNvPr id="12" name="Oval 11">
            <a:extLst>
              <a:ext uri="{FF2B5EF4-FFF2-40B4-BE49-F238E27FC236}">
                <a16:creationId xmlns:a16="http://schemas.microsoft.com/office/drawing/2014/main" id="{2F3B2A6D-CB1F-4315-A83C-FEA22FD5D1A6}"/>
              </a:ext>
            </a:extLst>
          </p:cNvPr>
          <p:cNvSpPr/>
          <p:nvPr/>
        </p:nvSpPr>
        <p:spPr>
          <a:xfrm>
            <a:off x="10961077" y="172625"/>
            <a:ext cx="914173" cy="85900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Geography</a:t>
            </a:r>
            <a:endParaRPr lang="en-GB" sz="1000" dirty="0">
              <a:solidFill>
                <a:schemeClr val="bg1"/>
              </a:solidFill>
              <a:latin typeface="Sassoon Penpals" panose="02000400000000000000" pitchFamily="50" charset="0"/>
            </a:endParaRPr>
          </a:p>
        </p:txBody>
      </p:sp>
      <p:sp>
        <p:nvSpPr>
          <p:cNvPr id="13" name="Rounded Rectangle 17">
            <a:extLst>
              <a:ext uri="{FF2B5EF4-FFF2-40B4-BE49-F238E27FC236}">
                <a16:creationId xmlns:a16="http://schemas.microsoft.com/office/drawing/2014/main" id="{88D1F867-5F18-438E-971E-D33DEEA5579C}"/>
              </a:ext>
            </a:extLst>
          </p:cNvPr>
          <p:cNvSpPr/>
          <p:nvPr/>
        </p:nvSpPr>
        <p:spPr>
          <a:xfrm>
            <a:off x="6276076" y="133314"/>
            <a:ext cx="4586654" cy="535356"/>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spcAft>
                <a:spcPts val="600"/>
              </a:spcAft>
            </a:pPr>
            <a:r>
              <a:rPr lang="en-US" sz="1400" dirty="0">
                <a:solidFill>
                  <a:schemeClr val="tx1"/>
                </a:solidFill>
                <a:latin typeface="Sassoon Penpals" panose="02000400000000000000" pitchFamily="50" charset="0"/>
              </a:rPr>
              <a:t>Environment	Location	Scale	    Distribution         Processes      Change	      Interaction       Interdependence     Sustainability     Diversity</a:t>
            </a:r>
          </a:p>
        </p:txBody>
      </p:sp>
      <p:sp>
        <p:nvSpPr>
          <p:cNvPr id="14" name="Rounded Rectangle 48">
            <a:extLst>
              <a:ext uri="{FF2B5EF4-FFF2-40B4-BE49-F238E27FC236}">
                <a16:creationId xmlns:a16="http://schemas.microsoft.com/office/drawing/2014/main" id="{E64BA3CE-00D9-4764-92FC-567A299D76AF}"/>
              </a:ext>
            </a:extLst>
          </p:cNvPr>
          <p:cNvSpPr/>
          <p:nvPr/>
        </p:nvSpPr>
        <p:spPr>
          <a:xfrm>
            <a:off x="8543781" y="1209675"/>
            <a:ext cx="4169759" cy="4663587"/>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End Points of Learning</a:t>
            </a:r>
          </a:p>
          <a:p>
            <a:pPr>
              <a:spcAft>
                <a:spcPts val="200"/>
              </a:spcAft>
            </a:pPr>
            <a:r>
              <a:rPr lang="en-GB" sz="1600" b="1" dirty="0">
                <a:solidFill>
                  <a:schemeClr val="tx1"/>
                </a:solidFill>
                <a:latin typeface="Sassoon Penpals" panose="02000400000000000000" pitchFamily="50" charset="0"/>
              </a:rPr>
              <a:t>Pupils making a good level of progress will:</a:t>
            </a:r>
          </a:p>
          <a:p>
            <a:pPr marL="342900" indent="-342900">
              <a:spcAft>
                <a:spcPts val="200"/>
              </a:spcAft>
              <a:buFont typeface="+mj-lt"/>
              <a:buAutoNum type="arabicPeriod"/>
            </a:pPr>
            <a:r>
              <a:rPr lang="en-US" sz="1400" b="1" dirty="0">
                <a:solidFill>
                  <a:schemeClr val="tx1"/>
                </a:solidFill>
                <a:latin typeface="Sassoon Penpals" panose="02000400000000000000" pitchFamily="50" charset="0"/>
              </a:rPr>
              <a:t>Identify, describe and locate </a:t>
            </a:r>
            <a:r>
              <a:rPr lang="en-US" sz="1400" dirty="0">
                <a:solidFill>
                  <a:schemeClr val="tx1"/>
                </a:solidFill>
                <a:latin typeface="Sassoon Penpals" panose="02000400000000000000" pitchFamily="50" charset="0"/>
              </a:rPr>
              <a:t>where they live in the United Kingdom in relation its four nations, largest cities and the continents of the world</a:t>
            </a:r>
          </a:p>
          <a:p>
            <a:pPr marL="342900" indent="-342900">
              <a:spcAft>
                <a:spcPts val="200"/>
              </a:spcAft>
              <a:buFont typeface="+mj-lt"/>
              <a:buAutoNum type="arabicPeriod"/>
            </a:pPr>
            <a:r>
              <a:rPr lang="en-US" sz="1400" b="1" dirty="0">
                <a:solidFill>
                  <a:schemeClr val="tx1"/>
                </a:solidFill>
                <a:latin typeface="Sassoon Penpals" panose="02000400000000000000" pitchFamily="50" charset="0"/>
              </a:rPr>
              <a:t>Describe and explain </a:t>
            </a:r>
            <a:r>
              <a:rPr lang="en-US" sz="1400" dirty="0">
                <a:solidFill>
                  <a:schemeClr val="tx1"/>
                </a:solidFill>
                <a:latin typeface="Sassoon Penpals" panose="02000400000000000000" pitchFamily="50" charset="0"/>
              </a:rPr>
              <a:t>what the terms ‘average’ and ‘general’ and that there are exceptions to the following:   </a:t>
            </a:r>
            <a:r>
              <a:rPr lang="en-US" sz="1100" dirty="0">
                <a:solidFill>
                  <a:schemeClr val="tx1"/>
                </a:solidFill>
                <a:latin typeface="Sassoon Penpals" panose="02000400000000000000" pitchFamily="50" charset="0"/>
              </a:rPr>
              <a:t>1) How Wales and Scotland are more mountainous than the South of England. 2) There is more average annual rainfall in the North and West of the UK. 3) The average annual temperatures are higher in the South and East of the UK. 4) There are more transport links in the South of England compared with other parts of the UK</a:t>
            </a:r>
          </a:p>
          <a:p>
            <a:pPr marL="342900" indent="-342900">
              <a:spcAft>
                <a:spcPts val="200"/>
              </a:spcAft>
              <a:buFont typeface="+mj-lt"/>
              <a:buAutoNum type="arabicPeriod"/>
            </a:pPr>
            <a:r>
              <a:rPr lang="en-US" sz="1400" b="1" dirty="0">
                <a:solidFill>
                  <a:schemeClr val="tx1"/>
                </a:solidFill>
                <a:latin typeface="Sassoon Penpals" panose="02000400000000000000" pitchFamily="50" charset="0"/>
              </a:rPr>
              <a:t>Reason and speculate </a:t>
            </a:r>
            <a:r>
              <a:rPr lang="en-US" sz="1400" dirty="0">
                <a:solidFill>
                  <a:schemeClr val="tx1"/>
                </a:solidFill>
                <a:latin typeface="Sassoon Penpals" panose="02000400000000000000" pitchFamily="50" charset="0"/>
              </a:rPr>
              <a:t>why the population density is much greater in the South East of England</a:t>
            </a:r>
          </a:p>
          <a:p>
            <a:pPr marL="342900" indent="-342900">
              <a:spcAft>
                <a:spcPts val="200"/>
              </a:spcAft>
              <a:buFont typeface="+mj-lt"/>
              <a:buAutoNum type="arabicPeriod"/>
            </a:pPr>
            <a:r>
              <a:rPr lang="en-US" sz="1400" b="1" dirty="0">
                <a:solidFill>
                  <a:schemeClr val="tx1"/>
                </a:solidFill>
                <a:latin typeface="Sassoon Penpals" panose="02000400000000000000" pitchFamily="50" charset="0"/>
              </a:rPr>
              <a:t>Identify</a:t>
            </a:r>
            <a:r>
              <a:rPr lang="en-US" sz="1400" dirty="0">
                <a:solidFill>
                  <a:schemeClr val="tx1"/>
                </a:solidFill>
                <a:latin typeface="Sassoon Penpals" panose="02000400000000000000" pitchFamily="50" charset="0"/>
              </a:rPr>
              <a:t> and </a:t>
            </a:r>
            <a:r>
              <a:rPr lang="en-US" sz="1400" b="1" dirty="0">
                <a:solidFill>
                  <a:schemeClr val="tx1"/>
                </a:solidFill>
                <a:latin typeface="Sassoon Penpals" panose="02000400000000000000" pitchFamily="50" charset="0"/>
              </a:rPr>
              <a:t>describe</a:t>
            </a:r>
            <a:r>
              <a:rPr lang="en-US" sz="1400" dirty="0">
                <a:solidFill>
                  <a:schemeClr val="tx1"/>
                </a:solidFill>
                <a:latin typeface="Sassoon Penpals" panose="02000400000000000000" pitchFamily="50" charset="0"/>
              </a:rPr>
              <a:t> the different layers of the Earth and the three main types of rock</a:t>
            </a:r>
          </a:p>
          <a:p>
            <a:pPr marL="342900" indent="-342900">
              <a:spcAft>
                <a:spcPts val="200"/>
              </a:spcAft>
              <a:buFont typeface="+mj-lt"/>
              <a:buAutoNum type="arabicPeriod"/>
            </a:pPr>
            <a:r>
              <a:rPr lang="en-US" sz="1400" b="1" dirty="0">
                <a:solidFill>
                  <a:schemeClr val="tx1"/>
                </a:solidFill>
                <a:latin typeface="Sassoon Penpals" panose="02000400000000000000" pitchFamily="50" charset="0"/>
              </a:rPr>
              <a:t>Explain</a:t>
            </a:r>
            <a:r>
              <a:rPr lang="en-US" sz="1400" dirty="0">
                <a:solidFill>
                  <a:schemeClr val="tx1"/>
                </a:solidFill>
                <a:latin typeface="Sassoon Penpals" panose="02000400000000000000" pitchFamily="50" charset="0"/>
              </a:rPr>
              <a:t> how volcanoes are formed</a:t>
            </a:r>
          </a:p>
          <a:p>
            <a:pPr marL="342900" indent="-342900">
              <a:spcAft>
                <a:spcPts val="200"/>
              </a:spcAft>
              <a:buFont typeface="+mj-lt"/>
              <a:buAutoNum type="arabicPeriod"/>
            </a:pPr>
            <a:r>
              <a:rPr lang="en-US" sz="1400" b="1" dirty="0">
                <a:solidFill>
                  <a:schemeClr val="tx1"/>
                </a:solidFill>
                <a:latin typeface="Sassoon Penpals" panose="02000400000000000000" pitchFamily="50" charset="0"/>
              </a:rPr>
              <a:t>Evaluate and reach a judgement </a:t>
            </a:r>
            <a:r>
              <a:rPr lang="en-US" sz="1400" dirty="0">
                <a:solidFill>
                  <a:schemeClr val="tx1"/>
                </a:solidFill>
                <a:latin typeface="Sassoon Penpals" panose="02000400000000000000" pitchFamily="50" charset="0"/>
              </a:rPr>
              <a:t>on the benefits and costs or disadvantages of living in close proximity to an active volcano</a:t>
            </a:r>
          </a:p>
          <a:p>
            <a:pPr marL="171450" indent="-171450">
              <a:spcAft>
                <a:spcPts val="600"/>
              </a:spcAft>
              <a:buFont typeface="Arial" panose="020B0604020202020204" pitchFamily="34" charset="0"/>
              <a:buChar char="•"/>
            </a:pPr>
            <a:endParaRPr lang="en-US" sz="1400" dirty="0">
              <a:solidFill>
                <a:schemeClr val="tx1"/>
              </a:solidFill>
              <a:latin typeface="Sassoon Penpals" panose="02000400000000000000" pitchFamily="50" charset="0"/>
            </a:endParaRPr>
          </a:p>
          <a:p>
            <a:pPr marL="228600" indent="-228600">
              <a:spcAft>
                <a:spcPts val="600"/>
              </a:spcAft>
              <a:buFont typeface="+mj-lt"/>
              <a:buAutoNum type="arabicPeriod"/>
            </a:pPr>
            <a:endParaRPr lang="en-GB" sz="1400" dirty="0">
              <a:solidFill>
                <a:schemeClr val="tx1"/>
              </a:solidFill>
              <a:latin typeface="Sassoon Penpals" panose="02000400000000000000" pitchFamily="50" charset="0"/>
            </a:endParaRPr>
          </a:p>
          <a:p>
            <a:pPr marL="228600" indent="-228600">
              <a:spcAft>
                <a:spcPts val="600"/>
              </a:spcAft>
              <a:buFont typeface="+mj-lt"/>
              <a:buAutoNum type="arabicPeriod"/>
            </a:pPr>
            <a:endParaRPr lang="en-US" sz="1400" dirty="0">
              <a:solidFill>
                <a:schemeClr val="tx1"/>
              </a:solidFill>
              <a:latin typeface="Sassoon Penpals" panose="02000400000000000000" pitchFamily="50" charset="0"/>
            </a:endParaRPr>
          </a:p>
          <a:p>
            <a:pPr marL="228600" indent="-228600">
              <a:spcAft>
                <a:spcPts val="600"/>
              </a:spcAft>
              <a:buFont typeface="+mj-lt"/>
              <a:buAutoNum type="arabicPeriod"/>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US" sz="105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US" sz="105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050" dirty="0">
              <a:solidFill>
                <a:schemeClr val="tx1"/>
              </a:solidFill>
              <a:latin typeface="Sassoon Penpals" panose="02000400000000000000" pitchFamily="50" charset="0"/>
            </a:endParaRPr>
          </a:p>
        </p:txBody>
      </p:sp>
      <p:sp>
        <p:nvSpPr>
          <p:cNvPr id="15" name="Rounded Rectangle 48">
            <a:extLst>
              <a:ext uri="{FF2B5EF4-FFF2-40B4-BE49-F238E27FC236}">
                <a16:creationId xmlns:a16="http://schemas.microsoft.com/office/drawing/2014/main" id="{B8FD9AF5-2EDA-4F8C-A034-C5890BFF8214}"/>
              </a:ext>
            </a:extLst>
          </p:cNvPr>
          <p:cNvSpPr/>
          <p:nvPr/>
        </p:nvSpPr>
        <p:spPr>
          <a:xfrm>
            <a:off x="8555640" y="6016418"/>
            <a:ext cx="4169759" cy="3451467"/>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Building on…</a:t>
            </a:r>
          </a:p>
          <a:p>
            <a:pPr marL="171450" indent="-171450">
              <a:spcAft>
                <a:spcPts val="600"/>
              </a:spcAft>
              <a:buFont typeface="Arial" panose="020B0604020202020204" pitchFamily="34" charset="0"/>
              <a:buChar char="•"/>
            </a:pPr>
            <a:r>
              <a:rPr lang="en-US" sz="1400" dirty="0">
                <a:solidFill>
                  <a:schemeClr val="tx1"/>
                </a:solidFill>
                <a:latin typeface="Sassoon Penpals" panose="02000400000000000000" pitchFamily="50" charset="0"/>
              </a:rPr>
              <a:t>The distribution and features of polar, temperate and tropical climates</a:t>
            </a:r>
          </a:p>
          <a:p>
            <a:pPr marL="171450" indent="-171450">
              <a:spcAft>
                <a:spcPts val="600"/>
              </a:spcAft>
              <a:buFont typeface="Arial" panose="020B0604020202020204" pitchFamily="34" charset="0"/>
              <a:buChar char="•"/>
            </a:pPr>
            <a:r>
              <a:rPr lang="en-US" sz="1400" dirty="0">
                <a:solidFill>
                  <a:schemeClr val="tx1"/>
                </a:solidFill>
                <a:latin typeface="Sassoon Penpals" panose="02000400000000000000" pitchFamily="50" charset="0"/>
              </a:rPr>
              <a:t>How climate determines the environments and landscapes in different continents</a:t>
            </a:r>
          </a:p>
          <a:p>
            <a:pPr marL="171450" indent="-171450">
              <a:spcAft>
                <a:spcPts val="600"/>
              </a:spcAft>
              <a:buFont typeface="Arial" panose="020B0604020202020204" pitchFamily="34" charset="0"/>
              <a:buChar char="•"/>
            </a:pPr>
            <a:r>
              <a:rPr lang="en-US" sz="1400" dirty="0">
                <a:solidFill>
                  <a:schemeClr val="tx1"/>
                </a:solidFill>
                <a:latin typeface="Sassoon Penpals" panose="02000400000000000000" pitchFamily="50" charset="0"/>
              </a:rPr>
              <a:t>How environments all around the world, including their own locality, offer advantages and disadvantages to those who live there</a:t>
            </a:r>
          </a:p>
          <a:p>
            <a:pPr marL="171450" indent="-171450">
              <a:spcAft>
                <a:spcPts val="600"/>
              </a:spcAft>
              <a:buFont typeface="Arial" panose="020B0604020202020204" pitchFamily="34" charset="0"/>
              <a:buChar char="•"/>
            </a:pPr>
            <a:r>
              <a:rPr lang="en-US" sz="1400" dirty="0">
                <a:solidFill>
                  <a:schemeClr val="tx1"/>
                </a:solidFill>
                <a:latin typeface="Sassoon Penpals" panose="02000400000000000000" pitchFamily="50" charset="0"/>
              </a:rPr>
              <a:t>The difference between physical and human processes and features</a:t>
            </a:r>
          </a:p>
          <a:p>
            <a:pPr marL="171450" indent="-171450">
              <a:spcAft>
                <a:spcPts val="600"/>
              </a:spcAft>
              <a:buFont typeface="Arial" panose="020B0604020202020204" pitchFamily="34" charset="0"/>
              <a:buChar char="•"/>
            </a:pPr>
            <a:r>
              <a:rPr lang="en-US" sz="1400" dirty="0">
                <a:solidFill>
                  <a:schemeClr val="tx1"/>
                </a:solidFill>
                <a:latin typeface="Sassoon Penpals" panose="02000400000000000000" pitchFamily="50" charset="0"/>
              </a:rPr>
              <a:t>What natural resources are and what economic activity involves</a:t>
            </a:r>
          </a:p>
        </p:txBody>
      </p:sp>
      <p:pic>
        <p:nvPicPr>
          <p:cNvPr id="16" name="Picture 15">
            <a:extLst>
              <a:ext uri="{FF2B5EF4-FFF2-40B4-BE49-F238E27FC236}">
                <a16:creationId xmlns:a16="http://schemas.microsoft.com/office/drawing/2014/main" id="{4043F97D-DA55-4BFE-BF28-4EA3E664EB67}"/>
              </a:ext>
            </a:extLst>
          </p:cNvPr>
          <p:cNvPicPr>
            <a:picLocks noChangeAspect="1"/>
          </p:cNvPicPr>
          <p:nvPr/>
        </p:nvPicPr>
        <p:blipFill>
          <a:blip r:embed="rId3"/>
          <a:stretch>
            <a:fillRect/>
          </a:stretch>
        </p:blipFill>
        <p:spPr>
          <a:xfrm>
            <a:off x="11875250" y="6036652"/>
            <a:ext cx="670618" cy="487722"/>
          </a:xfrm>
          <a:prstGeom prst="rect">
            <a:avLst/>
          </a:prstGeom>
        </p:spPr>
      </p:pic>
      <p:sp>
        <p:nvSpPr>
          <p:cNvPr id="17" name="Rounded Rectangle 48">
            <a:extLst>
              <a:ext uri="{FF2B5EF4-FFF2-40B4-BE49-F238E27FC236}">
                <a16:creationId xmlns:a16="http://schemas.microsoft.com/office/drawing/2014/main" id="{409977CF-4E28-45BE-AE9A-FD19CD74621F}"/>
              </a:ext>
            </a:extLst>
          </p:cNvPr>
          <p:cNvSpPr/>
          <p:nvPr/>
        </p:nvSpPr>
        <p:spPr>
          <a:xfrm>
            <a:off x="3874282" y="7092463"/>
            <a:ext cx="4586654" cy="2375422"/>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hlinkClick r:id="rId4" action="ppaction://hlinksldjump"/>
              </a:rPr>
              <a:t>Subject specific inclusive and adaptive strategies can be found here.</a:t>
            </a:r>
            <a:endPar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pic>
        <p:nvPicPr>
          <p:cNvPr id="19" name="Picture 18">
            <a:extLst>
              <a:ext uri="{FF2B5EF4-FFF2-40B4-BE49-F238E27FC236}">
                <a16:creationId xmlns:a16="http://schemas.microsoft.com/office/drawing/2014/main" id="{4CC073A0-C304-4CB9-AF54-91CBC37DA293}"/>
              </a:ext>
            </a:extLst>
          </p:cNvPr>
          <p:cNvPicPr>
            <a:picLocks noChangeAspect="1"/>
          </p:cNvPicPr>
          <p:nvPr/>
        </p:nvPicPr>
        <p:blipFill>
          <a:blip r:embed="rId5"/>
          <a:stretch>
            <a:fillRect/>
          </a:stretch>
        </p:blipFill>
        <p:spPr>
          <a:xfrm>
            <a:off x="11998504" y="137755"/>
            <a:ext cx="750026" cy="747542"/>
          </a:xfrm>
          <a:prstGeom prst="rect">
            <a:avLst/>
          </a:prstGeom>
        </p:spPr>
      </p:pic>
    </p:spTree>
    <p:extLst>
      <p:ext uri="{BB962C8B-B14F-4D97-AF65-F5344CB8AC3E}">
        <p14:creationId xmlns:p14="http://schemas.microsoft.com/office/powerpoint/2010/main" val="39412956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1800497" y="2792605"/>
            <a:ext cx="9180188" cy="2215991"/>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spAutoFit/>
          </a:bodyPr>
          <a:lstStyle/>
          <a:p>
            <a:pPr algn="ctr"/>
            <a:r>
              <a:rPr lang="en-GB" sz="13800" b="1" dirty="0">
                <a:latin typeface="Sassoon Penpals" panose="02000400000000000000" pitchFamily="50" charset="0"/>
              </a:rPr>
              <a:t>Year 4</a:t>
            </a:r>
          </a:p>
        </p:txBody>
      </p:sp>
      <p:pic>
        <p:nvPicPr>
          <p:cNvPr id="5" name="Picture 4">
            <a:extLst>
              <a:ext uri="{FF2B5EF4-FFF2-40B4-BE49-F238E27FC236}">
                <a16:creationId xmlns:a16="http://schemas.microsoft.com/office/drawing/2014/main" id="{D8B3A02A-ED8F-490E-913F-E8DB26BECFD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80224" y="5371902"/>
            <a:ext cx="1841152" cy="1835055"/>
          </a:xfrm>
          <a:prstGeom prst="rect">
            <a:avLst/>
          </a:prstGeom>
        </p:spPr>
      </p:pic>
    </p:spTree>
    <p:extLst>
      <p:ext uri="{BB962C8B-B14F-4D97-AF65-F5344CB8AC3E}">
        <p14:creationId xmlns:p14="http://schemas.microsoft.com/office/powerpoint/2010/main" val="8962012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4400" b="1" dirty="0">
                <a:latin typeface="Sassoon Penpals" panose="02000400000000000000" pitchFamily="50" charset="0"/>
              </a:rPr>
              <a:t>Year 4 – National Parks</a:t>
            </a:r>
          </a:p>
        </p:txBody>
      </p:sp>
      <p:pic>
        <p:nvPicPr>
          <p:cNvPr id="29" name="Picture 2" descr="Pevensey and Westham school log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039866" y="176701"/>
            <a:ext cx="687754" cy="687754"/>
          </a:xfrm>
          <a:prstGeom prst="rect">
            <a:avLst/>
          </a:prstGeom>
          <a:noFill/>
          <a:extLst>
            <a:ext uri="{909E8E84-426E-40DD-AFC4-6F175D3DCCD1}">
              <a14:hiddenFill xmlns:a14="http://schemas.microsoft.com/office/drawing/2010/main">
                <a:solidFill>
                  <a:srgbClr val="FFFFFF"/>
                </a:solidFill>
              </a14:hiddenFill>
            </a:ext>
          </a:extLst>
        </p:spPr>
      </p:pic>
      <p:sp>
        <p:nvSpPr>
          <p:cNvPr id="18" name="Rounded Rectangle 17"/>
          <p:cNvSpPr/>
          <p:nvPr/>
        </p:nvSpPr>
        <p:spPr>
          <a:xfrm>
            <a:off x="376254" y="758160"/>
            <a:ext cx="1922809" cy="357734"/>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US" sz="1400" dirty="0">
                <a:solidFill>
                  <a:schemeClr val="tx1"/>
                </a:solidFill>
                <a:latin typeface="Sassoon Penpals Joined" panose="02000400000000000000" pitchFamily="50" charset="0"/>
              </a:rPr>
              <a:t>What are National Parks for?</a:t>
            </a:r>
            <a:endParaRPr lang="en-GB" sz="1400" dirty="0">
              <a:solidFill>
                <a:schemeClr val="tx1"/>
              </a:solidFill>
              <a:latin typeface="Sassoon Penpals" panose="02000400000000000000" pitchFamily="50" charset="0"/>
            </a:endParaRPr>
          </a:p>
        </p:txBody>
      </p:sp>
      <p:sp>
        <p:nvSpPr>
          <p:cNvPr id="49" name="Rounded Rectangle 48"/>
          <p:cNvSpPr/>
          <p:nvPr/>
        </p:nvSpPr>
        <p:spPr>
          <a:xfrm>
            <a:off x="76201" y="1209675"/>
            <a:ext cx="3714749" cy="8258211"/>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Substantive Knowledge</a:t>
            </a:r>
          </a:p>
          <a:p>
            <a:pPr>
              <a:spcAft>
                <a:spcPts val="300"/>
              </a:spcAft>
            </a:pPr>
            <a:r>
              <a:rPr lang="en-US" sz="1600" b="1" dirty="0">
                <a:solidFill>
                  <a:schemeClr val="tx1"/>
                </a:solidFill>
                <a:latin typeface="Sassoon Penpals" panose="02000400000000000000" pitchFamily="50" charset="0"/>
              </a:rPr>
              <a:t>P</a:t>
            </a:r>
            <a:r>
              <a:rPr lang="en-GB" sz="1600" b="1" dirty="0" err="1">
                <a:solidFill>
                  <a:schemeClr val="tx1"/>
                </a:solidFill>
                <a:latin typeface="Sassoon Penpals" panose="02000400000000000000" pitchFamily="50" charset="0"/>
              </a:rPr>
              <a:t>upils</a:t>
            </a:r>
            <a:r>
              <a:rPr lang="en-GB" sz="1600" b="1" dirty="0">
                <a:solidFill>
                  <a:schemeClr val="tx1"/>
                </a:solidFill>
                <a:latin typeface="Sassoon Penpals" panose="02000400000000000000" pitchFamily="50" charset="0"/>
              </a:rPr>
              <a:t> will know:</a:t>
            </a:r>
          </a:p>
          <a:p>
            <a:pPr marL="171450" indent="-171450">
              <a:spcAft>
                <a:spcPts val="300"/>
              </a:spcAft>
              <a:buFont typeface="Arial" panose="020B0604020202020204" pitchFamily="34" charset="0"/>
              <a:buChar char="•"/>
            </a:pPr>
            <a:r>
              <a:rPr lang="en-US" sz="1200" dirty="0">
                <a:solidFill>
                  <a:srgbClr val="FF0000"/>
                </a:solidFill>
                <a:latin typeface="Sassoon Penpals" panose="02000400000000000000" pitchFamily="50" charset="0"/>
              </a:rPr>
              <a:t>The names and locations of some of the National Parks of Great Britain</a:t>
            </a:r>
          </a:p>
          <a:p>
            <a:pPr marL="171450" indent="-171450">
              <a:spcAft>
                <a:spcPts val="300"/>
              </a:spcAft>
              <a:buFont typeface="Arial" panose="020B0604020202020204" pitchFamily="34" charset="0"/>
              <a:buChar char="•"/>
            </a:pPr>
            <a:r>
              <a:rPr lang="en-US" sz="1200" dirty="0">
                <a:solidFill>
                  <a:schemeClr val="tx1"/>
                </a:solidFill>
                <a:latin typeface="Sassoon Penpals" panose="02000400000000000000" pitchFamily="50" charset="0"/>
              </a:rPr>
              <a:t>How the distribution of National Parks compares with the distribution of uplands and urban areas in Great Britain</a:t>
            </a:r>
          </a:p>
          <a:p>
            <a:pPr marL="171450" indent="-171450">
              <a:spcAft>
                <a:spcPts val="300"/>
              </a:spcAft>
              <a:buFont typeface="Arial" panose="020B0604020202020204" pitchFamily="34" charset="0"/>
              <a:buChar char="•"/>
            </a:pPr>
            <a:r>
              <a:rPr lang="en-US" sz="1200" dirty="0">
                <a:solidFill>
                  <a:srgbClr val="FF0000"/>
                </a:solidFill>
                <a:latin typeface="Sassoon Penpals" panose="02000400000000000000" pitchFamily="50" charset="0"/>
              </a:rPr>
              <a:t>Why areas of Great Britain are chosen as National Parks</a:t>
            </a:r>
          </a:p>
          <a:p>
            <a:pPr marL="171450" indent="-171450">
              <a:spcAft>
                <a:spcPts val="300"/>
              </a:spcAft>
              <a:buFont typeface="Arial" panose="020B0604020202020204" pitchFamily="34" charset="0"/>
              <a:buChar char="•"/>
            </a:pPr>
            <a:r>
              <a:rPr lang="en-US" sz="1200" dirty="0">
                <a:solidFill>
                  <a:schemeClr val="tx1"/>
                </a:solidFill>
                <a:latin typeface="Sassoon Penpals" panose="02000400000000000000" pitchFamily="50" charset="0"/>
              </a:rPr>
              <a:t>The main distinctive physical features of National Parks</a:t>
            </a:r>
          </a:p>
          <a:p>
            <a:pPr marL="171450" indent="-171450">
              <a:spcAft>
                <a:spcPts val="300"/>
              </a:spcAft>
              <a:buFont typeface="Arial" panose="020B0604020202020204" pitchFamily="34" charset="0"/>
              <a:buChar char="•"/>
            </a:pPr>
            <a:r>
              <a:rPr lang="en-US" sz="1200" dirty="0">
                <a:solidFill>
                  <a:schemeClr val="tx1"/>
                </a:solidFill>
                <a:latin typeface="Sassoon Penpals" panose="02000400000000000000" pitchFamily="50" charset="0"/>
              </a:rPr>
              <a:t>What the term ‘cultural heritage’ means</a:t>
            </a:r>
          </a:p>
          <a:p>
            <a:pPr marL="171450" indent="-171450">
              <a:spcAft>
                <a:spcPts val="300"/>
              </a:spcAft>
              <a:buFont typeface="Arial" panose="020B0604020202020204" pitchFamily="34" charset="0"/>
              <a:buChar char="•"/>
            </a:pPr>
            <a:r>
              <a:rPr lang="en-US" sz="1200" dirty="0">
                <a:solidFill>
                  <a:schemeClr val="tx1"/>
                </a:solidFill>
                <a:latin typeface="Sassoon Penpals" panose="02000400000000000000" pitchFamily="50" charset="0"/>
              </a:rPr>
              <a:t>Why cultural features are also important elements of National Parks</a:t>
            </a:r>
          </a:p>
          <a:p>
            <a:pPr marL="171450" indent="-171450">
              <a:spcAft>
                <a:spcPts val="300"/>
              </a:spcAft>
              <a:buFont typeface="Arial" panose="020B0604020202020204" pitchFamily="34" charset="0"/>
              <a:buChar char="•"/>
            </a:pPr>
            <a:r>
              <a:rPr lang="en-US" sz="1200" dirty="0">
                <a:solidFill>
                  <a:schemeClr val="tx1"/>
                </a:solidFill>
                <a:latin typeface="Sassoon Penpals" panose="02000400000000000000" pitchFamily="50" charset="0"/>
              </a:rPr>
              <a:t>The distinctive physical and cultural features of the South Downs National Park</a:t>
            </a:r>
          </a:p>
          <a:p>
            <a:pPr marL="171450" indent="-171450">
              <a:spcAft>
                <a:spcPts val="300"/>
              </a:spcAft>
              <a:buFont typeface="Arial" panose="020B0604020202020204" pitchFamily="34" charset="0"/>
              <a:buChar char="•"/>
            </a:pPr>
            <a:r>
              <a:rPr lang="en-US" sz="1200" dirty="0">
                <a:solidFill>
                  <a:schemeClr val="tx1"/>
                </a:solidFill>
                <a:latin typeface="Sassoon Penpals" panose="02000400000000000000" pitchFamily="50" charset="0"/>
              </a:rPr>
              <a:t>The three aims or purposes of National Parks</a:t>
            </a:r>
          </a:p>
          <a:p>
            <a:pPr marL="171450" indent="-171450">
              <a:spcAft>
                <a:spcPts val="300"/>
              </a:spcAft>
              <a:buFont typeface="Arial" panose="020B0604020202020204" pitchFamily="34" charset="0"/>
              <a:buChar char="•"/>
            </a:pPr>
            <a:r>
              <a:rPr lang="en-US" sz="1200" dirty="0">
                <a:solidFill>
                  <a:srgbClr val="FF0000"/>
                </a:solidFill>
                <a:latin typeface="Sassoon Penpals" panose="02000400000000000000" pitchFamily="50" charset="0"/>
              </a:rPr>
              <a:t>Some of challenges facing the National Park (e.g. dueling the A27, soil erosion, littering, Ash Dieback disease)</a:t>
            </a:r>
          </a:p>
          <a:p>
            <a:pPr marL="171450" indent="-171450">
              <a:spcAft>
                <a:spcPts val="300"/>
              </a:spcAft>
              <a:buFont typeface="Arial" panose="020B0604020202020204" pitchFamily="34" charset="0"/>
              <a:buChar char="•"/>
            </a:pPr>
            <a:r>
              <a:rPr lang="en-US" sz="1200" dirty="0">
                <a:solidFill>
                  <a:schemeClr val="tx1"/>
                </a:solidFill>
                <a:latin typeface="Sassoon Penpals" panose="02000400000000000000" pitchFamily="50" charset="0"/>
              </a:rPr>
              <a:t>How National Parks are managed to tackle these challenges</a:t>
            </a:r>
          </a:p>
          <a:p>
            <a:pPr marL="171450" indent="-171450">
              <a:spcAft>
                <a:spcPts val="300"/>
              </a:spcAft>
              <a:buFont typeface="Arial" panose="020B0604020202020204" pitchFamily="34" charset="0"/>
              <a:buChar char="•"/>
            </a:pPr>
            <a:r>
              <a:rPr lang="en-US" sz="1200" dirty="0">
                <a:solidFill>
                  <a:schemeClr val="tx1"/>
                </a:solidFill>
                <a:latin typeface="Sassoon Penpals" panose="02000400000000000000" pitchFamily="50" charset="0"/>
              </a:rPr>
              <a:t>The main land use of National Parks</a:t>
            </a:r>
          </a:p>
          <a:p>
            <a:pPr marL="171450" indent="-171450">
              <a:spcAft>
                <a:spcPts val="300"/>
              </a:spcAft>
              <a:buFont typeface="Arial" panose="020B0604020202020204" pitchFamily="34" charset="0"/>
              <a:buChar char="•"/>
            </a:pPr>
            <a:r>
              <a:rPr lang="en-US" sz="1200" dirty="0">
                <a:solidFill>
                  <a:schemeClr val="tx1"/>
                </a:solidFill>
                <a:latin typeface="Sassoon Penpals" panose="02000400000000000000" pitchFamily="50" charset="0"/>
              </a:rPr>
              <a:t>Why farming and farmers are important in helping to achieve the aims of the National Parks</a:t>
            </a:r>
            <a:endParaRPr lang="en-US" sz="1600" b="1" dirty="0">
              <a:solidFill>
                <a:schemeClr val="tx1"/>
              </a:solidFill>
              <a:latin typeface="Sassoon Penpals" panose="02000400000000000000" pitchFamily="50" charset="0"/>
            </a:endParaRPr>
          </a:p>
          <a:p>
            <a:pPr>
              <a:spcAft>
                <a:spcPts val="300"/>
              </a:spcAft>
            </a:pPr>
            <a:r>
              <a:rPr lang="en-GB" sz="1600" b="1" dirty="0">
                <a:solidFill>
                  <a:schemeClr val="tx1"/>
                </a:solidFill>
                <a:latin typeface="Sassoon Penpals" panose="02000400000000000000" pitchFamily="50" charset="0"/>
              </a:rPr>
              <a:t>National Curriculum Coverage:</a:t>
            </a:r>
          </a:p>
          <a:p>
            <a:pPr marL="171450" indent="-171450">
              <a:spcAft>
                <a:spcPts val="300"/>
              </a:spcAft>
              <a:buFont typeface="Arial" panose="020B0604020202020204" pitchFamily="34" charset="0"/>
              <a:buChar char="•"/>
            </a:pPr>
            <a:r>
              <a:rPr lang="en-US" sz="1200" b="1" dirty="0">
                <a:solidFill>
                  <a:schemeClr val="tx1"/>
                </a:solidFill>
                <a:latin typeface="Sassoon Penpals" panose="02000400000000000000" pitchFamily="50" charset="0"/>
              </a:rPr>
              <a:t>Locational knowledge</a:t>
            </a:r>
            <a:r>
              <a:rPr lang="en-US" sz="1200" dirty="0">
                <a:solidFill>
                  <a:schemeClr val="tx1"/>
                </a:solidFill>
                <a:latin typeface="Sassoon Penpals" panose="02000400000000000000" pitchFamily="50" charset="0"/>
              </a:rPr>
              <a:t>- name and locate counties and cities of the United Kingdom, geographical regions and their identifying human and physical characteristics, key topographical features (including hills, mountains, coasts and rivers), and land-use patterns; and understand how some of these aspects have changed over time</a:t>
            </a:r>
          </a:p>
          <a:p>
            <a:pPr marL="171450" indent="-171450">
              <a:spcAft>
                <a:spcPts val="300"/>
              </a:spcAft>
              <a:buFont typeface="Arial" panose="020B0604020202020204" pitchFamily="34" charset="0"/>
              <a:buChar char="•"/>
            </a:pPr>
            <a:r>
              <a:rPr lang="en-US" sz="1200" b="1" dirty="0">
                <a:solidFill>
                  <a:schemeClr val="tx1"/>
                </a:solidFill>
                <a:latin typeface="Sassoon Penpals" panose="02000400000000000000" pitchFamily="50" charset="0"/>
              </a:rPr>
              <a:t>Human and physical geography - </a:t>
            </a:r>
            <a:r>
              <a:rPr lang="en-US" sz="1200" dirty="0">
                <a:solidFill>
                  <a:schemeClr val="tx1"/>
                </a:solidFill>
                <a:latin typeface="Sassoon Penpals" panose="02000400000000000000" pitchFamily="50" charset="0"/>
              </a:rPr>
              <a:t>Describe and understand key aspects of: physical geography, including vegetation belts, rivers, mountains. Human geography, including types of settlement and land use, economic activity, and the distribution of natural resources</a:t>
            </a:r>
          </a:p>
          <a:p>
            <a:pPr marL="171450" indent="-171450">
              <a:spcAft>
                <a:spcPts val="300"/>
              </a:spcAft>
              <a:buFont typeface="Arial" panose="020B0604020202020204" pitchFamily="34" charset="0"/>
              <a:buChar char="•"/>
            </a:pPr>
            <a:r>
              <a:rPr lang="en-US" sz="1200" b="1" dirty="0">
                <a:solidFill>
                  <a:schemeClr val="tx1"/>
                </a:solidFill>
                <a:latin typeface="Sassoon Penpals" panose="02000400000000000000" pitchFamily="50" charset="0"/>
              </a:rPr>
              <a:t>Geographical skills and fieldwork - </a:t>
            </a:r>
            <a:r>
              <a:rPr lang="en-US" sz="1200" dirty="0">
                <a:solidFill>
                  <a:schemeClr val="tx1"/>
                </a:solidFill>
                <a:latin typeface="Sassoon Penpals" panose="02000400000000000000" pitchFamily="50" charset="0"/>
              </a:rPr>
              <a:t>use maps, atlases, globes and digital/computer mapping to locate countries and describe features studied. - use the eight points of a compass, four and six-figure grid references, symbols and key (including the use of Ordnance Survey maps) to build their knowledge of the United Kingdom and the wider world</a:t>
            </a:r>
            <a:endParaRPr lang="en-GB" sz="1600" b="1" dirty="0">
              <a:solidFill>
                <a:schemeClr val="tx1"/>
              </a:solidFill>
              <a:latin typeface="Sassoon Penpals" panose="02000400000000000000" pitchFamily="50" charset="0"/>
            </a:endParaRPr>
          </a:p>
        </p:txBody>
      </p:sp>
      <p:sp>
        <p:nvSpPr>
          <p:cNvPr id="39" name="Rounded Rectangle 48">
            <a:extLst>
              <a:ext uri="{FF2B5EF4-FFF2-40B4-BE49-F238E27FC236}">
                <a16:creationId xmlns:a16="http://schemas.microsoft.com/office/drawing/2014/main" id="{3F0C289C-97FA-402E-8970-6643FBDF78E0}"/>
              </a:ext>
            </a:extLst>
          </p:cNvPr>
          <p:cNvSpPr/>
          <p:nvPr/>
        </p:nvSpPr>
        <p:spPr>
          <a:xfrm>
            <a:off x="3874282" y="1209675"/>
            <a:ext cx="4586654" cy="6152417"/>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Discipline Knowledge</a:t>
            </a:r>
          </a:p>
          <a:p>
            <a:pPr>
              <a:spcAft>
                <a:spcPts val="600"/>
              </a:spcAft>
            </a:pPr>
            <a:r>
              <a:rPr lang="en-US" sz="1400" b="1" dirty="0">
                <a:solidFill>
                  <a:schemeClr val="tx1"/>
                </a:solidFill>
                <a:latin typeface="Sassoon Penpals" panose="02000400000000000000" pitchFamily="50" charset="0"/>
              </a:rPr>
              <a:t>Statistical representation:</a:t>
            </a:r>
          </a:p>
          <a:p>
            <a:pPr>
              <a:spcAft>
                <a:spcPts val="600"/>
              </a:spcAft>
            </a:pPr>
            <a:r>
              <a:rPr lang="en-US" sz="1400" dirty="0">
                <a:solidFill>
                  <a:schemeClr val="tx1"/>
                </a:solidFill>
                <a:latin typeface="Sassoon Penpals" panose="02000400000000000000" pitchFamily="50" charset="0"/>
              </a:rPr>
              <a:t>Drawing and interpreting: bar graphs, line graphs and climate graphs</a:t>
            </a:r>
          </a:p>
          <a:p>
            <a:pPr>
              <a:spcAft>
                <a:spcPts val="600"/>
              </a:spcAft>
            </a:pPr>
            <a:r>
              <a:rPr lang="en-US" sz="1400" b="1" dirty="0">
                <a:solidFill>
                  <a:schemeClr val="tx1"/>
                </a:solidFill>
                <a:latin typeface="Sassoon Penpals" panose="02000400000000000000" pitchFamily="50" charset="0"/>
              </a:rPr>
              <a:t>Mapwork</a:t>
            </a:r>
          </a:p>
          <a:p>
            <a:pPr>
              <a:spcAft>
                <a:spcPts val="600"/>
              </a:spcAft>
            </a:pPr>
            <a:r>
              <a:rPr lang="en-US" sz="1400" dirty="0">
                <a:solidFill>
                  <a:schemeClr val="tx1"/>
                </a:solidFill>
                <a:latin typeface="Sassoon Penpals" panose="02000400000000000000" pitchFamily="50" charset="0"/>
              </a:rPr>
              <a:t>Interpreting OS 1:25,000 Explorer maps using the key and symbols, eight points of the compass, four and six figure grid references, contour lines and cross sections, annotated sketch maps and using scale lines to calculate straight and winding distances</a:t>
            </a:r>
          </a:p>
          <a:p>
            <a:pPr>
              <a:spcAft>
                <a:spcPts val="600"/>
              </a:spcAft>
            </a:pPr>
            <a:r>
              <a:rPr lang="en-US" sz="1400" b="1" dirty="0">
                <a:solidFill>
                  <a:schemeClr val="tx1"/>
                </a:solidFill>
                <a:latin typeface="Sassoon Penpals" panose="02000400000000000000" pitchFamily="50" charset="0"/>
              </a:rPr>
              <a:t>Imagery</a:t>
            </a:r>
          </a:p>
          <a:p>
            <a:pPr>
              <a:spcAft>
                <a:spcPts val="600"/>
              </a:spcAft>
            </a:pPr>
            <a:r>
              <a:rPr lang="en-US" sz="1400" dirty="0">
                <a:solidFill>
                  <a:schemeClr val="tx1"/>
                </a:solidFill>
                <a:latin typeface="Sassoon Penpals" panose="02000400000000000000" pitchFamily="50" charset="0"/>
              </a:rPr>
              <a:t>Terrestrial, aerial and satellite photographs (orientating with OS map locations) and Google Earth</a:t>
            </a:r>
          </a:p>
          <a:p>
            <a:pPr>
              <a:spcAft>
                <a:spcPts val="600"/>
              </a:spcAft>
            </a:pPr>
            <a:r>
              <a:rPr lang="en-GB" sz="1400" b="1" dirty="0">
                <a:solidFill>
                  <a:schemeClr val="tx1"/>
                </a:solidFill>
                <a:latin typeface="Sassoon Penpals" panose="02000400000000000000" pitchFamily="50" charset="0"/>
              </a:rPr>
              <a:t>Thinking skills</a:t>
            </a: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p:txBody>
      </p:sp>
      <p:graphicFrame>
        <p:nvGraphicFramePr>
          <p:cNvPr id="3" name="Table 2">
            <a:extLst>
              <a:ext uri="{FF2B5EF4-FFF2-40B4-BE49-F238E27FC236}">
                <a16:creationId xmlns:a16="http://schemas.microsoft.com/office/drawing/2014/main" id="{20130462-98B3-4D78-9365-72FAA9A6776C}"/>
              </a:ext>
            </a:extLst>
          </p:cNvPr>
          <p:cNvGraphicFramePr>
            <a:graphicFrameLocks noGrp="1"/>
          </p:cNvGraphicFramePr>
          <p:nvPr>
            <p:extLst>
              <p:ext uri="{D42A27DB-BD31-4B8C-83A1-F6EECF244321}">
                <p14:modId xmlns:p14="http://schemas.microsoft.com/office/powerpoint/2010/main" val="2907897595"/>
              </p:ext>
            </p:extLst>
          </p:nvPr>
        </p:nvGraphicFramePr>
        <p:xfrm>
          <a:off x="3968985" y="4641003"/>
          <a:ext cx="4353848" cy="2447194"/>
        </p:xfrm>
        <a:graphic>
          <a:graphicData uri="http://schemas.openxmlformats.org/drawingml/2006/table">
            <a:tbl>
              <a:tblPr bandRow="1">
                <a:tableStyleId>{3B4B98B0-60AC-42C2-AFA5-B58CD77FA1E5}</a:tableStyleId>
              </a:tblPr>
              <a:tblGrid>
                <a:gridCol w="800110">
                  <a:extLst>
                    <a:ext uri="{9D8B030D-6E8A-4147-A177-3AD203B41FA5}">
                      <a16:colId xmlns:a16="http://schemas.microsoft.com/office/drawing/2014/main" val="1551781930"/>
                    </a:ext>
                  </a:extLst>
                </a:gridCol>
                <a:gridCol w="3553738">
                  <a:extLst>
                    <a:ext uri="{9D8B030D-6E8A-4147-A177-3AD203B41FA5}">
                      <a16:colId xmlns:a16="http://schemas.microsoft.com/office/drawing/2014/main" val="3696036744"/>
                    </a:ext>
                  </a:extLst>
                </a:gridCol>
              </a:tblGrid>
              <a:tr h="328983">
                <a:tc>
                  <a:txBody>
                    <a:bodyPr/>
                    <a:lstStyle/>
                    <a:p>
                      <a:pPr>
                        <a:spcAft>
                          <a:spcPts val="0"/>
                        </a:spcAft>
                      </a:pPr>
                      <a:r>
                        <a:rPr lang="en-GB" sz="900" dirty="0">
                          <a:effectLst/>
                          <a:latin typeface="Sassoon Penpals" panose="02000400000000000000" pitchFamily="50" charset="0"/>
                          <a:ea typeface="Calibri" panose="020F0502020204030204" pitchFamily="34" charset="0"/>
                          <a:cs typeface="Times New Roman" panose="02020603050405020304" pitchFamily="18" charset="0"/>
                        </a:rPr>
                        <a:t>Selecting</a:t>
                      </a:r>
                      <a:endParaRPr lang="en-GB" sz="800" dirty="0">
                        <a:effectLst/>
                        <a:latin typeface="Sassoon Penpals" panose="02000400000000000000" pitchFamily="50"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spcAft>
                          <a:spcPts val="0"/>
                        </a:spcAft>
                      </a:pPr>
                      <a:r>
                        <a:rPr lang="en-GB" sz="900" dirty="0">
                          <a:effectLst/>
                          <a:latin typeface="Sassoon Penpals" panose="02000400000000000000" pitchFamily="50" charset="0"/>
                          <a:ea typeface="Calibri" panose="020F0502020204030204" pitchFamily="34" charset="0"/>
                          <a:cs typeface="Times New Roman" panose="02020603050405020304" pitchFamily="18" charset="0"/>
                        </a:rPr>
                        <a:t>Choosing the information most suitable and relevant.</a:t>
                      </a:r>
                      <a:endParaRPr lang="en-GB" sz="800" dirty="0">
                        <a:effectLst/>
                        <a:latin typeface="Sassoon Penpals" panose="02000400000000000000" pitchFamily="50"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40678706"/>
                  </a:ext>
                </a:extLst>
              </a:tr>
              <a:tr h="328983">
                <a:tc>
                  <a:txBody>
                    <a:bodyPr/>
                    <a:lstStyle/>
                    <a:p>
                      <a:pPr>
                        <a:spcAft>
                          <a:spcPts val="0"/>
                        </a:spcAft>
                      </a:pPr>
                      <a:r>
                        <a:rPr lang="en-GB" sz="900" dirty="0">
                          <a:effectLst/>
                          <a:latin typeface="Sassoon Penpals" panose="02000400000000000000" pitchFamily="50" charset="0"/>
                          <a:ea typeface="Calibri" panose="020F0502020204030204" pitchFamily="34" charset="0"/>
                          <a:cs typeface="Times New Roman" panose="02020603050405020304" pitchFamily="18" charset="0"/>
                        </a:rPr>
                        <a:t>Sequencing</a:t>
                      </a:r>
                      <a:endParaRPr lang="en-GB" sz="800" dirty="0">
                        <a:effectLst/>
                        <a:latin typeface="Sassoon Penpals" panose="02000400000000000000" pitchFamily="50"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spcAft>
                          <a:spcPts val="0"/>
                        </a:spcAft>
                      </a:pPr>
                      <a:r>
                        <a:rPr lang="en-GB" sz="900" dirty="0">
                          <a:effectLst/>
                          <a:latin typeface="Sassoon Penpals" panose="02000400000000000000" pitchFamily="50" charset="0"/>
                          <a:ea typeface="Calibri" panose="020F0502020204030204" pitchFamily="34" charset="0"/>
                          <a:cs typeface="Times New Roman" panose="02020603050405020304" pitchFamily="18" charset="0"/>
                        </a:rPr>
                        <a:t>Arranging events or artefacts in their correct time order.</a:t>
                      </a:r>
                      <a:endParaRPr lang="en-GB" sz="800" dirty="0">
                        <a:effectLst/>
                        <a:latin typeface="Sassoon Penpals" panose="02000400000000000000" pitchFamily="50"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59407033"/>
                  </a:ext>
                </a:extLst>
              </a:tr>
              <a:tr h="391051">
                <a:tc>
                  <a:txBody>
                    <a:bodyPr/>
                    <a:lstStyle/>
                    <a:p>
                      <a:pPr>
                        <a:spcAft>
                          <a:spcPts val="0"/>
                        </a:spcAft>
                      </a:pPr>
                      <a:r>
                        <a:rPr lang="en-GB" sz="900" dirty="0">
                          <a:effectLst/>
                          <a:latin typeface="Sassoon Penpals" panose="02000400000000000000" pitchFamily="50" charset="0"/>
                          <a:ea typeface="Calibri" panose="020F0502020204030204" pitchFamily="34" charset="0"/>
                          <a:cs typeface="Times New Roman" panose="02020603050405020304" pitchFamily="18" charset="0"/>
                        </a:rPr>
                        <a:t>Comparing and contrasting</a:t>
                      </a:r>
                      <a:endParaRPr lang="en-GB" sz="800" dirty="0">
                        <a:effectLst/>
                        <a:latin typeface="Sassoon Penpals" panose="02000400000000000000" pitchFamily="50"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spcAft>
                          <a:spcPts val="0"/>
                        </a:spcAft>
                      </a:pPr>
                      <a:r>
                        <a:rPr lang="en-GB" sz="900" dirty="0">
                          <a:effectLst/>
                          <a:latin typeface="Sassoon Penpals" panose="02000400000000000000" pitchFamily="50" charset="0"/>
                          <a:ea typeface="Calibri" panose="020F0502020204030204" pitchFamily="34" charset="0"/>
                          <a:cs typeface="Times New Roman" panose="02020603050405020304" pitchFamily="18" charset="0"/>
                        </a:rPr>
                        <a:t>Finding similarities and differences in how people lived at different times.</a:t>
                      </a:r>
                      <a:endParaRPr lang="en-GB" sz="800" dirty="0">
                        <a:effectLst/>
                        <a:latin typeface="Sassoon Penpals" panose="02000400000000000000" pitchFamily="50"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610945564"/>
                  </a:ext>
                </a:extLst>
              </a:tr>
              <a:tr h="356398">
                <a:tc>
                  <a:txBody>
                    <a:bodyPr/>
                    <a:lstStyle/>
                    <a:p>
                      <a:pPr>
                        <a:spcAft>
                          <a:spcPts val="0"/>
                        </a:spcAft>
                      </a:pPr>
                      <a:r>
                        <a:rPr lang="en-GB" sz="900" dirty="0">
                          <a:effectLst/>
                          <a:latin typeface="Sassoon Penpals" panose="02000400000000000000" pitchFamily="50" charset="0"/>
                          <a:ea typeface="Calibri" panose="020F0502020204030204" pitchFamily="34" charset="0"/>
                          <a:cs typeface="Times New Roman" panose="02020603050405020304" pitchFamily="18" charset="0"/>
                        </a:rPr>
                        <a:t>Reasoning and speculating</a:t>
                      </a:r>
                      <a:endParaRPr lang="en-GB" sz="800" dirty="0">
                        <a:effectLst/>
                        <a:latin typeface="Sassoon Penpals" panose="02000400000000000000" pitchFamily="50"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spcAft>
                          <a:spcPts val="0"/>
                        </a:spcAft>
                      </a:pPr>
                      <a:r>
                        <a:rPr lang="en-GB" sz="900" dirty="0">
                          <a:effectLst/>
                          <a:latin typeface="Sassoon Penpals" panose="02000400000000000000" pitchFamily="50" charset="0"/>
                          <a:ea typeface="Calibri" panose="020F0502020204030204" pitchFamily="34" charset="0"/>
                          <a:cs typeface="Times New Roman" panose="02020603050405020304" pitchFamily="18" charset="0"/>
                        </a:rPr>
                        <a:t>Forming ideas about something without firm evidence.</a:t>
                      </a:r>
                      <a:endParaRPr lang="en-GB" sz="800" dirty="0">
                        <a:effectLst/>
                        <a:latin typeface="Sassoon Penpals" panose="02000400000000000000" pitchFamily="50"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4495077"/>
                  </a:ext>
                </a:extLst>
              </a:tr>
              <a:tr h="356398">
                <a:tc>
                  <a:txBody>
                    <a:bodyPr/>
                    <a:lstStyle/>
                    <a:p>
                      <a:pPr>
                        <a:spcAft>
                          <a:spcPts val="0"/>
                        </a:spcAft>
                      </a:pPr>
                      <a:r>
                        <a:rPr lang="en-US" sz="900" dirty="0" err="1">
                          <a:effectLst/>
                          <a:latin typeface="Sassoon Penpals" panose="02000400000000000000" pitchFamily="50" charset="0"/>
                          <a:ea typeface="Calibri" panose="020F0502020204030204" pitchFamily="34" charset="0"/>
                          <a:cs typeface="Times New Roman" panose="02020603050405020304" pitchFamily="18" charset="0"/>
                        </a:rPr>
                        <a:t>Summarise</a:t>
                      </a:r>
                      <a:endParaRPr lang="en-GB" sz="800" dirty="0">
                        <a:effectLst/>
                        <a:latin typeface="Sassoon Penpals" panose="02000400000000000000" pitchFamily="50"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spcAft>
                          <a:spcPts val="0"/>
                        </a:spcAft>
                      </a:pPr>
                      <a:r>
                        <a:rPr lang="en-US" sz="900" dirty="0">
                          <a:effectLst/>
                          <a:latin typeface="Sassoon Penpals" panose="02000400000000000000" pitchFamily="50" charset="0"/>
                          <a:ea typeface="Calibri" panose="020F0502020204030204" pitchFamily="34" charset="0"/>
                          <a:cs typeface="Times New Roman" panose="02020603050405020304" pitchFamily="18" charset="0"/>
                        </a:rPr>
                        <a:t>Outline or sum up briefly the main points about something .</a:t>
                      </a:r>
                      <a:endParaRPr lang="en-GB" sz="900" dirty="0">
                        <a:effectLst/>
                        <a:latin typeface="Sassoon Penpals" panose="02000400000000000000" pitchFamily="50"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479953013"/>
                  </a:ext>
                </a:extLst>
              </a:tr>
              <a:tr h="356398">
                <a:tc>
                  <a:txBody>
                    <a:bodyPr/>
                    <a:lstStyle/>
                    <a:p>
                      <a:pPr>
                        <a:spcAft>
                          <a:spcPts val="0"/>
                        </a:spcAft>
                      </a:pPr>
                      <a:r>
                        <a:rPr lang="en-GB" sz="900" dirty="0">
                          <a:effectLst/>
                          <a:latin typeface="Sassoon Penpals" panose="02000400000000000000" pitchFamily="50" charset="0"/>
                          <a:ea typeface="Calibri" panose="020F0502020204030204" pitchFamily="34" charset="0"/>
                          <a:cs typeface="Times New Roman" panose="02020603050405020304" pitchFamily="18" charset="0"/>
                        </a:rPr>
                        <a:t>Synthesising</a:t>
                      </a:r>
                      <a:endParaRPr lang="en-GB" sz="800" dirty="0">
                        <a:effectLst/>
                        <a:latin typeface="Sassoon Penpals" panose="02000400000000000000" pitchFamily="50"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spcAft>
                          <a:spcPts val="0"/>
                        </a:spcAft>
                      </a:pPr>
                      <a:r>
                        <a:rPr lang="en-GB" sz="900" dirty="0">
                          <a:effectLst/>
                          <a:latin typeface="Sassoon Penpals" panose="02000400000000000000" pitchFamily="50" charset="0"/>
                          <a:ea typeface="Calibri" panose="020F0502020204030204" pitchFamily="34" charset="0"/>
                          <a:cs typeface="Times New Roman" panose="02020603050405020304" pitchFamily="18" charset="0"/>
                        </a:rPr>
                        <a:t>Combining a range of ideas and facts from different sources.</a:t>
                      </a:r>
                      <a:endParaRPr lang="en-GB" sz="800" dirty="0">
                        <a:effectLst/>
                        <a:latin typeface="Sassoon Penpals" panose="02000400000000000000" pitchFamily="50"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262402255"/>
                  </a:ext>
                </a:extLst>
              </a:tr>
              <a:tr h="328983">
                <a:tc>
                  <a:txBody>
                    <a:bodyPr/>
                    <a:lstStyle/>
                    <a:p>
                      <a:pPr>
                        <a:spcAft>
                          <a:spcPts val="0"/>
                        </a:spcAft>
                      </a:pPr>
                      <a:r>
                        <a:rPr lang="en-GB" sz="900" dirty="0">
                          <a:effectLst/>
                          <a:latin typeface="Sassoon Penpals" panose="02000400000000000000" pitchFamily="50" charset="0"/>
                          <a:ea typeface="Calibri" panose="020F0502020204030204" pitchFamily="34" charset="0"/>
                          <a:cs typeface="Times New Roman" panose="02020603050405020304" pitchFamily="18" charset="0"/>
                        </a:rPr>
                        <a:t>Explaining</a:t>
                      </a:r>
                      <a:endParaRPr lang="en-GB" sz="800" dirty="0">
                        <a:effectLst/>
                        <a:latin typeface="Sassoon Penpals" panose="02000400000000000000" pitchFamily="50"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spcAft>
                          <a:spcPts val="0"/>
                        </a:spcAft>
                      </a:pPr>
                      <a:r>
                        <a:rPr lang="en-GB" sz="900" dirty="0">
                          <a:effectLst/>
                          <a:latin typeface="Sassoon Penpals" panose="02000400000000000000" pitchFamily="50" charset="0"/>
                          <a:ea typeface="Calibri" panose="020F0502020204030204" pitchFamily="34" charset="0"/>
                          <a:cs typeface="Times New Roman" panose="02020603050405020304" pitchFamily="18" charset="0"/>
                        </a:rPr>
                        <a:t>Showing understanding of how or why something happened.</a:t>
                      </a:r>
                      <a:endParaRPr lang="en-GB" sz="800" dirty="0">
                        <a:effectLst/>
                        <a:latin typeface="Sassoon Penpals" panose="02000400000000000000" pitchFamily="50"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5527621"/>
                  </a:ext>
                </a:extLst>
              </a:tr>
            </a:tbl>
          </a:graphicData>
        </a:graphic>
      </p:graphicFrame>
      <p:sp>
        <p:nvSpPr>
          <p:cNvPr id="12" name="Oval 11">
            <a:extLst>
              <a:ext uri="{FF2B5EF4-FFF2-40B4-BE49-F238E27FC236}">
                <a16:creationId xmlns:a16="http://schemas.microsoft.com/office/drawing/2014/main" id="{975931E8-3123-4E19-8334-730436A69325}"/>
              </a:ext>
            </a:extLst>
          </p:cNvPr>
          <p:cNvSpPr/>
          <p:nvPr/>
        </p:nvSpPr>
        <p:spPr>
          <a:xfrm>
            <a:off x="10961077" y="172625"/>
            <a:ext cx="914173" cy="85900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Geography</a:t>
            </a:r>
            <a:endParaRPr lang="en-GB" sz="1000" dirty="0">
              <a:solidFill>
                <a:schemeClr val="bg1"/>
              </a:solidFill>
              <a:latin typeface="Sassoon Penpals" panose="02000400000000000000" pitchFamily="50" charset="0"/>
            </a:endParaRPr>
          </a:p>
        </p:txBody>
      </p:sp>
      <p:sp>
        <p:nvSpPr>
          <p:cNvPr id="13" name="Rounded Rectangle 17">
            <a:extLst>
              <a:ext uri="{FF2B5EF4-FFF2-40B4-BE49-F238E27FC236}">
                <a16:creationId xmlns:a16="http://schemas.microsoft.com/office/drawing/2014/main" id="{9F69339E-D05B-44F9-8128-A5C515198AD0}"/>
              </a:ext>
            </a:extLst>
          </p:cNvPr>
          <p:cNvSpPr/>
          <p:nvPr/>
        </p:nvSpPr>
        <p:spPr>
          <a:xfrm>
            <a:off x="6276076" y="133314"/>
            <a:ext cx="4586654" cy="535356"/>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spcAft>
                <a:spcPts val="600"/>
              </a:spcAft>
            </a:pPr>
            <a:r>
              <a:rPr lang="en-US" sz="1400" dirty="0">
                <a:solidFill>
                  <a:schemeClr val="tx1"/>
                </a:solidFill>
                <a:latin typeface="Sassoon Penpals" panose="02000400000000000000" pitchFamily="50" charset="0"/>
              </a:rPr>
              <a:t>Environment	Location	Scale	    Distribution         Processes      Change	      Interaction       Interdependence     Sustainability     Diversity</a:t>
            </a:r>
          </a:p>
        </p:txBody>
      </p:sp>
      <p:sp>
        <p:nvSpPr>
          <p:cNvPr id="11" name="Rounded Rectangle 48">
            <a:extLst>
              <a:ext uri="{FF2B5EF4-FFF2-40B4-BE49-F238E27FC236}">
                <a16:creationId xmlns:a16="http://schemas.microsoft.com/office/drawing/2014/main" id="{7BB80192-160A-42ED-A39C-1EC3201B5873}"/>
              </a:ext>
            </a:extLst>
          </p:cNvPr>
          <p:cNvSpPr/>
          <p:nvPr/>
        </p:nvSpPr>
        <p:spPr>
          <a:xfrm>
            <a:off x="8544268" y="1209675"/>
            <a:ext cx="4169759" cy="5672896"/>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End Points of Learning</a:t>
            </a:r>
          </a:p>
          <a:p>
            <a:pPr>
              <a:spcAft>
                <a:spcPts val="300"/>
              </a:spcAft>
            </a:pPr>
            <a:r>
              <a:rPr lang="en-GB" sz="1600" b="1" dirty="0">
                <a:solidFill>
                  <a:schemeClr val="tx1"/>
                </a:solidFill>
                <a:latin typeface="Sassoon Penpals" panose="02000400000000000000" pitchFamily="50" charset="0"/>
              </a:rPr>
              <a:t>Pupils making a good level of progress will:</a:t>
            </a:r>
          </a:p>
          <a:p>
            <a:pPr marL="342900" indent="-342900">
              <a:spcAft>
                <a:spcPts val="300"/>
              </a:spcAft>
              <a:buFont typeface="+mj-lt"/>
              <a:buAutoNum type="arabicPeriod"/>
            </a:pPr>
            <a:r>
              <a:rPr lang="en-GB" sz="1400" b="1" dirty="0">
                <a:solidFill>
                  <a:schemeClr val="tx1"/>
                </a:solidFill>
                <a:latin typeface="Sassoon Penpals" panose="02000400000000000000" pitchFamily="50" charset="0"/>
              </a:rPr>
              <a:t>Identify and locate </a:t>
            </a:r>
            <a:r>
              <a:rPr lang="en-GB" sz="1400" dirty="0">
                <a:solidFill>
                  <a:schemeClr val="tx1"/>
                </a:solidFill>
                <a:latin typeface="Sassoon Penpals" panose="02000400000000000000" pitchFamily="50" charset="0"/>
              </a:rPr>
              <a:t>some of the National Parks of Great Britain</a:t>
            </a:r>
          </a:p>
          <a:p>
            <a:pPr marL="342900" indent="-342900">
              <a:spcAft>
                <a:spcPts val="300"/>
              </a:spcAft>
              <a:buFont typeface="+mj-lt"/>
              <a:buAutoNum type="arabicPeriod"/>
            </a:pPr>
            <a:r>
              <a:rPr lang="en-GB" sz="1400" b="1" dirty="0">
                <a:solidFill>
                  <a:schemeClr val="tx1"/>
                </a:solidFill>
                <a:latin typeface="Sassoon Penpals" panose="02000400000000000000" pitchFamily="50" charset="0"/>
              </a:rPr>
              <a:t>Explain</a:t>
            </a:r>
            <a:r>
              <a:rPr lang="en-GB" sz="1400" dirty="0">
                <a:solidFill>
                  <a:schemeClr val="tx1"/>
                </a:solidFill>
                <a:latin typeface="Sassoon Penpals" panose="02000400000000000000" pitchFamily="50" charset="0"/>
              </a:rPr>
              <a:t> why areas of Great Britain are selected as National Parks</a:t>
            </a:r>
          </a:p>
          <a:p>
            <a:pPr marL="342900" indent="-342900">
              <a:spcAft>
                <a:spcPts val="300"/>
              </a:spcAft>
              <a:buFont typeface="+mj-lt"/>
              <a:buAutoNum type="arabicPeriod"/>
            </a:pPr>
            <a:r>
              <a:rPr lang="en-GB" sz="1400" b="1" dirty="0">
                <a:solidFill>
                  <a:schemeClr val="tx1"/>
                </a:solidFill>
                <a:latin typeface="Sassoon Penpals" panose="02000400000000000000" pitchFamily="50" charset="0"/>
              </a:rPr>
              <a:t>Describe and explain </a:t>
            </a:r>
            <a:r>
              <a:rPr lang="en-GB" sz="1400" dirty="0">
                <a:solidFill>
                  <a:schemeClr val="tx1"/>
                </a:solidFill>
                <a:latin typeface="Sassoon Penpals" panose="02000400000000000000" pitchFamily="50" charset="0"/>
              </a:rPr>
              <a:t>some of challenges facing the National Park (e.g. </a:t>
            </a:r>
            <a:r>
              <a:rPr lang="en-GB" sz="1400" dirty="0" err="1">
                <a:solidFill>
                  <a:schemeClr val="tx1"/>
                </a:solidFill>
                <a:latin typeface="Sassoon Penpals" panose="02000400000000000000" pitchFamily="50" charset="0"/>
              </a:rPr>
              <a:t>dueling</a:t>
            </a:r>
            <a:r>
              <a:rPr lang="en-GB" sz="1400" dirty="0">
                <a:solidFill>
                  <a:schemeClr val="tx1"/>
                </a:solidFill>
                <a:latin typeface="Sassoon Penpals" panose="02000400000000000000" pitchFamily="50" charset="0"/>
              </a:rPr>
              <a:t> the A27, soil erosion, littering, Ash Dieback disease)</a:t>
            </a:r>
          </a:p>
          <a:p>
            <a:pPr marL="342900" indent="-342900">
              <a:spcAft>
                <a:spcPts val="300"/>
              </a:spcAft>
              <a:buFont typeface="+mj-lt"/>
              <a:buAutoNum type="arabicPeriod"/>
            </a:pPr>
            <a:r>
              <a:rPr lang="en-GB" sz="1400" b="1" dirty="0">
                <a:solidFill>
                  <a:schemeClr val="tx1"/>
                </a:solidFill>
                <a:latin typeface="Sassoon Penpals" panose="02000400000000000000" pitchFamily="50" charset="0"/>
              </a:rPr>
              <a:t>Draw an informed conclusion </a:t>
            </a:r>
            <a:r>
              <a:rPr lang="en-GB" sz="1400" dirty="0">
                <a:solidFill>
                  <a:schemeClr val="tx1"/>
                </a:solidFill>
                <a:latin typeface="Sassoon Penpals" panose="02000400000000000000" pitchFamily="50" charset="0"/>
              </a:rPr>
              <a:t>as to how National Parks are managing to tackle these challenges</a:t>
            </a:r>
          </a:p>
          <a:p>
            <a:pPr marL="342900" indent="-342900">
              <a:spcAft>
                <a:spcPts val="300"/>
              </a:spcAft>
              <a:buFont typeface="+mj-lt"/>
              <a:buAutoNum type="arabicPeriod"/>
            </a:pPr>
            <a:r>
              <a:rPr lang="en-GB" sz="1400" b="1" dirty="0">
                <a:solidFill>
                  <a:schemeClr val="tx1"/>
                </a:solidFill>
                <a:latin typeface="Sassoon Penpals" panose="02000400000000000000" pitchFamily="50" charset="0"/>
              </a:rPr>
              <a:t>Identify, describe and explain </a:t>
            </a:r>
            <a:r>
              <a:rPr lang="en-GB" sz="1400" dirty="0">
                <a:solidFill>
                  <a:schemeClr val="tx1"/>
                </a:solidFill>
                <a:latin typeface="Sassoon Penpals" panose="02000400000000000000" pitchFamily="50" charset="0"/>
              </a:rPr>
              <a:t>how the course of a typical river changes from source to mouth and the physical features it creates</a:t>
            </a:r>
          </a:p>
          <a:p>
            <a:pPr marL="342900" indent="-342900">
              <a:spcAft>
                <a:spcPts val="300"/>
              </a:spcAft>
              <a:buFont typeface="+mj-lt"/>
              <a:buAutoNum type="arabicPeriod"/>
            </a:pPr>
            <a:r>
              <a:rPr lang="en-GB" sz="1400" b="1" dirty="0">
                <a:solidFill>
                  <a:schemeClr val="tx1"/>
                </a:solidFill>
                <a:latin typeface="Sassoon Penpals" panose="02000400000000000000" pitchFamily="50" charset="0"/>
              </a:rPr>
              <a:t>Explain</a:t>
            </a:r>
            <a:r>
              <a:rPr lang="en-GB" sz="1400" dirty="0">
                <a:solidFill>
                  <a:schemeClr val="tx1"/>
                </a:solidFill>
                <a:latin typeface="Sassoon Penpals" panose="02000400000000000000" pitchFamily="50" charset="0"/>
              </a:rPr>
              <a:t> how rivers play such an important part in the water cycle</a:t>
            </a:r>
          </a:p>
          <a:p>
            <a:pPr marL="342900" indent="-342900">
              <a:spcAft>
                <a:spcPts val="300"/>
              </a:spcAft>
              <a:buFont typeface="+mj-lt"/>
              <a:buAutoNum type="arabicPeriod"/>
            </a:pPr>
            <a:r>
              <a:rPr lang="en-GB" sz="1400" b="1" dirty="0">
                <a:solidFill>
                  <a:schemeClr val="tx1"/>
                </a:solidFill>
                <a:latin typeface="Sassoon Penpals" panose="02000400000000000000" pitchFamily="50" charset="0"/>
              </a:rPr>
              <a:t>Explain</a:t>
            </a:r>
            <a:r>
              <a:rPr lang="en-GB" sz="1400" dirty="0">
                <a:solidFill>
                  <a:schemeClr val="tx1"/>
                </a:solidFill>
                <a:latin typeface="Sassoon Penpals" panose="02000400000000000000" pitchFamily="50" charset="0"/>
              </a:rPr>
              <a:t> why the coastline around the local area is under threat from flooding and cliff erosion</a:t>
            </a:r>
          </a:p>
          <a:p>
            <a:pPr marL="342900" indent="-342900">
              <a:spcAft>
                <a:spcPts val="300"/>
              </a:spcAft>
              <a:buFont typeface="+mj-lt"/>
              <a:buAutoNum type="arabicPeriod"/>
            </a:pPr>
            <a:r>
              <a:rPr lang="en-GB" sz="1400" b="1" dirty="0">
                <a:solidFill>
                  <a:schemeClr val="tx1"/>
                </a:solidFill>
                <a:latin typeface="Sassoon Penpals" panose="02000400000000000000" pitchFamily="50" charset="0"/>
              </a:rPr>
              <a:t>Compare and contrast </a:t>
            </a:r>
            <a:r>
              <a:rPr lang="en-GB" sz="1400" dirty="0">
                <a:solidFill>
                  <a:schemeClr val="tx1"/>
                </a:solidFill>
                <a:latin typeface="Sassoon Penpals" panose="02000400000000000000" pitchFamily="50" charset="0"/>
              </a:rPr>
              <a:t>some of the options available to the local area in the future to manage the threat of coastal flooding</a:t>
            </a:r>
          </a:p>
          <a:p>
            <a:pPr marL="342900" indent="-342900">
              <a:spcAft>
                <a:spcPts val="600"/>
              </a:spcAft>
              <a:buFont typeface="+mj-lt"/>
              <a:buAutoNum type="arabicPeriod"/>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US" sz="1400" dirty="0">
              <a:solidFill>
                <a:schemeClr val="tx1"/>
              </a:solidFill>
              <a:latin typeface="Sassoon Penpals" panose="02000400000000000000" pitchFamily="50" charset="0"/>
            </a:endParaRPr>
          </a:p>
          <a:p>
            <a:pPr marL="228600" indent="-228600">
              <a:spcAft>
                <a:spcPts val="600"/>
              </a:spcAft>
              <a:buFont typeface="+mj-lt"/>
              <a:buAutoNum type="arabicPeriod"/>
            </a:pPr>
            <a:endParaRPr lang="en-GB" sz="1400" dirty="0">
              <a:solidFill>
                <a:schemeClr val="tx1"/>
              </a:solidFill>
              <a:latin typeface="Sassoon Penpals" panose="02000400000000000000" pitchFamily="50" charset="0"/>
            </a:endParaRPr>
          </a:p>
          <a:p>
            <a:pPr marL="228600" indent="-228600">
              <a:spcAft>
                <a:spcPts val="600"/>
              </a:spcAft>
              <a:buFont typeface="+mj-lt"/>
              <a:buAutoNum type="arabicPeriod"/>
            </a:pPr>
            <a:endParaRPr lang="en-US" sz="1400" dirty="0">
              <a:solidFill>
                <a:schemeClr val="tx1"/>
              </a:solidFill>
              <a:latin typeface="Sassoon Penpals" panose="02000400000000000000" pitchFamily="50" charset="0"/>
            </a:endParaRPr>
          </a:p>
          <a:p>
            <a:pPr marL="228600" indent="-228600">
              <a:spcAft>
                <a:spcPts val="600"/>
              </a:spcAft>
              <a:buFont typeface="+mj-lt"/>
              <a:buAutoNum type="arabicPeriod"/>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US" sz="105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US" sz="105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050" dirty="0">
              <a:solidFill>
                <a:schemeClr val="tx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A9E0C9FA-11DD-40D6-821D-5F7D03D3AEA1}"/>
              </a:ext>
            </a:extLst>
          </p:cNvPr>
          <p:cNvSpPr/>
          <p:nvPr/>
        </p:nvSpPr>
        <p:spPr>
          <a:xfrm>
            <a:off x="8555640" y="6966831"/>
            <a:ext cx="4169759" cy="2501054"/>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Building on…</a:t>
            </a:r>
          </a:p>
          <a:p>
            <a:pPr marL="171450" indent="-171450">
              <a:spcAft>
                <a:spcPts val="600"/>
              </a:spcAft>
              <a:buFont typeface="Arial" panose="020B0604020202020204" pitchFamily="34" charset="0"/>
              <a:buChar char="•"/>
            </a:pPr>
            <a:r>
              <a:rPr lang="en-US" sz="1400" dirty="0">
                <a:solidFill>
                  <a:schemeClr val="tx1"/>
                </a:solidFill>
                <a:latin typeface="Sassoon Penpals" panose="02000400000000000000" pitchFamily="50" charset="0"/>
              </a:rPr>
              <a:t>The kind of things that people, </a:t>
            </a:r>
            <a:r>
              <a:rPr lang="en-US" sz="1400" dirty="0" err="1">
                <a:solidFill>
                  <a:schemeClr val="tx1"/>
                </a:solidFill>
                <a:latin typeface="Sassoon Penpals" panose="02000400000000000000" pitchFamily="50" charset="0"/>
              </a:rPr>
              <a:t>organsitions</a:t>
            </a:r>
            <a:r>
              <a:rPr lang="en-US" sz="1400" dirty="0">
                <a:solidFill>
                  <a:schemeClr val="tx1"/>
                </a:solidFill>
                <a:latin typeface="Sassoon Penpals" panose="02000400000000000000" pitchFamily="50" charset="0"/>
              </a:rPr>
              <a:t> and communities can do to live more sustainably</a:t>
            </a:r>
          </a:p>
          <a:p>
            <a:pPr marL="171450" indent="-171450">
              <a:spcAft>
                <a:spcPts val="600"/>
              </a:spcAft>
              <a:buFont typeface="Arial" panose="020B0604020202020204" pitchFamily="34" charset="0"/>
              <a:buChar char="•"/>
            </a:pPr>
            <a:r>
              <a:rPr lang="en-US" sz="1400" dirty="0">
                <a:solidFill>
                  <a:schemeClr val="tx1"/>
                </a:solidFill>
                <a:latin typeface="Sassoon Penpals" panose="02000400000000000000" pitchFamily="50" charset="0"/>
              </a:rPr>
              <a:t>The difference between physical and human features of environments</a:t>
            </a:r>
          </a:p>
          <a:p>
            <a:pPr marL="171450" indent="-171450">
              <a:spcAft>
                <a:spcPts val="600"/>
              </a:spcAft>
              <a:buFont typeface="Arial" panose="020B0604020202020204" pitchFamily="34" charset="0"/>
              <a:buChar char="•"/>
            </a:pPr>
            <a:r>
              <a:rPr lang="en-US" sz="1400" dirty="0">
                <a:solidFill>
                  <a:schemeClr val="tx1"/>
                </a:solidFill>
                <a:latin typeface="Sassoon Penpals" panose="02000400000000000000" pitchFamily="50" charset="0"/>
              </a:rPr>
              <a:t>The importance of leisure, recreation and tourism</a:t>
            </a:r>
          </a:p>
          <a:p>
            <a:pPr marL="171450" indent="-171450">
              <a:spcAft>
                <a:spcPts val="600"/>
              </a:spcAft>
              <a:buFont typeface="Arial" panose="020B0604020202020204" pitchFamily="34" charset="0"/>
              <a:buChar char="•"/>
            </a:pPr>
            <a:r>
              <a:rPr lang="en-US" sz="1400" dirty="0">
                <a:solidFill>
                  <a:schemeClr val="tx1"/>
                </a:solidFill>
                <a:latin typeface="Sassoon Penpals" panose="02000400000000000000" pitchFamily="50" charset="0"/>
              </a:rPr>
              <a:t>About a range of economic activities including farming</a:t>
            </a:r>
          </a:p>
          <a:p>
            <a:pPr marL="171450" indent="-171450">
              <a:spcAft>
                <a:spcPts val="600"/>
              </a:spcAft>
              <a:buFont typeface="Arial" panose="020B0604020202020204" pitchFamily="34" charset="0"/>
              <a:buChar char="•"/>
            </a:pPr>
            <a:r>
              <a:rPr lang="en-US" sz="1400" dirty="0">
                <a:solidFill>
                  <a:schemeClr val="tx1"/>
                </a:solidFill>
                <a:latin typeface="Sassoon Penpals" panose="02000400000000000000" pitchFamily="50" charset="0"/>
              </a:rPr>
              <a:t>The key physical and human features of the UK</a:t>
            </a:r>
          </a:p>
        </p:txBody>
      </p:sp>
      <p:pic>
        <p:nvPicPr>
          <p:cNvPr id="15" name="Picture 14">
            <a:extLst>
              <a:ext uri="{FF2B5EF4-FFF2-40B4-BE49-F238E27FC236}">
                <a16:creationId xmlns:a16="http://schemas.microsoft.com/office/drawing/2014/main" id="{9327D200-2938-4CE2-9322-57EE9A2D9A14}"/>
              </a:ext>
            </a:extLst>
          </p:cNvPr>
          <p:cNvPicPr>
            <a:picLocks noChangeAspect="1"/>
          </p:cNvPicPr>
          <p:nvPr/>
        </p:nvPicPr>
        <p:blipFill>
          <a:blip r:embed="rId3"/>
          <a:stretch>
            <a:fillRect/>
          </a:stretch>
        </p:blipFill>
        <p:spPr>
          <a:xfrm>
            <a:off x="11875250" y="6983930"/>
            <a:ext cx="670618" cy="487722"/>
          </a:xfrm>
          <a:prstGeom prst="rect">
            <a:avLst/>
          </a:prstGeom>
        </p:spPr>
      </p:pic>
      <p:sp>
        <p:nvSpPr>
          <p:cNvPr id="16" name="Rounded Rectangle 48">
            <a:extLst>
              <a:ext uri="{FF2B5EF4-FFF2-40B4-BE49-F238E27FC236}">
                <a16:creationId xmlns:a16="http://schemas.microsoft.com/office/drawing/2014/main" id="{20DA215A-85E8-41E8-8C81-EAA774DA0863}"/>
              </a:ext>
            </a:extLst>
          </p:cNvPr>
          <p:cNvSpPr/>
          <p:nvPr/>
        </p:nvSpPr>
        <p:spPr>
          <a:xfrm>
            <a:off x="3874282" y="7471653"/>
            <a:ext cx="4586654" cy="1996232"/>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hlinkClick r:id="rId4" action="ppaction://hlinksldjump"/>
              </a:rPr>
              <a:t>Subject specific inclusive and adaptive strategies can be found here.</a:t>
            </a:r>
            <a:endPar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pic>
        <p:nvPicPr>
          <p:cNvPr id="17" name="Picture 16">
            <a:extLst>
              <a:ext uri="{FF2B5EF4-FFF2-40B4-BE49-F238E27FC236}">
                <a16:creationId xmlns:a16="http://schemas.microsoft.com/office/drawing/2014/main" id="{9B2E8E4A-F5CE-4202-942D-27738A63FF38}"/>
              </a:ext>
            </a:extLst>
          </p:cNvPr>
          <p:cNvPicPr>
            <a:picLocks noChangeAspect="1"/>
          </p:cNvPicPr>
          <p:nvPr/>
        </p:nvPicPr>
        <p:blipFill>
          <a:blip r:embed="rId5"/>
          <a:stretch>
            <a:fillRect/>
          </a:stretch>
        </p:blipFill>
        <p:spPr>
          <a:xfrm>
            <a:off x="11998504" y="137755"/>
            <a:ext cx="750026" cy="747542"/>
          </a:xfrm>
          <a:prstGeom prst="rect">
            <a:avLst/>
          </a:prstGeom>
        </p:spPr>
      </p:pic>
    </p:spTree>
    <p:extLst>
      <p:ext uri="{BB962C8B-B14F-4D97-AF65-F5344CB8AC3E}">
        <p14:creationId xmlns:p14="http://schemas.microsoft.com/office/powerpoint/2010/main" val="21166134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4400" b="1" dirty="0">
                <a:latin typeface="Sassoon Penpals" panose="02000400000000000000" pitchFamily="50" charset="0"/>
              </a:rPr>
              <a:t>Year 4 – Water</a:t>
            </a:r>
          </a:p>
        </p:txBody>
      </p:sp>
      <p:pic>
        <p:nvPicPr>
          <p:cNvPr id="29" name="Picture 2" descr="Pevensey and Westham school log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039866" y="176701"/>
            <a:ext cx="687754" cy="687754"/>
          </a:xfrm>
          <a:prstGeom prst="rect">
            <a:avLst/>
          </a:prstGeom>
          <a:noFill/>
          <a:extLst>
            <a:ext uri="{909E8E84-426E-40DD-AFC4-6F175D3DCCD1}">
              <a14:hiddenFill xmlns:a14="http://schemas.microsoft.com/office/drawing/2010/main">
                <a:solidFill>
                  <a:srgbClr val="FFFFFF"/>
                </a:solidFill>
              </a14:hiddenFill>
            </a:ext>
          </a:extLst>
        </p:spPr>
      </p:pic>
      <p:sp>
        <p:nvSpPr>
          <p:cNvPr id="18" name="Rounded Rectangle 17"/>
          <p:cNvSpPr/>
          <p:nvPr/>
        </p:nvSpPr>
        <p:spPr>
          <a:xfrm>
            <a:off x="376254" y="758160"/>
            <a:ext cx="3986740" cy="357734"/>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US" sz="1400" dirty="0">
                <a:solidFill>
                  <a:schemeClr val="tx1"/>
                </a:solidFill>
                <a:latin typeface="Sassoon Penpals Joined" panose="02000400000000000000" pitchFamily="50" charset="0"/>
              </a:rPr>
              <a:t>Friend of Foe?: What challenges are coastal communities facing?</a:t>
            </a:r>
            <a:endParaRPr lang="en-GB" sz="1400" dirty="0">
              <a:solidFill>
                <a:schemeClr val="tx1"/>
              </a:solidFill>
              <a:latin typeface="Sassoon Penpals" panose="02000400000000000000" pitchFamily="50" charset="0"/>
            </a:endParaRPr>
          </a:p>
        </p:txBody>
      </p:sp>
      <p:sp>
        <p:nvSpPr>
          <p:cNvPr id="49" name="Rounded Rectangle 48"/>
          <p:cNvSpPr/>
          <p:nvPr/>
        </p:nvSpPr>
        <p:spPr>
          <a:xfrm>
            <a:off x="76201" y="1209675"/>
            <a:ext cx="3714749" cy="8258211"/>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Substantive Knowledge</a:t>
            </a:r>
          </a:p>
          <a:p>
            <a:pPr>
              <a:spcAft>
                <a:spcPts val="600"/>
              </a:spcAft>
            </a:pPr>
            <a:r>
              <a:rPr lang="en-US" sz="1400" b="1" dirty="0">
                <a:solidFill>
                  <a:schemeClr val="tx1"/>
                </a:solidFill>
                <a:latin typeface="Sassoon Penpals" panose="02000400000000000000" pitchFamily="50" charset="0"/>
              </a:rPr>
              <a:t>P</a:t>
            </a:r>
            <a:r>
              <a:rPr lang="en-GB" sz="1400" b="1" dirty="0" err="1">
                <a:solidFill>
                  <a:schemeClr val="tx1"/>
                </a:solidFill>
                <a:latin typeface="Sassoon Penpals" panose="02000400000000000000" pitchFamily="50" charset="0"/>
              </a:rPr>
              <a:t>upils</a:t>
            </a:r>
            <a:r>
              <a:rPr lang="en-GB" sz="1400" b="1" dirty="0">
                <a:solidFill>
                  <a:schemeClr val="tx1"/>
                </a:solidFill>
                <a:latin typeface="Sassoon Penpals" panose="02000400000000000000" pitchFamily="50" charset="0"/>
              </a:rPr>
              <a:t> will know:</a:t>
            </a:r>
          </a:p>
          <a:p>
            <a:pPr marL="171450" indent="-171450">
              <a:spcAft>
                <a:spcPts val="600"/>
              </a:spcAft>
              <a:buFont typeface="Arial" panose="020B0604020202020204" pitchFamily="34" charset="0"/>
              <a:buChar char="•"/>
            </a:pPr>
            <a:r>
              <a:rPr lang="en-US" sz="1100" dirty="0">
                <a:solidFill>
                  <a:srgbClr val="FF0000"/>
                </a:solidFill>
                <a:latin typeface="Sassoon Penpals" panose="02000400000000000000" pitchFamily="50" charset="0"/>
              </a:rPr>
              <a:t>How the course of a typical river changes from source to mouth and the physical features it creates</a:t>
            </a:r>
          </a:p>
          <a:p>
            <a:pPr marL="171450" indent="-171450">
              <a:spcAft>
                <a:spcPts val="600"/>
              </a:spcAft>
              <a:buFont typeface="Arial" panose="020B0604020202020204" pitchFamily="34" charset="0"/>
              <a:buChar char="•"/>
            </a:pPr>
            <a:r>
              <a:rPr lang="en-US" sz="1100" dirty="0">
                <a:solidFill>
                  <a:schemeClr val="tx1"/>
                </a:solidFill>
                <a:latin typeface="Sassoon Penpals" panose="02000400000000000000" pitchFamily="50" charset="0"/>
              </a:rPr>
              <a:t>Why these physical features are formed</a:t>
            </a:r>
          </a:p>
          <a:p>
            <a:pPr marL="171450" indent="-171450">
              <a:spcAft>
                <a:spcPts val="600"/>
              </a:spcAft>
              <a:buFont typeface="Arial" panose="020B0604020202020204" pitchFamily="34" charset="0"/>
              <a:buChar char="•"/>
            </a:pPr>
            <a:r>
              <a:rPr lang="en-US" sz="1100" dirty="0">
                <a:solidFill>
                  <a:schemeClr val="tx1"/>
                </a:solidFill>
                <a:latin typeface="Sassoon Penpals" panose="02000400000000000000" pitchFamily="50" charset="0"/>
              </a:rPr>
              <a:t>How a simple cross section across the river changes at different points</a:t>
            </a:r>
          </a:p>
          <a:p>
            <a:pPr marL="171450" indent="-171450">
              <a:spcAft>
                <a:spcPts val="600"/>
              </a:spcAft>
              <a:buFont typeface="Arial" panose="020B0604020202020204" pitchFamily="34" charset="0"/>
              <a:buChar char="•"/>
            </a:pPr>
            <a:r>
              <a:rPr lang="en-US" sz="1100" dirty="0">
                <a:solidFill>
                  <a:schemeClr val="tx1"/>
                </a:solidFill>
                <a:latin typeface="Sassoon Penpals" panose="02000400000000000000" pitchFamily="50" charset="0"/>
              </a:rPr>
              <a:t>What the water cycle is</a:t>
            </a:r>
          </a:p>
          <a:p>
            <a:pPr marL="171450" indent="-171450">
              <a:spcAft>
                <a:spcPts val="600"/>
              </a:spcAft>
              <a:buFont typeface="Arial" panose="020B0604020202020204" pitchFamily="34" charset="0"/>
              <a:buChar char="•"/>
            </a:pPr>
            <a:r>
              <a:rPr lang="en-US" sz="1100" dirty="0">
                <a:solidFill>
                  <a:srgbClr val="FF0000"/>
                </a:solidFill>
                <a:latin typeface="Sassoon Penpals" panose="02000400000000000000" pitchFamily="50" charset="0"/>
              </a:rPr>
              <a:t>How rivers play such an important part in the water cycle</a:t>
            </a:r>
          </a:p>
          <a:p>
            <a:pPr marL="171450" indent="-171450">
              <a:spcAft>
                <a:spcPts val="600"/>
              </a:spcAft>
              <a:buFont typeface="Arial" panose="020B0604020202020204" pitchFamily="34" charset="0"/>
              <a:buChar char="•"/>
            </a:pPr>
            <a:r>
              <a:rPr lang="en-US" sz="1100" dirty="0">
                <a:solidFill>
                  <a:schemeClr val="tx1"/>
                </a:solidFill>
                <a:latin typeface="Sassoon Penpals" panose="02000400000000000000" pitchFamily="50" charset="0"/>
              </a:rPr>
              <a:t>Where in the world Bangladesh is located and the rivers that flow through it</a:t>
            </a:r>
          </a:p>
          <a:p>
            <a:pPr marL="171450" indent="-171450">
              <a:spcAft>
                <a:spcPts val="600"/>
              </a:spcAft>
              <a:buFont typeface="Arial" panose="020B0604020202020204" pitchFamily="34" charset="0"/>
              <a:buChar char="•"/>
            </a:pPr>
            <a:r>
              <a:rPr lang="en-US" sz="1100" dirty="0">
                <a:solidFill>
                  <a:schemeClr val="tx1"/>
                </a:solidFill>
                <a:latin typeface="Sassoon Penpals" panose="02000400000000000000" pitchFamily="50" charset="0"/>
              </a:rPr>
              <a:t>Why Bangladesh suffers from serious annual flooding from its rivers</a:t>
            </a:r>
          </a:p>
          <a:p>
            <a:pPr marL="171450" indent="-171450">
              <a:spcAft>
                <a:spcPts val="600"/>
              </a:spcAft>
              <a:buFont typeface="Arial" panose="020B0604020202020204" pitchFamily="34" charset="0"/>
              <a:buChar char="•"/>
            </a:pPr>
            <a:r>
              <a:rPr lang="en-US" sz="1100" dirty="0">
                <a:solidFill>
                  <a:schemeClr val="tx1"/>
                </a:solidFill>
                <a:latin typeface="Sassoon Penpals" panose="02000400000000000000" pitchFamily="50" charset="0"/>
              </a:rPr>
              <a:t>What is being done in Bangladesh to control river flooding</a:t>
            </a:r>
          </a:p>
          <a:p>
            <a:pPr marL="171450" indent="-171450">
              <a:spcAft>
                <a:spcPts val="600"/>
              </a:spcAft>
              <a:buFont typeface="Arial" panose="020B0604020202020204" pitchFamily="34" charset="0"/>
              <a:buChar char="•"/>
            </a:pPr>
            <a:r>
              <a:rPr lang="en-US" sz="1100" dirty="0">
                <a:solidFill>
                  <a:srgbClr val="FF0000"/>
                </a:solidFill>
                <a:latin typeface="Sassoon Penpals" panose="02000400000000000000" pitchFamily="50" charset="0"/>
              </a:rPr>
              <a:t>Why the coastline around the local area is under threat from flooding and cliff erosion</a:t>
            </a:r>
          </a:p>
          <a:p>
            <a:pPr marL="171450" indent="-171450">
              <a:spcAft>
                <a:spcPts val="600"/>
              </a:spcAft>
              <a:buFont typeface="Arial" panose="020B0604020202020204" pitchFamily="34" charset="0"/>
              <a:buChar char="•"/>
            </a:pPr>
            <a:r>
              <a:rPr lang="en-US" sz="1100" dirty="0">
                <a:solidFill>
                  <a:schemeClr val="tx1"/>
                </a:solidFill>
                <a:latin typeface="Sassoon Penpals" panose="02000400000000000000" pitchFamily="50" charset="0"/>
              </a:rPr>
              <a:t>The Government’s 100 year plan to provide sea defenses to protect the coastline</a:t>
            </a:r>
          </a:p>
          <a:p>
            <a:pPr marL="171450" indent="-171450">
              <a:spcAft>
                <a:spcPts val="600"/>
              </a:spcAft>
              <a:buFont typeface="Arial" panose="020B0604020202020204" pitchFamily="34" charset="0"/>
              <a:buChar char="•"/>
            </a:pPr>
            <a:r>
              <a:rPr lang="en-US" sz="1100" dirty="0">
                <a:solidFill>
                  <a:schemeClr val="tx1"/>
                </a:solidFill>
                <a:latin typeface="Sassoon Penpals" panose="02000400000000000000" pitchFamily="50" charset="0"/>
              </a:rPr>
              <a:t>Some of the existing measures that have been put in place to protect the local area from flooding</a:t>
            </a:r>
          </a:p>
          <a:p>
            <a:pPr marL="171450" indent="-171450">
              <a:spcAft>
                <a:spcPts val="600"/>
              </a:spcAft>
              <a:buFont typeface="Arial" panose="020B0604020202020204" pitchFamily="34" charset="0"/>
              <a:buChar char="•"/>
            </a:pPr>
            <a:r>
              <a:rPr lang="en-US" sz="1100" dirty="0">
                <a:solidFill>
                  <a:srgbClr val="FF0000"/>
                </a:solidFill>
                <a:latin typeface="Sassoon Penpals" panose="02000400000000000000" pitchFamily="50" charset="0"/>
              </a:rPr>
              <a:t>Some of the options available to the local area in the future to manage the threat of coastal flooding</a:t>
            </a:r>
          </a:p>
          <a:p>
            <a:pPr marL="171450" indent="-171450">
              <a:spcAft>
                <a:spcPts val="600"/>
              </a:spcAft>
              <a:buFont typeface="Arial" panose="020B0604020202020204" pitchFamily="34" charset="0"/>
              <a:buChar char="•"/>
            </a:pPr>
            <a:r>
              <a:rPr lang="en-US" sz="1100" dirty="0">
                <a:solidFill>
                  <a:schemeClr val="tx1"/>
                </a:solidFill>
                <a:latin typeface="Sassoon Penpals" panose="02000400000000000000" pitchFamily="50" charset="0"/>
              </a:rPr>
              <a:t>The advantages and disadvantages of different options</a:t>
            </a:r>
          </a:p>
          <a:p>
            <a:pPr marL="171450" indent="-171450">
              <a:spcAft>
                <a:spcPts val="600"/>
              </a:spcAft>
              <a:buFont typeface="Arial" panose="020B0604020202020204" pitchFamily="34" charset="0"/>
              <a:buChar char="•"/>
            </a:pPr>
            <a:endParaRPr lang="en-US" sz="1000" b="1" dirty="0">
              <a:solidFill>
                <a:schemeClr val="tx1"/>
              </a:solidFill>
              <a:latin typeface="Sassoon Penpals" panose="02000400000000000000" pitchFamily="50" charset="0"/>
            </a:endParaRPr>
          </a:p>
          <a:p>
            <a:pPr>
              <a:spcAft>
                <a:spcPts val="600"/>
              </a:spcAft>
            </a:pPr>
            <a:r>
              <a:rPr lang="en-GB" sz="1400" b="1" dirty="0">
                <a:solidFill>
                  <a:schemeClr val="tx1"/>
                </a:solidFill>
                <a:latin typeface="Sassoon Penpals" panose="02000400000000000000" pitchFamily="50" charset="0"/>
              </a:rPr>
              <a:t>National Curriculum Coverage:</a:t>
            </a:r>
          </a:p>
          <a:p>
            <a:pPr marL="171450" indent="-171450">
              <a:spcAft>
                <a:spcPts val="600"/>
              </a:spcAft>
              <a:buFont typeface="Arial" panose="020B0604020202020204" pitchFamily="34" charset="0"/>
              <a:buChar char="•"/>
            </a:pPr>
            <a:r>
              <a:rPr lang="en-US" sz="1100" b="1" dirty="0">
                <a:solidFill>
                  <a:schemeClr val="tx1"/>
                </a:solidFill>
                <a:latin typeface="Sassoon Penpals" panose="02000400000000000000" pitchFamily="50" charset="0"/>
              </a:rPr>
              <a:t>Locational knowledge </a:t>
            </a:r>
            <a:r>
              <a:rPr lang="en-US" sz="1100" dirty="0">
                <a:solidFill>
                  <a:schemeClr val="tx1"/>
                </a:solidFill>
                <a:latin typeface="Sassoon Penpals" panose="02000400000000000000" pitchFamily="50" charset="0"/>
              </a:rPr>
              <a:t>- name and locate counties and cities of the United Kingdom, geographical regions and their identifying human and physical characteristics, key topographical features (including hills, mountains, coasts and rivers), and land-use patterns; and understand how some of these aspects have changed over time</a:t>
            </a:r>
          </a:p>
          <a:p>
            <a:pPr marL="171450" indent="-171450">
              <a:spcAft>
                <a:spcPts val="600"/>
              </a:spcAft>
              <a:buFont typeface="Arial" panose="020B0604020202020204" pitchFamily="34" charset="0"/>
              <a:buChar char="•"/>
            </a:pPr>
            <a:r>
              <a:rPr lang="en-US" sz="1100" b="1" dirty="0">
                <a:solidFill>
                  <a:schemeClr val="tx1"/>
                </a:solidFill>
                <a:latin typeface="Sassoon Penpals" panose="02000400000000000000" pitchFamily="50" charset="0"/>
              </a:rPr>
              <a:t>Human and physical geography </a:t>
            </a:r>
            <a:r>
              <a:rPr lang="en-US" sz="1100" dirty="0">
                <a:solidFill>
                  <a:schemeClr val="tx1"/>
                </a:solidFill>
                <a:latin typeface="Sassoon Penpals" panose="02000400000000000000" pitchFamily="50" charset="0"/>
              </a:rPr>
              <a:t>- describe and understand key aspects of: physical geography, including: rivers and the water cycle</a:t>
            </a:r>
          </a:p>
          <a:p>
            <a:pPr marL="171450" indent="-171450">
              <a:spcAft>
                <a:spcPts val="600"/>
              </a:spcAft>
              <a:buFont typeface="Arial" panose="020B0604020202020204" pitchFamily="34" charset="0"/>
              <a:buChar char="•"/>
            </a:pPr>
            <a:r>
              <a:rPr lang="en-US" sz="1100" b="1" dirty="0">
                <a:solidFill>
                  <a:schemeClr val="tx1"/>
                </a:solidFill>
                <a:latin typeface="Sassoon Penpals" panose="02000400000000000000" pitchFamily="50" charset="0"/>
              </a:rPr>
              <a:t>Geographical skills and fieldwork </a:t>
            </a:r>
            <a:r>
              <a:rPr lang="en-US" sz="1100" dirty="0">
                <a:solidFill>
                  <a:schemeClr val="tx1"/>
                </a:solidFill>
                <a:latin typeface="Sassoon Penpals" panose="02000400000000000000" pitchFamily="50" charset="0"/>
              </a:rPr>
              <a:t>- use maps, atlases, globes and digital/computer mapping to locate countries and describe features studied. - Use fieldwork to observe, measure, record and present the human and physical features in the local area using a range of methods, including sketch maps, plans and graphs, and digital technologies. </a:t>
            </a:r>
          </a:p>
          <a:p>
            <a:pPr marL="171450" indent="-171450">
              <a:spcAft>
                <a:spcPts val="600"/>
              </a:spcAft>
              <a:buFont typeface="Arial" panose="020B0604020202020204" pitchFamily="34" charset="0"/>
              <a:buChar char="•"/>
            </a:pPr>
            <a:endParaRPr lang="en-US" sz="1400" dirty="0">
              <a:solidFill>
                <a:schemeClr val="tx1"/>
              </a:solidFill>
              <a:latin typeface="Sassoon Penpals" panose="02000400000000000000" pitchFamily="50" charset="0"/>
            </a:endParaRPr>
          </a:p>
        </p:txBody>
      </p:sp>
      <p:sp>
        <p:nvSpPr>
          <p:cNvPr id="39" name="Rounded Rectangle 48">
            <a:extLst>
              <a:ext uri="{FF2B5EF4-FFF2-40B4-BE49-F238E27FC236}">
                <a16:creationId xmlns:a16="http://schemas.microsoft.com/office/drawing/2014/main" id="{3F0C289C-97FA-402E-8970-6643FBDF78E0}"/>
              </a:ext>
            </a:extLst>
          </p:cNvPr>
          <p:cNvSpPr/>
          <p:nvPr/>
        </p:nvSpPr>
        <p:spPr>
          <a:xfrm>
            <a:off x="3874282" y="1209675"/>
            <a:ext cx="4586654" cy="6035187"/>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Discipline Knowledge</a:t>
            </a:r>
          </a:p>
          <a:p>
            <a:pPr>
              <a:spcAft>
                <a:spcPts val="600"/>
              </a:spcAft>
            </a:pPr>
            <a:r>
              <a:rPr lang="en-US" sz="1400" b="1" dirty="0">
                <a:solidFill>
                  <a:schemeClr val="tx1"/>
                </a:solidFill>
                <a:latin typeface="Sassoon Penpals" panose="02000400000000000000" pitchFamily="50" charset="0"/>
              </a:rPr>
              <a:t>Fieldwork</a:t>
            </a:r>
          </a:p>
          <a:p>
            <a:pPr>
              <a:spcAft>
                <a:spcPts val="600"/>
              </a:spcAft>
            </a:pPr>
            <a:r>
              <a:rPr lang="en-US" sz="1400" dirty="0">
                <a:solidFill>
                  <a:schemeClr val="tx1"/>
                </a:solidFill>
                <a:latin typeface="Sassoon Penpals" panose="02000400000000000000" pitchFamily="50" charset="0"/>
              </a:rPr>
              <a:t>Sketching existing defenses, observe signs of erosion</a:t>
            </a:r>
          </a:p>
          <a:p>
            <a:pPr>
              <a:spcAft>
                <a:spcPts val="600"/>
              </a:spcAft>
            </a:pPr>
            <a:r>
              <a:rPr lang="en-US" sz="1400" b="1" dirty="0">
                <a:solidFill>
                  <a:schemeClr val="tx1"/>
                </a:solidFill>
                <a:latin typeface="Sassoon Penpals" panose="02000400000000000000" pitchFamily="50" charset="0"/>
              </a:rPr>
              <a:t>Statistical representation:  </a:t>
            </a:r>
          </a:p>
          <a:p>
            <a:pPr>
              <a:spcAft>
                <a:spcPts val="600"/>
              </a:spcAft>
            </a:pPr>
            <a:r>
              <a:rPr lang="en-US" sz="1400" dirty="0">
                <a:solidFill>
                  <a:schemeClr val="tx1"/>
                </a:solidFill>
                <a:latin typeface="Sassoon Penpals" panose="02000400000000000000" pitchFamily="50" charset="0"/>
              </a:rPr>
              <a:t>Bar Graph; Line Graph; Pictogram; River Cross Sections</a:t>
            </a:r>
          </a:p>
          <a:p>
            <a:pPr>
              <a:spcAft>
                <a:spcPts val="600"/>
              </a:spcAft>
            </a:pPr>
            <a:r>
              <a:rPr lang="en-US" sz="1400" b="1" dirty="0">
                <a:solidFill>
                  <a:schemeClr val="tx1"/>
                </a:solidFill>
                <a:latin typeface="Sassoon Penpals" panose="02000400000000000000" pitchFamily="50" charset="0"/>
              </a:rPr>
              <a:t>Mapwork</a:t>
            </a:r>
          </a:p>
          <a:p>
            <a:pPr>
              <a:spcAft>
                <a:spcPts val="600"/>
              </a:spcAft>
            </a:pPr>
            <a:r>
              <a:rPr lang="en-US" sz="1400" dirty="0">
                <a:solidFill>
                  <a:schemeClr val="tx1"/>
                </a:solidFill>
                <a:latin typeface="Sassoon Penpals" panose="02000400000000000000" pitchFamily="50" charset="0"/>
              </a:rPr>
              <a:t>World maps; Atlases; Globe; Aerial and satellite photographs.</a:t>
            </a:r>
          </a:p>
          <a:p>
            <a:pPr>
              <a:spcAft>
                <a:spcPts val="600"/>
              </a:spcAft>
            </a:pPr>
            <a:r>
              <a:rPr lang="en-US" sz="1400" b="1" dirty="0">
                <a:solidFill>
                  <a:schemeClr val="tx1"/>
                </a:solidFill>
                <a:latin typeface="Sassoon Penpals" panose="02000400000000000000" pitchFamily="50" charset="0"/>
              </a:rPr>
              <a:t>Imagery</a:t>
            </a:r>
          </a:p>
          <a:p>
            <a:pPr>
              <a:spcAft>
                <a:spcPts val="600"/>
              </a:spcAft>
            </a:pPr>
            <a:r>
              <a:rPr lang="en-US" sz="1400" dirty="0">
                <a:solidFill>
                  <a:schemeClr val="tx1"/>
                </a:solidFill>
                <a:latin typeface="Sassoon Penpals" panose="02000400000000000000" pitchFamily="50" charset="0"/>
              </a:rPr>
              <a:t>Google Earth</a:t>
            </a:r>
          </a:p>
          <a:p>
            <a:pPr>
              <a:spcAft>
                <a:spcPts val="600"/>
              </a:spcAft>
            </a:pPr>
            <a:r>
              <a:rPr lang="en-GB" sz="1400" b="1" dirty="0">
                <a:solidFill>
                  <a:schemeClr val="tx1"/>
                </a:solidFill>
                <a:latin typeface="Sassoon Penpals" panose="02000400000000000000" pitchFamily="50" charset="0"/>
              </a:rPr>
              <a:t>Thinking skills</a:t>
            </a: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p:txBody>
      </p:sp>
      <p:graphicFrame>
        <p:nvGraphicFramePr>
          <p:cNvPr id="3" name="Table 2">
            <a:extLst>
              <a:ext uri="{FF2B5EF4-FFF2-40B4-BE49-F238E27FC236}">
                <a16:creationId xmlns:a16="http://schemas.microsoft.com/office/drawing/2014/main" id="{20130462-98B3-4D78-9365-72FAA9A6776C}"/>
              </a:ext>
            </a:extLst>
          </p:cNvPr>
          <p:cNvGraphicFramePr>
            <a:graphicFrameLocks noGrp="1"/>
          </p:cNvGraphicFramePr>
          <p:nvPr>
            <p:extLst>
              <p:ext uri="{D42A27DB-BD31-4B8C-83A1-F6EECF244321}">
                <p14:modId xmlns:p14="http://schemas.microsoft.com/office/powerpoint/2010/main" val="2130920200"/>
              </p:ext>
            </p:extLst>
          </p:nvPr>
        </p:nvGraphicFramePr>
        <p:xfrm>
          <a:off x="3968985" y="4465158"/>
          <a:ext cx="4353848" cy="2447194"/>
        </p:xfrm>
        <a:graphic>
          <a:graphicData uri="http://schemas.openxmlformats.org/drawingml/2006/table">
            <a:tbl>
              <a:tblPr bandRow="1">
                <a:tableStyleId>{3B4B98B0-60AC-42C2-AFA5-B58CD77FA1E5}</a:tableStyleId>
              </a:tblPr>
              <a:tblGrid>
                <a:gridCol w="800110">
                  <a:extLst>
                    <a:ext uri="{9D8B030D-6E8A-4147-A177-3AD203B41FA5}">
                      <a16:colId xmlns:a16="http://schemas.microsoft.com/office/drawing/2014/main" val="1551781930"/>
                    </a:ext>
                  </a:extLst>
                </a:gridCol>
                <a:gridCol w="3553738">
                  <a:extLst>
                    <a:ext uri="{9D8B030D-6E8A-4147-A177-3AD203B41FA5}">
                      <a16:colId xmlns:a16="http://schemas.microsoft.com/office/drawing/2014/main" val="3696036744"/>
                    </a:ext>
                  </a:extLst>
                </a:gridCol>
              </a:tblGrid>
              <a:tr h="328983">
                <a:tc>
                  <a:txBody>
                    <a:bodyPr/>
                    <a:lstStyle/>
                    <a:p>
                      <a:pPr>
                        <a:spcAft>
                          <a:spcPts val="0"/>
                        </a:spcAft>
                      </a:pPr>
                      <a:r>
                        <a:rPr lang="en-GB" sz="900" dirty="0">
                          <a:effectLst/>
                          <a:latin typeface="Sassoon Penpals" panose="02000400000000000000" pitchFamily="50" charset="0"/>
                          <a:ea typeface="Calibri" panose="020F0502020204030204" pitchFamily="34" charset="0"/>
                          <a:cs typeface="Times New Roman" panose="02020603050405020304" pitchFamily="18" charset="0"/>
                        </a:rPr>
                        <a:t>Selecting</a:t>
                      </a:r>
                      <a:endParaRPr lang="en-GB" sz="800" dirty="0">
                        <a:effectLst/>
                        <a:latin typeface="Sassoon Penpals" panose="02000400000000000000" pitchFamily="50"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spcAft>
                          <a:spcPts val="0"/>
                        </a:spcAft>
                      </a:pPr>
                      <a:r>
                        <a:rPr lang="en-GB" sz="900" dirty="0">
                          <a:effectLst/>
                          <a:latin typeface="Sassoon Penpals" panose="02000400000000000000" pitchFamily="50" charset="0"/>
                          <a:ea typeface="Calibri" panose="020F0502020204030204" pitchFamily="34" charset="0"/>
                          <a:cs typeface="Times New Roman" panose="02020603050405020304" pitchFamily="18" charset="0"/>
                        </a:rPr>
                        <a:t>Choosing the information most suitable and relevant.</a:t>
                      </a:r>
                      <a:endParaRPr lang="en-GB" sz="800" dirty="0">
                        <a:effectLst/>
                        <a:latin typeface="Sassoon Penpals" panose="02000400000000000000" pitchFamily="50"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40678706"/>
                  </a:ext>
                </a:extLst>
              </a:tr>
              <a:tr h="328983">
                <a:tc>
                  <a:txBody>
                    <a:bodyPr/>
                    <a:lstStyle/>
                    <a:p>
                      <a:pPr>
                        <a:spcAft>
                          <a:spcPts val="0"/>
                        </a:spcAft>
                      </a:pPr>
                      <a:r>
                        <a:rPr lang="en-GB" sz="900" dirty="0">
                          <a:effectLst/>
                          <a:latin typeface="Sassoon Penpals" panose="02000400000000000000" pitchFamily="50" charset="0"/>
                          <a:ea typeface="Calibri" panose="020F0502020204030204" pitchFamily="34" charset="0"/>
                          <a:cs typeface="Times New Roman" panose="02020603050405020304" pitchFamily="18" charset="0"/>
                        </a:rPr>
                        <a:t>Sequencing</a:t>
                      </a:r>
                      <a:endParaRPr lang="en-GB" sz="800" dirty="0">
                        <a:effectLst/>
                        <a:latin typeface="Sassoon Penpals" panose="02000400000000000000" pitchFamily="50"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spcAft>
                          <a:spcPts val="0"/>
                        </a:spcAft>
                      </a:pPr>
                      <a:r>
                        <a:rPr lang="en-GB" sz="900" dirty="0">
                          <a:effectLst/>
                          <a:latin typeface="Sassoon Penpals" panose="02000400000000000000" pitchFamily="50" charset="0"/>
                          <a:ea typeface="Calibri" panose="020F0502020204030204" pitchFamily="34" charset="0"/>
                          <a:cs typeface="Times New Roman" panose="02020603050405020304" pitchFamily="18" charset="0"/>
                        </a:rPr>
                        <a:t>Arranging events or artefacts in their correct time order.</a:t>
                      </a:r>
                      <a:endParaRPr lang="en-GB" sz="800" dirty="0">
                        <a:effectLst/>
                        <a:latin typeface="Sassoon Penpals" panose="02000400000000000000" pitchFamily="50"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59407033"/>
                  </a:ext>
                </a:extLst>
              </a:tr>
              <a:tr h="391051">
                <a:tc>
                  <a:txBody>
                    <a:bodyPr/>
                    <a:lstStyle/>
                    <a:p>
                      <a:pPr>
                        <a:spcAft>
                          <a:spcPts val="0"/>
                        </a:spcAft>
                      </a:pPr>
                      <a:r>
                        <a:rPr lang="en-GB" sz="900" dirty="0">
                          <a:effectLst/>
                          <a:latin typeface="Sassoon Penpals" panose="02000400000000000000" pitchFamily="50" charset="0"/>
                          <a:ea typeface="Calibri" panose="020F0502020204030204" pitchFamily="34" charset="0"/>
                          <a:cs typeface="Times New Roman" panose="02020603050405020304" pitchFamily="18" charset="0"/>
                        </a:rPr>
                        <a:t>Comparing and contrasting</a:t>
                      </a:r>
                      <a:endParaRPr lang="en-GB" sz="800" dirty="0">
                        <a:effectLst/>
                        <a:latin typeface="Sassoon Penpals" panose="02000400000000000000" pitchFamily="50"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spcAft>
                          <a:spcPts val="0"/>
                        </a:spcAft>
                      </a:pPr>
                      <a:r>
                        <a:rPr lang="en-GB" sz="900" dirty="0">
                          <a:effectLst/>
                          <a:latin typeface="Sassoon Penpals" panose="02000400000000000000" pitchFamily="50" charset="0"/>
                          <a:ea typeface="Calibri" panose="020F0502020204030204" pitchFamily="34" charset="0"/>
                          <a:cs typeface="Times New Roman" panose="02020603050405020304" pitchFamily="18" charset="0"/>
                        </a:rPr>
                        <a:t>Finding similarities and differences in how people lived at different times.</a:t>
                      </a:r>
                      <a:endParaRPr lang="en-GB" sz="800" dirty="0">
                        <a:effectLst/>
                        <a:latin typeface="Sassoon Penpals" panose="02000400000000000000" pitchFamily="50"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610945564"/>
                  </a:ext>
                </a:extLst>
              </a:tr>
              <a:tr h="356398">
                <a:tc>
                  <a:txBody>
                    <a:bodyPr/>
                    <a:lstStyle/>
                    <a:p>
                      <a:pPr>
                        <a:spcAft>
                          <a:spcPts val="0"/>
                        </a:spcAft>
                      </a:pPr>
                      <a:r>
                        <a:rPr lang="en-GB" sz="900" dirty="0">
                          <a:effectLst/>
                          <a:latin typeface="Sassoon Penpals" panose="02000400000000000000" pitchFamily="50" charset="0"/>
                          <a:ea typeface="Calibri" panose="020F0502020204030204" pitchFamily="34" charset="0"/>
                          <a:cs typeface="Times New Roman" panose="02020603050405020304" pitchFamily="18" charset="0"/>
                        </a:rPr>
                        <a:t>Reasoning and speculating</a:t>
                      </a:r>
                      <a:endParaRPr lang="en-GB" sz="800" dirty="0">
                        <a:effectLst/>
                        <a:latin typeface="Sassoon Penpals" panose="02000400000000000000" pitchFamily="50"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spcAft>
                          <a:spcPts val="0"/>
                        </a:spcAft>
                      </a:pPr>
                      <a:r>
                        <a:rPr lang="en-GB" sz="900" dirty="0">
                          <a:effectLst/>
                          <a:latin typeface="Sassoon Penpals" panose="02000400000000000000" pitchFamily="50" charset="0"/>
                          <a:ea typeface="Calibri" panose="020F0502020204030204" pitchFamily="34" charset="0"/>
                          <a:cs typeface="Times New Roman" panose="02020603050405020304" pitchFamily="18" charset="0"/>
                        </a:rPr>
                        <a:t>Forming ideas about something without firm evidence.</a:t>
                      </a:r>
                      <a:endParaRPr lang="en-GB" sz="800" dirty="0">
                        <a:effectLst/>
                        <a:latin typeface="Sassoon Penpals" panose="02000400000000000000" pitchFamily="50"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4495077"/>
                  </a:ext>
                </a:extLst>
              </a:tr>
              <a:tr h="356398">
                <a:tc>
                  <a:txBody>
                    <a:bodyPr/>
                    <a:lstStyle/>
                    <a:p>
                      <a:pPr>
                        <a:spcAft>
                          <a:spcPts val="0"/>
                        </a:spcAft>
                      </a:pPr>
                      <a:r>
                        <a:rPr lang="en-US" sz="900" dirty="0" err="1">
                          <a:effectLst/>
                          <a:latin typeface="Sassoon Penpals" panose="02000400000000000000" pitchFamily="50" charset="0"/>
                          <a:ea typeface="Calibri" panose="020F0502020204030204" pitchFamily="34" charset="0"/>
                          <a:cs typeface="Times New Roman" panose="02020603050405020304" pitchFamily="18" charset="0"/>
                        </a:rPr>
                        <a:t>Summarise</a:t>
                      </a:r>
                      <a:endParaRPr lang="en-GB" sz="800" dirty="0">
                        <a:effectLst/>
                        <a:latin typeface="Sassoon Penpals" panose="02000400000000000000" pitchFamily="50"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spcAft>
                          <a:spcPts val="0"/>
                        </a:spcAft>
                      </a:pPr>
                      <a:r>
                        <a:rPr lang="en-US" sz="900" dirty="0">
                          <a:effectLst/>
                          <a:latin typeface="Sassoon Penpals" panose="02000400000000000000" pitchFamily="50" charset="0"/>
                          <a:ea typeface="Calibri" panose="020F0502020204030204" pitchFamily="34" charset="0"/>
                          <a:cs typeface="Times New Roman" panose="02020603050405020304" pitchFamily="18" charset="0"/>
                        </a:rPr>
                        <a:t>Outline or sum up briefly the main points about something .</a:t>
                      </a:r>
                      <a:endParaRPr lang="en-GB" sz="900" dirty="0">
                        <a:effectLst/>
                        <a:latin typeface="Sassoon Penpals" panose="02000400000000000000" pitchFamily="50"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479953013"/>
                  </a:ext>
                </a:extLst>
              </a:tr>
              <a:tr h="356398">
                <a:tc>
                  <a:txBody>
                    <a:bodyPr/>
                    <a:lstStyle/>
                    <a:p>
                      <a:pPr>
                        <a:spcAft>
                          <a:spcPts val="0"/>
                        </a:spcAft>
                      </a:pPr>
                      <a:r>
                        <a:rPr lang="en-GB" sz="900" dirty="0">
                          <a:effectLst/>
                          <a:latin typeface="Sassoon Penpals" panose="02000400000000000000" pitchFamily="50" charset="0"/>
                          <a:ea typeface="Calibri" panose="020F0502020204030204" pitchFamily="34" charset="0"/>
                          <a:cs typeface="Times New Roman" panose="02020603050405020304" pitchFamily="18" charset="0"/>
                        </a:rPr>
                        <a:t>Synthesising</a:t>
                      </a:r>
                      <a:endParaRPr lang="en-GB" sz="800" dirty="0">
                        <a:effectLst/>
                        <a:latin typeface="Sassoon Penpals" panose="02000400000000000000" pitchFamily="50"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spcAft>
                          <a:spcPts val="0"/>
                        </a:spcAft>
                      </a:pPr>
                      <a:r>
                        <a:rPr lang="en-GB" sz="900" dirty="0">
                          <a:effectLst/>
                          <a:latin typeface="Sassoon Penpals" panose="02000400000000000000" pitchFamily="50" charset="0"/>
                          <a:ea typeface="Calibri" panose="020F0502020204030204" pitchFamily="34" charset="0"/>
                          <a:cs typeface="Times New Roman" panose="02020603050405020304" pitchFamily="18" charset="0"/>
                        </a:rPr>
                        <a:t>Combining a range of ideas and facts from different sources.</a:t>
                      </a:r>
                      <a:endParaRPr lang="en-GB" sz="800" dirty="0">
                        <a:effectLst/>
                        <a:latin typeface="Sassoon Penpals" panose="02000400000000000000" pitchFamily="50"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262402255"/>
                  </a:ext>
                </a:extLst>
              </a:tr>
              <a:tr h="328983">
                <a:tc>
                  <a:txBody>
                    <a:bodyPr/>
                    <a:lstStyle/>
                    <a:p>
                      <a:pPr>
                        <a:spcAft>
                          <a:spcPts val="0"/>
                        </a:spcAft>
                      </a:pPr>
                      <a:r>
                        <a:rPr lang="en-GB" sz="900" dirty="0">
                          <a:effectLst/>
                          <a:latin typeface="Sassoon Penpals" panose="02000400000000000000" pitchFamily="50" charset="0"/>
                          <a:ea typeface="Calibri" panose="020F0502020204030204" pitchFamily="34" charset="0"/>
                          <a:cs typeface="Times New Roman" panose="02020603050405020304" pitchFamily="18" charset="0"/>
                        </a:rPr>
                        <a:t>Explaining</a:t>
                      </a:r>
                      <a:endParaRPr lang="en-GB" sz="800" dirty="0">
                        <a:effectLst/>
                        <a:latin typeface="Sassoon Penpals" panose="02000400000000000000" pitchFamily="50"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spcAft>
                          <a:spcPts val="0"/>
                        </a:spcAft>
                      </a:pPr>
                      <a:r>
                        <a:rPr lang="en-GB" sz="900" dirty="0">
                          <a:effectLst/>
                          <a:latin typeface="Sassoon Penpals" panose="02000400000000000000" pitchFamily="50" charset="0"/>
                          <a:ea typeface="Calibri" panose="020F0502020204030204" pitchFamily="34" charset="0"/>
                          <a:cs typeface="Times New Roman" panose="02020603050405020304" pitchFamily="18" charset="0"/>
                        </a:rPr>
                        <a:t>Showing understanding of how or why something happened.</a:t>
                      </a:r>
                      <a:endParaRPr lang="en-GB" sz="800" dirty="0">
                        <a:effectLst/>
                        <a:latin typeface="Sassoon Penpals" panose="02000400000000000000" pitchFamily="50"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5527621"/>
                  </a:ext>
                </a:extLst>
              </a:tr>
            </a:tbl>
          </a:graphicData>
        </a:graphic>
      </p:graphicFrame>
      <p:sp>
        <p:nvSpPr>
          <p:cNvPr id="12" name="Oval 11">
            <a:extLst>
              <a:ext uri="{FF2B5EF4-FFF2-40B4-BE49-F238E27FC236}">
                <a16:creationId xmlns:a16="http://schemas.microsoft.com/office/drawing/2014/main" id="{AB2B724D-0FFA-4CBF-8DD9-EC36E5D02C5B}"/>
              </a:ext>
            </a:extLst>
          </p:cNvPr>
          <p:cNvSpPr/>
          <p:nvPr/>
        </p:nvSpPr>
        <p:spPr>
          <a:xfrm>
            <a:off x="10961077" y="172625"/>
            <a:ext cx="914173" cy="85900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Geography</a:t>
            </a:r>
            <a:endParaRPr lang="en-GB" sz="1000" dirty="0">
              <a:solidFill>
                <a:schemeClr val="bg1"/>
              </a:solidFill>
              <a:latin typeface="Sassoon Penpals" panose="02000400000000000000" pitchFamily="50" charset="0"/>
            </a:endParaRPr>
          </a:p>
        </p:txBody>
      </p:sp>
      <p:sp>
        <p:nvSpPr>
          <p:cNvPr id="13" name="Rounded Rectangle 17">
            <a:extLst>
              <a:ext uri="{FF2B5EF4-FFF2-40B4-BE49-F238E27FC236}">
                <a16:creationId xmlns:a16="http://schemas.microsoft.com/office/drawing/2014/main" id="{B3051F5C-4330-4458-8792-290C350146C4}"/>
              </a:ext>
            </a:extLst>
          </p:cNvPr>
          <p:cNvSpPr/>
          <p:nvPr/>
        </p:nvSpPr>
        <p:spPr>
          <a:xfrm>
            <a:off x="6276076" y="133314"/>
            <a:ext cx="4586654" cy="535356"/>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spcAft>
                <a:spcPts val="600"/>
              </a:spcAft>
            </a:pPr>
            <a:r>
              <a:rPr lang="en-US" sz="1400" dirty="0">
                <a:solidFill>
                  <a:schemeClr val="tx1"/>
                </a:solidFill>
                <a:latin typeface="Sassoon Penpals" panose="02000400000000000000" pitchFamily="50" charset="0"/>
              </a:rPr>
              <a:t>Environment	Location	Scale	    Distribution         Processes      Change	      Interaction       Interdependence     Sustainability     Diversity</a:t>
            </a:r>
          </a:p>
        </p:txBody>
      </p:sp>
      <p:sp>
        <p:nvSpPr>
          <p:cNvPr id="14" name="Rounded Rectangle 48">
            <a:extLst>
              <a:ext uri="{FF2B5EF4-FFF2-40B4-BE49-F238E27FC236}">
                <a16:creationId xmlns:a16="http://schemas.microsoft.com/office/drawing/2014/main" id="{3BB3F912-172F-4DEB-80E6-88217479E498}"/>
              </a:ext>
            </a:extLst>
          </p:cNvPr>
          <p:cNvSpPr/>
          <p:nvPr/>
        </p:nvSpPr>
        <p:spPr>
          <a:xfrm>
            <a:off x="8544268" y="1209676"/>
            <a:ext cx="4169759" cy="5176350"/>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200"/>
              </a:spcAft>
            </a:pPr>
            <a:r>
              <a:rPr lang="en-GB" sz="2400" b="1" u="sng" dirty="0">
                <a:solidFill>
                  <a:schemeClr val="tx1"/>
                </a:solidFill>
                <a:latin typeface="Sassoon Penpals" panose="02000400000000000000" pitchFamily="50" charset="0"/>
              </a:rPr>
              <a:t>End Points of Learning</a:t>
            </a:r>
          </a:p>
          <a:p>
            <a:pPr>
              <a:spcAft>
                <a:spcPts val="200"/>
              </a:spcAft>
            </a:pPr>
            <a:r>
              <a:rPr lang="en-GB" sz="1600" b="1" dirty="0">
                <a:solidFill>
                  <a:schemeClr val="tx1"/>
                </a:solidFill>
                <a:latin typeface="Sassoon Penpals" panose="02000400000000000000" pitchFamily="50" charset="0"/>
              </a:rPr>
              <a:t>Pupils making a good level of progress will:</a:t>
            </a:r>
          </a:p>
          <a:p>
            <a:pPr marL="342900" indent="-342900">
              <a:spcAft>
                <a:spcPts val="200"/>
              </a:spcAft>
              <a:buFont typeface="+mj-lt"/>
              <a:buAutoNum type="arabicPeriod"/>
            </a:pPr>
            <a:r>
              <a:rPr lang="en-GB" sz="1400" b="1" dirty="0">
                <a:solidFill>
                  <a:schemeClr val="tx1"/>
                </a:solidFill>
                <a:latin typeface="Sassoon Penpals" panose="02000400000000000000" pitchFamily="50" charset="0"/>
              </a:rPr>
              <a:t>Identify and locate </a:t>
            </a:r>
            <a:r>
              <a:rPr lang="en-GB" sz="1400" dirty="0">
                <a:solidFill>
                  <a:schemeClr val="tx1"/>
                </a:solidFill>
                <a:latin typeface="Sassoon Penpals" panose="02000400000000000000" pitchFamily="50" charset="0"/>
              </a:rPr>
              <a:t>some of the National Parks of Great Britain</a:t>
            </a:r>
          </a:p>
          <a:p>
            <a:pPr marL="342900" indent="-342900">
              <a:spcAft>
                <a:spcPts val="200"/>
              </a:spcAft>
              <a:buFont typeface="+mj-lt"/>
              <a:buAutoNum type="arabicPeriod"/>
            </a:pPr>
            <a:r>
              <a:rPr lang="en-GB" sz="1400" b="1" dirty="0">
                <a:solidFill>
                  <a:schemeClr val="tx1"/>
                </a:solidFill>
                <a:latin typeface="Sassoon Penpals" panose="02000400000000000000" pitchFamily="50" charset="0"/>
              </a:rPr>
              <a:t>Explain</a:t>
            </a:r>
            <a:r>
              <a:rPr lang="en-GB" sz="1400" dirty="0">
                <a:solidFill>
                  <a:schemeClr val="tx1"/>
                </a:solidFill>
                <a:latin typeface="Sassoon Penpals" panose="02000400000000000000" pitchFamily="50" charset="0"/>
              </a:rPr>
              <a:t> why areas of Great Britain are selected as National Parks</a:t>
            </a:r>
          </a:p>
          <a:p>
            <a:pPr marL="342900" indent="-342900">
              <a:spcAft>
                <a:spcPts val="200"/>
              </a:spcAft>
              <a:buFont typeface="+mj-lt"/>
              <a:buAutoNum type="arabicPeriod"/>
            </a:pPr>
            <a:r>
              <a:rPr lang="en-GB" sz="1400" b="1" dirty="0">
                <a:solidFill>
                  <a:schemeClr val="tx1"/>
                </a:solidFill>
                <a:latin typeface="Sassoon Penpals" panose="02000400000000000000" pitchFamily="50" charset="0"/>
              </a:rPr>
              <a:t>Describe and explain </a:t>
            </a:r>
            <a:r>
              <a:rPr lang="en-GB" sz="1400" dirty="0">
                <a:solidFill>
                  <a:schemeClr val="tx1"/>
                </a:solidFill>
                <a:latin typeface="Sassoon Penpals" panose="02000400000000000000" pitchFamily="50" charset="0"/>
              </a:rPr>
              <a:t>some of challenges facing the National Park (e.g. </a:t>
            </a:r>
            <a:r>
              <a:rPr lang="en-GB" sz="1400" dirty="0" err="1">
                <a:solidFill>
                  <a:schemeClr val="tx1"/>
                </a:solidFill>
                <a:latin typeface="Sassoon Penpals" panose="02000400000000000000" pitchFamily="50" charset="0"/>
              </a:rPr>
              <a:t>dueling</a:t>
            </a:r>
            <a:r>
              <a:rPr lang="en-GB" sz="1400" dirty="0">
                <a:solidFill>
                  <a:schemeClr val="tx1"/>
                </a:solidFill>
                <a:latin typeface="Sassoon Penpals" panose="02000400000000000000" pitchFamily="50" charset="0"/>
              </a:rPr>
              <a:t> the A27, soil erosion, littering, Ash Dieback disease)</a:t>
            </a:r>
          </a:p>
          <a:p>
            <a:pPr marL="342900" indent="-342900">
              <a:spcAft>
                <a:spcPts val="200"/>
              </a:spcAft>
              <a:buFont typeface="+mj-lt"/>
              <a:buAutoNum type="arabicPeriod"/>
            </a:pPr>
            <a:r>
              <a:rPr lang="en-GB" sz="1400" b="1" dirty="0">
                <a:solidFill>
                  <a:schemeClr val="tx1"/>
                </a:solidFill>
                <a:latin typeface="Sassoon Penpals" panose="02000400000000000000" pitchFamily="50" charset="0"/>
              </a:rPr>
              <a:t>Draw an informed conclusion </a:t>
            </a:r>
            <a:r>
              <a:rPr lang="en-GB" sz="1400" dirty="0">
                <a:solidFill>
                  <a:schemeClr val="tx1"/>
                </a:solidFill>
                <a:latin typeface="Sassoon Penpals" panose="02000400000000000000" pitchFamily="50" charset="0"/>
              </a:rPr>
              <a:t>as to how National Parks are managing to tackle these challenges</a:t>
            </a:r>
          </a:p>
          <a:p>
            <a:pPr marL="342900" indent="-342900">
              <a:spcAft>
                <a:spcPts val="200"/>
              </a:spcAft>
              <a:buFont typeface="+mj-lt"/>
              <a:buAutoNum type="arabicPeriod"/>
            </a:pPr>
            <a:r>
              <a:rPr lang="en-GB" sz="1400" b="1" dirty="0">
                <a:solidFill>
                  <a:schemeClr val="tx1"/>
                </a:solidFill>
                <a:latin typeface="Sassoon Penpals" panose="02000400000000000000" pitchFamily="50" charset="0"/>
              </a:rPr>
              <a:t>Identify, describe and explain </a:t>
            </a:r>
            <a:r>
              <a:rPr lang="en-GB" sz="1400" dirty="0">
                <a:solidFill>
                  <a:schemeClr val="tx1"/>
                </a:solidFill>
                <a:latin typeface="Sassoon Penpals" panose="02000400000000000000" pitchFamily="50" charset="0"/>
              </a:rPr>
              <a:t>how the course of a typical river changes from source to mouth and the physical features it creates</a:t>
            </a:r>
          </a:p>
          <a:p>
            <a:pPr marL="342900" indent="-342900">
              <a:spcAft>
                <a:spcPts val="200"/>
              </a:spcAft>
              <a:buFont typeface="+mj-lt"/>
              <a:buAutoNum type="arabicPeriod"/>
            </a:pPr>
            <a:r>
              <a:rPr lang="en-GB" sz="1400" b="1" dirty="0">
                <a:solidFill>
                  <a:schemeClr val="tx1"/>
                </a:solidFill>
                <a:latin typeface="Sassoon Penpals" panose="02000400000000000000" pitchFamily="50" charset="0"/>
              </a:rPr>
              <a:t>Explain</a:t>
            </a:r>
            <a:r>
              <a:rPr lang="en-GB" sz="1400" dirty="0">
                <a:solidFill>
                  <a:schemeClr val="tx1"/>
                </a:solidFill>
                <a:latin typeface="Sassoon Penpals" panose="02000400000000000000" pitchFamily="50" charset="0"/>
              </a:rPr>
              <a:t> how rivers play such an important part in the water cycle</a:t>
            </a:r>
          </a:p>
          <a:p>
            <a:pPr marL="342900" indent="-342900">
              <a:spcAft>
                <a:spcPts val="200"/>
              </a:spcAft>
              <a:buFont typeface="+mj-lt"/>
              <a:buAutoNum type="arabicPeriod"/>
            </a:pPr>
            <a:r>
              <a:rPr lang="en-GB" sz="1400" b="1" dirty="0">
                <a:solidFill>
                  <a:schemeClr val="tx1"/>
                </a:solidFill>
                <a:latin typeface="Sassoon Penpals" panose="02000400000000000000" pitchFamily="50" charset="0"/>
              </a:rPr>
              <a:t>Explain</a:t>
            </a:r>
            <a:r>
              <a:rPr lang="en-GB" sz="1400" dirty="0">
                <a:solidFill>
                  <a:schemeClr val="tx1"/>
                </a:solidFill>
                <a:latin typeface="Sassoon Penpals" panose="02000400000000000000" pitchFamily="50" charset="0"/>
              </a:rPr>
              <a:t> why the coastline around the local area is under threat from flooding and cliff erosion</a:t>
            </a:r>
          </a:p>
          <a:p>
            <a:pPr marL="342900" indent="-342900">
              <a:spcAft>
                <a:spcPts val="200"/>
              </a:spcAft>
              <a:buFont typeface="+mj-lt"/>
              <a:buAutoNum type="arabicPeriod"/>
            </a:pPr>
            <a:r>
              <a:rPr lang="en-GB" sz="1400" b="1" dirty="0">
                <a:solidFill>
                  <a:schemeClr val="tx1"/>
                </a:solidFill>
                <a:latin typeface="Sassoon Penpals" panose="02000400000000000000" pitchFamily="50" charset="0"/>
              </a:rPr>
              <a:t>Compare and contrast </a:t>
            </a:r>
            <a:r>
              <a:rPr lang="en-GB" sz="1400" dirty="0">
                <a:solidFill>
                  <a:schemeClr val="tx1"/>
                </a:solidFill>
                <a:latin typeface="Sassoon Penpals" panose="02000400000000000000" pitchFamily="50" charset="0"/>
              </a:rPr>
              <a:t>some of the options available to the local area in the future to manage the threat of coastal flooding</a:t>
            </a:r>
          </a:p>
          <a:p>
            <a:pPr marL="342900" indent="-342900">
              <a:spcAft>
                <a:spcPts val="600"/>
              </a:spcAft>
              <a:buFont typeface="+mj-lt"/>
              <a:buAutoNum type="arabicPeriod"/>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US" sz="1400" dirty="0">
              <a:solidFill>
                <a:schemeClr val="tx1"/>
              </a:solidFill>
              <a:latin typeface="Sassoon Penpals" panose="02000400000000000000" pitchFamily="50" charset="0"/>
            </a:endParaRPr>
          </a:p>
          <a:p>
            <a:pPr marL="228600" indent="-228600">
              <a:spcAft>
                <a:spcPts val="600"/>
              </a:spcAft>
              <a:buFont typeface="+mj-lt"/>
              <a:buAutoNum type="arabicPeriod"/>
            </a:pPr>
            <a:endParaRPr lang="en-GB" sz="1400" dirty="0">
              <a:solidFill>
                <a:schemeClr val="tx1"/>
              </a:solidFill>
              <a:latin typeface="Sassoon Penpals" panose="02000400000000000000" pitchFamily="50" charset="0"/>
            </a:endParaRPr>
          </a:p>
          <a:p>
            <a:pPr marL="228600" indent="-228600">
              <a:spcAft>
                <a:spcPts val="600"/>
              </a:spcAft>
              <a:buFont typeface="+mj-lt"/>
              <a:buAutoNum type="arabicPeriod"/>
            </a:pPr>
            <a:endParaRPr lang="en-US" sz="1400" dirty="0">
              <a:solidFill>
                <a:schemeClr val="tx1"/>
              </a:solidFill>
              <a:latin typeface="Sassoon Penpals" panose="02000400000000000000" pitchFamily="50" charset="0"/>
            </a:endParaRPr>
          </a:p>
          <a:p>
            <a:pPr marL="228600" indent="-228600">
              <a:spcAft>
                <a:spcPts val="600"/>
              </a:spcAft>
              <a:buFont typeface="+mj-lt"/>
              <a:buAutoNum type="arabicPeriod"/>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US" sz="105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US" sz="105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050" dirty="0">
              <a:solidFill>
                <a:schemeClr val="tx1"/>
              </a:solidFill>
              <a:latin typeface="Sassoon Penpals" panose="02000400000000000000" pitchFamily="50" charset="0"/>
            </a:endParaRPr>
          </a:p>
        </p:txBody>
      </p:sp>
      <p:sp>
        <p:nvSpPr>
          <p:cNvPr id="15" name="Rounded Rectangle 48">
            <a:extLst>
              <a:ext uri="{FF2B5EF4-FFF2-40B4-BE49-F238E27FC236}">
                <a16:creationId xmlns:a16="http://schemas.microsoft.com/office/drawing/2014/main" id="{B87C65C4-02C4-4DD6-AC12-BEB9E9655E4F}"/>
              </a:ext>
            </a:extLst>
          </p:cNvPr>
          <p:cNvSpPr/>
          <p:nvPr/>
        </p:nvSpPr>
        <p:spPr>
          <a:xfrm>
            <a:off x="8555640" y="6471138"/>
            <a:ext cx="4169759" cy="2996747"/>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Building on…</a:t>
            </a:r>
          </a:p>
          <a:p>
            <a:pPr marL="171450" indent="-171450">
              <a:spcAft>
                <a:spcPts val="100"/>
              </a:spcAft>
              <a:buFont typeface="Arial" panose="020B0604020202020204" pitchFamily="34" charset="0"/>
              <a:buChar char="•"/>
            </a:pPr>
            <a:r>
              <a:rPr lang="en-US" sz="1350" dirty="0">
                <a:solidFill>
                  <a:schemeClr val="tx1"/>
                </a:solidFill>
                <a:latin typeface="Sassoon Penpals" panose="02000400000000000000" pitchFamily="50" charset="0"/>
              </a:rPr>
              <a:t>How physical processes such as volcanoes and earthquakes impact on people</a:t>
            </a:r>
          </a:p>
          <a:p>
            <a:pPr marL="171450" indent="-171450">
              <a:spcAft>
                <a:spcPts val="100"/>
              </a:spcAft>
              <a:buFont typeface="Arial" panose="020B0604020202020204" pitchFamily="34" charset="0"/>
              <a:buChar char="•"/>
            </a:pPr>
            <a:r>
              <a:rPr lang="en-US" sz="1350" dirty="0">
                <a:solidFill>
                  <a:schemeClr val="tx1"/>
                </a:solidFill>
                <a:latin typeface="Sassoon Penpals" panose="02000400000000000000" pitchFamily="50" charset="0"/>
              </a:rPr>
              <a:t>The difference between physical and human processes and features</a:t>
            </a:r>
          </a:p>
          <a:p>
            <a:pPr marL="171450" indent="-171450">
              <a:spcAft>
                <a:spcPts val="100"/>
              </a:spcAft>
              <a:buFont typeface="Arial" panose="020B0604020202020204" pitchFamily="34" charset="0"/>
              <a:buChar char="•"/>
            </a:pPr>
            <a:r>
              <a:rPr lang="en-US" sz="1350" dirty="0">
                <a:solidFill>
                  <a:schemeClr val="tx1"/>
                </a:solidFill>
                <a:latin typeface="Sassoon Penpals" panose="02000400000000000000" pitchFamily="50" charset="0"/>
              </a:rPr>
              <a:t>What different land uses are and what economic activity involves</a:t>
            </a:r>
          </a:p>
          <a:p>
            <a:pPr marL="171450" indent="-171450">
              <a:spcAft>
                <a:spcPts val="100"/>
              </a:spcAft>
              <a:buFont typeface="Arial" panose="020B0604020202020204" pitchFamily="34" charset="0"/>
              <a:buChar char="•"/>
            </a:pPr>
            <a:r>
              <a:rPr lang="en-US" sz="1350" dirty="0">
                <a:solidFill>
                  <a:schemeClr val="tx1"/>
                </a:solidFill>
                <a:latin typeface="Sassoon Penpals" panose="02000400000000000000" pitchFamily="50" charset="0"/>
              </a:rPr>
              <a:t>How habitats and ecosystems around the world are vulnerable to pollution</a:t>
            </a:r>
          </a:p>
          <a:p>
            <a:pPr marL="171450" indent="-171450">
              <a:spcAft>
                <a:spcPts val="100"/>
              </a:spcAft>
              <a:buFont typeface="Arial" panose="020B0604020202020204" pitchFamily="34" charset="0"/>
              <a:buChar char="•"/>
            </a:pPr>
            <a:r>
              <a:rPr lang="en-US" sz="1350" dirty="0">
                <a:solidFill>
                  <a:schemeClr val="tx1"/>
                </a:solidFill>
                <a:latin typeface="Sassoon Penpals" panose="02000400000000000000" pitchFamily="50" charset="0"/>
              </a:rPr>
              <a:t>How environments change including those in their own locality</a:t>
            </a:r>
          </a:p>
          <a:p>
            <a:pPr marL="171450" indent="-171450">
              <a:spcAft>
                <a:spcPts val="100"/>
              </a:spcAft>
              <a:buFont typeface="Arial" panose="020B0604020202020204" pitchFamily="34" charset="0"/>
              <a:buChar char="•"/>
            </a:pPr>
            <a:r>
              <a:rPr lang="en-US" sz="1350" dirty="0">
                <a:solidFill>
                  <a:schemeClr val="tx1"/>
                </a:solidFill>
                <a:latin typeface="Sassoon Penpals" panose="02000400000000000000" pitchFamily="50" charset="0"/>
              </a:rPr>
              <a:t>About the importance of the River Nile when studying Ancient Egypt</a:t>
            </a:r>
          </a:p>
          <a:p>
            <a:pPr marL="171450" indent="-171450">
              <a:spcAft>
                <a:spcPts val="100"/>
              </a:spcAft>
              <a:buFont typeface="Arial" panose="020B0604020202020204" pitchFamily="34" charset="0"/>
              <a:buChar char="•"/>
            </a:pPr>
            <a:r>
              <a:rPr lang="en-US" sz="1350" dirty="0">
                <a:solidFill>
                  <a:schemeClr val="tx1"/>
                </a:solidFill>
                <a:latin typeface="Sassoon Penpals" panose="02000400000000000000" pitchFamily="50" charset="0"/>
              </a:rPr>
              <a:t>About the concept of a geographical hazard</a:t>
            </a:r>
          </a:p>
        </p:txBody>
      </p:sp>
      <p:pic>
        <p:nvPicPr>
          <p:cNvPr id="16" name="Picture 15">
            <a:extLst>
              <a:ext uri="{FF2B5EF4-FFF2-40B4-BE49-F238E27FC236}">
                <a16:creationId xmlns:a16="http://schemas.microsoft.com/office/drawing/2014/main" id="{9F83FB5E-C2F9-48E7-9658-5AF194FECB8A}"/>
              </a:ext>
            </a:extLst>
          </p:cNvPr>
          <p:cNvPicPr>
            <a:picLocks noChangeAspect="1"/>
          </p:cNvPicPr>
          <p:nvPr/>
        </p:nvPicPr>
        <p:blipFill>
          <a:blip r:embed="rId3"/>
          <a:stretch>
            <a:fillRect/>
          </a:stretch>
        </p:blipFill>
        <p:spPr>
          <a:xfrm>
            <a:off x="11875250" y="6544832"/>
            <a:ext cx="670618" cy="487722"/>
          </a:xfrm>
          <a:prstGeom prst="rect">
            <a:avLst/>
          </a:prstGeom>
        </p:spPr>
      </p:pic>
      <p:sp>
        <p:nvSpPr>
          <p:cNvPr id="17" name="Rounded Rectangle 48">
            <a:extLst>
              <a:ext uri="{FF2B5EF4-FFF2-40B4-BE49-F238E27FC236}">
                <a16:creationId xmlns:a16="http://schemas.microsoft.com/office/drawing/2014/main" id="{5ECDA677-AAFF-405D-B288-A4474197566B}"/>
              </a:ext>
            </a:extLst>
          </p:cNvPr>
          <p:cNvSpPr/>
          <p:nvPr/>
        </p:nvSpPr>
        <p:spPr>
          <a:xfrm>
            <a:off x="3874282" y="7338643"/>
            <a:ext cx="4586654" cy="2129241"/>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hlinkClick r:id="rId4" action="ppaction://hlinksldjump"/>
              </a:rPr>
              <a:t>Subject specific inclusive and adaptive strategies can be found here.</a:t>
            </a:r>
            <a:endPar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pic>
        <p:nvPicPr>
          <p:cNvPr id="19" name="Picture 18">
            <a:extLst>
              <a:ext uri="{FF2B5EF4-FFF2-40B4-BE49-F238E27FC236}">
                <a16:creationId xmlns:a16="http://schemas.microsoft.com/office/drawing/2014/main" id="{7A1FE1B6-41A6-4417-8C0B-983B0ECBA1E7}"/>
              </a:ext>
            </a:extLst>
          </p:cNvPr>
          <p:cNvPicPr>
            <a:picLocks noChangeAspect="1"/>
          </p:cNvPicPr>
          <p:nvPr/>
        </p:nvPicPr>
        <p:blipFill>
          <a:blip r:embed="rId5"/>
          <a:stretch>
            <a:fillRect/>
          </a:stretch>
        </p:blipFill>
        <p:spPr>
          <a:xfrm>
            <a:off x="11998504" y="137755"/>
            <a:ext cx="750026" cy="747542"/>
          </a:xfrm>
          <a:prstGeom prst="rect">
            <a:avLst/>
          </a:prstGeom>
        </p:spPr>
      </p:pic>
    </p:spTree>
    <p:extLst>
      <p:ext uri="{BB962C8B-B14F-4D97-AF65-F5344CB8AC3E}">
        <p14:creationId xmlns:p14="http://schemas.microsoft.com/office/powerpoint/2010/main" val="40007436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1800497" y="2792605"/>
            <a:ext cx="9180188" cy="2215991"/>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spAutoFit/>
          </a:bodyPr>
          <a:lstStyle/>
          <a:p>
            <a:pPr algn="ctr"/>
            <a:r>
              <a:rPr lang="en-GB" sz="13800" b="1" dirty="0">
                <a:latin typeface="Sassoon Penpals" panose="02000400000000000000" pitchFamily="50" charset="0"/>
              </a:rPr>
              <a:t>EYFS</a:t>
            </a:r>
          </a:p>
        </p:txBody>
      </p:sp>
      <p:pic>
        <p:nvPicPr>
          <p:cNvPr id="6" name="Picture 5">
            <a:extLst>
              <a:ext uri="{FF2B5EF4-FFF2-40B4-BE49-F238E27FC236}">
                <a16:creationId xmlns:a16="http://schemas.microsoft.com/office/drawing/2014/main" id="{D8BC9409-6A25-42B3-AEA3-436BE831637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80224" y="5371902"/>
            <a:ext cx="1841152" cy="1835055"/>
          </a:xfrm>
          <a:prstGeom prst="rect">
            <a:avLst/>
          </a:prstGeom>
        </p:spPr>
      </p:pic>
    </p:spTree>
    <p:extLst>
      <p:ext uri="{BB962C8B-B14F-4D97-AF65-F5344CB8AC3E}">
        <p14:creationId xmlns:p14="http://schemas.microsoft.com/office/powerpoint/2010/main" val="7140143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1800497" y="2792605"/>
            <a:ext cx="9180188" cy="2215991"/>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spAutoFit/>
          </a:bodyPr>
          <a:lstStyle/>
          <a:p>
            <a:pPr algn="ctr"/>
            <a:r>
              <a:rPr lang="en-GB" sz="13800" b="1" dirty="0">
                <a:latin typeface="Sassoon Penpals" panose="02000400000000000000" pitchFamily="50" charset="0"/>
              </a:rPr>
              <a:t>Year 5</a:t>
            </a:r>
          </a:p>
        </p:txBody>
      </p:sp>
      <p:pic>
        <p:nvPicPr>
          <p:cNvPr id="5" name="Picture 4">
            <a:extLst>
              <a:ext uri="{FF2B5EF4-FFF2-40B4-BE49-F238E27FC236}">
                <a16:creationId xmlns:a16="http://schemas.microsoft.com/office/drawing/2014/main" id="{2DEFB896-C859-4D91-BD68-428FC80073C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80224" y="5371902"/>
            <a:ext cx="1841152" cy="1835055"/>
          </a:xfrm>
          <a:prstGeom prst="rect">
            <a:avLst/>
          </a:prstGeom>
        </p:spPr>
      </p:pic>
    </p:spTree>
    <p:extLst>
      <p:ext uri="{BB962C8B-B14F-4D97-AF65-F5344CB8AC3E}">
        <p14:creationId xmlns:p14="http://schemas.microsoft.com/office/powerpoint/2010/main" val="41271871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4400" b="1" dirty="0">
                <a:latin typeface="Sassoon Penpals" panose="02000400000000000000" pitchFamily="50" charset="0"/>
              </a:rPr>
              <a:t>Year 5 – Road Trip USA!</a:t>
            </a:r>
          </a:p>
        </p:txBody>
      </p:sp>
      <p:pic>
        <p:nvPicPr>
          <p:cNvPr id="29" name="Picture 2" descr="Pevensey and Westham school log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039866" y="176701"/>
            <a:ext cx="687754" cy="687754"/>
          </a:xfrm>
          <a:prstGeom prst="rect">
            <a:avLst/>
          </a:prstGeom>
          <a:noFill/>
          <a:extLst>
            <a:ext uri="{909E8E84-426E-40DD-AFC4-6F175D3DCCD1}">
              <a14:hiddenFill xmlns:a14="http://schemas.microsoft.com/office/drawing/2010/main">
                <a:solidFill>
                  <a:srgbClr val="FFFFFF"/>
                </a:solidFill>
              </a14:hiddenFill>
            </a:ext>
          </a:extLst>
        </p:spPr>
      </p:pic>
      <p:sp>
        <p:nvSpPr>
          <p:cNvPr id="18" name="Rounded Rectangle 17"/>
          <p:cNvSpPr/>
          <p:nvPr/>
        </p:nvSpPr>
        <p:spPr>
          <a:xfrm>
            <a:off x="376254" y="758160"/>
            <a:ext cx="5899822" cy="357734"/>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200"/>
              </a:spcAft>
            </a:pPr>
            <a:r>
              <a:rPr lang="en-US" sz="1600" dirty="0">
                <a:solidFill>
                  <a:schemeClr val="tx1"/>
                </a:solidFill>
                <a:latin typeface="Sassoon Penpals" panose="02000400000000000000" pitchFamily="50" charset="0"/>
              </a:rPr>
              <a:t>‘A larger version of the United Kingdom?’ - How does the USA compare with the UK?</a:t>
            </a:r>
            <a:endParaRPr lang="en-GB" sz="1600" dirty="0">
              <a:solidFill>
                <a:schemeClr val="tx1"/>
              </a:solidFill>
              <a:latin typeface="Sassoon Penpals" panose="02000400000000000000" pitchFamily="50" charset="0"/>
            </a:endParaRPr>
          </a:p>
        </p:txBody>
      </p:sp>
      <p:sp>
        <p:nvSpPr>
          <p:cNvPr id="49" name="Rounded Rectangle 48"/>
          <p:cNvSpPr/>
          <p:nvPr/>
        </p:nvSpPr>
        <p:spPr>
          <a:xfrm>
            <a:off x="76202" y="1147933"/>
            <a:ext cx="3714749" cy="8258211"/>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Substantive Knowledge</a:t>
            </a:r>
          </a:p>
          <a:p>
            <a:pPr>
              <a:spcAft>
                <a:spcPts val="200"/>
              </a:spcAft>
            </a:pPr>
            <a:r>
              <a:rPr lang="en-US" b="1" dirty="0">
                <a:solidFill>
                  <a:schemeClr val="tx1"/>
                </a:solidFill>
                <a:latin typeface="Sassoon Penpals" panose="02000400000000000000" pitchFamily="50" charset="0"/>
              </a:rPr>
              <a:t>P</a:t>
            </a:r>
            <a:r>
              <a:rPr lang="en-GB" b="1" dirty="0" err="1">
                <a:solidFill>
                  <a:schemeClr val="tx1"/>
                </a:solidFill>
                <a:latin typeface="Sassoon Penpals" panose="02000400000000000000" pitchFamily="50" charset="0"/>
              </a:rPr>
              <a:t>upils</a:t>
            </a:r>
            <a:r>
              <a:rPr lang="en-GB" b="1" dirty="0">
                <a:solidFill>
                  <a:schemeClr val="tx1"/>
                </a:solidFill>
                <a:latin typeface="Sassoon Penpals" panose="02000400000000000000" pitchFamily="50" charset="0"/>
              </a:rPr>
              <a:t> will know:</a:t>
            </a:r>
          </a:p>
          <a:p>
            <a:pPr marL="171450" indent="-171450">
              <a:spcAft>
                <a:spcPts val="200"/>
              </a:spcAft>
              <a:buFont typeface="Arial" panose="020B0604020202020204" pitchFamily="34" charset="0"/>
              <a:buChar char="•"/>
            </a:pPr>
            <a:r>
              <a:rPr lang="en-US" sz="1050" dirty="0">
                <a:solidFill>
                  <a:schemeClr val="tx1"/>
                </a:solidFill>
                <a:latin typeface="Sassoon Penpals" panose="02000400000000000000" pitchFamily="50" charset="0"/>
              </a:rPr>
              <a:t>The main countries found in North America and the surrounding oceans. </a:t>
            </a:r>
          </a:p>
          <a:p>
            <a:pPr marL="171450" indent="-171450">
              <a:spcAft>
                <a:spcPts val="200"/>
              </a:spcAft>
              <a:buFont typeface="Arial" panose="020B0604020202020204" pitchFamily="34" charset="0"/>
              <a:buChar char="•"/>
            </a:pPr>
            <a:r>
              <a:rPr lang="en-US" sz="1050" dirty="0">
                <a:solidFill>
                  <a:schemeClr val="tx1"/>
                </a:solidFill>
                <a:latin typeface="Sassoon Penpals" panose="02000400000000000000" pitchFamily="50" charset="0"/>
              </a:rPr>
              <a:t>The meaning of concepts such as ‘rural’, ‘urban’, ‘settlement’, ‘population density’, ‘biomes’ , ‘united’ and ‘climate’.</a:t>
            </a:r>
          </a:p>
          <a:p>
            <a:pPr marL="171450" indent="-171450">
              <a:spcAft>
                <a:spcPts val="200"/>
              </a:spcAft>
              <a:buFont typeface="Arial" panose="020B0604020202020204" pitchFamily="34" charset="0"/>
              <a:buChar char="•"/>
            </a:pPr>
            <a:r>
              <a:rPr lang="en-US" sz="1050" dirty="0">
                <a:solidFill>
                  <a:schemeClr val="tx1"/>
                </a:solidFill>
                <a:latin typeface="Sassoon Penpals" panose="02000400000000000000" pitchFamily="50" charset="0"/>
              </a:rPr>
              <a:t>The location of key features in the USA including New York City, The Grand Canyon, The Mississippi River, The Rocky Mountains, The Golden Gate Bridge, Washington DC, The White House, The Statue of Liberty, The Great Lakes.</a:t>
            </a:r>
          </a:p>
          <a:p>
            <a:pPr marL="171450" indent="-171450">
              <a:spcAft>
                <a:spcPts val="200"/>
              </a:spcAft>
              <a:buFont typeface="Arial" panose="020B0604020202020204" pitchFamily="34" charset="0"/>
              <a:buChar char="•"/>
            </a:pPr>
            <a:r>
              <a:rPr lang="en-US" sz="1050" dirty="0">
                <a:solidFill>
                  <a:srgbClr val="FF0000"/>
                </a:solidFill>
                <a:latin typeface="Sassoon Penpals" panose="02000400000000000000" pitchFamily="50" charset="0"/>
              </a:rPr>
              <a:t>The vast size of the USA in comparison to the UK (40 times) and that some states are greater in size to the UK.</a:t>
            </a:r>
          </a:p>
          <a:p>
            <a:pPr marL="171450" indent="-171450">
              <a:spcAft>
                <a:spcPts val="600"/>
              </a:spcAft>
              <a:buFont typeface="Arial" panose="020B0604020202020204" pitchFamily="34" charset="0"/>
              <a:buChar char="•"/>
            </a:pPr>
            <a:r>
              <a:rPr lang="en-US" sz="1050" dirty="0">
                <a:solidFill>
                  <a:schemeClr val="tx1"/>
                </a:solidFill>
                <a:latin typeface="Sassoon Penpals" panose="02000400000000000000" pitchFamily="50" charset="0"/>
              </a:rPr>
              <a:t>That the time is different around the world due to the Earth’s orbit</a:t>
            </a:r>
          </a:p>
          <a:p>
            <a:pPr marL="171450" indent="-171450">
              <a:spcAft>
                <a:spcPts val="600"/>
              </a:spcAft>
              <a:buFont typeface="Arial" panose="020B0604020202020204" pitchFamily="34" charset="0"/>
              <a:buChar char="•"/>
            </a:pPr>
            <a:r>
              <a:rPr lang="en-US" sz="1050" dirty="0">
                <a:solidFill>
                  <a:schemeClr val="tx1"/>
                </a:solidFill>
                <a:latin typeface="Sassoon Penpals" panose="02000400000000000000" pitchFamily="50" charset="0"/>
              </a:rPr>
              <a:t>That USA is found in a different time zone to the UK</a:t>
            </a:r>
            <a:endParaRPr lang="en-US" sz="1050" dirty="0">
              <a:solidFill>
                <a:srgbClr val="FF0000"/>
              </a:solidFill>
              <a:latin typeface="Sassoon Penpals" panose="02000400000000000000" pitchFamily="50" charset="0"/>
            </a:endParaRPr>
          </a:p>
          <a:p>
            <a:pPr marL="171450" indent="-171450">
              <a:spcAft>
                <a:spcPts val="200"/>
              </a:spcAft>
              <a:buFont typeface="Arial" panose="020B0604020202020204" pitchFamily="34" charset="0"/>
              <a:buChar char="•"/>
            </a:pPr>
            <a:r>
              <a:rPr lang="en-US" sz="1050" dirty="0">
                <a:solidFill>
                  <a:schemeClr val="tx1"/>
                </a:solidFill>
                <a:latin typeface="Sassoon Penpals" panose="02000400000000000000" pitchFamily="50" charset="0"/>
              </a:rPr>
              <a:t>That the climate and weather varies a lot in different parts of the USA. Some areas are more comparable to the UK than others. The USA has more extremes than the UK.</a:t>
            </a:r>
          </a:p>
          <a:p>
            <a:pPr marL="171450" indent="-171450">
              <a:spcAft>
                <a:spcPts val="200"/>
              </a:spcAft>
              <a:buFont typeface="Arial" panose="020B0604020202020204" pitchFamily="34" charset="0"/>
              <a:buChar char="•"/>
            </a:pPr>
            <a:r>
              <a:rPr lang="en-US" sz="1050" dirty="0">
                <a:solidFill>
                  <a:srgbClr val="FF0000"/>
                </a:solidFill>
                <a:latin typeface="Sassoon Penpals" panose="02000400000000000000" pitchFamily="50" charset="0"/>
              </a:rPr>
              <a:t>The biomes found in the USA and compare them to the UK. </a:t>
            </a:r>
          </a:p>
          <a:p>
            <a:pPr marL="171450" indent="-171450">
              <a:spcAft>
                <a:spcPts val="200"/>
              </a:spcAft>
              <a:buFont typeface="Arial" panose="020B0604020202020204" pitchFamily="34" charset="0"/>
              <a:buChar char="•"/>
            </a:pPr>
            <a:r>
              <a:rPr lang="en-US" sz="1050" dirty="0">
                <a:solidFill>
                  <a:schemeClr val="tx1"/>
                </a:solidFill>
                <a:latin typeface="Sassoon Penpals" panose="02000400000000000000" pitchFamily="50" charset="0"/>
              </a:rPr>
              <a:t>The physical environment varies considerably across the USA. Both countries have areas of forest and grassland but the USA also has deserts and tundra.</a:t>
            </a:r>
          </a:p>
          <a:p>
            <a:pPr marL="171450" indent="-171450">
              <a:spcAft>
                <a:spcPts val="200"/>
              </a:spcAft>
              <a:buFont typeface="Arial" panose="020B0604020202020204" pitchFamily="34" charset="0"/>
              <a:buChar char="•"/>
            </a:pPr>
            <a:r>
              <a:rPr lang="en-US" sz="1050" dirty="0">
                <a:solidFill>
                  <a:schemeClr val="tx1"/>
                </a:solidFill>
                <a:latin typeface="Sassoon Penpals" panose="02000400000000000000" pitchFamily="50" charset="0"/>
              </a:rPr>
              <a:t>The different types of settlement – conurbation, city, town, village, hamlet.</a:t>
            </a:r>
          </a:p>
          <a:p>
            <a:pPr marL="171450" indent="-171450">
              <a:spcAft>
                <a:spcPts val="200"/>
              </a:spcAft>
              <a:buFont typeface="Arial" panose="020B0604020202020204" pitchFamily="34" charset="0"/>
              <a:buChar char="•"/>
            </a:pPr>
            <a:r>
              <a:rPr lang="en-US" sz="1050" dirty="0">
                <a:solidFill>
                  <a:schemeClr val="tx1"/>
                </a:solidFill>
                <a:latin typeface="Sassoon Penpals" panose="02000400000000000000" pitchFamily="50" charset="0"/>
              </a:rPr>
              <a:t>Like the UK, certain areas of the USA have a high and low population density.</a:t>
            </a:r>
          </a:p>
          <a:p>
            <a:pPr marL="171450" indent="-171450">
              <a:spcAft>
                <a:spcPts val="200"/>
              </a:spcAft>
              <a:buFont typeface="Arial" panose="020B0604020202020204" pitchFamily="34" charset="0"/>
              <a:buChar char="•"/>
            </a:pPr>
            <a:r>
              <a:rPr lang="en-US" sz="1050" dirty="0">
                <a:solidFill>
                  <a:srgbClr val="FF0000"/>
                </a:solidFill>
                <a:latin typeface="Sassoon Penpals" panose="02000400000000000000" pitchFamily="50" charset="0"/>
              </a:rPr>
              <a:t>That there are many factors to for high and low population density.</a:t>
            </a:r>
          </a:p>
          <a:p>
            <a:pPr marL="171450" indent="-171450">
              <a:spcAft>
                <a:spcPts val="200"/>
              </a:spcAft>
              <a:buFont typeface="Arial" panose="020B0604020202020204" pitchFamily="34" charset="0"/>
              <a:buChar char="•"/>
            </a:pPr>
            <a:r>
              <a:rPr lang="en-US" sz="1050" dirty="0">
                <a:solidFill>
                  <a:srgbClr val="FF0000"/>
                </a:solidFill>
                <a:latin typeface="Sassoon Penpals" panose="02000400000000000000" pitchFamily="50" charset="0"/>
              </a:rPr>
              <a:t>The similarities and differences between the South Downs National Park and Grand Canyon National Park e.g. size, wildlife, land-use, human features</a:t>
            </a:r>
          </a:p>
          <a:p>
            <a:pPr>
              <a:spcAft>
                <a:spcPts val="200"/>
              </a:spcAft>
            </a:pPr>
            <a:r>
              <a:rPr lang="en-GB" b="1" dirty="0">
                <a:solidFill>
                  <a:schemeClr val="tx1"/>
                </a:solidFill>
                <a:latin typeface="Sassoon Penpals" panose="02000400000000000000" pitchFamily="50" charset="0"/>
              </a:rPr>
              <a:t>National Curriculum Coverage:</a:t>
            </a:r>
          </a:p>
          <a:p>
            <a:pPr>
              <a:spcAft>
                <a:spcPts val="200"/>
              </a:spcAft>
            </a:pPr>
            <a:r>
              <a:rPr lang="en-US" sz="1000" dirty="0">
                <a:solidFill>
                  <a:schemeClr val="tx1"/>
                </a:solidFill>
                <a:latin typeface="Sassoon Penpals" panose="02000400000000000000" pitchFamily="50" charset="0"/>
              </a:rPr>
              <a:t>Locational Knowledge</a:t>
            </a:r>
          </a:p>
          <a:p>
            <a:pPr marL="171450" indent="-171450">
              <a:spcAft>
                <a:spcPts val="200"/>
              </a:spcAft>
              <a:buFont typeface="Arial" panose="020B0604020202020204" pitchFamily="34" charset="0"/>
              <a:buChar char="•"/>
            </a:pPr>
            <a:r>
              <a:rPr lang="en-US" sz="1000" dirty="0">
                <a:solidFill>
                  <a:schemeClr val="tx1"/>
                </a:solidFill>
                <a:latin typeface="Sassoon Penpals" panose="02000400000000000000" pitchFamily="50" charset="0"/>
              </a:rPr>
              <a:t>locate the world’s countries, using maps to focus North America, concentrating on their environmental regions, key physical and human characteristics, countries, and major cities</a:t>
            </a:r>
          </a:p>
          <a:p>
            <a:pPr>
              <a:spcAft>
                <a:spcPts val="200"/>
              </a:spcAft>
            </a:pPr>
            <a:r>
              <a:rPr lang="en-US" sz="1000" dirty="0">
                <a:solidFill>
                  <a:schemeClr val="tx1"/>
                </a:solidFill>
                <a:latin typeface="Sassoon Penpals" panose="02000400000000000000" pitchFamily="50" charset="0"/>
              </a:rPr>
              <a:t>Place Knowledge</a:t>
            </a:r>
          </a:p>
          <a:p>
            <a:pPr marL="171450" indent="-171450">
              <a:spcAft>
                <a:spcPts val="200"/>
              </a:spcAft>
              <a:buFont typeface="Arial" panose="020B0604020202020204" pitchFamily="34" charset="0"/>
              <a:buChar char="•"/>
            </a:pPr>
            <a:r>
              <a:rPr lang="en-US" sz="1000" dirty="0">
                <a:solidFill>
                  <a:schemeClr val="tx1"/>
                </a:solidFill>
                <a:latin typeface="Sassoon Penpals" panose="02000400000000000000" pitchFamily="50" charset="0"/>
              </a:rPr>
              <a:t>understand geographical similarities and differences through the study of human and physical geography of a region of the United Kingdom, and a region in North America</a:t>
            </a:r>
          </a:p>
          <a:p>
            <a:pPr>
              <a:spcAft>
                <a:spcPts val="200"/>
              </a:spcAft>
            </a:pPr>
            <a:r>
              <a:rPr lang="en-US" sz="1000" dirty="0">
                <a:solidFill>
                  <a:schemeClr val="tx1"/>
                </a:solidFill>
                <a:latin typeface="Sassoon Penpals" panose="02000400000000000000" pitchFamily="50" charset="0"/>
              </a:rPr>
              <a:t>Human and Physical Geography</a:t>
            </a:r>
          </a:p>
          <a:p>
            <a:pPr marL="171450" indent="-171450">
              <a:spcAft>
                <a:spcPts val="200"/>
              </a:spcAft>
              <a:buFont typeface="Arial" panose="020B0604020202020204" pitchFamily="34" charset="0"/>
              <a:buChar char="•"/>
            </a:pPr>
            <a:r>
              <a:rPr lang="en-US" sz="1000" dirty="0">
                <a:solidFill>
                  <a:schemeClr val="tx1"/>
                </a:solidFill>
                <a:latin typeface="Sassoon Penpals" panose="02000400000000000000" pitchFamily="50" charset="0"/>
              </a:rPr>
              <a:t>physical geography, including: climate zones, biomes and vegetation belts</a:t>
            </a:r>
          </a:p>
          <a:p>
            <a:pPr marL="171450" indent="-171450">
              <a:spcAft>
                <a:spcPts val="200"/>
              </a:spcAft>
              <a:buFont typeface="Arial" panose="020B0604020202020204" pitchFamily="34" charset="0"/>
              <a:buChar char="•"/>
            </a:pPr>
            <a:r>
              <a:rPr lang="en-US" sz="1000" dirty="0">
                <a:solidFill>
                  <a:schemeClr val="tx1"/>
                </a:solidFill>
                <a:latin typeface="Sassoon Penpals" panose="02000400000000000000" pitchFamily="50" charset="0"/>
              </a:rPr>
              <a:t>human geography, including: types of settlement and land use, and the distribution of natural resources including energy, food, minerals and water</a:t>
            </a:r>
          </a:p>
          <a:p>
            <a:pPr>
              <a:spcAft>
                <a:spcPts val="200"/>
              </a:spcAft>
            </a:pPr>
            <a:r>
              <a:rPr lang="en-US" sz="1000" dirty="0">
                <a:solidFill>
                  <a:schemeClr val="tx1"/>
                </a:solidFill>
                <a:latin typeface="Sassoon Penpals" panose="02000400000000000000" pitchFamily="50" charset="0"/>
              </a:rPr>
              <a:t>Geographical skills and fieldwork</a:t>
            </a:r>
          </a:p>
          <a:p>
            <a:pPr marL="171450" indent="-171450">
              <a:spcAft>
                <a:spcPts val="200"/>
              </a:spcAft>
              <a:buFont typeface="Arial" panose="020B0604020202020204" pitchFamily="34" charset="0"/>
              <a:buChar char="•"/>
            </a:pPr>
            <a:r>
              <a:rPr lang="en-US" sz="1000" dirty="0">
                <a:solidFill>
                  <a:schemeClr val="tx1"/>
                </a:solidFill>
                <a:latin typeface="Sassoon Penpals" panose="02000400000000000000" pitchFamily="50" charset="0"/>
              </a:rPr>
              <a:t>use maps, atlases, globes and digital/computer mapping to locate countries and describe features studied</a:t>
            </a:r>
          </a:p>
        </p:txBody>
      </p:sp>
      <p:sp>
        <p:nvSpPr>
          <p:cNvPr id="39" name="Rounded Rectangle 48">
            <a:extLst>
              <a:ext uri="{FF2B5EF4-FFF2-40B4-BE49-F238E27FC236}">
                <a16:creationId xmlns:a16="http://schemas.microsoft.com/office/drawing/2014/main" id="{3F0C289C-97FA-402E-8970-6643FBDF78E0}"/>
              </a:ext>
            </a:extLst>
          </p:cNvPr>
          <p:cNvSpPr/>
          <p:nvPr/>
        </p:nvSpPr>
        <p:spPr>
          <a:xfrm>
            <a:off x="3874282" y="1151061"/>
            <a:ext cx="4586654" cy="6267899"/>
          </a:xfrm>
          <a:prstGeom prst="roundRect">
            <a:avLst>
              <a:gd name="adj" fmla="val 334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400"/>
              </a:spcAft>
            </a:pPr>
            <a:r>
              <a:rPr lang="en-GB" sz="2400" b="1" u="sng" dirty="0">
                <a:solidFill>
                  <a:schemeClr val="tx1"/>
                </a:solidFill>
                <a:latin typeface="Sassoon Penpals" panose="02000400000000000000" pitchFamily="50" charset="0"/>
              </a:rPr>
              <a:t>Discipline Knowledge</a:t>
            </a:r>
          </a:p>
          <a:p>
            <a:pPr>
              <a:spcAft>
                <a:spcPts val="400"/>
              </a:spcAft>
            </a:pPr>
            <a:r>
              <a:rPr lang="en-US" sz="1400" b="1" dirty="0">
                <a:solidFill>
                  <a:schemeClr val="tx1"/>
                </a:solidFill>
                <a:latin typeface="Sassoon Penpals" panose="02000400000000000000" pitchFamily="50" charset="0"/>
              </a:rPr>
              <a:t>Statistical representation:  </a:t>
            </a:r>
          </a:p>
          <a:p>
            <a:pPr>
              <a:spcAft>
                <a:spcPts val="400"/>
              </a:spcAft>
            </a:pPr>
            <a:r>
              <a:rPr lang="en-US" sz="1100" dirty="0">
                <a:solidFill>
                  <a:schemeClr val="tx1"/>
                </a:solidFill>
                <a:latin typeface="Sassoon Penpals" panose="02000400000000000000" pitchFamily="50" charset="0"/>
              </a:rPr>
              <a:t>Drawing and interpreting: tables of data (population density), climate graphs</a:t>
            </a:r>
          </a:p>
          <a:p>
            <a:pPr>
              <a:spcAft>
                <a:spcPts val="400"/>
              </a:spcAft>
            </a:pPr>
            <a:r>
              <a:rPr lang="en-US" sz="1400" b="1" dirty="0">
                <a:solidFill>
                  <a:schemeClr val="tx1"/>
                </a:solidFill>
                <a:latin typeface="Sassoon Penpals" panose="02000400000000000000" pitchFamily="50" charset="0"/>
              </a:rPr>
              <a:t>Mapwork</a:t>
            </a:r>
          </a:p>
          <a:p>
            <a:pPr>
              <a:spcAft>
                <a:spcPts val="400"/>
              </a:spcAft>
            </a:pPr>
            <a:r>
              <a:rPr lang="en-US" sz="1100" dirty="0">
                <a:solidFill>
                  <a:schemeClr val="tx1"/>
                </a:solidFill>
                <a:latin typeface="Sassoon Penpals" panose="02000400000000000000" pitchFamily="50" charset="0"/>
              </a:rPr>
              <a:t>Interpreting a range of atlas thematic maps e.g., changing weather patterns, topographical maps, picture maps, artistic reconstructions, population density</a:t>
            </a:r>
          </a:p>
          <a:p>
            <a:pPr>
              <a:spcAft>
                <a:spcPts val="400"/>
              </a:spcAft>
            </a:pPr>
            <a:r>
              <a:rPr lang="en-US" sz="1400" b="1" dirty="0">
                <a:solidFill>
                  <a:schemeClr val="tx1"/>
                </a:solidFill>
                <a:latin typeface="Sassoon Penpals" panose="02000400000000000000" pitchFamily="50" charset="0"/>
              </a:rPr>
              <a:t>Imagery</a:t>
            </a:r>
          </a:p>
          <a:p>
            <a:pPr>
              <a:spcAft>
                <a:spcPts val="400"/>
              </a:spcAft>
            </a:pPr>
            <a:r>
              <a:rPr lang="en-US" sz="1100" dirty="0">
                <a:solidFill>
                  <a:schemeClr val="tx1"/>
                </a:solidFill>
                <a:latin typeface="Sassoon Penpals" panose="02000400000000000000" pitchFamily="50" charset="0"/>
              </a:rPr>
              <a:t>Terrestrial, aerial and satellite photographs Google Earth</a:t>
            </a:r>
          </a:p>
          <a:p>
            <a:pPr>
              <a:spcAft>
                <a:spcPts val="400"/>
              </a:spcAft>
            </a:pPr>
            <a:r>
              <a:rPr lang="en-GB" sz="1400" b="1" dirty="0">
                <a:solidFill>
                  <a:schemeClr val="tx1"/>
                </a:solidFill>
                <a:latin typeface="Sassoon Penpals" panose="02000400000000000000" pitchFamily="50" charset="0"/>
              </a:rPr>
              <a:t>Thinking skills</a:t>
            </a: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p:txBody>
      </p:sp>
      <p:graphicFrame>
        <p:nvGraphicFramePr>
          <p:cNvPr id="3" name="Table 2">
            <a:extLst>
              <a:ext uri="{FF2B5EF4-FFF2-40B4-BE49-F238E27FC236}">
                <a16:creationId xmlns:a16="http://schemas.microsoft.com/office/drawing/2014/main" id="{20130462-98B3-4D78-9365-72FAA9A6776C}"/>
              </a:ext>
            </a:extLst>
          </p:cNvPr>
          <p:cNvGraphicFramePr>
            <a:graphicFrameLocks noGrp="1"/>
          </p:cNvGraphicFramePr>
          <p:nvPr>
            <p:extLst>
              <p:ext uri="{D42A27DB-BD31-4B8C-83A1-F6EECF244321}">
                <p14:modId xmlns:p14="http://schemas.microsoft.com/office/powerpoint/2010/main" val="2232396618"/>
              </p:ext>
            </p:extLst>
          </p:nvPr>
        </p:nvGraphicFramePr>
        <p:xfrm>
          <a:off x="3996371" y="3526454"/>
          <a:ext cx="4353848" cy="3743851"/>
        </p:xfrm>
        <a:graphic>
          <a:graphicData uri="http://schemas.openxmlformats.org/drawingml/2006/table">
            <a:tbl>
              <a:tblPr bandRow="1">
                <a:tableStyleId>{3B4B98B0-60AC-42C2-AFA5-B58CD77FA1E5}</a:tableStyleId>
              </a:tblPr>
              <a:tblGrid>
                <a:gridCol w="800110">
                  <a:extLst>
                    <a:ext uri="{9D8B030D-6E8A-4147-A177-3AD203B41FA5}">
                      <a16:colId xmlns:a16="http://schemas.microsoft.com/office/drawing/2014/main" val="1551781930"/>
                    </a:ext>
                  </a:extLst>
                </a:gridCol>
                <a:gridCol w="3553738">
                  <a:extLst>
                    <a:ext uri="{9D8B030D-6E8A-4147-A177-3AD203B41FA5}">
                      <a16:colId xmlns:a16="http://schemas.microsoft.com/office/drawing/2014/main" val="3696036744"/>
                    </a:ext>
                  </a:extLst>
                </a:gridCol>
              </a:tblGrid>
              <a:tr h="328983">
                <a:tc>
                  <a:txBody>
                    <a:bodyPr/>
                    <a:lstStyle/>
                    <a:p>
                      <a:r>
                        <a:rPr lang="en-US" sz="1000" b="1" dirty="0" err="1">
                          <a:latin typeface="Sassoon Penpals" panose="02000400000000000000" pitchFamily="50" charset="0"/>
                        </a:rPr>
                        <a:t>Synthesise</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Bring together a range of ideas and facts from different sources to develop an argument or explanation for something.</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40678706"/>
                  </a:ext>
                </a:extLst>
              </a:tr>
              <a:tr h="328983">
                <a:tc>
                  <a:txBody>
                    <a:bodyPr/>
                    <a:lstStyle/>
                    <a:p>
                      <a:r>
                        <a:rPr lang="en-US" sz="1000" b="1" dirty="0">
                          <a:latin typeface="Sassoon Penpals" panose="02000400000000000000" pitchFamily="50" charset="0"/>
                        </a:rPr>
                        <a:t>Explain</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Demonstrate understanding and comprehension of how or why something is the way it is as a result of synthesizing information.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59407033"/>
                  </a:ext>
                </a:extLst>
              </a:tr>
              <a:tr h="391051">
                <a:tc>
                  <a:txBody>
                    <a:bodyPr/>
                    <a:lstStyle/>
                    <a:p>
                      <a:r>
                        <a:rPr lang="en-US" sz="1000" b="1" dirty="0" err="1">
                          <a:latin typeface="Sassoon Penpals" panose="02000400000000000000" pitchFamily="50" charset="0"/>
                        </a:rPr>
                        <a:t>Empathise</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The capacity to place oneself impartially in another’s position to better understand their motives, decisions and actions (even if they are not shared values).</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610945564"/>
                  </a:ext>
                </a:extLst>
              </a:tr>
              <a:tr h="356398">
                <a:tc>
                  <a:txBody>
                    <a:bodyPr/>
                    <a:lstStyle/>
                    <a:p>
                      <a:r>
                        <a:rPr lang="en-US" sz="1000" b="1" dirty="0">
                          <a:latin typeface="Sassoon Penpals" panose="02000400000000000000" pitchFamily="50" charset="0"/>
                        </a:rPr>
                        <a:t>Informed Conclusion</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A knowledgeable summing up of the main points or issues</a:t>
                      </a:r>
                    </a:p>
                    <a:p>
                      <a:r>
                        <a:rPr lang="en-US" sz="900" dirty="0">
                          <a:latin typeface="Sassoon Penpals" panose="02000400000000000000" pitchFamily="50" charset="0"/>
                        </a:rPr>
                        <a:t>about something.</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4495077"/>
                  </a:ext>
                </a:extLst>
              </a:tr>
              <a:tr h="356398">
                <a:tc>
                  <a:txBody>
                    <a:bodyPr/>
                    <a:lstStyle/>
                    <a:p>
                      <a:r>
                        <a:rPr lang="en-US" sz="1000" b="1" dirty="0">
                          <a:latin typeface="Sassoon Penpals" panose="02000400000000000000" pitchFamily="50" charset="0"/>
                        </a:rPr>
                        <a:t>Reasoned Judgement</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A personal view or opinion about something supported by </a:t>
                      </a:r>
                    </a:p>
                    <a:p>
                      <a:r>
                        <a:rPr lang="en-US" sz="900" dirty="0">
                          <a:latin typeface="Sassoon Penpals" panose="02000400000000000000" pitchFamily="50" charset="0"/>
                        </a:rPr>
                        <a:t>factual evidence.</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262402255"/>
                  </a:ext>
                </a:extLst>
              </a:tr>
              <a:tr h="328983">
                <a:tc>
                  <a:txBody>
                    <a:bodyPr/>
                    <a:lstStyle/>
                    <a:p>
                      <a:r>
                        <a:rPr lang="en-US" sz="1000" b="1" dirty="0">
                          <a:latin typeface="Sassoon Penpals" panose="02000400000000000000" pitchFamily="50" charset="0"/>
                        </a:rPr>
                        <a:t>Justify</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Give reasons to show or prove what you feel to be right or </a:t>
                      </a:r>
                    </a:p>
                    <a:p>
                      <a:r>
                        <a:rPr lang="en-US" sz="900" dirty="0">
                          <a:latin typeface="Sassoon Penpals" panose="02000400000000000000" pitchFamily="50" charset="0"/>
                        </a:rPr>
                        <a:t>reasonable.</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5527621"/>
                  </a:ext>
                </a:extLst>
              </a:tr>
              <a:tr h="328983">
                <a:tc>
                  <a:txBody>
                    <a:bodyPr/>
                    <a:lstStyle/>
                    <a:p>
                      <a:r>
                        <a:rPr lang="en-US" sz="1000" b="1" dirty="0">
                          <a:latin typeface="Sassoon Penpals" panose="02000400000000000000" pitchFamily="50" charset="0"/>
                        </a:rPr>
                        <a:t>Apply</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The transfer of knowledge and/or skills learned in one context to help make sense of a different situation.</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35434098"/>
                  </a:ext>
                </a:extLst>
              </a:tr>
              <a:tr h="328983">
                <a:tc>
                  <a:txBody>
                    <a:bodyPr/>
                    <a:lstStyle/>
                    <a:p>
                      <a:r>
                        <a:rPr lang="en-GB" sz="1000" b="1" dirty="0">
                          <a:latin typeface="Sassoon Penpals" panose="02000400000000000000" pitchFamily="50" charset="0"/>
                        </a:rPr>
                        <a:t>Evaluate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Weigh up and judge the relative importance of something in relation to counter ideas and arguments.</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30211028"/>
                  </a:ext>
                </a:extLst>
              </a:tr>
              <a:tr h="328983">
                <a:tc>
                  <a:txBody>
                    <a:bodyPr/>
                    <a:lstStyle/>
                    <a:p>
                      <a:r>
                        <a:rPr lang="en-US" sz="1000" b="1" dirty="0">
                          <a:latin typeface="Sassoon Penpals" panose="02000400000000000000" pitchFamily="50" charset="0"/>
                        </a:rPr>
                        <a:t>Critique</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Review and examine something critically particularly to gain </a:t>
                      </a:r>
                    </a:p>
                    <a:p>
                      <a:r>
                        <a:rPr lang="en-US" sz="900" dirty="0">
                          <a:latin typeface="Sassoon Penpals" panose="02000400000000000000" pitchFamily="50" charset="0"/>
                        </a:rPr>
                        <a:t>an awareness of its limitations and reliability as evidence </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21966696"/>
                  </a:ext>
                </a:extLst>
              </a:tr>
              <a:tr h="328983">
                <a:tc>
                  <a:txBody>
                    <a:bodyPr/>
                    <a:lstStyle/>
                    <a:p>
                      <a:r>
                        <a:rPr lang="en-GB" sz="1000" b="1" dirty="0">
                          <a:latin typeface="Sassoon Penpals" panose="02000400000000000000" pitchFamily="50" charset="0"/>
                        </a:rPr>
                        <a:t>Hypothesise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Come up with an idea, question or theory that can be </a:t>
                      </a:r>
                    </a:p>
                    <a:p>
                      <a:r>
                        <a:rPr lang="en-US" sz="900" dirty="0">
                          <a:latin typeface="Sassoon Penpals" panose="02000400000000000000" pitchFamily="50" charset="0"/>
                        </a:rPr>
                        <a:t>investigated to see whether it has any validity or truth.</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36670298"/>
                  </a:ext>
                </a:extLst>
              </a:tr>
            </a:tbl>
          </a:graphicData>
        </a:graphic>
      </p:graphicFrame>
      <p:sp>
        <p:nvSpPr>
          <p:cNvPr id="12" name="Oval 11">
            <a:extLst>
              <a:ext uri="{FF2B5EF4-FFF2-40B4-BE49-F238E27FC236}">
                <a16:creationId xmlns:a16="http://schemas.microsoft.com/office/drawing/2014/main" id="{2F2A1FC0-B9FE-4585-85AD-65F4E4F547EA}"/>
              </a:ext>
            </a:extLst>
          </p:cNvPr>
          <p:cNvSpPr/>
          <p:nvPr/>
        </p:nvSpPr>
        <p:spPr>
          <a:xfrm>
            <a:off x="10961077" y="172625"/>
            <a:ext cx="914173" cy="85900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Geography</a:t>
            </a:r>
            <a:endParaRPr lang="en-GB" sz="1000" dirty="0">
              <a:solidFill>
                <a:schemeClr val="bg1"/>
              </a:solidFill>
              <a:latin typeface="Sassoon Penpals" panose="02000400000000000000" pitchFamily="50" charset="0"/>
            </a:endParaRPr>
          </a:p>
        </p:txBody>
      </p:sp>
      <p:sp>
        <p:nvSpPr>
          <p:cNvPr id="13" name="Rounded Rectangle 17">
            <a:extLst>
              <a:ext uri="{FF2B5EF4-FFF2-40B4-BE49-F238E27FC236}">
                <a16:creationId xmlns:a16="http://schemas.microsoft.com/office/drawing/2014/main" id="{5D168F8C-79B2-4A41-B7D7-E60E12AD0118}"/>
              </a:ext>
            </a:extLst>
          </p:cNvPr>
          <p:cNvSpPr/>
          <p:nvPr/>
        </p:nvSpPr>
        <p:spPr>
          <a:xfrm>
            <a:off x="6276076" y="133314"/>
            <a:ext cx="4586654" cy="535356"/>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spcAft>
                <a:spcPts val="600"/>
              </a:spcAft>
            </a:pPr>
            <a:r>
              <a:rPr lang="en-US" sz="1400" dirty="0">
                <a:solidFill>
                  <a:schemeClr val="tx1"/>
                </a:solidFill>
                <a:latin typeface="Sassoon Penpals" panose="02000400000000000000" pitchFamily="50" charset="0"/>
              </a:rPr>
              <a:t>Environment	Location	Scale	    Distribution         Processes      Change	      Interaction       Interdependence     Sustainability     Diversity</a:t>
            </a:r>
          </a:p>
        </p:txBody>
      </p:sp>
      <p:sp>
        <p:nvSpPr>
          <p:cNvPr id="11" name="Rounded Rectangle 48">
            <a:extLst>
              <a:ext uri="{FF2B5EF4-FFF2-40B4-BE49-F238E27FC236}">
                <a16:creationId xmlns:a16="http://schemas.microsoft.com/office/drawing/2014/main" id="{7BB80192-160A-42ED-A39C-1EC3201B5873}"/>
              </a:ext>
            </a:extLst>
          </p:cNvPr>
          <p:cNvSpPr/>
          <p:nvPr/>
        </p:nvSpPr>
        <p:spPr>
          <a:xfrm>
            <a:off x="8583025" y="1209675"/>
            <a:ext cx="4142373" cy="5238017"/>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300"/>
              </a:spcAft>
            </a:pPr>
            <a:r>
              <a:rPr lang="en-GB" sz="2400" b="1" u="sng" dirty="0">
                <a:solidFill>
                  <a:schemeClr val="tx1"/>
                </a:solidFill>
                <a:latin typeface="Sassoon Penpals" panose="02000400000000000000" pitchFamily="50" charset="0"/>
              </a:rPr>
              <a:t>End Points of Learning</a:t>
            </a:r>
          </a:p>
          <a:p>
            <a:pPr>
              <a:spcAft>
                <a:spcPts val="300"/>
              </a:spcAft>
            </a:pPr>
            <a:r>
              <a:rPr lang="en-GB" sz="1600" b="1" dirty="0">
                <a:solidFill>
                  <a:schemeClr val="tx1"/>
                </a:solidFill>
                <a:latin typeface="Sassoon Penpals" panose="02000400000000000000" pitchFamily="50" charset="0"/>
              </a:rPr>
              <a:t>Pupils making a good level of progress will:</a:t>
            </a:r>
          </a:p>
          <a:p>
            <a:pPr marL="342900" indent="-342900">
              <a:spcAft>
                <a:spcPts val="300"/>
              </a:spcAft>
              <a:buFont typeface="+mj-lt"/>
              <a:buAutoNum type="arabicPeriod"/>
            </a:pPr>
            <a:r>
              <a:rPr lang="en-GB" sz="1400" b="1" dirty="0">
                <a:solidFill>
                  <a:schemeClr val="tx1"/>
                </a:solidFill>
                <a:latin typeface="Sassoon Penpals" panose="02000400000000000000" pitchFamily="50" charset="0"/>
              </a:rPr>
              <a:t>Identify, locate and describe </a:t>
            </a:r>
            <a:r>
              <a:rPr lang="en-GB" sz="1400" dirty="0">
                <a:solidFill>
                  <a:schemeClr val="tx1"/>
                </a:solidFill>
                <a:latin typeface="Sassoon Penpals" panose="02000400000000000000" pitchFamily="50" charset="0"/>
              </a:rPr>
              <a:t>the location of the world’s rainforests and the USA in relation to the Equator and the world’s continents</a:t>
            </a:r>
          </a:p>
          <a:p>
            <a:pPr marL="342900" indent="-342900">
              <a:spcAft>
                <a:spcPts val="300"/>
              </a:spcAft>
              <a:buFont typeface="+mj-lt"/>
              <a:buAutoNum type="arabicPeriod"/>
            </a:pPr>
            <a:r>
              <a:rPr lang="en-GB" sz="1400" b="1" dirty="0">
                <a:solidFill>
                  <a:schemeClr val="tx1"/>
                </a:solidFill>
                <a:latin typeface="Sassoon Penpals" panose="02000400000000000000" pitchFamily="50" charset="0"/>
              </a:rPr>
              <a:t>Describe and explain </a:t>
            </a:r>
            <a:r>
              <a:rPr lang="en-GB" sz="1400" dirty="0">
                <a:solidFill>
                  <a:schemeClr val="tx1"/>
                </a:solidFill>
                <a:latin typeface="Sassoon Penpals" panose="02000400000000000000" pitchFamily="50" charset="0"/>
              </a:rPr>
              <a:t>how the different layers of a rainforest provide different habitats for a range of different animals</a:t>
            </a:r>
          </a:p>
          <a:p>
            <a:pPr marL="342900" indent="-342900">
              <a:spcAft>
                <a:spcPts val="300"/>
              </a:spcAft>
              <a:buFont typeface="+mj-lt"/>
              <a:buAutoNum type="arabicPeriod"/>
            </a:pPr>
            <a:r>
              <a:rPr lang="en-GB" sz="1400" b="1" dirty="0">
                <a:solidFill>
                  <a:schemeClr val="tx1"/>
                </a:solidFill>
                <a:latin typeface="Sassoon Penpals" panose="02000400000000000000" pitchFamily="50" charset="0"/>
              </a:rPr>
              <a:t>Come to an informed conclusion </a:t>
            </a:r>
            <a:r>
              <a:rPr lang="en-GB" sz="1400" dirty="0">
                <a:solidFill>
                  <a:schemeClr val="tx1"/>
                </a:solidFill>
                <a:latin typeface="Sassoon Penpals" panose="02000400000000000000" pitchFamily="50" charset="0"/>
              </a:rPr>
              <a:t>for the main reasons for why rainforests are being cut down e.g. wood, oil, building space etc.</a:t>
            </a:r>
          </a:p>
          <a:p>
            <a:pPr marL="342900" indent="-342900">
              <a:spcAft>
                <a:spcPts val="300"/>
              </a:spcAft>
              <a:buFont typeface="+mj-lt"/>
              <a:buAutoNum type="arabicPeriod"/>
            </a:pPr>
            <a:r>
              <a:rPr lang="en-GB" sz="1400" b="1" dirty="0">
                <a:solidFill>
                  <a:schemeClr val="tx1"/>
                </a:solidFill>
                <a:latin typeface="Sassoon Penpals" panose="02000400000000000000" pitchFamily="50" charset="0"/>
              </a:rPr>
              <a:t>Come to an informed conclusion </a:t>
            </a:r>
            <a:r>
              <a:rPr lang="en-GB" sz="1400" dirty="0">
                <a:solidFill>
                  <a:schemeClr val="tx1"/>
                </a:solidFill>
                <a:latin typeface="Sassoon Penpals" panose="02000400000000000000" pitchFamily="50" charset="0"/>
              </a:rPr>
              <a:t>for the main consequences of deforestation and explain whether they are on a local and global scale</a:t>
            </a:r>
          </a:p>
          <a:p>
            <a:pPr marL="342900" indent="-342900">
              <a:spcAft>
                <a:spcPts val="300"/>
              </a:spcAft>
              <a:buFont typeface="+mj-lt"/>
              <a:buAutoNum type="arabicPeriod"/>
            </a:pPr>
            <a:r>
              <a:rPr lang="en-US" sz="1400" b="1" dirty="0">
                <a:solidFill>
                  <a:schemeClr val="tx1"/>
                </a:solidFill>
                <a:latin typeface="Sassoon Penpals" panose="02000400000000000000" pitchFamily="50" charset="0"/>
              </a:rPr>
              <a:t>D</a:t>
            </a:r>
            <a:r>
              <a:rPr lang="en-GB" sz="1400" b="1" dirty="0">
                <a:solidFill>
                  <a:schemeClr val="tx1"/>
                </a:solidFill>
                <a:latin typeface="Sassoon Penpals" panose="02000400000000000000" pitchFamily="50" charset="0"/>
              </a:rPr>
              <a:t>escribe </a:t>
            </a:r>
            <a:r>
              <a:rPr lang="en-GB" sz="1400" dirty="0">
                <a:solidFill>
                  <a:schemeClr val="tx1"/>
                </a:solidFill>
                <a:latin typeface="Sassoon Penpals" panose="02000400000000000000" pitchFamily="50" charset="0"/>
              </a:rPr>
              <a:t>the vast size of the USA in comparison to the UK</a:t>
            </a:r>
          </a:p>
          <a:p>
            <a:pPr marL="342900" indent="-342900">
              <a:spcAft>
                <a:spcPts val="300"/>
              </a:spcAft>
              <a:buFont typeface="+mj-lt"/>
              <a:buAutoNum type="arabicPeriod"/>
            </a:pPr>
            <a:r>
              <a:rPr lang="en-GB" sz="1400" b="1" dirty="0">
                <a:solidFill>
                  <a:schemeClr val="tx1"/>
                </a:solidFill>
                <a:latin typeface="Sassoon Penpals" panose="02000400000000000000" pitchFamily="50" charset="0"/>
              </a:rPr>
              <a:t>Describe and explain </a:t>
            </a:r>
            <a:r>
              <a:rPr lang="en-GB" sz="1400" dirty="0">
                <a:solidFill>
                  <a:schemeClr val="tx1"/>
                </a:solidFill>
                <a:latin typeface="Sassoon Penpals" panose="02000400000000000000" pitchFamily="50" charset="0"/>
              </a:rPr>
              <a:t>the reasons for high and low population density</a:t>
            </a:r>
          </a:p>
          <a:p>
            <a:pPr marL="342900" indent="-342900">
              <a:spcAft>
                <a:spcPts val="300"/>
              </a:spcAft>
              <a:buFont typeface="+mj-lt"/>
              <a:buAutoNum type="arabicPeriod"/>
            </a:pPr>
            <a:r>
              <a:rPr lang="en-GB" sz="1400" b="1" dirty="0">
                <a:solidFill>
                  <a:schemeClr val="tx1"/>
                </a:solidFill>
                <a:latin typeface="Sassoon Penpals" panose="02000400000000000000" pitchFamily="50" charset="0"/>
              </a:rPr>
              <a:t>Give a reasoned judgment</a:t>
            </a:r>
            <a:r>
              <a:rPr lang="en-GB" sz="1400" dirty="0">
                <a:solidFill>
                  <a:schemeClr val="tx1"/>
                </a:solidFill>
                <a:latin typeface="Sassoon Penpals" panose="02000400000000000000" pitchFamily="50" charset="0"/>
              </a:rPr>
              <a:t> when comparing the USA with the UK (size, weather, climate, environments, population and National Parks)</a:t>
            </a:r>
          </a:p>
          <a:p>
            <a:pPr marL="342900" indent="-342900">
              <a:spcAft>
                <a:spcPts val="600"/>
              </a:spcAft>
              <a:buFont typeface="+mj-lt"/>
              <a:buAutoNum type="arabicPeriod"/>
            </a:pPr>
            <a:endParaRPr lang="en-GB" sz="1400" dirty="0">
              <a:solidFill>
                <a:schemeClr val="tx1"/>
              </a:solidFill>
              <a:latin typeface="Sassoon Penpals" panose="02000400000000000000" pitchFamily="50" charset="0"/>
            </a:endParaRPr>
          </a:p>
          <a:p>
            <a:pPr marL="342900" indent="-342900">
              <a:spcAft>
                <a:spcPts val="600"/>
              </a:spcAft>
              <a:buFont typeface="+mj-lt"/>
              <a:buAutoNum type="arabicPeriod"/>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US" sz="1400" dirty="0">
              <a:solidFill>
                <a:schemeClr val="tx1"/>
              </a:solidFill>
              <a:latin typeface="Sassoon Penpals" panose="02000400000000000000" pitchFamily="50" charset="0"/>
            </a:endParaRPr>
          </a:p>
          <a:p>
            <a:pPr marL="228600" indent="-228600">
              <a:spcAft>
                <a:spcPts val="600"/>
              </a:spcAft>
              <a:buFont typeface="+mj-lt"/>
              <a:buAutoNum type="arabicPeriod"/>
            </a:pPr>
            <a:endParaRPr lang="en-GB" sz="1400" dirty="0">
              <a:solidFill>
                <a:schemeClr val="tx1"/>
              </a:solidFill>
              <a:latin typeface="Sassoon Penpals" panose="02000400000000000000" pitchFamily="50" charset="0"/>
            </a:endParaRPr>
          </a:p>
          <a:p>
            <a:pPr marL="228600" indent="-228600">
              <a:spcAft>
                <a:spcPts val="600"/>
              </a:spcAft>
              <a:buFont typeface="+mj-lt"/>
              <a:buAutoNum type="arabicPeriod"/>
            </a:pPr>
            <a:endParaRPr lang="en-US" sz="1400" dirty="0">
              <a:solidFill>
                <a:schemeClr val="tx1"/>
              </a:solidFill>
              <a:latin typeface="Sassoon Penpals" panose="02000400000000000000" pitchFamily="50" charset="0"/>
            </a:endParaRPr>
          </a:p>
          <a:p>
            <a:pPr marL="228600" indent="-228600">
              <a:spcAft>
                <a:spcPts val="600"/>
              </a:spcAft>
              <a:buFont typeface="+mj-lt"/>
              <a:buAutoNum type="arabicPeriod"/>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US" sz="105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US" sz="105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050" dirty="0">
              <a:solidFill>
                <a:schemeClr val="tx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F5E1BFB0-ED1B-40BE-8881-255FA67AD931}"/>
              </a:ext>
            </a:extLst>
          </p:cNvPr>
          <p:cNvSpPr/>
          <p:nvPr/>
        </p:nvSpPr>
        <p:spPr>
          <a:xfrm>
            <a:off x="8555640" y="6541477"/>
            <a:ext cx="4169759" cy="2926408"/>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Building on…</a:t>
            </a:r>
          </a:p>
          <a:p>
            <a:pPr marL="171450" indent="-171450">
              <a:spcAft>
                <a:spcPts val="400"/>
              </a:spcAft>
              <a:buFont typeface="Arial" panose="020B0604020202020204" pitchFamily="34" charset="0"/>
              <a:buChar char="•"/>
            </a:pPr>
            <a:r>
              <a:rPr lang="en-US" sz="1400" dirty="0">
                <a:solidFill>
                  <a:schemeClr val="tx1"/>
                </a:solidFill>
                <a:latin typeface="Sassoon Penpals" panose="02000400000000000000" pitchFamily="50" charset="0"/>
              </a:rPr>
              <a:t>Identify and locate the world’s continents and oceans</a:t>
            </a:r>
          </a:p>
          <a:p>
            <a:pPr marL="171450" indent="-171450">
              <a:spcAft>
                <a:spcPts val="400"/>
              </a:spcAft>
              <a:buFont typeface="Arial" panose="020B0604020202020204" pitchFamily="34" charset="0"/>
              <a:buChar char="•"/>
            </a:pPr>
            <a:r>
              <a:rPr lang="en-US" sz="1400" dirty="0">
                <a:solidFill>
                  <a:schemeClr val="tx1"/>
                </a:solidFill>
                <a:latin typeface="Sassoon Penpals" panose="02000400000000000000" pitchFamily="50" charset="0"/>
              </a:rPr>
              <a:t>Describe human and physical features of the United Kingdom</a:t>
            </a:r>
          </a:p>
          <a:p>
            <a:pPr marL="171450" indent="-171450">
              <a:spcAft>
                <a:spcPts val="400"/>
              </a:spcAft>
              <a:buFont typeface="Arial" panose="020B0604020202020204" pitchFamily="34" charset="0"/>
              <a:buChar char="•"/>
            </a:pPr>
            <a:r>
              <a:rPr lang="en-US" sz="1400" dirty="0">
                <a:solidFill>
                  <a:schemeClr val="tx1"/>
                </a:solidFill>
                <a:latin typeface="Sassoon Penpals" panose="02000400000000000000" pitchFamily="50" charset="0"/>
              </a:rPr>
              <a:t>Explain the reasons for high population density in the SE of the United Kingdom</a:t>
            </a:r>
          </a:p>
          <a:p>
            <a:pPr marL="171450" indent="-171450">
              <a:spcAft>
                <a:spcPts val="400"/>
              </a:spcAft>
              <a:buFont typeface="Arial" panose="020B0604020202020204" pitchFamily="34" charset="0"/>
              <a:buChar char="•"/>
            </a:pPr>
            <a:r>
              <a:rPr lang="en-US" sz="1400" dirty="0">
                <a:solidFill>
                  <a:schemeClr val="tx1"/>
                </a:solidFill>
                <a:latin typeface="Sassoon Penpals" panose="02000400000000000000" pitchFamily="50" charset="0"/>
              </a:rPr>
              <a:t>Identify and describe different types of settlement</a:t>
            </a:r>
          </a:p>
          <a:p>
            <a:pPr marL="171450" indent="-171450">
              <a:spcAft>
                <a:spcPts val="400"/>
              </a:spcAft>
              <a:buFont typeface="Arial" panose="020B0604020202020204" pitchFamily="34" charset="0"/>
              <a:buChar char="•"/>
            </a:pPr>
            <a:r>
              <a:rPr lang="en-US" sz="1400" dirty="0">
                <a:solidFill>
                  <a:schemeClr val="tx1"/>
                </a:solidFill>
                <a:latin typeface="Sassoon Penpals" panose="02000400000000000000" pitchFamily="50" charset="0"/>
              </a:rPr>
              <a:t>Understand that settlements change over time</a:t>
            </a:r>
          </a:p>
          <a:p>
            <a:pPr marL="171450" indent="-171450">
              <a:spcAft>
                <a:spcPts val="400"/>
              </a:spcAft>
              <a:buFont typeface="Arial" panose="020B0604020202020204" pitchFamily="34" charset="0"/>
              <a:buChar char="•"/>
            </a:pPr>
            <a:r>
              <a:rPr lang="en-US" sz="1400" dirty="0">
                <a:solidFill>
                  <a:schemeClr val="tx1"/>
                </a:solidFill>
                <a:latin typeface="Sassoon Penpals" panose="02000400000000000000" pitchFamily="50" charset="0"/>
              </a:rPr>
              <a:t>There are different environments around the world</a:t>
            </a:r>
          </a:p>
          <a:p>
            <a:pPr marL="171450" indent="-171450">
              <a:spcAft>
                <a:spcPts val="400"/>
              </a:spcAft>
              <a:buFont typeface="Arial" panose="020B0604020202020204" pitchFamily="34" charset="0"/>
              <a:buChar char="•"/>
            </a:pPr>
            <a:r>
              <a:rPr lang="en-US" sz="1400" dirty="0">
                <a:solidFill>
                  <a:schemeClr val="tx1"/>
                </a:solidFill>
                <a:latin typeface="Sassoon Penpals" panose="02000400000000000000" pitchFamily="50" charset="0"/>
              </a:rPr>
              <a:t>Understand where and why there are hot and cold places around the world</a:t>
            </a:r>
          </a:p>
        </p:txBody>
      </p:sp>
      <p:pic>
        <p:nvPicPr>
          <p:cNvPr id="15" name="Picture 14">
            <a:extLst>
              <a:ext uri="{FF2B5EF4-FFF2-40B4-BE49-F238E27FC236}">
                <a16:creationId xmlns:a16="http://schemas.microsoft.com/office/drawing/2014/main" id="{4381912F-E280-4932-A1E1-069DF233AA05}"/>
              </a:ext>
            </a:extLst>
          </p:cNvPr>
          <p:cNvPicPr>
            <a:picLocks noChangeAspect="1"/>
          </p:cNvPicPr>
          <p:nvPr/>
        </p:nvPicPr>
        <p:blipFill>
          <a:blip r:embed="rId3"/>
          <a:stretch>
            <a:fillRect/>
          </a:stretch>
        </p:blipFill>
        <p:spPr>
          <a:xfrm>
            <a:off x="11875250" y="6603172"/>
            <a:ext cx="670618" cy="476274"/>
          </a:xfrm>
          <a:prstGeom prst="rect">
            <a:avLst/>
          </a:prstGeom>
        </p:spPr>
      </p:pic>
      <p:sp>
        <p:nvSpPr>
          <p:cNvPr id="16" name="Rounded Rectangle 48">
            <a:extLst>
              <a:ext uri="{FF2B5EF4-FFF2-40B4-BE49-F238E27FC236}">
                <a16:creationId xmlns:a16="http://schemas.microsoft.com/office/drawing/2014/main" id="{FE27C351-1D35-4517-ACF9-DFD35600ACCF}"/>
              </a:ext>
            </a:extLst>
          </p:cNvPr>
          <p:cNvSpPr/>
          <p:nvPr/>
        </p:nvSpPr>
        <p:spPr>
          <a:xfrm>
            <a:off x="3874282" y="7549662"/>
            <a:ext cx="4586654" cy="1859607"/>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hlinkClick r:id="rId4" action="ppaction://hlinksldjump"/>
              </a:rPr>
              <a:t>Subject specific inclusive and adaptive strategies can be found here.</a:t>
            </a:r>
            <a:endPar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pic>
        <p:nvPicPr>
          <p:cNvPr id="17" name="Picture 16">
            <a:extLst>
              <a:ext uri="{FF2B5EF4-FFF2-40B4-BE49-F238E27FC236}">
                <a16:creationId xmlns:a16="http://schemas.microsoft.com/office/drawing/2014/main" id="{4D7138AF-1888-49C5-88C8-DDF5E7C89BB1}"/>
              </a:ext>
            </a:extLst>
          </p:cNvPr>
          <p:cNvPicPr>
            <a:picLocks noChangeAspect="1"/>
          </p:cNvPicPr>
          <p:nvPr/>
        </p:nvPicPr>
        <p:blipFill>
          <a:blip r:embed="rId5"/>
          <a:stretch>
            <a:fillRect/>
          </a:stretch>
        </p:blipFill>
        <p:spPr>
          <a:xfrm>
            <a:off x="11998504" y="137755"/>
            <a:ext cx="750026" cy="747542"/>
          </a:xfrm>
          <a:prstGeom prst="rect">
            <a:avLst/>
          </a:prstGeom>
        </p:spPr>
      </p:pic>
    </p:spTree>
    <p:extLst>
      <p:ext uri="{BB962C8B-B14F-4D97-AF65-F5344CB8AC3E}">
        <p14:creationId xmlns:p14="http://schemas.microsoft.com/office/powerpoint/2010/main" val="5872641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4400" b="1" dirty="0">
                <a:latin typeface="Sassoon Penpals" panose="02000400000000000000" pitchFamily="50" charset="0"/>
              </a:rPr>
              <a:t>Year 5 – Rainforests</a:t>
            </a:r>
          </a:p>
        </p:txBody>
      </p:sp>
      <p:pic>
        <p:nvPicPr>
          <p:cNvPr id="29" name="Picture 2" descr="Pevensey and Westham school log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039866" y="176701"/>
            <a:ext cx="687754" cy="687754"/>
          </a:xfrm>
          <a:prstGeom prst="rect">
            <a:avLst/>
          </a:prstGeom>
          <a:noFill/>
          <a:extLst>
            <a:ext uri="{909E8E84-426E-40DD-AFC4-6F175D3DCCD1}">
              <a14:hiddenFill xmlns:a14="http://schemas.microsoft.com/office/drawing/2010/main">
                <a:solidFill>
                  <a:srgbClr val="FFFFFF"/>
                </a:solidFill>
              </a14:hiddenFill>
            </a:ext>
          </a:extLst>
        </p:spPr>
      </p:pic>
      <p:sp>
        <p:nvSpPr>
          <p:cNvPr id="18" name="Rounded Rectangle 17"/>
          <p:cNvSpPr/>
          <p:nvPr/>
        </p:nvSpPr>
        <p:spPr>
          <a:xfrm>
            <a:off x="376253" y="758160"/>
            <a:ext cx="3894805" cy="357734"/>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200"/>
              </a:spcAft>
            </a:pPr>
            <a:r>
              <a:rPr lang="en-GB" sz="1400" dirty="0">
                <a:solidFill>
                  <a:schemeClr val="tx1"/>
                </a:solidFill>
                <a:latin typeface="Sassoon Penpals Joined" panose="02000400000000000000" pitchFamily="50" charset="0"/>
              </a:rPr>
              <a:t>Should people be allowed to cut down the world’s rainforests? </a:t>
            </a:r>
          </a:p>
        </p:txBody>
      </p:sp>
      <p:sp>
        <p:nvSpPr>
          <p:cNvPr id="49" name="Rounded Rectangle 48"/>
          <p:cNvSpPr/>
          <p:nvPr/>
        </p:nvSpPr>
        <p:spPr>
          <a:xfrm>
            <a:off x="76201" y="1209675"/>
            <a:ext cx="4109638" cy="8258211"/>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200"/>
              </a:spcAft>
            </a:pPr>
            <a:r>
              <a:rPr lang="en-GB" sz="2400" b="1" u="sng" dirty="0">
                <a:solidFill>
                  <a:schemeClr val="tx1"/>
                </a:solidFill>
                <a:latin typeface="Sassoon Penpals" panose="02000400000000000000" pitchFamily="50" charset="0"/>
              </a:rPr>
              <a:t>Substantive Knowledge</a:t>
            </a:r>
          </a:p>
          <a:p>
            <a:pPr>
              <a:spcAft>
                <a:spcPts val="200"/>
              </a:spcAft>
            </a:pPr>
            <a:r>
              <a:rPr lang="en-US" sz="1600" b="1" dirty="0">
                <a:solidFill>
                  <a:schemeClr val="tx1"/>
                </a:solidFill>
                <a:latin typeface="Sassoon Penpals" panose="02000400000000000000" pitchFamily="50" charset="0"/>
              </a:rPr>
              <a:t>P</a:t>
            </a:r>
            <a:r>
              <a:rPr lang="en-GB" sz="1600" b="1" dirty="0" err="1">
                <a:solidFill>
                  <a:schemeClr val="tx1"/>
                </a:solidFill>
                <a:latin typeface="Sassoon Penpals" panose="02000400000000000000" pitchFamily="50" charset="0"/>
              </a:rPr>
              <a:t>upils</a:t>
            </a:r>
            <a:r>
              <a:rPr lang="en-GB" sz="1600" b="1" dirty="0">
                <a:solidFill>
                  <a:schemeClr val="tx1"/>
                </a:solidFill>
                <a:latin typeface="Sassoon Penpals" panose="02000400000000000000" pitchFamily="50" charset="0"/>
              </a:rPr>
              <a:t> will know:</a:t>
            </a:r>
          </a:p>
          <a:p>
            <a:pPr marL="171450" indent="-171450">
              <a:spcAft>
                <a:spcPts val="200"/>
              </a:spcAft>
              <a:buFont typeface="Arial" panose="020B0604020202020204" pitchFamily="34" charset="0"/>
              <a:buChar char="•"/>
            </a:pPr>
            <a:r>
              <a:rPr lang="en-US" sz="1200" dirty="0">
                <a:solidFill>
                  <a:srgbClr val="FF0000"/>
                </a:solidFill>
                <a:latin typeface="Sassoon Penpals" panose="02000400000000000000" pitchFamily="50" charset="0"/>
              </a:rPr>
              <a:t>The location of the world’s rainforests in relation to the Equator and the Tropics</a:t>
            </a:r>
          </a:p>
          <a:p>
            <a:pPr marL="171450" indent="-171450">
              <a:spcAft>
                <a:spcPts val="200"/>
              </a:spcAft>
              <a:buFont typeface="Arial" panose="020B0604020202020204" pitchFamily="34" charset="0"/>
              <a:buChar char="•"/>
            </a:pPr>
            <a:r>
              <a:rPr lang="en-US" sz="1200" dirty="0">
                <a:solidFill>
                  <a:schemeClr val="tx1"/>
                </a:solidFill>
                <a:latin typeface="Sassoon Penpals" panose="02000400000000000000" pitchFamily="50" charset="0"/>
              </a:rPr>
              <a:t>That the world has different climates and biomes due to varying amounts of rainfall and temperatures</a:t>
            </a:r>
          </a:p>
          <a:p>
            <a:pPr marL="171450" indent="-171450">
              <a:spcAft>
                <a:spcPts val="200"/>
              </a:spcAft>
              <a:buFont typeface="Arial" panose="020B0604020202020204" pitchFamily="34" charset="0"/>
              <a:buChar char="•"/>
            </a:pPr>
            <a:r>
              <a:rPr lang="en-US" sz="1200" dirty="0">
                <a:solidFill>
                  <a:schemeClr val="tx1"/>
                </a:solidFill>
                <a:latin typeface="Sassoon Penpals" panose="02000400000000000000" pitchFamily="50" charset="0"/>
              </a:rPr>
              <a:t>Climate affects both the landscape of different biomes and the plants and animals that can live there</a:t>
            </a:r>
          </a:p>
          <a:p>
            <a:pPr marL="171450" indent="-171450">
              <a:spcAft>
                <a:spcPts val="200"/>
              </a:spcAft>
              <a:buFont typeface="Arial" panose="020B0604020202020204" pitchFamily="34" charset="0"/>
              <a:buChar char="•"/>
            </a:pPr>
            <a:r>
              <a:rPr lang="en-US" sz="1200" dirty="0">
                <a:solidFill>
                  <a:schemeClr val="tx1"/>
                </a:solidFill>
                <a:latin typeface="Sassoon Penpals" panose="02000400000000000000" pitchFamily="50" charset="0"/>
              </a:rPr>
              <a:t>How the climate of the UK compares with a rainforest and desert</a:t>
            </a:r>
          </a:p>
          <a:p>
            <a:pPr marL="171450" indent="-171450">
              <a:spcAft>
                <a:spcPts val="200"/>
              </a:spcAft>
              <a:buFont typeface="Arial" panose="020B0604020202020204" pitchFamily="34" charset="0"/>
              <a:buChar char="•"/>
            </a:pPr>
            <a:r>
              <a:rPr lang="en-US" sz="1200" dirty="0">
                <a:solidFill>
                  <a:schemeClr val="tx1"/>
                </a:solidFill>
                <a:latin typeface="Sassoon Penpals" panose="02000400000000000000" pitchFamily="50" charset="0"/>
              </a:rPr>
              <a:t>The different layers of a rainforest</a:t>
            </a:r>
          </a:p>
          <a:p>
            <a:pPr marL="171450" indent="-171450">
              <a:spcAft>
                <a:spcPts val="200"/>
              </a:spcAft>
              <a:buFont typeface="Arial" panose="020B0604020202020204" pitchFamily="34" charset="0"/>
              <a:buChar char="•"/>
            </a:pPr>
            <a:r>
              <a:rPr lang="en-US" sz="1200" dirty="0">
                <a:solidFill>
                  <a:srgbClr val="FF0000"/>
                </a:solidFill>
                <a:latin typeface="Sassoon Penpals" panose="02000400000000000000" pitchFamily="50" charset="0"/>
              </a:rPr>
              <a:t>The different layers of a rainforest provide different habitats for a range of different animals</a:t>
            </a:r>
          </a:p>
          <a:p>
            <a:pPr marL="171450" indent="-171450">
              <a:spcAft>
                <a:spcPts val="200"/>
              </a:spcAft>
              <a:buFont typeface="Arial" panose="020B0604020202020204" pitchFamily="34" charset="0"/>
              <a:buChar char="•"/>
            </a:pPr>
            <a:r>
              <a:rPr lang="en-US" sz="1200" dirty="0">
                <a:solidFill>
                  <a:schemeClr val="tx1"/>
                </a:solidFill>
                <a:latin typeface="Sassoon Penpals" panose="02000400000000000000" pitchFamily="50" charset="0"/>
              </a:rPr>
              <a:t>The Amazon Rainforest is the largest rainforest in the world</a:t>
            </a:r>
          </a:p>
          <a:p>
            <a:pPr marL="171450" indent="-171450">
              <a:spcAft>
                <a:spcPts val="200"/>
              </a:spcAft>
              <a:buFont typeface="Arial" panose="020B0604020202020204" pitchFamily="34" charset="0"/>
              <a:buChar char="•"/>
            </a:pPr>
            <a:r>
              <a:rPr lang="en-US" sz="1200" dirty="0">
                <a:solidFill>
                  <a:schemeClr val="tx1"/>
                </a:solidFill>
                <a:latin typeface="Sassoon Penpals" panose="02000400000000000000" pitchFamily="50" charset="0"/>
              </a:rPr>
              <a:t>Rainforests contain 90% of the world’s species but only cover 5% of the Earth’s surface</a:t>
            </a:r>
          </a:p>
          <a:p>
            <a:pPr marL="171450" indent="-171450">
              <a:spcAft>
                <a:spcPts val="200"/>
              </a:spcAft>
              <a:buFont typeface="Arial" panose="020B0604020202020204" pitchFamily="34" charset="0"/>
              <a:buChar char="•"/>
            </a:pPr>
            <a:r>
              <a:rPr lang="en-US" sz="1200" dirty="0">
                <a:solidFill>
                  <a:schemeClr val="tx1"/>
                </a:solidFill>
                <a:latin typeface="Sassoon Penpals" panose="02000400000000000000" pitchFamily="50" charset="0"/>
              </a:rPr>
              <a:t>Rainforests help to regulate the world’s climates and are often referred to as ‘The Lungs of the Planet’</a:t>
            </a:r>
          </a:p>
          <a:p>
            <a:pPr marL="171450" indent="-171450">
              <a:spcAft>
                <a:spcPts val="200"/>
              </a:spcAft>
              <a:buFont typeface="Arial" panose="020B0604020202020204" pitchFamily="34" charset="0"/>
              <a:buChar char="•"/>
            </a:pPr>
            <a:r>
              <a:rPr lang="en-US" sz="1200" dirty="0">
                <a:solidFill>
                  <a:schemeClr val="tx1"/>
                </a:solidFill>
                <a:latin typeface="Sassoon Penpals" panose="02000400000000000000" pitchFamily="50" charset="0"/>
              </a:rPr>
              <a:t>Rainforests are being cut down for a range of different reasons e.g. wood, oil, building space etc.</a:t>
            </a:r>
          </a:p>
          <a:p>
            <a:pPr marL="171450" indent="-171450">
              <a:spcAft>
                <a:spcPts val="200"/>
              </a:spcAft>
              <a:buFont typeface="Arial" panose="020B0604020202020204" pitchFamily="34" charset="0"/>
              <a:buChar char="•"/>
            </a:pPr>
            <a:r>
              <a:rPr lang="en-US" sz="1200" dirty="0">
                <a:solidFill>
                  <a:srgbClr val="FF0000"/>
                </a:solidFill>
                <a:latin typeface="Sassoon Penpals" panose="02000400000000000000" pitchFamily="50" charset="0"/>
              </a:rPr>
              <a:t>Rainforests are under threat due to deforestation and this will have various consequences, both on a local and global scale</a:t>
            </a:r>
          </a:p>
          <a:p>
            <a:pPr marL="171450" indent="-171450">
              <a:spcAft>
                <a:spcPts val="200"/>
              </a:spcAft>
              <a:buFont typeface="Arial" panose="020B0604020202020204" pitchFamily="34" charset="0"/>
              <a:buChar char="•"/>
            </a:pPr>
            <a:r>
              <a:rPr lang="en-US" sz="1200" dirty="0">
                <a:solidFill>
                  <a:schemeClr val="tx1"/>
                </a:solidFill>
                <a:latin typeface="Sassoon Penpals" panose="02000400000000000000" pitchFamily="50" charset="0"/>
              </a:rPr>
              <a:t>Efforts are being made around the world to protect the world’s rainforests</a:t>
            </a:r>
          </a:p>
          <a:p>
            <a:pPr>
              <a:spcAft>
                <a:spcPts val="200"/>
              </a:spcAft>
            </a:pPr>
            <a:endParaRPr lang="en-US" sz="200" b="1" dirty="0">
              <a:solidFill>
                <a:schemeClr val="tx1"/>
              </a:solidFill>
              <a:latin typeface="Sassoon Penpals" panose="02000400000000000000" pitchFamily="50" charset="0"/>
            </a:endParaRPr>
          </a:p>
          <a:p>
            <a:pPr>
              <a:spcAft>
                <a:spcPts val="200"/>
              </a:spcAft>
            </a:pPr>
            <a:r>
              <a:rPr lang="en-GB" sz="1400" b="1" dirty="0">
                <a:solidFill>
                  <a:schemeClr val="tx1"/>
                </a:solidFill>
                <a:latin typeface="Sassoon Penpals" panose="02000400000000000000" pitchFamily="50" charset="0"/>
              </a:rPr>
              <a:t>National Curriculum Coverage:</a:t>
            </a:r>
          </a:p>
          <a:p>
            <a:pPr marL="171450" indent="-171450">
              <a:spcAft>
                <a:spcPts val="200"/>
              </a:spcAft>
              <a:buFont typeface="Arial" panose="020B0604020202020204" pitchFamily="34" charset="0"/>
              <a:buChar char="•"/>
            </a:pPr>
            <a:r>
              <a:rPr lang="en-US" sz="1200" b="1" dirty="0">
                <a:solidFill>
                  <a:schemeClr val="tx1"/>
                </a:solidFill>
                <a:latin typeface="Sassoon Penpals" panose="02000400000000000000" pitchFamily="50" charset="0"/>
              </a:rPr>
              <a:t>Locational knowledge  </a:t>
            </a:r>
            <a:r>
              <a:rPr lang="en-US" sz="1200" dirty="0">
                <a:solidFill>
                  <a:schemeClr val="tx1"/>
                </a:solidFill>
                <a:latin typeface="Sassoon Penpals" panose="02000400000000000000" pitchFamily="50" charset="0"/>
              </a:rPr>
              <a:t>- locate the world’s countries, using maps to focus on South America, concentrating on their environmental regions, key physical and human characteristics, countries, and major cities. - Identify the position and significance of Equator, Northern Hemisphere, Southern Hemisphere, the Tropics of Cancer and Capricorn, </a:t>
            </a:r>
          </a:p>
          <a:p>
            <a:pPr marL="171450" indent="-171450">
              <a:spcAft>
                <a:spcPts val="200"/>
              </a:spcAft>
              <a:buFont typeface="Arial" panose="020B0604020202020204" pitchFamily="34" charset="0"/>
              <a:buChar char="•"/>
            </a:pPr>
            <a:r>
              <a:rPr lang="en-US" sz="1200" b="1" dirty="0">
                <a:solidFill>
                  <a:schemeClr val="tx1"/>
                </a:solidFill>
                <a:latin typeface="Sassoon Penpals" panose="02000400000000000000" pitchFamily="50" charset="0"/>
              </a:rPr>
              <a:t>Place knowledge </a:t>
            </a:r>
            <a:r>
              <a:rPr lang="en-US" sz="1200" dirty="0">
                <a:solidFill>
                  <a:schemeClr val="tx1"/>
                </a:solidFill>
                <a:latin typeface="Sassoon Penpals" panose="02000400000000000000" pitchFamily="50" charset="0"/>
              </a:rPr>
              <a:t>- Understand geographical similarities and differences through the study of human and physical geography of a region of the United Kingdom and a region within South America</a:t>
            </a:r>
          </a:p>
          <a:p>
            <a:pPr marL="171450" indent="-171450">
              <a:spcAft>
                <a:spcPts val="200"/>
              </a:spcAft>
              <a:buFont typeface="Arial" panose="020B0604020202020204" pitchFamily="34" charset="0"/>
              <a:buChar char="•"/>
            </a:pPr>
            <a:r>
              <a:rPr lang="en-US" sz="1200" b="1" dirty="0">
                <a:solidFill>
                  <a:schemeClr val="tx1"/>
                </a:solidFill>
                <a:latin typeface="Sassoon Penpals" panose="02000400000000000000" pitchFamily="50" charset="0"/>
              </a:rPr>
              <a:t>Human and physical geography </a:t>
            </a:r>
            <a:r>
              <a:rPr lang="en-US" sz="1200" dirty="0">
                <a:solidFill>
                  <a:schemeClr val="tx1"/>
                </a:solidFill>
                <a:latin typeface="Sassoon Penpals" panose="02000400000000000000" pitchFamily="50" charset="0"/>
              </a:rPr>
              <a:t>- Describe and understand key aspects of: climate zones, biomes, land use, economic activity and the distribution of natural resources including energy, food, minerals and water</a:t>
            </a:r>
          </a:p>
          <a:p>
            <a:pPr marL="171450" indent="-171450">
              <a:spcAft>
                <a:spcPts val="200"/>
              </a:spcAft>
              <a:buFont typeface="Arial" panose="020B0604020202020204" pitchFamily="34" charset="0"/>
              <a:buChar char="•"/>
            </a:pPr>
            <a:r>
              <a:rPr lang="en-US" sz="1200" b="1" dirty="0">
                <a:solidFill>
                  <a:schemeClr val="tx1"/>
                </a:solidFill>
                <a:latin typeface="Sassoon Penpals" panose="02000400000000000000" pitchFamily="50" charset="0"/>
              </a:rPr>
              <a:t>Geographical skills and fieldwork </a:t>
            </a:r>
            <a:r>
              <a:rPr lang="en-US" sz="1200" dirty="0">
                <a:solidFill>
                  <a:schemeClr val="tx1"/>
                </a:solidFill>
                <a:latin typeface="Sassoon Penpals" panose="02000400000000000000" pitchFamily="50" charset="0"/>
              </a:rPr>
              <a:t>- Use maps, atlases, globes and digital/computer mapping to locate countries and describe features studied</a:t>
            </a:r>
            <a:endParaRPr lang="en-GB" sz="1200" dirty="0">
              <a:solidFill>
                <a:schemeClr val="tx1"/>
              </a:solidFill>
              <a:latin typeface="Sassoon Penpals" panose="02000400000000000000" pitchFamily="50" charset="0"/>
            </a:endParaRPr>
          </a:p>
        </p:txBody>
      </p:sp>
      <p:sp>
        <p:nvSpPr>
          <p:cNvPr id="39" name="Rounded Rectangle 48">
            <a:extLst>
              <a:ext uri="{FF2B5EF4-FFF2-40B4-BE49-F238E27FC236}">
                <a16:creationId xmlns:a16="http://schemas.microsoft.com/office/drawing/2014/main" id="{3F0C289C-97FA-402E-8970-6643FBDF78E0}"/>
              </a:ext>
            </a:extLst>
          </p:cNvPr>
          <p:cNvSpPr/>
          <p:nvPr/>
        </p:nvSpPr>
        <p:spPr>
          <a:xfrm>
            <a:off x="4308007" y="1209675"/>
            <a:ext cx="3904933" cy="6539279"/>
          </a:xfrm>
          <a:prstGeom prst="roundRect">
            <a:avLst>
              <a:gd name="adj" fmla="val 4326"/>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Discipline Knowledge</a:t>
            </a:r>
          </a:p>
          <a:p>
            <a:pPr>
              <a:spcAft>
                <a:spcPts val="600"/>
              </a:spcAft>
            </a:pPr>
            <a:r>
              <a:rPr lang="en-US" sz="1200" b="1" dirty="0">
                <a:solidFill>
                  <a:schemeClr val="tx1"/>
                </a:solidFill>
                <a:latin typeface="Sassoon Penpals" panose="02000400000000000000" pitchFamily="50" charset="0"/>
              </a:rPr>
              <a:t>Statistical representation:  </a:t>
            </a:r>
          </a:p>
          <a:p>
            <a:pPr>
              <a:spcAft>
                <a:spcPts val="600"/>
              </a:spcAft>
            </a:pPr>
            <a:r>
              <a:rPr lang="en-US" sz="1200" dirty="0">
                <a:solidFill>
                  <a:schemeClr val="tx1"/>
                </a:solidFill>
                <a:latin typeface="Sassoon Penpals" panose="02000400000000000000" pitchFamily="50" charset="0"/>
              </a:rPr>
              <a:t>Drawing and interpreting climate graphs</a:t>
            </a:r>
          </a:p>
          <a:p>
            <a:pPr>
              <a:spcAft>
                <a:spcPts val="600"/>
              </a:spcAft>
            </a:pPr>
            <a:r>
              <a:rPr lang="en-US" sz="1200" b="1" dirty="0">
                <a:solidFill>
                  <a:schemeClr val="tx1"/>
                </a:solidFill>
                <a:latin typeface="Sassoon Penpals" panose="02000400000000000000" pitchFamily="50" charset="0"/>
              </a:rPr>
              <a:t>Mapwork</a:t>
            </a:r>
          </a:p>
          <a:p>
            <a:pPr>
              <a:spcAft>
                <a:spcPts val="600"/>
              </a:spcAft>
            </a:pPr>
            <a:r>
              <a:rPr lang="en-US" sz="1200" dirty="0">
                <a:solidFill>
                  <a:schemeClr val="tx1"/>
                </a:solidFill>
                <a:latin typeface="Sassoon Penpals" panose="02000400000000000000" pitchFamily="50" charset="0"/>
              </a:rPr>
              <a:t>Interpreting a range of atlas thematic maps e.g., changing weather patterns, picture maps, artistic reconstructions</a:t>
            </a:r>
          </a:p>
          <a:p>
            <a:pPr>
              <a:spcAft>
                <a:spcPts val="600"/>
              </a:spcAft>
            </a:pPr>
            <a:r>
              <a:rPr lang="en-US" sz="1200" b="1" dirty="0">
                <a:solidFill>
                  <a:schemeClr val="tx1"/>
                </a:solidFill>
                <a:latin typeface="Sassoon Penpals" panose="02000400000000000000" pitchFamily="50" charset="0"/>
              </a:rPr>
              <a:t>Imagery</a:t>
            </a:r>
            <a:endParaRPr lang="en-US" sz="1200" dirty="0">
              <a:solidFill>
                <a:schemeClr val="tx1"/>
              </a:solidFill>
              <a:latin typeface="Sassoon Penpals" panose="02000400000000000000" pitchFamily="50" charset="0"/>
            </a:endParaRPr>
          </a:p>
          <a:p>
            <a:pPr>
              <a:spcAft>
                <a:spcPts val="600"/>
              </a:spcAft>
            </a:pPr>
            <a:r>
              <a:rPr lang="en-US" sz="1200" dirty="0">
                <a:solidFill>
                  <a:schemeClr val="tx1"/>
                </a:solidFill>
                <a:latin typeface="Sassoon Penpals" panose="02000400000000000000" pitchFamily="50" charset="0"/>
              </a:rPr>
              <a:t>Terrestrial, aerial and satellite photographs, Google Earth</a:t>
            </a:r>
          </a:p>
          <a:p>
            <a:pPr>
              <a:spcAft>
                <a:spcPts val="600"/>
              </a:spcAft>
            </a:pPr>
            <a:r>
              <a:rPr lang="en-GB" sz="1400" b="1" dirty="0">
                <a:solidFill>
                  <a:schemeClr val="tx1"/>
                </a:solidFill>
                <a:latin typeface="Sassoon Penpals" panose="02000400000000000000" pitchFamily="50" charset="0"/>
              </a:rPr>
              <a:t>Thinking skills</a:t>
            </a:r>
          </a:p>
          <a:p>
            <a:pPr>
              <a:spcAft>
                <a:spcPts val="600"/>
              </a:spcAft>
            </a:pPr>
            <a:endParaRPr lang="en-GB" sz="1400" dirty="0">
              <a:solidFill>
                <a:schemeClr val="tx1"/>
              </a:solidFill>
              <a:latin typeface="Sassoon Penpals" panose="02000400000000000000" pitchFamily="50" charset="0"/>
            </a:endParaRP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p:txBody>
      </p:sp>
      <p:graphicFrame>
        <p:nvGraphicFramePr>
          <p:cNvPr id="3" name="Table 2">
            <a:extLst>
              <a:ext uri="{FF2B5EF4-FFF2-40B4-BE49-F238E27FC236}">
                <a16:creationId xmlns:a16="http://schemas.microsoft.com/office/drawing/2014/main" id="{20130462-98B3-4D78-9365-72FAA9A6776C}"/>
              </a:ext>
            </a:extLst>
          </p:cNvPr>
          <p:cNvGraphicFramePr>
            <a:graphicFrameLocks noGrp="1"/>
          </p:cNvGraphicFramePr>
          <p:nvPr>
            <p:extLst>
              <p:ext uri="{D42A27DB-BD31-4B8C-83A1-F6EECF244321}">
                <p14:modId xmlns:p14="http://schemas.microsoft.com/office/powerpoint/2010/main" val="1997068473"/>
              </p:ext>
            </p:extLst>
          </p:nvPr>
        </p:nvGraphicFramePr>
        <p:xfrm>
          <a:off x="4446903" y="3780078"/>
          <a:ext cx="3609626" cy="3855720"/>
        </p:xfrm>
        <a:graphic>
          <a:graphicData uri="http://schemas.openxmlformats.org/drawingml/2006/table">
            <a:tbl>
              <a:tblPr bandRow="1">
                <a:tableStyleId>{3B4B98B0-60AC-42C2-AFA5-B58CD77FA1E5}</a:tableStyleId>
              </a:tblPr>
              <a:tblGrid>
                <a:gridCol w="810587">
                  <a:extLst>
                    <a:ext uri="{9D8B030D-6E8A-4147-A177-3AD203B41FA5}">
                      <a16:colId xmlns:a16="http://schemas.microsoft.com/office/drawing/2014/main" val="1551781930"/>
                    </a:ext>
                  </a:extLst>
                </a:gridCol>
                <a:gridCol w="2799039">
                  <a:extLst>
                    <a:ext uri="{9D8B030D-6E8A-4147-A177-3AD203B41FA5}">
                      <a16:colId xmlns:a16="http://schemas.microsoft.com/office/drawing/2014/main" val="3696036744"/>
                    </a:ext>
                  </a:extLst>
                </a:gridCol>
              </a:tblGrid>
              <a:tr h="362418">
                <a:tc>
                  <a:txBody>
                    <a:bodyPr/>
                    <a:lstStyle/>
                    <a:p>
                      <a:r>
                        <a:rPr lang="en-US" sz="1000" b="1" dirty="0" err="1">
                          <a:latin typeface="Sassoon Penpals" panose="02000400000000000000" pitchFamily="50" charset="0"/>
                        </a:rPr>
                        <a:t>Synthesise</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Bring together a range of ideas and facts from different sources to develop an argument or explanation for something.</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40678706"/>
                  </a:ext>
                </a:extLst>
              </a:tr>
              <a:tr h="362418">
                <a:tc>
                  <a:txBody>
                    <a:bodyPr/>
                    <a:lstStyle/>
                    <a:p>
                      <a:r>
                        <a:rPr lang="en-US" sz="1000" b="1" dirty="0">
                          <a:latin typeface="Sassoon Penpals" panose="02000400000000000000" pitchFamily="50" charset="0"/>
                        </a:rPr>
                        <a:t>Explain</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Demonstrate understanding and comprehension of how or why something is the way it is as a result of synthesizing information.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59407033"/>
                  </a:ext>
                </a:extLst>
              </a:tr>
              <a:tr h="498325">
                <a:tc>
                  <a:txBody>
                    <a:bodyPr/>
                    <a:lstStyle/>
                    <a:p>
                      <a:r>
                        <a:rPr lang="en-US" sz="1000" b="1" dirty="0" err="1">
                          <a:latin typeface="Sassoon Penpals" panose="02000400000000000000" pitchFamily="50" charset="0"/>
                        </a:rPr>
                        <a:t>Empathise</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The capacity to place oneself impartially in another’s position to better understand their motives, decisions and actions (even if they are not shared values).</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610945564"/>
                  </a:ext>
                </a:extLst>
              </a:tr>
              <a:tr h="392619">
                <a:tc>
                  <a:txBody>
                    <a:bodyPr/>
                    <a:lstStyle/>
                    <a:p>
                      <a:r>
                        <a:rPr lang="en-US" sz="1000" b="1" dirty="0">
                          <a:latin typeface="Sassoon Penpals" panose="02000400000000000000" pitchFamily="50" charset="0"/>
                        </a:rPr>
                        <a:t>Informed Conclusion</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A knowledgeable summing up of the main points or issues</a:t>
                      </a:r>
                    </a:p>
                    <a:p>
                      <a:r>
                        <a:rPr lang="en-US" sz="900" dirty="0">
                          <a:latin typeface="Sassoon Penpals" panose="02000400000000000000" pitchFamily="50" charset="0"/>
                        </a:rPr>
                        <a:t>about something.</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4495077"/>
                  </a:ext>
                </a:extLst>
              </a:tr>
              <a:tr h="392619">
                <a:tc>
                  <a:txBody>
                    <a:bodyPr/>
                    <a:lstStyle/>
                    <a:p>
                      <a:r>
                        <a:rPr lang="en-US" sz="1000" b="1" dirty="0">
                          <a:latin typeface="Sassoon Penpals" panose="02000400000000000000" pitchFamily="50" charset="0"/>
                        </a:rPr>
                        <a:t>Reasoned Judgement</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A personal view or opinion about something supported by </a:t>
                      </a:r>
                    </a:p>
                    <a:p>
                      <a:r>
                        <a:rPr lang="en-US" sz="900" dirty="0">
                          <a:latin typeface="Sassoon Penpals" panose="02000400000000000000" pitchFamily="50" charset="0"/>
                        </a:rPr>
                        <a:t>factual evidence.</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262402255"/>
                  </a:ext>
                </a:extLst>
              </a:tr>
              <a:tr h="362418">
                <a:tc>
                  <a:txBody>
                    <a:bodyPr/>
                    <a:lstStyle/>
                    <a:p>
                      <a:r>
                        <a:rPr lang="en-US" sz="1000" b="1" dirty="0">
                          <a:latin typeface="Sassoon Penpals" panose="02000400000000000000" pitchFamily="50" charset="0"/>
                        </a:rPr>
                        <a:t>Justify</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Give reasons to show or prove what you feel to be right or </a:t>
                      </a:r>
                    </a:p>
                    <a:p>
                      <a:r>
                        <a:rPr lang="en-US" sz="900" dirty="0">
                          <a:latin typeface="Sassoon Penpals" panose="02000400000000000000" pitchFamily="50" charset="0"/>
                        </a:rPr>
                        <a:t>reasonable.</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5527621"/>
                  </a:ext>
                </a:extLst>
              </a:tr>
              <a:tr h="362418">
                <a:tc>
                  <a:txBody>
                    <a:bodyPr/>
                    <a:lstStyle/>
                    <a:p>
                      <a:r>
                        <a:rPr lang="en-US" sz="1000" b="1" dirty="0">
                          <a:latin typeface="Sassoon Penpals" panose="02000400000000000000" pitchFamily="50" charset="0"/>
                        </a:rPr>
                        <a:t>Apply</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The transfer of knowledge and/or skills learned in one context to help make sense of a different situation.</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35434098"/>
                  </a:ext>
                </a:extLst>
              </a:tr>
              <a:tr h="362418">
                <a:tc>
                  <a:txBody>
                    <a:bodyPr/>
                    <a:lstStyle/>
                    <a:p>
                      <a:r>
                        <a:rPr lang="en-GB" sz="1000" b="1" dirty="0">
                          <a:latin typeface="Sassoon Penpals" panose="02000400000000000000" pitchFamily="50" charset="0"/>
                        </a:rPr>
                        <a:t>Evaluate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Weigh up and judge the relative importance of something in relation to counter ideas and arguments.</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30211028"/>
                  </a:ext>
                </a:extLst>
              </a:tr>
              <a:tr h="362418">
                <a:tc>
                  <a:txBody>
                    <a:bodyPr/>
                    <a:lstStyle/>
                    <a:p>
                      <a:r>
                        <a:rPr lang="en-US" sz="1000" b="1" dirty="0">
                          <a:latin typeface="Sassoon Penpals" panose="02000400000000000000" pitchFamily="50" charset="0"/>
                        </a:rPr>
                        <a:t>Critique</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Review and examine something critically particularly to gain </a:t>
                      </a:r>
                    </a:p>
                    <a:p>
                      <a:r>
                        <a:rPr lang="en-US" sz="900" dirty="0">
                          <a:latin typeface="Sassoon Penpals" panose="02000400000000000000" pitchFamily="50" charset="0"/>
                        </a:rPr>
                        <a:t>an awareness of its limitations and reliability as evidence </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21966696"/>
                  </a:ext>
                </a:extLst>
              </a:tr>
              <a:tr h="362418">
                <a:tc>
                  <a:txBody>
                    <a:bodyPr/>
                    <a:lstStyle/>
                    <a:p>
                      <a:r>
                        <a:rPr lang="en-GB" sz="1000" b="1" dirty="0">
                          <a:latin typeface="Sassoon Penpals" panose="02000400000000000000" pitchFamily="50" charset="0"/>
                        </a:rPr>
                        <a:t>Hypothesise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Come up with an idea, question or theory that can be </a:t>
                      </a:r>
                    </a:p>
                    <a:p>
                      <a:r>
                        <a:rPr lang="en-US" sz="900" dirty="0">
                          <a:latin typeface="Sassoon Penpals" panose="02000400000000000000" pitchFamily="50" charset="0"/>
                        </a:rPr>
                        <a:t>investigated to see whether it has any validity or truth.</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36670298"/>
                  </a:ext>
                </a:extLst>
              </a:tr>
            </a:tbl>
          </a:graphicData>
        </a:graphic>
      </p:graphicFrame>
      <p:sp>
        <p:nvSpPr>
          <p:cNvPr id="12" name="Oval 11">
            <a:extLst>
              <a:ext uri="{FF2B5EF4-FFF2-40B4-BE49-F238E27FC236}">
                <a16:creationId xmlns:a16="http://schemas.microsoft.com/office/drawing/2014/main" id="{85283BF2-54C0-4DFD-9213-ECB15A51ABC0}"/>
              </a:ext>
            </a:extLst>
          </p:cNvPr>
          <p:cNvSpPr/>
          <p:nvPr/>
        </p:nvSpPr>
        <p:spPr>
          <a:xfrm>
            <a:off x="10961077" y="172625"/>
            <a:ext cx="914173" cy="85900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Geography</a:t>
            </a:r>
            <a:endParaRPr lang="en-GB" sz="1000" dirty="0">
              <a:solidFill>
                <a:schemeClr val="bg1"/>
              </a:solidFill>
              <a:latin typeface="Sassoon Penpals" panose="02000400000000000000" pitchFamily="50" charset="0"/>
            </a:endParaRPr>
          </a:p>
        </p:txBody>
      </p:sp>
      <p:sp>
        <p:nvSpPr>
          <p:cNvPr id="13" name="Rounded Rectangle 17">
            <a:extLst>
              <a:ext uri="{FF2B5EF4-FFF2-40B4-BE49-F238E27FC236}">
                <a16:creationId xmlns:a16="http://schemas.microsoft.com/office/drawing/2014/main" id="{F7E3505E-CE23-438C-8421-2F29AB61868E}"/>
              </a:ext>
            </a:extLst>
          </p:cNvPr>
          <p:cNvSpPr/>
          <p:nvPr/>
        </p:nvSpPr>
        <p:spPr>
          <a:xfrm>
            <a:off x="6276076" y="133314"/>
            <a:ext cx="4586654" cy="535356"/>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spcAft>
                <a:spcPts val="600"/>
              </a:spcAft>
            </a:pPr>
            <a:r>
              <a:rPr lang="en-US" sz="1400" dirty="0">
                <a:solidFill>
                  <a:schemeClr val="tx1"/>
                </a:solidFill>
                <a:latin typeface="Sassoon Penpals" panose="02000400000000000000" pitchFamily="50" charset="0"/>
              </a:rPr>
              <a:t>Environment	Location	Scale	    Distribution         Processes      Change	      Interaction       Interdependence     Sustainability     Diversity</a:t>
            </a:r>
          </a:p>
        </p:txBody>
      </p:sp>
      <p:sp>
        <p:nvSpPr>
          <p:cNvPr id="14" name="Rounded Rectangle 48">
            <a:extLst>
              <a:ext uri="{FF2B5EF4-FFF2-40B4-BE49-F238E27FC236}">
                <a16:creationId xmlns:a16="http://schemas.microsoft.com/office/drawing/2014/main" id="{EC89DBC7-61F0-4801-B944-2A3AD4D9B2EF}"/>
              </a:ext>
            </a:extLst>
          </p:cNvPr>
          <p:cNvSpPr/>
          <p:nvPr/>
        </p:nvSpPr>
        <p:spPr>
          <a:xfrm>
            <a:off x="8335108" y="1209675"/>
            <a:ext cx="4330757" cy="4892126"/>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300"/>
              </a:spcAft>
            </a:pPr>
            <a:r>
              <a:rPr lang="en-GB" sz="2400" b="1" u="sng" dirty="0">
                <a:solidFill>
                  <a:schemeClr val="tx1"/>
                </a:solidFill>
                <a:latin typeface="Sassoon Penpals" panose="02000400000000000000" pitchFamily="50" charset="0"/>
              </a:rPr>
              <a:t>End Points of Learning</a:t>
            </a:r>
          </a:p>
          <a:p>
            <a:pPr>
              <a:spcAft>
                <a:spcPts val="200"/>
              </a:spcAft>
            </a:pPr>
            <a:r>
              <a:rPr lang="en-GB" sz="1600" b="1" dirty="0">
                <a:solidFill>
                  <a:schemeClr val="tx1"/>
                </a:solidFill>
                <a:latin typeface="Sassoon Penpals" panose="02000400000000000000" pitchFamily="50" charset="0"/>
              </a:rPr>
              <a:t>Pupils making a good level of progress will:</a:t>
            </a:r>
          </a:p>
          <a:p>
            <a:pPr marL="342900" indent="-342900">
              <a:spcAft>
                <a:spcPts val="200"/>
              </a:spcAft>
              <a:buFont typeface="+mj-lt"/>
              <a:buAutoNum type="arabicPeriod"/>
            </a:pPr>
            <a:r>
              <a:rPr lang="en-GB" sz="1400" b="1" dirty="0">
                <a:solidFill>
                  <a:schemeClr val="tx1"/>
                </a:solidFill>
                <a:latin typeface="Sassoon Penpals" panose="02000400000000000000" pitchFamily="50" charset="0"/>
              </a:rPr>
              <a:t>Identify, locate and describe </a:t>
            </a:r>
            <a:r>
              <a:rPr lang="en-GB" sz="1400" dirty="0">
                <a:solidFill>
                  <a:schemeClr val="tx1"/>
                </a:solidFill>
                <a:latin typeface="Sassoon Penpals" panose="02000400000000000000" pitchFamily="50" charset="0"/>
              </a:rPr>
              <a:t>the location of the world’s rainforests in relation to the Equator</a:t>
            </a:r>
          </a:p>
          <a:p>
            <a:pPr marL="342900" indent="-342900">
              <a:spcAft>
                <a:spcPts val="200"/>
              </a:spcAft>
              <a:buFont typeface="+mj-lt"/>
              <a:buAutoNum type="arabicPeriod"/>
            </a:pPr>
            <a:r>
              <a:rPr lang="en-GB" sz="1400" b="1" dirty="0">
                <a:solidFill>
                  <a:schemeClr val="tx1"/>
                </a:solidFill>
                <a:latin typeface="Sassoon Penpals" panose="02000400000000000000" pitchFamily="50" charset="0"/>
              </a:rPr>
              <a:t>Describe and explain </a:t>
            </a:r>
            <a:r>
              <a:rPr lang="en-GB" sz="1400" dirty="0">
                <a:solidFill>
                  <a:schemeClr val="tx1"/>
                </a:solidFill>
                <a:latin typeface="Sassoon Penpals" panose="02000400000000000000" pitchFamily="50" charset="0"/>
              </a:rPr>
              <a:t>how the different layers of a rainforest provide different habitats for a range of different animals</a:t>
            </a:r>
          </a:p>
          <a:p>
            <a:pPr marL="342900" indent="-342900">
              <a:spcAft>
                <a:spcPts val="200"/>
              </a:spcAft>
              <a:buFont typeface="+mj-lt"/>
              <a:buAutoNum type="arabicPeriod"/>
            </a:pPr>
            <a:r>
              <a:rPr lang="en-GB" sz="1400" b="1" dirty="0">
                <a:solidFill>
                  <a:schemeClr val="tx1"/>
                </a:solidFill>
                <a:latin typeface="Sassoon Penpals" panose="02000400000000000000" pitchFamily="50" charset="0"/>
              </a:rPr>
              <a:t>Describe and explain </a:t>
            </a:r>
            <a:r>
              <a:rPr lang="en-GB" sz="1400" dirty="0">
                <a:solidFill>
                  <a:schemeClr val="tx1"/>
                </a:solidFill>
                <a:latin typeface="Sassoon Penpals" panose="02000400000000000000" pitchFamily="50" charset="0"/>
              </a:rPr>
              <a:t>the main reasons for why rainforests are being cut down e.g. wood, oil, building space etc.</a:t>
            </a:r>
          </a:p>
          <a:p>
            <a:pPr marL="342900" indent="-342900">
              <a:spcAft>
                <a:spcPts val="200"/>
              </a:spcAft>
              <a:buFont typeface="+mj-lt"/>
              <a:buAutoNum type="arabicPeriod"/>
            </a:pPr>
            <a:r>
              <a:rPr lang="en-GB" sz="1400" b="1" dirty="0">
                <a:solidFill>
                  <a:schemeClr val="tx1"/>
                </a:solidFill>
                <a:latin typeface="Sassoon Penpals" panose="02000400000000000000" pitchFamily="50" charset="0"/>
              </a:rPr>
              <a:t>Describe and explain </a:t>
            </a:r>
            <a:r>
              <a:rPr lang="en-GB" sz="1400" dirty="0">
                <a:solidFill>
                  <a:schemeClr val="tx1"/>
                </a:solidFill>
                <a:latin typeface="Sassoon Penpals" panose="02000400000000000000" pitchFamily="50" charset="0"/>
              </a:rPr>
              <a:t>the main consequences of deforestation and explain whether they are on a local and global scale</a:t>
            </a:r>
          </a:p>
          <a:p>
            <a:pPr marL="342900" indent="-342900">
              <a:spcAft>
                <a:spcPts val="200"/>
              </a:spcAft>
              <a:buFont typeface="+mj-lt"/>
              <a:buAutoNum type="arabicPeriod"/>
            </a:pPr>
            <a:r>
              <a:rPr lang="en-GB" sz="1400" b="1" dirty="0">
                <a:solidFill>
                  <a:schemeClr val="tx1"/>
                </a:solidFill>
                <a:latin typeface="Sassoon Penpals" panose="02000400000000000000" pitchFamily="50" charset="0"/>
              </a:rPr>
              <a:t>Describe</a:t>
            </a:r>
            <a:r>
              <a:rPr lang="en-GB" sz="1400" dirty="0">
                <a:solidFill>
                  <a:schemeClr val="tx1"/>
                </a:solidFill>
                <a:latin typeface="Sassoon Penpals" panose="02000400000000000000" pitchFamily="50" charset="0"/>
              </a:rPr>
              <a:t> different types of settlement (conurbation, city, town, village, hamlet) and give examples of some of the features found</a:t>
            </a:r>
          </a:p>
          <a:p>
            <a:pPr marL="342900" indent="-342900">
              <a:spcAft>
                <a:spcPts val="200"/>
              </a:spcAft>
              <a:buFont typeface="+mj-lt"/>
              <a:buAutoNum type="arabicPeriod"/>
            </a:pPr>
            <a:r>
              <a:rPr lang="en-GB" sz="1400" b="1" dirty="0">
                <a:solidFill>
                  <a:schemeClr val="tx1"/>
                </a:solidFill>
                <a:latin typeface="Sassoon Penpals" panose="02000400000000000000" pitchFamily="50" charset="0"/>
              </a:rPr>
              <a:t>Come to an informed judgement </a:t>
            </a:r>
            <a:r>
              <a:rPr lang="en-GB" sz="1400" dirty="0">
                <a:solidFill>
                  <a:schemeClr val="tx1"/>
                </a:solidFill>
                <a:latin typeface="Sassoon Penpals" panose="02000400000000000000" pitchFamily="50" charset="0"/>
              </a:rPr>
              <a:t>for the reasons for high and low population density</a:t>
            </a:r>
          </a:p>
          <a:p>
            <a:pPr marL="342900" indent="-342900">
              <a:spcAft>
                <a:spcPts val="200"/>
              </a:spcAft>
              <a:buFont typeface="+mj-lt"/>
              <a:buAutoNum type="arabicPeriod"/>
            </a:pPr>
            <a:r>
              <a:rPr lang="en-GB" sz="1400" b="1" dirty="0">
                <a:solidFill>
                  <a:schemeClr val="tx1"/>
                </a:solidFill>
                <a:latin typeface="Sassoon Penpals" panose="02000400000000000000" pitchFamily="50" charset="0"/>
              </a:rPr>
              <a:t>Describe and explain </a:t>
            </a:r>
            <a:r>
              <a:rPr lang="en-GB" sz="1400" dirty="0">
                <a:solidFill>
                  <a:schemeClr val="tx1"/>
                </a:solidFill>
                <a:latin typeface="Sassoon Penpals" panose="02000400000000000000" pitchFamily="50" charset="0"/>
              </a:rPr>
              <a:t>some of the similarities and differences between the South Downs National Park and Grand Canyon National Park</a:t>
            </a:r>
          </a:p>
          <a:p>
            <a:pPr marL="342900" indent="-342900">
              <a:spcAft>
                <a:spcPts val="600"/>
              </a:spcAft>
              <a:buFont typeface="+mj-lt"/>
              <a:buAutoNum type="arabicPeriod"/>
            </a:pPr>
            <a:endParaRPr lang="en-GB" sz="1400" dirty="0">
              <a:solidFill>
                <a:schemeClr val="tx1"/>
              </a:solidFill>
              <a:latin typeface="Sassoon Penpals" panose="02000400000000000000" pitchFamily="50" charset="0"/>
            </a:endParaRPr>
          </a:p>
          <a:p>
            <a:pPr marL="342900" indent="-342900">
              <a:spcAft>
                <a:spcPts val="600"/>
              </a:spcAft>
              <a:buFont typeface="+mj-lt"/>
              <a:buAutoNum type="arabicPeriod"/>
            </a:pPr>
            <a:endParaRPr lang="en-GB" sz="1400" dirty="0">
              <a:solidFill>
                <a:schemeClr val="tx1"/>
              </a:solidFill>
              <a:latin typeface="Sassoon Penpals" panose="02000400000000000000" pitchFamily="50" charset="0"/>
            </a:endParaRPr>
          </a:p>
          <a:p>
            <a:pPr marL="342900" indent="-342900">
              <a:spcAft>
                <a:spcPts val="600"/>
              </a:spcAft>
              <a:buFont typeface="+mj-lt"/>
              <a:buAutoNum type="arabicPeriod"/>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US" sz="1400" dirty="0">
              <a:solidFill>
                <a:schemeClr val="tx1"/>
              </a:solidFill>
              <a:latin typeface="Sassoon Penpals" panose="02000400000000000000" pitchFamily="50" charset="0"/>
            </a:endParaRPr>
          </a:p>
          <a:p>
            <a:pPr marL="228600" indent="-228600">
              <a:spcAft>
                <a:spcPts val="600"/>
              </a:spcAft>
              <a:buFont typeface="+mj-lt"/>
              <a:buAutoNum type="arabicPeriod"/>
            </a:pPr>
            <a:endParaRPr lang="en-GB" sz="1400" dirty="0">
              <a:solidFill>
                <a:schemeClr val="tx1"/>
              </a:solidFill>
              <a:latin typeface="Sassoon Penpals" panose="02000400000000000000" pitchFamily="50" charset="0"/>
            </a:endParaRPr>
          </a:p>
          <a:p>
            <a:pPr marL="228600" indent="-228600">
              <a:spcAft>
                <a:spcPts val="600"/>
              </a:spcAft>
              <a:buFont typeface="+mj-lt"/>
              <a:buAutoNum type="arabicPeriod"/>
            </a:pPr>
            <a:endParaRPr lang="en-US" sz="1400" dirty="0">
              <a:solidFill>
                <a:schemeClr val="tx1"/>
              </a:solidFill>
              <a:latin typeface="Sassoon Penpals" panose="02000400000000000000" pitchFamily="50" charset="0"/>
            </a:endParaRPr>
          </a:p>
          <a:p>
            <a:pPr marL="228600" indent="-228600">
              <a:spcAft>
                <a:spcPts val="600"/>
              </a:spcAft>
              <a:buFont typeface="+mj-lt"/>
              <a:buAutoNum type="arabicPeriod"/>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US" sz="105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US" sz="105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050" dirty="0">
              <a:solidFill>
                <a:schemeClr val="tx1"/>
              </a:solidFill>
              <a:latin typeface="Sassoon Penpals" panose="02000400000000000000" pitchFamily="50" charset="0"/>
            </a:endParaRPr>
          </a:p>
        </p:txBody>
      </p:sp>
      <p:sp>
        <p:nvSpPr>
          <p:cNvPr id="15" name="Rounded Rectangle 48">
            <a:extLst>
              <a:ext uri="{FF2B5EF4-FFF2-40B4-BE49-F238E27FC236}">
                <a16:creationId xmlns:a16="http://schemas.microsoft.com/office/drawing/2014/main" id="{931F8F44-0D0A-4FF3-A075-222249B8A1AD}"/>
              </a:ext>
            </a:extLst>
          </p:cNvPr>
          <p:cNvSpPr/>
          <p:nvPr/>
        </p:nvSpPr>
        <p:spPr>
          <a:xfrm>
            <a:off x="8335108" y="6279846"/>
            <a:ext cx="4330757" cy="3111323"/>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300"/>
              </a:spcAft>
            </a:pPr>
            <a:r>
              <a:rPr lang="en-GB" sz="2400" b="1" dirty="0">
                <a:solidFill>
                  <a:schemeClr val="tx1"/>
                </a:solidFill>
                <a:latin typeface="Sassoon Penpals" panose="02000400000000000000" pitchFamily="50" charset="0"/>
              </a:rPr>
              <a:t>Building on…</a:t>
            </a:r>
          </a:p>
          <a:p>
            <a:pPr marL="171450" indent="-171450">
              <a:spcAft>
                <a:spcPts val="200"/>
              </a:spcAft>
              <a:buFont typeface="Arial" panose="020B0604020202020204" pitchFamily="34" charset="0"/>
              <a:buChar char="•"/>
            </a:pPr>
            <a:r>
              <a:rPr lang="en-US" sz="1300" dirty="0">
                <a:solidFill>
                  <a:schemeClr val="tx1"/>
                </a:solidFill>
                <a:latin typeface="Sassoon Penpals" panose="02000400000000000000" pitchFamily="50" charset="0"/>
              </a:rPr>
              <a:t>Identify and locate the world’s continents and oceans</a:t>
            </a:r>
          </a:p>
          <a:p>
            <a:pPr marL="171450" indent="-171450">
              <a:spcAft>
                <a:spcPts val="200"/>
              </a:spcAft>
              <a:buFont typeface="Arial" panose="020B0604020202020204" pitchFamily="34" charset="0"/>
              <a:buChar char="•"/>
            </a:pPr>
            <a:r>
              <a:rPr lang="en-US" sz="1300" dirty="0">
                <a:solidFill>
                  <a:schemeClr val="tx1"/>
                </a:solidFill>
                <a:latin typeface="Sassoon Penpals" panose="02000400000000000000" pitchFamily="50" charset="0"/>
              </a:rPr>
              <a:t>Understand that there are different environments around the world</a:t>
            </a:r>
          </a:p>
          <a:p>
            <a:pPr marL="171450" indent="-171450">
              <a:spcAft>
                <a:spcPts val="200"/>
              </a:spcAft>
              <a:buFont typeface="Arial" panose="020B0604020202020204" pitchFamily="34" charset="0"/>
              <a:buChar char="•"/>
            </a:pPr>
            <a:r>
              <a:rPr lang="en-US" sz="1300" dirty="0">
                <a:solidFill>
                  <a:schemeClr val="tx1"/>
                </a:solidFill>
                <a:latin typeface="Sassoon Penpals" panose="02000400000000000000" pitchFamily="50" charset="0"/>
              </a:rPr>
              <a:t>Understand where and why there are hot and cold places around the world</a:t>
            </a:r>
          </a:p>
          <a:p>
            <a:pPr marL="171450" indent="-171450">
              <a:spcAft>
                <a:spcPts val="200"/>
              </a:spcAft>
              <a:buFont typeface="Arial" panose="020B0604020202020204" pitchFamily="34" charset="0"/>
              <a:buChar char="•"/>
            </a:pPr>
            <a:r>
              <a:rPr lang="en-US" sz="1300" dirty="0">
                <a:solidFill>
                  <a:schemeClr val="tx1"/>
                </a:solidFill>
                <a:latin typeface="Sassoon Penpals" panose="02000400000000000000" pitchFamily="50" charset="0"/>
              </a:rPr>
              <a:t>Describe and explain how humans can have negative impacts of environments</a:t>
            </a:r>
          </a:p>
          <a:p>
            <a:pPr marL="171450" indent="-171450">
              <a:spcAft>
                <a:spcPts val="200"/>
              </a:spcAft>
              <a:buFont typeface="Arial" panose="020B0604020202020204" pitchFamily="34" charset="0"/>
              <a:buChar char="•"/>
            </a:pPr>
            <a:r>
              <a:rPr lang="en-US" sz="1300" dirty="0">
                <a:solidFill>
                  <a:schemeClr val="tx1"/>
                </a:solidFill>
                <a:latin typeface="Sassoon Penpals" panose="02000400000000000000" pitchFamily="50" charset="0"/>
              </a:rPr>
              <a:t>Understand that animals have adapted in different ways to best suit their environment</a:t>
            </a:r>
          </a:p>
          <a:p>
            <a:pPr marL="171450" indent="-171450">
              <a:spcAft>
                <a:spcPts val="200"/>
              </a:spcAft>
              <a:buFont typeface="Arial" panose="020B0604020202020204" pitchFamily="34" charset="0"/>
              <a:buChar char="•"/>
            </a:pPr>
            <a:r>
              <a:rPr lang="en-US" sz="1300" dirty="0">
                <a:solidFill>
                  <a:schemeClr val="tx1"/>
                </a:solidFill>
                <a:latin typeface="Sassoon Penpals" panose="02000400000000000000" pitchFamily="50" charset="0"/>
              </a:rPr>
              <a:t>Describe how animals become extinct if they cannot adapt quickly enough to a changing environment</a:t>
            </a:r>
          </a:p>
          <a:p>
            <a:pPr marL="171450" indent="-171450">
              <a:spcAft>
                <a:spcPts val="200"/>
              </a:spcAft>
              <a:buFont typeface="Arial" panose="020B0604020202020204" pitchFamily="34" charset="0"/>
              <a:buChar char="•"/>
            </a:pPr>
            <a:r>
              <a:rPr lang="en-US" sz="1300" dirty="0">
                <a:solidFill>
                  <a:schemeClr val="tx1"/>
                </a:solidFill>
                <a:latin typeface="Sassoon Penpals" panose="02000400000000000000" pitchFamily="50" charset="0"/>
              </a:rPr>
              <a:t>Describe how National Parks have been created to help protect natural environments and some of the challenges being faced</a:t>
            </a:r>
          </a:p>
        </p:txBody>
      </p:sp>
      <p:pic>
        <p:nvPicPr>
          <p:cNvPr id="16" name="Picture 15">
            <a:extLst>
              <a:ext uri="{FF2B5EF4-FFF2-40B4-BE49-F238E27FC236}">
                <a16:creationId xmlns:a16="http://schemas.microsoft.com/office/drawing/2014/main" id="{8A31AE78-A6DE-4108-BF92-CFCD05D642B2}"/>
              </a:ext>
            </a:extLst>
          </p:cNvPr>
          <p:cNvPicPr>
            <a:picLocks noChangeAspect="1"/>
          </p:cNvPicPr>
          <p:nvPr/>
        </p:nvPicPr>
        <p:blipFill>
          <a:blip r:embed="rId3"/>
          <a:stretch>
            <a:fillRect/>
          </a:stretch>
        </p:blipFill>
        <p:spPr>
          <a:xfrm>
            <a:off x="11875250" y="6404669"/>
            <a:ext cx="670618" cy="476274"/>
          </a:xfrm>
          <a:prstGeom prst="rect">
            <a:avLst/>
          </a:prstGeom>
        </p:spPr>
      </p:pic>
      <p:sp>
        <p:nvSpPr>
          <p:cNvPr id="17" name="Rounded Rectangle 48">
            <a:extLst>
              <a:ext uri="{FF2B5EF4-FFF2-40B4-BE49-F238E27FC236}">
                <a16:creationId xmlns:a16="http://schemas.microsoft.com/office/drawing/2014/main" id="{62915539-F428-4F6D-865C-56190A6776B9}"/>
              </a:ext>
            </a:extLst>
          </p:cNvPr>
          <p:cNvSpPr/>
          <p:nvPr/>
        </p:nvSpPr>
        <p:spPr>
          <a:xfrm>
            <a:off x="4308007" y="7813843"/>
            <a:ext cx="3904934" cy="1654041"/>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05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8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hlinkClick r:id="rId4" action="ppaction://hlinksldjump"/>
              </a:rPr>
              <a:t>Subject specific inclusive and adaptive strategies can be found here.</a:t>
            </a:r>
            <a:endParaRPr kumimoji="0" lang="en-GB" sz="12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pic>
        <p:nvPicPr>
          <p:cNvPr id="19" name="Picture 18">
            <a:extLst>
              <a:ext uri="{FF2B5EF4-FFF2-40B4-BE49-F238E27FC236}">
                <a16:creationId xmlns:a16="http://schemas.microsoft.com/office/drawing/2014/main" id="{8B50FCD0-B5A6-40A8-B459-772E9B6E7F7C}"/>
              </a:ext>
            </a:extLst>
          </p:cNvPr>
          <p:cNvPicPr>
            <a:picLocks noChangeAspect="1"/>
          </p:cNvPicPr>
          <p:nvPr/>
        </p:nvPicPr>
        <p:blipFill>
          <a:blip r:embed="rId5"/>
          <a:stretch>
            <a:fillRect/>
          </a:stretch>
        </p:blipFill>
        <p:spPr>
          <a:xfrm>
            <a:off x="11998504" y="137755"/>
            <a:ext cx="750026" cy="747542"/>
          </a:xfrm>
          <a:prstGeom prst="rect">
            <a:avLst/>
          </a:prstGeom>
        </p:spPr>
      </p:pic>
    </p:spTree>
    <p:extLst>
      <p:ext uri="{BB962C8B-B14F-4D97-AF65-F5344CB8AC3E}">
        <p14:creationId xmlns:p14="http://schemas.microsoft.com/office/powerpoint/2010/main" val="28938446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1800497" y="2792605"/>
            <a:ext cx="9180188" cy="2215991"/>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spAutoFit/>
          </a:bodyPr>
          <a:lstStyle/>
          <a:p>
            <a:pPr algn="ctr"/>
            <a:r>
              <a:rPr lang="en-GB" sz="13800" b="1" dirty="0">
                <a:latin typeface="Sassoon Penpals" panose="02000400000000000000" pitchFamily="50" charset="0"/>
              </a:rPr>
              <a:t>Year 6</a:t>
            </a:r>
          </a:p>
        </p:txBody>
      </p:sp>
      <p:pic>
        <p:nvPicPr>
          <p:cNvPr id="5" name="Picture 4">
            <a:extLst>
              <a:ext uri="{FF2B5EF4-FFF2-40B4-BE49-F238E27FC236}">
                <a16:creationId xmlns:a16="http://schemas.microsoft.com/office/drawing/2014/main" id="{1858D317-02E8-4521-979C-32412D7F888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80224" y="5371902"/>
            <a:ext cx="1841152" cy="1835055"/>
          </a:xfrm>
          <a:prstGeom prst="rect">
            <a:avLst/>
          </a:prstGeom>
        </p:spPr>
      </p:pic>
    </p:spTree>
    <p:extLst>
      <p:ext uri="{BB962C8B-B14F-4D97-AF65-F5344CB8AC3E}">
        <p14:creationId xmlns:p14="http://schemas.microsoft.com/office/powerpoint/2010/main" val="14641891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4400" b="1" dirty="0">
                <a:latin typeface="Sassoon Penpals" panose="02000400000000000000" pitchFamily="50" charset="0"/>
              </a:rPr>
              <a:t>Year 6 – Greece</a:t>
            </a:r>
          </a:p>
        </p:txBody>
      </p:sp>
      <p:pic>
        <p:nvPicPr>
          <p:cNvPr id="29" name="Picture 2" descr="Pevensey and Westham school log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039866" y="176701"/>
            <a:ext cx="687754" cy="687754"/>
          </a:xfrm>
          <a:prstGeom prst="rect">
            <a:avLst/>
          </a:prstGeom>
          <a:noFill/>
          <a:extLst>
            <a:ext uri="{909E8E84-426E-40DD-AFC4-6F175D3DCCD1}">
              <a14:hiddenFill xmlns:a14="http://schemas.microsoft.com/office/drawing/2010/main">
                <a:solidFill>
                  <a:srgbClr val="FFFFFF"/>
                </a:solidFill>
              </a14:hiddenFill>
            </a:ext>
          </a:extLst>
        </p:spPr>
      </p:pic>
      <p:sp>
        <p:nvSpPr>
          <p:cNvPr id="18" name="Rounded Rectangle 17"/>
          <p:cNvSpPr/>
          <p:nvPr/>
        </p:nvSpPr>
        <p:spPr>
          <a:xfrm>
            <a:off x="376252" y="758160"/>
            <a:ext cx="5049187" cy="357734"/>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US" sz="1400" dirty="0">
                <a:solidFill>
                  <a:schemeClr val="tx1"/>
                </a:solidFill>
                <a:latin typeface="Sassoon Penpals Joined" panose="02000400000000000000" pitchFamily="50" charset="0"/>
              </a:rPr>
              <a:t>Why is tourism important in Greece? </a:t>
            </a:r>
            <a:r>
              <a:rPr lang="en-GB" sz="1400" dirty="0">
                <a:solidFill>
                  <a:schemeClr val="tx1"/>
                </a:solidFill>
                <a:latin typeface="Sassoon Penpals" panose="02000400000000000000" pitchFamily="50" charset="0"/>
              </a:rPr>
              <a:t>Why does Greece have an immigration crisis?</a:t>
            </a:r>
          </a:p>
        </p:txBody>
      </p:sp>
      <p:sp>
        <p:nvSpPr>
          <p:cNvPr id="49" name="Rounded Rectangle 48"/>
          <p:cNvSpPr/>
          <p:nvPr/>
        </p:nvSpPr>
        <p:spPr>
          <a:xfrm>
            <a:off x="76201" y="1162783"/>
            <a:ext cx="3714749" cy="8305102"/>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Substantive Knowledge</a:t>
            </a:r>
          </a:p>
          <a:p>
            <a:pPr>
              <a:spcAft>
                <a:spcPts val="600"/>
              </a:spcAft>
            </a:pPr>
            <a:r>
              <a:rPr lang="en-US" sz="1400" b="1" dirty="0">
                <a:solidFill>
                  <a:schemeClr val="tx1"/>
                </a:solidFill>
                <a:latin typeface="Sassoon Penpals" panose="02000400000000000000" pitchFamily="50" charset="0"/>
              </a:rPr>
              <a:t>P</a:t>
            </a:r>
            <a:r>
              <a:rPr lang="en-GB" sz="1400" b="1" dirty="0" err="1">
                <a:solidFill>
                  <a:schemeClr val="tx1"/>
                </a:solidFill>
                <a:latin typeface="Sassoon Penpals" panose="02000400000000000000" pitchFamily="50" charset="0"/>
              </a:rPr>
              <a:t>upils</a:t>
            </a:r>
            <a:r>
              <a:rPr lang="en-GB" sz="1400" b="1" dirty="0">
                <a:solidFill>
                  <a:schemeClr val="tx1"/>
                </a:solidFill>
                <a:latin typeface="Sassoon Penpals" panose="02000400000000000000" pitchFamily="50" charset="0"/>
              </a:rPr>
              <a:t> will know:</a:t>
            </a:r>
          </a:p>
          <a:p>
            <a:pPr marL="171450" indent="-171450">
              <a:spcAft>
                <a:spcPts val="600"/>
              </a:spcAft>
              <a:buFont typeface="Arial" panose="020B0604020202020204" pitchFamily="34" charset="0"/>
              <a:buChar char="•"/>
            </a:pPr>
            <a:r>
              <a:rPr lang="en-US" sz="1000" dirty="0">
                <a:solidFill>
                  <a:srgbClr val="FF0000"/>
                </a:solidFill>
                <a:latin typeface="Sassoon Penpals" panose="02000400000000000000" pitchFamily="50" charset="0"/>
              </a:rPr>
              <a:t>The main countries, cities, environmental regions and key landmarks e.g. Eiffel Tower, Alps etc.  found in Europe</a:t>
            </a:r>
          </a:p>
          <a:p>
            <a:pPr marL="171450" indent="-171450">
              <a:spcAft>
                <a:spcPts val="600"/>
              </a:spcAft>
              <a:buFont typeface="Arial" panose="020B0604020202020204" pitchFamily="34" charset="0"/>
              <a:buChar char="•"/>
            </a:pPr>
            <a:r>
              <a:rPr lang="en-US" sz="1000" dirty="0">
                <a:solidFill>
                  <a:schemeClr val="tx1"/>
                </a:solidFill>
                <a:latin typeface="Sassoon Penpals" panose="02000400000000000000" pitchFamily="50" charset="0"/>
              </a:rPr>
              <a:t>The physical landscape of Greece including its jagged coastline and mountainous spine</a:t>
            </a:r>
          </a:p>
          <a:p>
            <a:pPr marL="171450" indent="-171450">
              <a:spcAft>
                <a:spcPts val="600"/>
              </a:spcAft>
              <a:buFont typeface="Arial" panose="020B0604020202020204" pitchFamily="34" charset="0"/>
              <a:buChar char="•"/>
            </a:pPr>
            <a:r>
              <a:rPr lang="en-US" sz="1000" dirty="0">
                <a:solidFill>
                  <a:srgbClr val="FF0000"/>
                </a:solidFill>
                <a:latin typeface="Sassoon Penpals" panose="02000400000000000000" pitchFamily="50" charset="0"/>
              </a:rPr>
              <a:t>How the physical landscape of Greece had a significant impact on its growth in the Ancient World and how different city states were in many ways unique and autonomous </a:t>
            </a:r>
          </a:p>
          <a:p>
            <a:pPr marL="171450" indent="-171450">
              <a:spcAft>
                <a:spcPts val="600"/>
              </a:spcAft>
              <a:buFont typeface="Arial" panose="020B0604020202020204" pitchFamily="34" charset="0"/>
              <a:buChar char="•"/>
            </a:pPr>
            <a:r>
              <a:rPr lang="en-US" sz="1000" dirty="0">
                <a:solidFill>
                  <a:schemeClr val="tx1"/>
                </a:solidFill>
                <a:latin typeface="Sassoon Penpals" panose="02000400000000000000" pitchFamily="50" charset="0"/>
              </a:rPr>
              <a:t>Ancient Greece’s economy was built on trade around the Mediterranean Seas as well as agriculture around its city states</a:t>
            </a:r>
          </a:p>
          <a:p>
            <a:pPr marL="171450" indent="-171450">
              <a:spcAft>
                <a:spcPts val="600"/>
              </a:spcAft>
              <a:buFont typeface="Arial" panose="020B0604020202020204" pitchFamily="34" charset="0"/>
              <a:buChar char="•"/>
            </a:pPr>
            <a:r>
              <a:rPr lang="en-US" sz="1000" dirty="0">
                <a:solidFill>
                  <a:schemeClr val="tx1"/>
                </a:solidFill>
                <a:latin typeface="Sassoon Penpals" panose="02000400000000000000" pitchFamily="50" charset="0"/>
              </a:rPr>
              <a:t>Tourism has become increasingly important for Modern-day Greece’s economy</a:t>
            </a:r>
          </a:p>
          <a:p>
            <a:pPr marL="171450" indent="-171450">
              <a:spcAft>
                <a:spcPts val="600"/>
              </a:spcAft>
              <a:buFont typeface="Arial" panose="020B0604020202020204" pitchFamily="34" charset="0"/>
              <a:buChar char="•"/>
            </a:pPr>
            <a:r>
              <a:rPr lang="en-US" sz="1000" dirty="0">
                <a:solidFill>
                  <a:schemeClr val="tx1"/>
                </a:solidFill>
                <a:latin typeface="Sassoon Penpals" panose="02000400000000000000" pitchFamily="50" charset="0"/>
              </a:rPr>
              <a:t>The reasons why Greece is considered a popular holiday destination</a:t>
            </a:r>
          </a:p>
          <a:p>
            <a:pPr marL="171450" indent="-171450">
              <a:spcAft>
                <a:spcPts val="600"/>
              </a:spcAft>
              <a:buFont typeface="Arial" panose="020B0604020202020204" pitchFamily="34" charset="0"/>
              <a:buChar char="•"/>
            </a:pPr>
            <a:r>
              <a:rPr lang="en-US" sz="1000" dirty="0">
                <a:solidFill>
                  <a:srgbClr val="FF0000"/>
                </a:solidFill>
                <a:latin typeface="Sassoon Penpals" panose="02000400000000000000" pitchFamily="50" charset="0"/>
              </a:rPr>
              <a:t>The impact that tourism is having on towns such as </a:t>
            </a:r>
            <a:r>
              <a:rPr lang="en-GB" sz="1000" dirty="0">
                <a:solidFill>
                  <a:srgbClr val="FF0000"/>
                </a:solidFill>
                <a:latin typeface="Sassoon Penpals" panose="02000400000000000000" pitchFamily="50" charset="0"/>
              </a:rPr>
              <a:t>Thessaloniki</a:t>
            </a:r>
          </a:p>
          <a:p>
            <a:pPr marL="171450" indent="-171450">
              <a:spcAft>
                <a:spcPts val="600"/>
              </a:spcAft>
              <a:buFont typeface="Arial" panose="020B0604020202020204" pitchFamily="34" charset="0"/>
              <a:buChar char="•"/>
            </a:pPr>
            <a:r>
              <a:rPr lang="en-GB" sz="1000" dirty="0">
                <a:solidFill>
                  <a:schemeClr val="tx1"/>
                </a:solidFill>
                <a:latin typeface="Sassoon Penpals" panose="02000400000000000000" pitchFamily="50" charset="0"/>
              </a:rPr>
              <a:t>Similarities and differences between the holiday destinations of Thessaloniki and Eastbourne</a:t>
            </a:r>
          </a:p>
          <a:p>
            <a:pPr marL="171450" indent="-171450">
              <a:spcAft>
                <a:spcPts val="600"/>
              </a:spcAft>
              <a:buFont typeface="Arial" panose="020B0604020202020204" pitchFamily="34" charset="0"/>
              <a:buChar char="•"/>
            </a:pPr>
            <a:r>
              <a:rPr lang="en-US" sz="1000" dirty="0">
                <a:solidFill>
                  <a:schemeClr val="tx1"/>
                </a:solidFill>
                <a:latin typeface="Sassoon Penpals" panose="02000400000000000000" pitchFamily="50" charset="0"/>
              </a:rPr>
              <a:t>That due to Greece’s location, refugees and migrants from Africa and the Middle East pass through </a:t>
            </a:r>
          </a:p>
          <a:p>
            <a:pPr marL="171450" indent="-171450">
              <a:spcAft>
                <a:spcPts val="600"/>
              </a:spcAft>
              <a:buFont typeface="Arial" panose="020B0604020202020204" pitchFamily="34" charset="0"/>
              <a:buChar char="•"/>
            </a:pPr>
            <a:r>
              <a:rPr lang="en-US" sz="1000" dirty="0">
                <a:solidFill>
                  <a:schemeClr val="tx1"/>
                </a:solidFill>
                <a:latin typeface="Sassoon Penpals" panose="02000400000000000000" pitchFamily="50" charset="0"/>
              </a:rPr>
              <a:t>Why Greece is seen as an attractive location for migrants</a:t>
            </a:r>
          </a:p>
          <a:p>
            <a:pPr marL="171450" indent="-171450">
              <a:spcAft>
                <a:spcPts val="600"/>
              </a:spcAft>
              <a:buFont typeface="Arial" panose="020B0604020202020204" pitchFamily="34" charset="0"/>
              <a:buChar char="•"/>
            </a:pPr>
            <a:r>
              <a:rPr lang="en-US" sz="1000" dirty="0">
                <a:solidFill>
                  <a:schemeClr val="tx1"/>
                </a:solidFill>
                <a:latin typeface="Sassoon Penpals" panose="02000400000000000000" pitchFamily="50" charset="0"/>
              </a:rPr>
              <a:t>Why the influx of migrants from overseas is seen negatively by Greek locals</a:t>
            </a:r>
          </a:p>
          <a:p>
            <a:pPr marL="171450" indent="-171450">
              <a:spcAft>
                <a:spcPts val="600"/>
              </a:spcAft>
              <a:buFont typeface="Arial" panose="020B0604020202020204" pitchFamily="34" charset="0"/>
              <a:buChar char="•"/>
            </a:pPr>
            <a:r>
              <a:rPr lang="en-US" sz="1000" dirty="0">
                <a:solidFill>
                  <a:srgbClr val="FF0000"/>
                </a:solidFill>
                <a:latin typeface="Sassoon Penpals" panose="02000400000000000000" pitchFamily="50" charset="0"/>
              </a:rPr>
              <a:t>Some of the measures being taken by the Greek Government to address the ‘immigration crisis’</a:t>
            </a:r>
          </a:p>
          <a:p>
            <a:pPr>
              <a:spcAft>
                <a:spcPts val="600"/>
              </a:spcAft>
            </a:pPr>
            <a:r>
              <a:rPr lang="en-GB" sz="1400" b="1" dirty="0">
                <a:solidFill>
                  <a:schemeClr val="tx1"/>
                </a:solidFill>
                <a:latin typeface="Sassoon Penpals" panose="02000400000000000000" pitchFamily="50" charset="0"/>
              </a:rPr>
              <a:t>National Curriculum Coverage:</a:t>
            </a:r>
          </a:p>
          <a:p>
            <a:pPr marL="171450" indent="-171450">
              <a:spcAft>
                <a:spcPts val="600"/>
              </a:spcAft>
              <a:buFont typeface="Arial" panose="020B0604020202020204" pitchFamily="34" charset="0"/>
              <a:buChar char="•"/>
            </a:pPr>
            <a:r>
              <a:rPr lang="en-US" sz="1000" b="1" dirty="0">
                <a:solidFill>
                  <a:schemeClr val="tx1"/>
                </a:solidFill>
                <a:latin typeface="Sassoon Penpals" panose="02000400000000000000" pitchFamily="50" charset="0"/>
              </a:rPr>
              <a:t>Locational knowledge </a:t>
            </a:r>
            <a:r>
              <a:rPr lang="en-US" sz="1000" dirty="0">
                <a:solidFill>
                  <a:schemeClr val="tx1"/>
                </a:solidFill>
                <a:latin typeface="Sassoon Penpals" panose="02000400000000000000" pitchFamily="50" charset="0"/>
              </a:rPr>
              <a:t>- locate the world’s countries, using maps to focus on Europe (including the location of Russia) concentrating on their environmental regions, key physical and human characteristics, countries, and major cities. - Identify the position and significance of latitude, longitude, the Prime/Greenwich Meridian and time zones (including day and night)</a:t>
            </a:r>
          </a:p>
          <a:p>
            <a:pPr marL="171450" indent="-171450">
              <a:spcAft>
                <a:spcPts val="600"/>
              </a:spcAft>
              <a:buFont typeface="Arial" panose="020B0604020202020204" pitchFamily="34" charset="0"/>
              <a:buChar char="•"/>
            </a:pPr>
            <a:r>
              <a:rPr lang="en-US" sz="1000" b="1" dirty="0">
                <a:solidFill>
                  <a:schemeClr val="tx1"/>
                </a:solidFill>
                <a:latin typeface="Sassoon Penpals" panose="02000400000000000000" pitchFamily="50" charset="0"/>
              </a:rPr>
              <a:t>Place knowledge </a:t>
            </a:r>
            <a:r>
              <a:rPr lang="en-US" sz="1000" dirty="0">
                <a:solidFill>
                  <a:schemeClr val="tx1"/>
                </a:solidFill>
                <a:latin typeface="Sassoon Penpals" panose="02000400000000000000" pitchFamily="50" charset="0"/>
              </a:rPr>
              <a:t>- Understand geographical similarities and differences through the study of human and physical geography of a region of the United Kingdom and a region in a European country</a:t>
            </a:r>
          </a:p>
          <a:p>
            <a:pPr marL="171450" indent="-171450">
              <a:spcAft>
                <a:spcPts val="600"/>
              </a:spcAft>
              <a:buFont typeface="Arial" panose="020B0604020202020204" pitchFamily="34" charset="0"/>
              <a:buChar char="•"/>
            </a:pPr>
            <a:r>
              <a:rPr lang="en-US" sz="1000" b="1" dirty="0">
                <a:solidFill>
                  <a:schemeClr val="tx1"/>
                </a:solidFill>
                <a:latin typeface="Sassoon Penpals" panose="02000400000000000000" pitchFamily="50" charset="0"/>
              </a:rPr>
              <a:t>Human and physical geography </a:t>
            </a:r>
            <a:r>
              <a:rPr lang="en-US" sz="1000" dirty="0">
                <a:solidFill>
                  <a:schemeClr val="tx1"/>
                </a:solidFill>
                <a:latin typeface="Sassoon Penpals" panose="02000400000000000000" pitchFamily="50" charset="0"/>
              </a:rPr>
              <a:t>- describe and understand key aspects of: physical geography, including: climate zones and mountains. - human geography, including: land use and economic activity including trade links</a:t>
            </a:r>
          </a:p>
          <a:p>
            <a:pPr marL="171450" indent="-171450">
              <a:spcAft>
                <a:spcPts val="600"/>
              </a:spcAft>
              <a:buFont typeface="Arial" panose="020B0604020202020204" pitchFamily="34" charset="0"/>
              <a:buChar char="•"/>
            </a:pPr>
            <a:r>
              <a:rPr lang="en-US" sz="1000" b="1" dirty="0">
                <a:solidFill>
                  <a:schemeClr val="tx1"/>
                </a:solidFill>
                <a:latin typeface="Sassoon Penpals" panose="02000400000000000000" pitchFamily="50" charset="0"/>
              </a:rPr>
              <a:t>Geographical skills and fieldwork </a:t>
            </a:r>
            <a:r>
              <a:rPr lang="en-US" sz="1000" dirty="0">
                <a:solidFill>
                  <a:schemeClr val="tx1"/>
                </a:solidFill>
                <a:latin typeface="Sassoon Penpals" panose="02000400000000000000" pitchFamily="50" charset="0"/>
              </a:rPr>
              <a:t>- use maps, atlases, globes and digital/computer mapping to locate countries and describe features studied</a:t>
            </a:r>
          </a:p>
          <a:p>
            <a:pPr marL="171450" indent="-171450">
              <a:spcAft>
                <a:spcPts val="600"/>
              </a:spcAft>
              <a:buFont typeface="Arial" panose="020B0604020202020204" pitchFamily="34" charset="0"/>
              <a:buChar char="•"/>
            </a:pPr>
            <a:endParaRPr lang="en-US" sz="11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b="1" dirty="0">
              <a:solidFill>
                <a:schemeClr val="tx1"/>
              </a:solidFill>
              <a:latin typeface="Sassoon Penpals" panose="02000400000000000000" pitchFamily="50" charset="0"/>
            </a:endParaRPr>
          </a:p>
        </p:txBody>
      </p:sp>
      <p:sp>
        <p:nvSpPr>
          <p:cNvPr id="39" name="Rounded Rectangle 48">
            <a:extLst>
              <a:ext uri="{FF2B5EF4-FFF2-40B4-BE49-F238E27FC236}">
                <a16:creationId xmlns:a16="http://schemas.microsoft.com/office/drawing/2014/main" id="{3F0C289C-97FA-402E-8970-6643FBDF78E0}"/>
              </a:ext>
            </a:extLst>
          </p:cNvPr>
          <p:cNvSpPr/>
          <p:nvPr/>
        </p:nvSpPr>
        <p:spPr>
          <a:xfrm>
            <a:off x="3874282" y="1162783"/>
            <a:ext cx="4412468" cy="6490637"/>
          </a:xfrm>
          <a:prstGeom prst="roundRect">
            <a:avLst>
              <a:gd name="adj" fmla="val 5213"/>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300"/>
              </a:spcAft>
            </a:pPr>
            <a:r>
              <a:rPr lang="en-GB" sz="2400" b="1" u="sng" dirty="0">
                <a:solidFill>
                  <a:schemeClr val="tx1"/>
                </a:solidFill>
                <a:latin typeface="Sassoon Penpals" panose="02000400000000000000" pitchFamily="50" charset="0"/>
              </a:rPr>
              <a:t>Discipline Knowledge</a:t>
            </a:r>
          </a:p>
          <a:p>
            <a:pPr>
              <a:spcAft>
                <a:spcPts val="300"/>
              </a:spcAft>
            </a:pPr>
            <a:r>
              <a:rPr lang="en-US" sz="1400" b="1" dirty="0">
                <a:solidFill>
                  <a:schemeClr val="tx1"/>
                </a:solidFill>
                <a:latin typeface="Sassoon Penpals" panose="02000400000000000000" pitchFamily="50" charset="0"/>
              </a:rPr>
              <a:t>Statistical representation:  </a:t>
            </a:r>
          </a:p>
          <a:p>
            <a:pPr>
              <a:spcAft>
                <a:spcPts val="300"/>
              </a:spcAft>
            </a:pPr>
            <a:r>
              <a:rPr lang="en-US" sz="1400" dirty="0">
                <a:solidFill>
                  <a:schemeClr val="tx1"/>
                </a:solidFill>
                <a:latin typeface="Sassoon Penpals" panose="02000400000000000000" pitchFamily="50" charset="0"/>
              </a:rPr>
              <a:t>Drawing and interpreting: line graphs, multiple line graphs, bar graphs and climate graphs</a:t>
            </a:r>
          </a:p>
          <a:p>
            <a:pPr>
              <a:spcAft>
                <a:spcPts val="300"/>
              </a:spcAft>
            </a:pPr>
            <a:r>
              <a:rPr lang="en-US" sz="1400" b="1" dirty="0" err="1">
                <a:solidFill>
                  <a:schemeClr val="tx1"/>
                </a:solidFill>
                <a:latin typeface="Sassoon Penpals" panose="02000400000000000000" pitchFamily="50" charset="0"/>
              </a:rPr>
              <a:t>Mapwork</a:t>
            </a:r>
            <a:endParaRPr lang="en-US" sz="1400" b="1" dirty="0">
              <a:solidFill>
                <a:schemeClr val="tx1"/>
              </a:solidFill>
              <a:latin typeface="Sassoon Penpals" panose="02000400000000000000" pitchFamily="50" charset="0"/>
            </a:endParaRPr>
          </a:p>
          <a:p>
            <a:pPr>
              <a:spcAft>
                <a:spcPts val="300"/>
              </a:spcAft>
            </a:pPr>
            <a:r>
              <a:rPr lang="en-US" sz="1400" dirty="0">
                <a:solidFill>
                  <a:schemeClr val="tx1"/>
                </a:solidFill>
                <a:latin typeface="Sassoon Penpals" panose="02000400000000000000" pitchFamily="50" charset="0"/>
              </a:rPr>
              <a:t>Interpreting a range of atlas thematic maps e.g. climate, topography </a:t>
            </a:r>
          </a:p>
          <a:p>
            <a:pPr>
              <a:spcAft>
                <a:spcPts val="300"/>
              </a:spcAft>
            </a:pPr>
            <a:r>
              <a:rPr lang="en-US" sz="1400" b="1" dirty="0">
                <a:solidFill>
                  <a:schemeClr val="tx1"/>
                </a:solidFill>
                <a:latin typeface="Sassoon Penpals" panose="02000400000000000000" pitchFamily="50" charset="0"/>
              </a:rPr>
              <a:t>Imagery</a:t>
            </a:r>
          </a:p>
          <a:p>
            <a:pPr>
              <a:spcAft>
                <a:spcPts val="300"/>
              </a:spcAft>
            </a:pPr>
            <a:r>
              <a:rPr lang="en-US" sz="1400" dirty="0">
                <a:solidFill>
                  <a:schemeClr val="tx1"/>
                </a:solidFill>
                <a:latin typeface="Sassoon Penpals" panose="02000400000000000000" pitchFamily="50" charset="0"/>
              </a:rPr>
              <a:t>Terrestrial, aerial and satellite photographs Google Earth</a:t>
            </a:r>
          </a:p>
          <a:p>
            <a:pPr>
              <a:spcAft>
                <a:spcPts val="300"/>
              </a:spcAft>
            </a:pPr>
            <a:r>
              <a:rPr lang="en-GB" sz="1400" b="1" dirty="0">
                <a:solidFill>
                  <a:schemeClr val="tx1"/>
                </a:solidFill>
                <a:latin typeface="Sassoon Penpals" panose="02000400000000000000" pitchFamily="50" charset="0"/>
              </a:rPr>
              <a:t>Thinking skills</a:t>
            </a: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p:txBody>
      </p:sp>
      <p:graphicFrame>
        <p:nvGraphicFramePr>
          <p:cNvPr id="3" name="Table 2">
            <a:extLst>
              <a:ext uri="{FF2B5EF4-FFF2-40B4-BE49-F238E27FC236}">
                <a16:creationId xmlns:a16="http://schemas.microsoft.com/office/drawing/2014/main" id="{20130462-98B3-4D78-9365-72FAA9A6776C}"/>
              </a:ext>
            </a:extLst>
          </p:cNvPr>
          <p:cNvGraphicFramePr>
            <a:graphicFrameLocks noGrp="1"/>
          </p:cNvGraphicFramePr>
          <p:nvPr>
            <p:extLst>
              <p:ext uri="{D42A27DB-BD31-4B8C-83A1-F6EECF244321}">
                <p14:modId xmlns:p14="http://schemas.microsoft.com/office/powerpoint/2010/main" val="2125696302"/>
              </p:ext>
            </p:extLst>
          </p:nvPr>
        </p:nvGraphicFramePr>
        <p:xfrm>
          <a:off x="3968985" y="3716151"/>
          <a:ext cx="4089165" cy="3718560"/>
        </p:xfrm>
        <a:graphic>
          <a:graphicData uri="http://schemas.openxmlformats.org/drawingml/2006/table">
            <a:tbl>
              <a:tblPr bandRow="1">
                <a:tableStyleId>{3B4B98B0-60AC-42C2-AFA5-B58CD77FA1E5}</a:tableStyleId>
              </a:tblPr>
              <a:tblGrid>
                <a:gridCol w="751469">
                  <a:extLst>
                    <a:ext uri="{9D8B030D-6E8A-4147-A177-3AD203B41FA5}">
                      <a16:colId xmlns:a16="http://schemas.microsoft.com/office/drawing/2014/main" val="1551781930"/>
                    </a:ext>
                  </a:extLst>
                </a:gridCol>
                <a:gridCol w="3337696">
                  <a:extLst>
                    <a:ext uri="{9D8B030D-6E8A-4147-A177-3AD203B41FA5}">
                      <a16:colId xmlns:a16="http://schemas.microsoft.com/office/drawing/2014/main" val="3696036744"/>
                    </a:ext>
                  </a:extLst>
                </a:gridCol>
              </a:tblGrid>
              <a:tr h="303925">
                <a:tc>
                  <a:txBody>
                    <a:bodyPr/>
                    <a:lstStyle/>
                    <a:p>
                      <a:r>
                        <a:rPr lang="en-US" sz="1000" b="1" dirty="0" err="1">
                          <a:latin typeface="Sassoon Penpals" panose="02000400000000000000" pitchFamily="50" charset="0"/>
                        </a:rPr>
                        <a:t>Synthesise</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Bring together a range of ideas and facts from different sources to develop an argument or explanation for something.</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40678706"/>
                  </a:ext>
                </a:extLst>
              </a:tr>
              <a:tr h="303925">
                <a:tc>
                  <a:txBody>
                    <a:bodyPr/>
                    <a:lstStyle/>
                    <a:p>
                      <a:r>
                        <a:rPr lang="en-US" sz="1000" b="1" dirty="0">
                          <a:latin typeface="Sassoon Penpals" panose="02000400000000000000" pitchFamily="50" charset="0"/>
                        </a:rPr>
                        <a:t>Explain</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Demonstrate understanding and comprehension of how or why something is the way it is as a result of synthesizing information.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59407033"/>
                  </a:ext>
                </a:extLst>
              </a:tr>
              <a:tr h="303925">
                <a:tc>
                  <a:txBody>
                    <a:bodyPr/>
                    <a:lstStyle/>
                    <a:p>
                      <a:r>
                        <a:rPr lang="en-US" sz="1000" b="1" dirty="0" err="1">
                          <a:latin typeface="Sassoon Penpals" panose="02000400000000000000" pitchFamily="50" charset="0"/>
                        </a:rPr>
                        <a:t>Empathise</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The capacity to place oneself impartially in another’s position to better understand their motives, decisions and actions (even if they are not shared values).</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610945564"/>
                  </a:ext>
                </a:extLst>
              </a:tr>
              <a:tr h="329253">
                <a:tc>
                  <a:txBody>
                    <a:bodyPr/>
                    <a:lstStyle/>
                    <a:p>
                      <a:r>
                        <a:rPr lang="en-US" sz="1000" b="1" dirty="0">
                          <a:latin typeface="Sassoon Penpals" panose="02000400000000000000" pitchFamily="50" charset="0"/>
                        </a:rPr>
                        <a:t>Informed Conclusion</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A knowledgeable summing up of the main points or issues</a:t>
                      </a:r>
                    </a:p>
                    <a:p>
                      <a:r>
                        <a:rPr lang="en-US" sz="900" dirty="0">
                          <a:latin typeface="Sassoon Penpals" panose="02000400000000000000" pitchFamily="50" charset="0"/>
                        </a:rPr>
                        <a:t>about something.</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4495077"/>
                  </a:ext>
                </a:extLst>
              </a:tr>
              <a:tr h="329253">
                <a:tc>
                  <a:txBody>
                    <a:bodyPr/>
                    <a:lstStyle/>
                    <a:p>
                      <a:r>
                        <a:rPr lang="en-US" sz="1000" b="1" dirty="0">
                          <a:latin typeface="Sassoon Penpals" panose="02000400000000000000" pitchFamily="50" charset="0"/>
                        </a:rPr>
                        <a:t>Reasoned Judgement</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A personal view or opinion about something supported by </a:t>
                      </a:r>
                    </a:p>
                    <a:p>
                      <a:r>
                        <a:rPr lang="en-US" sz="900" dirty="0">
                          <a:latin typeface="Sassoon Penpals" panose="02000400000000000000" pitchFamily="50" charset="0"/>
                        </a:rPr>
                        <a:t>factual evidence.</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262402255"/>
                  </a:ext>
                </a:extLst>
              </a:tr>
              <a:tr h="303925">
                <a:tc>
                  <a:txBody>
                    <a:bodyPr/>
                    <a:lstStyle/>
                    <a:p>
                      <a:r>
                        <a:rPr lang="en-US" sz="1000" b="1" dirty="0">
                          <a:latin typeface="Sassoon Penpals" panose="02000400000000000000" pitchFamily="50" charset="0"/>
                        </a:rPr>
                        <a:t>Justify</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Give reasons to show or prove what you feel to be right or </a:t>
                      </a:r>
                    </a:p>
                    <a:p>
                      <a:r>
                        <a:rPr lang="en-US" sz="900" dirty="0">
                          <a:latin typeface="Sassoon Penpals" panose="02000400000000000000" pitchFamily="50" charset="0"/>
                        </a:rPr>
                        <a:t>reasonable.</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5527621"/>
                  </a:ext>
                </a:extLst>
              </a:tr>
              <a:tr h="303925">
                <a:tc>
                  <a:txBody>
                    <a:bodyPr/>
                    <a:lstStyle/>
                    <a:p>
                      <a:r>
                        <a:rPr lang="en-US" sz="1000" b="1" dirty="0">
                          <a:latin typeface="Sassoon Penpals" panose="02000400000000000000" pitchFamily="50" charset="0"/>
                        </a:rPr>
                        <a:t>Apply</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The transfer of knowledge and/or skills learned in one context to help make sense of a different situation.</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35434098"/>
                  </a:ext>
                </a:extLst>
              </a:tr>
              <a:tr h="303925">
                <a:tc>
                  <a:txBody>
                    <a:bodyPr/>
                    <a:lstStyle/>
                    <a:p>
                      <a:r>
                        <a:rPr lang="en-GB" sz="1000" b="1" dirty="0">
                          <a:latin typeface="Sassoon Penpals" panose="02000400000000000000" pitchFamily="50" charset="0"/>
                        </a:rPr>
                        <a:t>Evaluate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Weigh up and judge the relative importance of something in relation to counter ideas and arguments.</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30211028"/>
                  </a:ext>
                </a:extLst>
              </a:tr>
              <a:tr h="303925">
                <a:tc>
                  <a:txBody>
                    <a:bodyPr/>
                    <a:lstStyle/>
                    <a:p>
                      <a:r>
                        <a:rPr lang="en-US" sz="1000" b="1" dirty="0">
                          <a:latin typeface="Sassoon Penpals" panose="02000400000000000000" pitchFamily="50" charset="0"/>
                        </a:rPr>
                        <a:t>Critique</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Review and examine something critically particularly to gain </a:t>
                      </a:r>
                    </a:p>
                    <a:p>
                      <a:r>
                        <a:rPr lang="en-US" sz="900" dirty="0">
                          <a:latin typeface="Sassoon Penpals" panose="02000400000000000000" pitchFamily="50" charset="0"/>
                        </a:rPr>
                        <a:t>an awareness of its limitations and reliability as evidence </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21966696"/>
                  </a:ext>
                </a:extLst>
              </a:tr>
              <a:tr h="303925">
                <a:tc>
                  <a:txBody>
                    <a:bodyPr/>
                    <a:lstStyle/>
                    <a:p>
                      <a:r>
                        <a:rPr lang="en-GB" sz="1000" b="1" dirty="0">
                          <a:latin typeface="Sassoon Penpals" panose="02000400000000000000" pitchFamily="50" charset="0"/>
                        </a:rPr>
                        <a:t>Hypothesise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Come up with an idea, question or theory that can be </a:t>
                      </a:r>
                    </a:p>
                    <a:p>
                      <a:r>
                        <a:rPr lang="en-US" sz="900" dirty="0">
                          <a:latin typeface="Sassoon Penpals" panose="02000400000000000000" pitchFamily="50" charset="0"/>
                        </a:rPr>
                        <a:t>investigated to see whether it has any validity or truth.</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36670298"/>
                  </a:ext>
                </a:extLst>
              </a:tr>
            </a:tbl>
          </a:graphicData>
        </a:graphic>
      </p:graphicFrame>
      <p:sp>
        <p:nvSpPr>
          <p:cNvPr id="12" name="Oval 11">
            <a:extLst>
              <a:ext uri="{FF2B5EF4-FFF2-40B4-BE49-F238E27FC236}">
                <a16:creationId xmlns:a16="http://schemas.microsoft.com/office/drawing/2014/main" id="{637698D3-0420-4D2A-903E-27B86B99BCDD}"/>
              </a:ext>
            </a:extLst>
          </p:cNvPr>
          <p:cNvSpPr/>
          <p:nvPr/>
        </p:nvSpPr>
        <p:spPr>
          <a:xfrm>
            <a:off x="10961077" y="172625"/>
            <a:ext cx="914173" cy="85900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Geography</a:t>
            </a:r>
            <a:endParaRPr lang="en-GB" sz="1000" dirty="0">
              <a:solidFill>
                <a:schemeClr val="bg1"/>
              </a:solidFill>
              <a:latin typeface="Sassoon Penpals" panose="02000400000000000000" pitchFamily="50" charset="0"/>
            </a:endParaRPr>
          </a:p>
        </p:txBody>
      </p:sp>
      <p:sp>
        <p:nvSpPr>
          <p:cNvPr id="13" name="Rounded Rectangle 17">
            <a:extLst>
              <a:ext uri="{FF2B5EF4-FFF2-40B4-BE49-F238E27FC236}">
                <a16:creationId xmlns:a16="http://schemas.microsoft.com/office/drawing/2014/main" id="{7BF8C732-7357-41BA-9B18-33AFE9E000E7}"/>
              </a:ext>
            </a:extLst>
          </p:cNvPr>
          <p:cNvSpPr/>
          <p:nvPr/>
        </p:nvSpPr>
        <p:spPr>
          <a:xfrm>
            <a:off x="6276076" y="133314"/>
            <a:ext cx="4586654" cy="535356"/>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spcAft>
                <a:spcPts val="600"/>
              </a:spcAft>
            </a:pPr>
            <a:r>
              <a:rPr lang="en-US" sz="1400" dirty="0">
                <a:solidFill>
                  <a:schemeClr val="tx1"/>
                </a:solidFill>
                <a:latin typeface="Sassoon Penpals" panose="02000400000000000000" pitchFamily="50" charset="0"/>
              </a:rPr>
              <a:t>Environment	Location	Scale	    Distribution         Processes      Change	      Interaction       Interdependence     Sustainability     Diversity</a:t>
            </a:r>
          </a:p>
        </p:txBody>
      </p:sp>
      <p:sp>
        <p:nvSpPr>
          <p:cNvPr id="11" name="Rounded Rectangle 48">
            <a:extLst>
              <a:ext uri="{FF2B5EF4-FFF2-40B4-BE49-F238E27FC236}">
                <a16:creationId xmlns:a16="http://schemas.microsoft.com/office/drawing/2014/main" id="{7BB80192-160A-42ED-A39C-1EC3201B5873}"/>
              </a:ext>
            </a:extLst>
          </p:cNvPr>
          <p:cNvSpPr/>
          <p:nvPr/>
        </p:nvSpPr>
        <p:spPr>
          <a:xfrm>
            <a:off x="8370082" y="1199014"/>
            <a:ext cx="4355317" cy="5295571"/>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200"/>
              </a:spcAft>
            </a:pPr>
            <a:r>
              <a:rPr lang="en-GB" sz="2400" b="1" u="sng" dirty="0">
                <a:solidFill>
                  <a:schemeClr val="tx1"/>
                </a:solidFill>
                <a:latin typeface="Sassoon Penpals" panose="02000400000000000000" pitchFamily="50" charset="0"/>
              </a:rPr>
              <a:t>End Points of Learning</a:t>
            </a:r>
          </a:p>
          <a:p>
            <a:pPr>
              <a:spcAft>
                <a:spcPts val="200"/>
              </a:spcAft>
            </a:pPr>
            <a:r>
              <a:rPr lang="en-GB" sz="1600" b="1" dirty="0">
                <a:solidFill>
                  <a:schemeClr val="tx1"/>
                </a:solidFill>
                <a:latin typeface="Sassoon Penpals" panose="02000400000000000000" pitchFamily="50" charset="0"/>
              </a:rPr>
              <a:t>Pupils making a good level of progress will:</a:t>
            </a:r>
          </a:p>
          <a:p>
            <a:pPr marL="342900" indent="-342900">
              <a:spcAft>
                <a:spcPts val="200"/>
              </a:spcAft>
              <a:buFont typeface="+mj-lt"/>
              <a:buAutoNum type="arabicPeriod"/>
            </a:pPr>
            <a:r>
              <a:rPr lang="en-GB" sz="1400" b="1" dirty="0">
                <a:solidFill>
                  <a:schemeClr val="tx1"/>
                </a:solidFill>
                <a:latin typeface="Sassoon Penpals" panose="02000400000000000000" pitchFamily="50" charset="0"/>
              </a:rPr>
              <a:t>Identify, describe and locate </a:t>
            </a:r>
            <a:r>
              <a:rPr lang="en-GB" sz="1400" dirty="0">
                <a:solidFill>
                  <a:schemeClr val="tx1"/>
                </a:solidFill>
                <a:latin typeface="Sassoon Penpals" panose="02000400000000000000" pitchFamily="50" charset="0"/>
              </a:rPr>
              <a:t>the main countries, cities, environmental regions and key landmarks e.g., Eiffel Tower, Alps etc.  found in Europe</a:t>
            </a:r>
          </a:p>
          <a:p>
            <a:pPr marL="342900" indent="-342900">
              <a:spcAft>
                <a:spcPts val="200"/>
              </a:spcAft>
              <a:buFont typeface="+mj-lt"/>
              <a:buAutoNum type="arabicPeriod"/>
            </a:pPr>
            <a:r>
              <a:rPr lang="en-GB" sz="1400" b="1" dirty="0">
                <a:solidFill>
                  <a:schemeClr val="tx1"/>
                </a:solidFill>
                <a:latin typeface="Sassoon Penpals" panose="02000400000000000000" pitchFamily="50" charset="0"/>
              </a:rPr>
              <a:t>Explain</a:t>
            </a:r>
            <a:r>
              <a:rPr lang="en-GB" sz="1400" dirty="0">
                <a:solidFill>
                  <a:schemeClr val="tx1"/>
                </a:solidFill>
                <a:latin typeface="Sassoon Penpals" panose="02000400000000000000" pitchFamily="50" charset="0"/>
              </a:rPr>
              <a:t> how the physical landscape of Greece had a significant impact on its growth in the Ancient World and how different city states were in many ways unique and autonomous </a:t>
            </a:r>
          </a:p>
          <a:p>
            <a:pPr marL="342900" indent="-342900">
              <a:spcAft>
                <a:spcPts val="200"/>
              </a:spcAft>
              <a:buFont typeface="+mj-lt"/>
              <a:buAutoNum type="arabicPeriod"/>
            </a:pPr>
            <a:r>
              <a:rPr lang="en-GB" sz="1400" b="1" dirty="0">
                <a:solidFill>
                  <a:schemeClr val="tx1"/>
                </a:solidFill>
                <a:latin typeface="Sassoon Penpals" panose="02000400000000000000" pitchFamily="50" charset="0"/>
              </a:rPr>
              <a:t>Describe and explain </a:t>
            </a:r>
            <a:r>
              <a:rPr lang="en-GB" sz="1400" dirty="0">
                <a:solidFill>
                  <a:schemeClr val="tx1"/>
                </a:solidFill>
                <a:latin typeface="Sassoon Penpals" panose="02000400000000000000" pitchFamily="50" charset="0"/>
              </a:rPr>
              <a:t>the impact that tourism is having on towns such as Thessaloniki</a:t>
            </a:r>
          </a:p>
          <a:p>
            <a:pPr marL="342900" indent="-342900">
              <a:spcAft>
                <a:spcPts val="200"/>
              </a:spcAft>
              <a:buFont typeface="+mj-lt"/>
              <a:buAutoNum type="arabicPeriod"/>
            </a:pPr>
            <a:r>
              <a:rPr lang="en-GB" sz="1400" b="1" dirty="0">
                <a:solidFill>
                  <a:schemeClr val="tx1"/>
                </a:solidFill>
                <a:latin typeface="Sassoon Penpals" panose="02000400000000000000" pitchFamily="50" charset="0"/>
              </a:rPr>
              <a:t>Evaluate</a:t>
            </a:r>
            <a:r>
              <a:rPr lang="en-GB" sz="1400" dirty="0">
                <a:solidFill>
                  <a:schemeClr val="tx1"/>
                </a:solidFill>
                <a:latin typeface="Sassoon Penpals" panose="02000400000000000000" pitchFamily="50" charset="0"/>
              </a:rPr>
              <a:t> some of the measures being taken by the Greek Government to address the ‘immigration crisis’</a:t>
            </a:r>
          </a:p>
          <a:p>
            <a:pPr marL="342900" indent="-342900">
              <a:spcAft>
                <a:spcPts val="200"/>
              </a:spcAft>
              <a:buFont typeface="+mj-lt"/>
              <a:buAutoNum type="arabicPeriod"/>
            </a:pPr>
            <a:r>
              <a:rPr lang="en-GB" sz="1400" b="1" dirty="0">
                <a:solidFill>
                  <a:schemeClr val="tx1"/>
                </a:solidFill>
                <a:latin typeface="Sassoon Penpals" panose="02000400000000000000" pitchFamily="50" charset="0"/>
              </a:rPr>
              <a:t>Explain</a:t>
            </a:r>
            <a:r>
              <a:rPr lang="en-GB" sz="1400" dirty="0">
                <a:solidFill>
                  <a:schemeClr val="tx1"/>
                </a:solidFill>
                <a:latin typeface="Sassoon Penpals" panose="02000400000000000000" pitchFamily="50" charset="0"/>
              </a:rPr>
              <a:t> what the greenhouse effect is and its link to global warming </a:t>
            </a:r>
          </a:p>
          <a:p>
            <a:pPr marL="342900" indent="-342900">
              <a:spcAft>
                <a:spcPts val="200"/>
              </a:spcAft>
              <a:buFont typeface="+mj-lt"/>
              <a:buAutoNum type="arabicPeriod"/>
            </a:pPr>
            <a:r>
              <a:rPr lang="en-GB" sz="1400" b="1" dirty="0">
                <a:solidFill>
                  <a:schemeClr val="tx1"/>
                </a:solidFill>
                <a:latin typeface="Sassoon Penpals" panose="02000400000000000000" pitchFamily="50" charset="0"/>
              </a:rPr>
              <a:t>Understand</a:t>
            </a:r>
            <a:r>
              <a:rPr lang="en-GB" sz="1400" dirty="0">
                <a:solidFill>
                  <a:schemeClr val="tx1"/>
                </a:solidFill>
                <a:latin typeface="Sassoon Penpals" panose="02000400000000000000" pitchFamily="50" charset="0"/>
              </a:rPr>
              <a:t> some of the changes being caused by climate change in coastal areas of the United Kingdom and reach a judgement about what people are doing locally to mitigate its effects</a:t>
            </a:r>
          </a:p>
          <a:p>
            <a:pPr marL="342900" indent="-342900">
              <a:spcAft>
                <a:spcPts val="200"/>
              </a:spcAft>
              <a:buFont typeface="+mj-lt"/>
              <a:buAutoNum type="arabicPeriod"/>
            </a:pPr>
            <a:r>
              <a:rPr lang="en-GB" sz="1400" b="1" dirty="0">
                <a:solidFill>
                  <a:schemeClr val="tx1"/>
                </a:solidFill>
                <a:latin typeface="Sassoon Penpals" panose="02000400000000000000" pitchFamily="50" charset="0"/>
              </a:rPr>
              <a:t>Explain, evaluate and reach a judgement </a:t>
            </a:r>
            <a:r>
              <a:rPr lang="en-GB" sz="1400" dirty="0">
                <a:solidFill>
                  <a:schemeClr val="tx1"/>
                </a:solidFill>
                <a:latin typeface="Sassoon Penpals" panose="02000400000000000000" pitchFamily="50" charset="0"/>
              </a:rPr>
              <a:t>about how countries around the world are acting to reduce global warming</a:t>
            </a:r>
          </a:p>
          <a:p>
            <a:pPr marL="342900" indent="-342900">
              <a:spcAft>
                <a:spcPts val="600"/>
              </a:spcAft>
              <a:buFont typeface="+mj-lt"/>
              <a:buAutoNum type="arabicPeriod"/>
            </a:pPr>
            <a:endParaRPr lang="en-GB" sz="1400" dirty="0">
              <a:solidFill>
                <a:schemeClr val="tx1"/>
              </a:solidFill>
              <a:latin typeface="Sassoon Penpals" panose="02000400000000000000" pitchFamily="50" charset="0"/>
            </a:endParaRPr>
          </a:p>
          <a:p>
            <a:pPr marL="342900" indent="-342900">
              <a:spcAft>
                <a:spcPts val="600"/>
              </a:spcAft>
              <a:buFont typeface="+mj-lt"/>
              <a:buAutoNum type="arabicPeriod"/>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US" sz="1400" dirty="0">
              <a:solidFill>
                <a:schemeClr val="tx1"/>
              </a:solidFill>
              <a:latin typeface="Sassoon Penpals" panose="02000400000000000000" pitchFamily="50" charset="0"/>
            </a:endParaRPr>
          </a:p>
          <a:p>
            <a:pPr marL="228600" indent="-228600">
              <a:spcAft>
                <a:spcPts val="600"/>
              </a:spcAft>
              <a:buFont typeface="+mj-lt"/>
              <a:buAutoNum type="arabicPeriod"/>
            </a:pPr>
            <a:endParaRPr lang="en-GB" sz="1400" dirty="0">
              <a:solidFill>
                <a:schemeClr val="tx1"/>
              </a:solidFill>
              <a:latin typeface="Sassoon Penpals" panose="02000400000000000000" pitchFamily="50" charset="0"/>
            </a:endParaRPr>
          </a:p>
          <a:p>
            <a:pPr marL="228600" indent="-228600">
              <a:spcAft>
                <a:spcPts val="600"/>
              </a:spcAft>
              <a:buFont typeface="+mj-lt"/>
              <a:buAutoNum type="arabicPeriod"/>
            </a:pPr>
            <a:endParaRPr lang="en-US" sz="1400" dirty="0">
              <a:solidFill>
                <a:schemeClr val="tx1"/>
              </a:solidFill>
              <a:latin typeface="Sassoon Penpals" panose="02000400000000000000" pitchFamily="50" charset="0"/>
            </a:endParaRPr>
          </a:p>
          <a:p>
            <a:pPr marL="228600" indent="-228600">
              <a:spcAft>
                <a:spcPts val="600"/>
              </a:spcAft>
              <a:buFont typeface="+mj-lt"/>
              <a:buAutoNum type="arabicPeriod"/>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US" sz="105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US" sz="105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050" dirty="0">
              <a:solidFill>
                <a:schemeClr val="tx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78872277-2D1C-428B-BF68-09FBFF3E02B4}"/>
              </a:ext>
            </a:extLst>
          </p:cNvPr>
          <p:cNvSpPr/>
          <p:nvPr/>
        </p:nvSpPr>
        <p:spPr>
          <a:xfrm>
            <a:off x="8393723" y="6600092"/>
            <a:ext cx="4330757" cy="2867793"/>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300"/>
              </a:spcAft>
            </a:pPr>
            <a:r>
              <a:rPr lang="en-GB" sz="2400" b="1" dirty="0">
                <a:solidFill>
                  <a:schemeClr val="tx1"/>
                </a:solidFill>
                <a:latin typeface="Sassoon Penpals" panose="02000400000000000000" pitchFamily="50" charset="0"/>
              </a:rPr>
              <a:t>Building on…</a:t>
            </a:r>
          </a:p>
          <a:p>
            <a:pPr marL="171450" indent="-171450">
              <a:spcAft>
                <a:spcPts val="100"/>
              </a:spcAft>
              <a:buFont typeface="Arial" panose="020B0604020202020204" pitchFamily="34" charset="0"/>
              <a:buChar char="•"/>
            </a:pPr>
            <a:r>
              <a:rPr lang="en-GB" sz="1200" dirty="0">
                <a:solidFill>
                  <a:schemeClr val="tx1"/>
                </a:solidFill>
                <a:latin typeface="Sassoon Penpals" panose="02000400000000000000" pitchFamily="50" charset="0"/>
              </a:rPr>
              <a:t>The meaning of concepts such as ‘rural’, ‘urban’, ‘settlement’, ‘population density’, ‘biomes’ and ‘climate’</a:t>
            </a:r>
          </a:p>
          <a:p>
            <a:pPr marL="171450" indent="-171450">
              <a:spcAft>
                <a:spcPts val="100"/>
              </a:spcAft>
              <a:buFont typeface="Arial" panose="020B0604020202020204" pitchFamily="34" charset="0"/>
              <a:buChar char="•"/>
            </a:pPr>
            <a:r>
              <a:rPr lang="en-US" sz="1200" dirty="0">
                <a:solidFill>
                  <a:schemeClr val="tx1"/>
                </a:solidFill>
                <a:latin typeface="Sassoon Penpals" panose="02000400000000000000" pitchFamily="50" charset="0"/>
              </a:rPr>
              <a:t>That there are many factors to for high and low population density</a:t>
            </a:r>
          </a:p>
          <a:p>
            <a:pPr marL="171450" indent="-171450">
              <a:spcAft>
                <a:spcPts val="100"/>
              </a:spcAft>
              <a:buFont typeface="Arial" panose="020B0604020202020204" pitchFamily="34" charset="0"/>
              <a:buChar char="•"/>
            </a:pPr>
            <a:r>
              <a:rPr lang="en-US" sz="1200" dirty="0">
                <a:solidFill>
                  <a:schemeClr val="tx1"/>
                </a:solidFill>
                <a:latin typeface="Sassoon Penpals" panose="02000400000000000000" pitchFamily="50" charset="0"/>
              </a:rPr>
              <a:t>The difference between the physical and human geographical features of the seaside, countryside and towns and cities</a:t>
            </a:r>
          </a:p>
          <a:p>
            <a:pPr marL="171450" indent="-171450">
              <a:spcAft>
                <a:spcPts val="100"/>
              </a:spcAft>
              <a:buFont typeface="Arial" panose="020B0604020202020204" pitchFamily="34" charset="0"/>
              <a:buChar char="•"/>
            </a:pPr>
            <a:r>
              <a:rPr lang="en-US" sz="1200" dirty="0">
                <a:solidFill>
                  <a:schemeClr val="tx1"/>
                </a:solidFill>
                <a:latin typeface="Sassoon Penpals" panose="02000400000000000000" pitchFamily="50" charset="0"/>
              </a:rPr>
              <a:t>A range of different physical features of coastlines</a:t>
            </a:r>
          </a:p>
          <a:p>
            <a:pPr marL="171450" indent="-171450">
              <a:spcAft>
                <a:spcPts val="100"/>
              </a:spcAft>
              <a:buFont typeface="Arial" panose="020B0604020202020204" pitchFamily="34" charset="0"/>
              <a:buChar char="•"/>
            </a:pPr>
            <a:r>
              <a:rPr lang="en-US" sz="1200" dirty="0">
                <a:solidFill>
                  <a:schemeClr val="tx1"/>
                </a:solidFill>
                <a:latin typeface="Sassoon Penpals" panose="02000400000000000000" pitchFamily="50" charset="0"/>
              </a:rPr>
              <a:t>Why the seaside is such an attractive place for people to visit</a:t>
            </a:r>
          </a:p>
          <a:p>
            <a:pPr marL="171450" indent="-171450">
              <a:spcAft>
                <a:spcPts val="100"/>
              </a:spcAft>
              <a:buFont typeface="Arial" panose="020B0604020202020204" pitchFamily="34" charset="0"/>
              <a:buChar char="•"/>
            </a:pPr>
            <a:r>
              <a:rPr lang="en-US" sz="1200" dirty="0">
                <a:solidFill>
                  <a:schemeClr val="tx1"/>
                </a:solidFill>
                <a:latin typeface="Sassoon Penpals" panose="02000400000000000000" pitchFamily="50" charset="0"/>
              </a:rPr>
              <a:t>Different ways in which people can impact negatively on or pollute seaside environments</a:t>
            </a:r>
          </a:p>
          <a:p>
            <a:pPr marL="171450" indent="-171450">
              <a:spcAft>
                <a:spcPts val="100"/>
              </a:spcAft>
              <a:buFont typeface="Arial" panose="020B0604020202020204" pitchFamily="34" charset="0"/>
              <a:buChar char="•"/>
            </a:pPr>
            <a:r>
              <a:rPr lang="en-US" sz="1200" dirty="0">
                <a:solidFill>
                  <a:schemeClr val="tx1"/>
                </a:solidFill>
                <a:latin typeface="Sassoon Penpals" panose="02000400000000000000" pitchFamily="50" charset="0"/>
              </a:rPr>
              <a:t>How traditional seaside holidays in the United Kingdom have changed within living memory</a:t>
            </a:r>
          </a:p>
          <a:p>
            <a:pPr marL="171450" indent="-171450">
              <a:spcAft>
                <a:spcPts val="100"/>
              </a:spcAft>
              <a:buFont typeface="Arial" panose="020B0604020202020204" pitchFamily="34" charset="0"/>
              <a:buChar char="•"/>
            </a:pPr>
            <a:r>
              <a:rPr lang="en-US" sz="1200" dirty="0">
                <a:solidFill>
                  <a:schemeClr val="tx1"/>
                </a:solidFill>
                <a:latin typeface="Sassoon Penpals" panose="02000400000000000000" pitchFamily="50" charset="0"/>
              </a:rPr>
              <a:t>Causes and impacts of increased </a:t>
            </a:r>
            <a:r>
              <a:rPr lang="en-US" sz="1200" dirty="0" err="1">
                <a:solidFill>
                  <a:schemeClr val="tx1"/>
                </a:solidFill>
                <a:latin typeface="Sassoon Penpals" panose="02000400000000000000" pitchFamily="50" charset="0"/>
              </a:rPr>
              <a:t>urbanisation</a:t>
            </a:r>
            <a:endParaRPr lang="en-GB" sz="1200" dirty="0">
              <a:solidFill>
                <a:schemeClr val="tx1"/>
              </a:solidFill>
              <a:latin typeface="Sassoon Penpals" panose="02000400000000000000" pitchFamily="50" charset="0"/>
            </a:endParaRPr>
          </a:p>
        </p:txBody>
      </p:sp>
      <p:pic>
        <p:nvPicPr>
          <p:cNvPr id="15" name="Picture 14">
            <a:extLst>
              <a:ext uri="{FF2B5EF4-FFF2-40B4-BE49-F238E27FC236}">
                <a16:creationId xmlns:a16="http://schemas.microsoft.com/office/drawing/2014/main" id="{58E6BB59-59B0-474E-AD98-34D3128CF344}"/>
              </a:ext>
            </a:extLst>
          </p:cNvPr>
          <p:cNvPicPr>
            <a:picLocks noChangeAspect="1"/>
          </p:cNvPicPr>
          <p:nvPr/>
        </p:nvPicPr>
        <p:blipFill>
          <a:blip r:embed="rId3"/>
          <a:stretch>
            <a:fillRect/>
          </a:stretch>
        </p:blipFill>
        <p:spPr>
          <a:xfrm>
            <a:off x="11875250" y="6639129"/>
            <a:ext cx="670618" cy="476274"/>
          </a:xfrm>
          <a:prstGeom prst="rect">
            <a:avLst/>
          </a:prstGeom>
        </p:spPr>
      </p:pic>
      <p:sp>
        <p:nvSpPr>
          <p:cNvPr id="16" name="Rounded Rectangle 48">
            <a:extLst>
              <a:ext uri="{FF2B5EF4-FFF2-40B4-BE49-F238E27FC236}">
                <a16:creationId xmlns:a16="http://schemas.microsoft.com/office/drawing/2014/main" id="{1152A7F3-FCE2-40C4-B4BA-5C85E0220219}"/>
              </a:ext>
            </a:extLst>
          </p:cNvPr>
          <p:cNvSpPr/>
          <p:nvPr/>
        </p:nvSpPr>
        <p:spPr>
          <a:xfrm>
            <a:off x="3897923" y="7784123"/>
            <a:ext cx="4388828" cy="1683761"/>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05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hlinkClick r:id="rId4" action="ppaction://hlinksldjump"/>
              </a:rPr>
              <a:t>Subject specific inclusive and adaptive strategies can be found here.</a:t>
            </a:r>
            <a:endParaRPr kumimoji="0" lang="en-GB" sz="12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pic>
        <p:nvPicPr>
          <p:cNvPr id="17" name="Picture 16">
            <a:extLst>
              <a:ext uri="{FF2B5EF4-FFF2-40B4-BE49-F238E27FC236}">
                <a16:creationId xmlns:a16="http://schemas.microsoft.com/office/drawing/2014/main" id="{26C31333-A334-49F7-A96B-C6BD183BC607}"/>
              </a:ext>
            </a:extLst>
          </p:cNvPr>
          <p:cNvPicPr>
            <a:picLocks noChangeAspect="1"/>
          </p:cNvPicPr>
          <p:nvPr/>
        </p:nvPicPr>
        <p:blipFill>
          <a:blip r:embed="rId5"/>
          <a:stretch>
            <a:fillRect/>
          </a:stretch>
        </p:blipFill>
        <p:spPr>
          <a:xfrm>
            <a:off x="11998504" y="137755"/>
            <a:ext cx="750026" cy="747542"/>
          </a:xfrm>
          <a:prstGeom prst="rect">
            <a:avLst/>
          </a:prstGeom>
        </p:spPr>
      </p:pic>
    </p:spTree>
    <p:extLst>
      <p:ext uri="{BB962C8B-B14F-4D97-AF65-F5344CB8AC3E}">
        <p14:creationId xmlns:p14="http://schemas.microsoft.com/office/powerpoint/2010/main" val="28451723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4400" b="1" dirty="0">
                <a:latin typeface="Sassoon Penpals" panose="02000400000000000000" pitchFamily="50" charset="0"/>
              </a:rPr>
              <a:t>Year 6 – Changing World </a:t>
            </a:r>
          </a:p>
        </p:txBody>
      </p:sp>
      <p:pic>
        <p:nvPicPr>
          <p:cNvPr id="29" name="Picture 2" descr="Pevensey and Westham school log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039866" y="176701"/>
            <a:ext cx="687754" cy="687754"/>
          </a:xfrm>
          <a:prstGeom prst="rect">
            <a:avLst/>
          </a:prstGeom>
          <a:noFill/>
          <a:extLst>
            <a:ext uri="{909E8E84-426E-40DD-AFC4-6F175D3DCCD1}">
              <a14:hiddenFill xmlns:a14="http://schemas.microsoft.com/office/drawing/2010/main">
                <a:solidFill>
                  <a:srgbClr val="FFFFFF"/>
                </a:solidFill>
              </a14:hiddenFill>
            </a:ext>
          </a:extLst>
        </p:spPr>
      </p:pic>
      <p:sp>
        <p:nvSpPr>
          <p:cNvPr id="18" name="Rounded Rectangle 17"/>
          <p:cNvSpPr/>
          <p:nvPr/>
        </p:nvSpPr>
        <p:spPr>
          <a:xfrm>
            <a:off x="376254" y="758160"/>
            <a:ext cx="4280152" cy="357734"/>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US" sz="1400" dirty="0">
                <a:solidFill>
                  <a:schemeClr val="tx1"/>
                </a:solidFill>
                <a:latin typeface="Sassoon Penpals Joined" panose="02000400000000000000" pitchFamily="50" charset="0"/>
              </a:rPr>
              <a:t>How is climate change affecting the world?</a:t>
            </a:r>
            <a:r>
              <a:rPr lang="en-GB" sz="1400" dirty="0">
                <a:solidFill>
                  <a:schemeClr val="tx1"/>
                </a:solidFill>
                <a:latin typeface="Sassoon Penpals Joined" panose="02000400000000000000" pitchFamily="50" charset="0"/>
              </a:rPr>
              <a:t> How will it impact me?</a:t>
            </a:r>
            <a:endParaRPr lang="en-GB" sz="1400" dirty="0">
              <a:solidFill>
                <a:schemeClr val="tx1"/>
              </a:solidFill>
              <a:latin typeface="Sassoon Penpals" panose="02000400000000000000" pitchFamily="50" charset="0"/>
            </a:endParaRPr>
          </a:p>
        </p:txBody>
      </p:sp>
      <p:sp>
        <p:nvSpPr>
          <p:cNvPr id="49" name="Rounded Rectangle 48"/>
          <p:cNvSpPr/>
          <p:nvPr/>
        </p:nvSpPr>
        <p:spPr>
          <a:xfrm>
            <a:off x="76201" y="1174506"/>
            <a:ext cx="3714749" cy="8332910"/>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Substantive Knowledge</a:t>
            </a:r>
          </a:p>
          <a:p>
            <a:pPr>
              <a:spcAft>
                <a:spcPts val="600"/>
              </a:spcAft>
            </a:pPr>
            <a:r>
              <a:rPr lang="en-US" sz="1600" b="1" dirty="0">
                <a:solidFill>
                  <a:schemeClr val="tx1"/>
                </a:solidFill>
                <a:latin typeface="Sassoon Penpals" panose="02000400000000000000" pitchFamily="50" charset="0"/>
              </a:rPr>
              <a:t>P</a:t>
            </a:r>
            <a:r>
              <a:rPr lang="en-GB" sz="1600" b="1" dirty="0" err="1">
                <a:solidFill>
                  <a:schemeClr val="tx1"/>
                </a:solidFill>
                <a:latin typeface="Sassoon Penpals" panose="02000400000000000000" pitchFamily="50" charset="0"/>
              </a:rPr>
              <a:t>upils</a:t>
            </a:r>
            <a:r>
              <a:rPr lang="en-GB" sz="1600" b="1" dirty="0">
                <a:solidFill>
                  <a:schemeClr val="tx1"/>
                </a:solidFill>
                <a:latin typeface="Sassoon Penpals" panose="02000400000000000000" pitchFamily="50" charset="0"/>
              </a:rPr>
              <a:t> will know:</a:t>
            </a:r>
          </a:p>
          <a:p>
            <a:pPr marL="171450" indent="-171450">
              <a:spcAft>
                <a:spcPts val="600"/>
              </a:spcAft>
              <a:buFont typeface="Arial" panose="020B0604020202020204" pitchFamily="34" charset="0"/>
              <a:buChar char="•"/>
            </a:pPr>
            <a:r>
              <a:rPr lang="en-US" sz="1200" dirty="0">
                <a:solidFill>
                  <a:schemeClr val="tx1"/>
                </a:solidFill>
                <a:latin typeface="Sassoon Penpals" panose="02000400000000000000" pitchFamily="50" charset="0"/>
              </a:rPr>
              <a:t>The difference between weather and climate</a:t>
            </a:r>
          </a:p>
          <a:p>
            <a:pPr marL="171450" indent="-171450">
              <a:spcAft>
                <a:spcPts val="600"/>
              </a:spcAft>
              <a:buFont typeface="Arial" panose="020B0604020202020204" pitchFamily="34" charset="0"/>
              <a:buChar char="•"/>
            </a:pPr>
            <a:r>
              <a:rPr lang="en-US" sz="1200" dirty="0">
                <a:solidFill>
                  <a:schemeClr val="tx1"/>
                </a:solidFill>
                <a:latin typeface="Sassoon Penpals" panose="02000400000000000000" pitchFamily="50" charset="0"/>
              </a:rPr>
              <a:t>The climate of polar, temperate and tropical regions</a:t>
            </a:r>
          </a:p>
          <a:p>
            <a:pPr marL="171450" indent="-171450">
              <a:spcAft>
                <a:spcPts val="600"/>
              </a:spcAft>
              <a:buFont typeface="Arial" panose="020B0604020202020204" pitchFamily="34" charset="0"/>
              <a:buChar char="•"/>
            </a:pPr>
            <a:r>
              <a:rPr lang="en-US" sz="1200" dirty="0">
                <a:solidFill>
                  <a:srgbClr val="FF0000"/>
                </a:solidFill>
                <a:latin typeface="Sassoon Penpals" panose="02000400000000000000" pitchFamily="50" charset="0"/>
              </a:rPr>
              <a:t>What the greenhouse effect and global warming are</a:t>
            </a:r>
          </a:p>
          <a:p>
            <a:pPr marL="171450" indent="-171450">
              <a:spcAft>
                <a:spcPts val="600"/>
              </a:spcAft>
              <a:buFont typeface="Arial" panose="020B0604020202020204" pitchFamily="34" charset="0"/>
              <a:buChar char="•"/>
            </a:pPr>
            <a:r>
              <a:rPr lang="en-US" sz="1200" dirty="0">
                <a:solidFill>
                  <a:schemeClr val="tx1"/>
                </a:solidFill>
                <a:latin typeface="Sassoon Penpals" panose="02000400000000000000" pitchFamily="50" charset="0"/>
              </a:rPr>
              <a:t>How climate change is different from global warming</a:t>
            </a:r>
          </a:p>
          <a:p>
            <a:pPr marL="171450" indent="-171450">
              <a:spcAft>
                <a:spcPts val="600"/>
              </a:spcAft>
              <a:buFont typeface="Arial" panose="020B0604020202020204" pitchFamily="34" charset="0"/>
              <a:buChar char="•"/>
            </a:pPr>
            <a:r>
              <a:rPr lang="en-US" sz="1200" dirty="0">
                <a:solidFill>
                  <a:schemeClr val="tx1"/>
                </a:solidFill>
                <a:latin typeface="Sassoon Penpals" panose="02000400000000000000" pitchFamily="50" charset="0"/>
              </a:rPr>
              <a:t>Some of the changes being caused by climate change in Zambia and their impact on people</a:t>
            </a:r>
          </a:p>
          <a:p>
            <a:pPr marL="171450" indent="-171450">
              <a:spcAft>
                <a:spcPts val="600"/>
              </a:spcAft>
              <a:buFont typeface="Arial" panose="020B0604020202020204" pitchFamily="34" charset="0"/>
              <a:buChar char="•"/>
            </a:pPr>
            <a:r>
              <a:rPr lang="en-US" sz="1200" dirty="0">
                <a:solidFill>
                  <a:schemeClr val="tx1"/>
                </a:solidFill>
                <a:latin typeface="Sassoon Penpals" panose="02000400000000000000" pitchFamily="50" charset="0"/>
              </a:rPr>
              <a:t>Some of the changes being caused by climate change in Florida and in the USA and their impact on people</a:t>
            </a:r>
          </a:p>
          <a:p>
            <a:pPr marL="171450" indent="-171450">
              <a:spcAft>
                <a:spcPts val="600"/>
              </a:spcAft>
              <a:buFont typeface="Arial" panose="020B0604020202020204" pitchFamily="34" charset="0"/>
              <a:buChar char="•"/>
            </a:pPr>
            <a:r>
              <a:rPr lang="en-US" sz="1200" dirty="0">
                <a:solidFill>
                  <a:srgbClr val="FF0000"/>
                </a:solidFill>
                <a:latin typeface="Sassoon Penpals" panose="02000400000000000000" pitchFamily="50" charset="0"/>
              </a:rPr>
              <a:t>Some of the changes being caused by climate change in coastal areas of the United Kingdom and their impact on people </a:t>
            </a:r>
          </a:p>
          <a:p>
            <a:pPr marL="171450" indent="-171450">
              <a:spcAft>
                <a:spcPts val="600"/>
              </a:spcAft>
              <a:buFont typeface="Arial" panose="020B0604020202020204" pitchFamily="34" charset="0"/>
              <a:buChar char="•"/>
            </a:pPr>
            <a:r>
              <a:rPr lang="en-US" sz="1200" dirty="0">
                <a:solidFill>
                  <a:schemeClr val="tx1"/>
                </a:solidFill>
                <a:latin typeface="Sassoon Penpals" panose="02000400000000000000" pitchFamily="50" charset="0"/>
              </a:rPr>
              <a:t>Countries around the world where weather patterns have been most affected by climate change</a:t>
            </a:r>
          </a:p>
          <a:p>
            <a:pPr marL="171450" indent="-171450">
              <a:spcAft>
                <a:spcPts val="600"/>
              </a:spcAft>
              <a:buFont typeface="Arial" panose="020B0604020202020204" pitchFamily="34" charset="0"/>
              <a:buChar char="•"/>
            </a:pPr>
            <a:r>
              <a:rPr lang="en-US" sz="1200" dirty="0">
                <a:solidFill>
                  <a:srgbClr val="FF0000"/>
                </a:solidFill>
                <a:latin typeface="Sassoon Penpals" panose="02000400000000000000" pitchFamily="50" charset="0"/>
              </a:rPr>
              <a:t>How countries around the world are acting to reduce global warming</a:t>
            </a:r>
          </a:p>
          <a:p>
            <a:pPr marL="171450" indent="-171450">
              <a:spcAft>
                <a:spcPts val="600"/>
              </a:spcAft>
              <a:buFont typeface="Arial" panose="020B0604020202020204" pitchFamily="34" charset="0"/>
              <a:buChar char="•"/>
            </a:pPr>
            <a:r>
              <a:rPr lang="en-US" sz="1200" dirty="0">
                <a:solidFill>
                  <a:schemeClr val="tx1"/>
                </a:solidFill>
                <a:latin typeface="Sassoon Penpals" panose="02000400000000000000" pitchFamily="50" charset="0"/>
              </a:rPr>
              <a:t>How individuals, families and communities like schools are taking action to reduce global warming</a:t>
            </a:r>
          </a:p>
          <a:p>
            <a:pPr marL="171450" indent="-171450">
              <a:spcAft>
                <a:spcPts val="600"/>
              </a:spcAft>
              <a:buFont typeface="Arial" panose="020B0604020202020204" pitchFamily="34" charset="0"/>
              <a:buChar char="•"/>
            </a:pPr>
            <a:r>
              <a:rPr lang="en-US" sz="1200" dirty="0">
                <a:solidFill>
                  <a:schemeClr val="tx1"/>
                </a:solidFill>
                <a:latin typeface="Sassoon Penpals" panose="02000400000000000000" pitchFamily="50" charset="0"/>
              </a:rPr>
              <a:t>What the UK government is doing on a national level to reduce carbon emissions</a:t>
            </a:r>
          </a:p>
          <a:p>
            <a:pPr>
              <a:spcAft>
                <a:spcPts val="600"/>
              </a:spcAft>
            </a:pPr>
            <a:r>
              <a:rPr lang="en-GB" sz="1600" b="1" dirty="0">
                <a:solidFill>
                  <a:schemeClr val="tx1"/>
                </a:solidFill>
                <a:latin typeface="Sassoon Penpals" panose="02000400000000000000" pitchFamily="50" charset="0"/>
              </a:rPr>
              <a:t>National Curriculum Coverage:</a:t>
            </a:r>
          </a:p>
          <a:p>
            <a:pPr marL="171450" indent="-171450">
              <a:spcAft>
                <a:spcPts val="600"/>
              </a:spcAft>
              <a:buFont typeface="Arial" panose="020B0604020202020204" pitchFamily="34" charset="0"/>
              <a:buChar char="•"/>
            </a:pPr>
            <a:r>
              <a:rPr lang="en-US" sz="1200" b="1" dirty="0">
                <a:solidFill>
                  <a:schemeClr val="tx1"/>
                </a:solidFill>
                <a:latin typeface="Sassoon Penpals" panose="02000400000000000000" pitchFamily="50" charset="0"/>
              </a:rPr>
              <a:t>Locational knowledge - </a:t>
            </a:r>
            <a:r>
              <a:rPr lang="en-US" sz="1200" dirty="0">
                <a:solidFill>
                  <a:schemeClr val="tx1"/>
                </a:solidFill>
                <a:latin typeface="Sassoon Penpals" panose="02000400000000000000" pitchFamily="50" charset="0"/>
              </a:rPr>
              <a:t>name and locate counties and cities of the United Kingdom, geographical regions and their identifying human and physical characteristics, key topographical features (including hills, mountains, coasts and rivers), and land-use patterns; and understand how some of these aspects have changed over time </a:t>
            </a:r>
          </a:p>
          <a:p>
            <a:pPr marL="171450" indent="-171450">
              <a:spcAft>
                <a:spcPts val="600"/>
              </a:spcAft>
              <a:buFont typeface="Arial" panose="020B0604020202020204" pitchFamily="34" charset="0"/>
              <a:buChar char="•"/>
            </a:pPr>
            <a:r>
              <a:rPr lang="en-US" sz="1200" b="1" dirty="0">
                <a:solidFill>
                  <a:schemeClr val="tx1"/>
                </a:solidFill>
                <a:latin typeface="Sassoon Penpals" panose="02000400000000000000" pitchFamily="50" charset="0"/>
              </a:rPr>
              <a:t>Human and physical geography </a:t>
            </a:r>
            <a:r>
              <a:rPr lang="en-US" sz="1200" dirty="0">
                <a:solidFill>
                  <a:schemeClr val="tx1"/>
                </a:solidFill>
                <a:latin typeface="Sassoon Penpals" panose="02000400000000000000" pitchFamily="50" charset="0"/>
              </a:rPr>
              <a:t>- Describe and understand key aspects of: physical geography, including climate zones, biomes and vegetation belts. Human geography, including types of settlement and land use, economic activity including trade links, and the distribution of natural resources including energy, food, minerals and water </a:t>
            </a:r>
          </a:p>
          <a:p>
            <a:pPr marL="171450" indent="-171450">
              <a:spcAft>
                <a:spcPts val="600"/>
              </a:spcAft>
              <a:buFont typeface="Arial" panose="020B0604020202020204" pitchFamily="34" charset="0"/>
              <a:buChar char="•"/>
            </a:pPr>
            <a:r>
              <a:rPr lang="en-US" sz="1200" b="1" dirty="0">
                <a:solidFill>
                  <a:schemeClr val="tx1"/>
                </a:solidFill>
                <a:latin typeface="Sassoon Penpals" panose="02000400000000000000" pitchFamily="50" charset="0"/>
              </a:rPr>
              <a:t>Geographical skills and fieldwork - </a:t>
            </a:r>
            <a:r>
              <a:rPr lang="en-US" sz="1200" dirty="0">
                <a:solidFill>
                  <a:schemeClr val="tx1"/>
                </a:solidFill>
                <a:latin typeface="Sassoon Penpals" panose="02000400000000000000" pitchFamily="50" charset="0"/>
              </a:rPr>
              <a:t>use maps, atlases, globes and digital/computer mapping to locate countries and describe features studied</a:t>
            </a:r>
          </a:p>
        </p:txBody>
      </p:sp>
      <p:sp>
        <p:nvSpPr>
          <p:cNvPr id="39" name="Rounded Rectangle 48">
            <a:extLst>
              <a:ext uri="{FF2B5EF4-FFF2-40B4-BE49-F238E27FC236}">
                <a16:creationId xmlns:a16="http://schemas.microsoft.com/office/drawing/2014/main" id="{3F0C289C-97FA-402E-8970-6643FBDF78E0}"/>
              </a:ext>
            </a:extLst>
          </p:cNvPr>
          <p:cNvSpPr/>
          <p:nvPr/>
        </p:nvSpPr>
        <p:spPr>
          <a:xfrm>
            <a:off x="3874282" y="1174506"/>
            <a:ext cx="4451011" cy="6633063"/>
          </a:xfrm>
          <a:prstGeom prst="roundRect">
            <a:avLst>
              <a:gd name="adj" fmla="val 5516"/>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Discipline Knowledge</a:t>
            </a:r>
          </a:p>
          <a:p>
            <a:pPr>
              <a:spcAft>
                <a:spcPts val="300"/>
              </a:spcAft>
            </a:pPr>
            <a:r>
              <a:rPr lang="en-US" sz="1200" b="1" dirty="0">
                <a:solidFill>
                  <a:schemeClr val="tx1"/>
                </a:solidFill>
                <a:latin typeface="Sassoon Penpals" panose="02000400000000000000" pitchFamily="50" charset="0"/>
              </a:rPr>
              <a:t>Statistical representation:  </a:t>
            </a:r>
          </a:p>
          <a:p>
            <a:pPr>
              <a:spcAft>
                <a:spcPts val="300"/>
              </a:spcAft>
            </a:pPr>
            <a:r>
              <a:rPr lang="en-US" sz="1200" dirty="0">
                <a:solidFill>
                  <a:schemeClr val="tx1"/>
                </a:solidFill>
                <a:latin typeface="Sassoon Penpals" panose="02000400000000000000" pitchFamily="50" charset="0"/>
              </a:rPr>
              <a:t>Drawing and interpreting: line graphs, multiple line graphs, bar graphs and climate graphs</a:t>
            </a:r>
          </a:p>
          <a:p>
            <a:pPr>
              <a:spcAft>
                <a:spcPts val="300"/>
              </a:spcAft>
            </a:pPr>
            <a:r>
              <a:rPr lang="en-US" sz="1200" b="1" dirty="0">
                <a:solidFill>
                  <a:schemeClr val="tx1"/>
                </a:solidFill>
                <a:latin typeface="Sassoon Penpals" panose="02000400000000000000" pitchFamily="50" charset="0"/>
              </a:rPr>
              <a:t>Mapwork</a:t>
            </a:r>
          </a:p>
          <a:p>
            <a:pPr>
              <a:spcAft>
                <a:spcPts val="300"/>
              </a:spcAft>
            </a:pPr>
            <a:r>
              <a:rPr lang="en-US" sz="1200" dirty="0">
                <a:solidFill>
                  <a:schemeClr val="tx1"/>
                </a:solidFill>
                <a:latin typeface="Sassoon Penpals" panose="02000400000000000000" pitchFamily="50" charset="0"/>
              </a:rPr>
              <a:t>Interpreting a range of atlas thematic maps e.g., changing weather patterns, ice sheet distribution and thickness, global temperature differences and countries most impacted by evidence of climate change</a:t>
            </a:r>
          </a:p>
          <a:p>
            <a:pPr>
              <a:spcAft>
                <a:spcPts val="300"/>
              </a:spcAft>
            </a:pPr>
            <a:r>
              <a:rPr lang="en-US" sz="1200" b="1" dirty="0">
                <a:solidFill>
                  <a:schemeClr val="tx1"/>
                </a:solidFill>
                <a:latin typeface="Sassoon Penpals" panose="02000400000000000000" pitchFamily="50" charset="0"/>
              </a:rPr>
              <a:t>Imagery</a:t>
            </a:r>
          </a:p>
          <a:p>
            <a:pPr>
              <a:spcAft>
                <a:spcPts val="300"/>
              </a:spcAft>
            </a:pPr>
            <a:r>
              <a:rPr lang="en-US" sz="1200" dirty="0">
                <a:solidFill>
                  <a:schemeClr val="tx1"/>
                </a:solidFill>
                <a:latin typeface="Sassoon Penpals" panose="02000400000000000000" pitchFamily="50" charset="0"/>
              </a:rPr>
              <a:t>Terrestrial, aerial and satellite photographs Google Earth</a:t>
            </a:r>
          </a:p>
          <a:p>
            <a:pPr>
              <a:spcAft>
                <a:spcPts val="600"/>
              </a:spcAft>
            </a:pPr>
            <a:r>
              <a:rPr lang="en-GB" sz="1200" b="1" dirty="0">
                <a:solidFill>
                  <a:schemeClr val="tx1"/>
                </a:solidFill>
                <a:latin typeface="Sassoon Penpals" panose="02000400000000000000" pitchFamily="50" charset="0"/>
              </a:rPr>
              <a:t>Thinking skills</a:t>
            </a: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p:txBody>
      </p:sp>
      <p:graphicFrame>
        <p:nvGraphicFramePr>
          <p:cNvPr id="3" name="Table 2">
            <a:extLst>
              <a:ext uri="{FF2B5EF4-FFF2-40B4-BE49-F238E27FC236}">
                <a16:creationId xmlns:a16="http://schemas.microsoft.com/office/drawing/2014/main" id="{20130462-98B3-4D78-9365-72FAA9A6776C}"/>
              </a:ext>
            </a:extLst>
          </p:cNvPr>
          <p:cNvGraphicFramePr>
            <a:graphicFrameLocks noGrp="1"/>
          </p:cNvGraphicFramePr>
          <p:nvPr>
            <p:extLst>
              <p:ext uri="{D42A27DB-BD31-4B8C-83A1-F6EECF244321}">
                <p14:modId xmlns:p14="http://schemas.microsoft.com/office/powerpoint/2010/main" val="179509896"/>
              </p:ext>
            </p:extLst>
          </p:nvPr>
        </p:nvGraphicFramePr>
        <p:xfrm>
          <a:off x="4005574" y="3970817"/>
          <a:ext cx="4188426" cy="3718560"/>
        </p:xfrm>
        <a:graphic>
          <a:graphicData uri="http://schemas.openxmlformats.org/drawingml/2006/table">
            <a:tbl>
              <a:tblPr bandRow="1">
                <a:tableStyleId>{3B4B98B0-60AC-42C2-AFA5-B58CD77FA1E5}</a:tableStyleId>
              </a:tblPr>
              <a:tblGrid>
                <a:gridCol w="769710">
                  <a:extLst>
                    <a:ext uri="{9D8B030D-6E8A-4147-A177-3AD203B41FA5}">
                      <a16:colId xmlns:a16="http://schemas.microsoft.com/office/drawing/2014/main" val="1551781930"/>
                    </a:ext>
                  </a:extLst>
                </a:gridCol>
                <a:gridCol w="3418716">
                  <a:extLst>
                    <a:ext uri="{9D8B030D-6E8A-4147-A177-3AD203B41FA5}">
                      <a16:colId xmlns:a16="http://schemas.microsoft.com/office/drawing/2014/main" val="3696036744"/>
                    </a:ext>
                  </a:extLst>
                </a:gridCol>
              </a:tblGrid>
              <a:tr h="337999">
                <a:tc>
                  <a:txBody>
                    <a:bodyPr/>
                    <a:lstStyle/>
                    <a:p>
                      <a:r>
                        <a:rPr lang="en-US" sz="1000" b="1" dirty="0" err="1">
                          <a:latin typeface="Sassoon Penpals" panose="02000400000000000000" pitchFamily="50" charset="0"/>
                        </a:rPr>
                        <a:t>Synthesise</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Bring together a range of ideas and facts from different sources to develop an argument or explanation for something.</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40678706"/>
                  </a:ext>
                </a:extLst>
              </a:tr>
              <a:tr h="337999">
                <a:tc>
                  <a:txBody>
                    <a:bodyPr/>
                    <a:lstStyle/>
                    <a:p>
                      <a:r>
                        <a:rPr lang="en-US" sz="1000" b="1" dirty="0">
                          <a:latin typeface="Sassoon Penpals" panose="02000400000000000000" pitchFamily="50" charset="0"/>
                        </a:rPr>
                        <a:t>Explain</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Demonstrate understanding and comprehension of how or why something is the way it is as a result of synthesizing information.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59407033"/>
                  </a:ext>
                </a:extLst>
              </a:tr>
              <a:tr h="337999">
                <a:tc>
                  <a:txBody>
                    <a:bodyPr/>
                    <a:lstStyle/>
                    <a:p>
                      <a:r>
                        <a:rPr lang="en-US" sz="1000" b="1" dirty="0" err="1">
                          <a:latin typeface="Sassoon Penpals" panose="02000400000000000000" pitchFamily="50" charset="0"/>
                        </a:rPr>
                        <a:t>Empathise</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The capacity to place oneself impartially in another’s position to better understand their motives, decisions and actions (even if they are not shared values).</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610945564"/>
                  </a:ext>
                </a:extLst>
              </a:tr>
              <a:tr h="366165">
                <a:tc>
                  <a:txBody>
                    <a:bodyPr/>
                    <a:lstStyle/>
                    <a:p>
                      <a:r>
                        <a:rPr lang="en-US" sz="1000" b="1" dirty="0">
                          <a:latin typeface="Sassoon Penpals" panose="02000400000000000000" pitchFamily="50" charset="0"/>
                        </a:rPr>
                        <a:t>Informed Conclusion</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A knowledgeable summing up of the main points or issues</a:t>
                      </a:r>
                    </a:p>
                    <a:p>
                      <a:r>
                        <a:rPr lang="en-US" sz="900" dirty="0">
                          <a:latin typeface="Sassoon Penpals" panose="02000400000000000000" pitchFamily="50" charset="0"/>
                        </a:rPr>
                        <a:t>about something.</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4495077"/>
                  </a:ext>
                </a:extLst>
              </a:tr>
              <a:tr h="366165">
                <a:tc>
                  <a:txBody>
                    <a:bodyPr/>
                    <a:lstStyle/>
                    <a:p>
                      <a:r>
                        <a:rPr lang="en-US" sz="1000" b="1" dirty="0">
                          <a:latin typeface="Sassoon Penpals" panose="02000400000000000000" pitchFamily="50" charset="0"/>
                        </a:rPr>
                        <a:t>Reasoned Judgement</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A personal view or opinion about something supported by </a:t>
                      </a:r>
                    </a:p>
                    <a:p>
                      <a:r>
                        <a:rPr lang="en-US" sz="900" dirty="0">
                          <a:latin typeface="Sassoon Penpals" panose="02000400000000000000" pitchFamily="50" charset="0"/>
                        </a:rPr>
                        <a:t>factual evidence.</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262402255"/>
                  </a:ext>
                </a:extLst>
              </a:tr>
              <a:tr h="337999">
                <a:tc>
                  <a:txBody>
                    <a:bodyPr/>
                    <a:lstStyle/>
                    <a:p>
                      <a:r>
                        <a:rPr lang="en-US" sz="1000" b="1" dirty="0">
                          <a:latin typeface="Sassoon Penpals" panose="02000400000000000000" pitchFamily="50" charset="0"/>
                        </a:rPr>
                        <a:t>Justify</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Give reasons to show or prove what you feel to be right or </a:t>
                      </a:r>
                    </a:p>
                    <a:p>
                      <a:r>
                        <a:rPr lang="en-US" sz="900" dirty="0">
                          <a:latin typeface="Sassoon Penpals" panose="02000400000000000000" pitchFamily="50" charset="0"/>
                        </a:rPr>
                        <a:t>reasonable.</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5527621"/>
                  </a:ext>
                </a:extLst>
              </a:tr>
              <a:tr h="337999">
                <a:tc>
                  <a:txBody>
                    <a:bodyPr/>
                    <a:lstStyle/>
                    <a:p>
                      <a:r>
                        <a:rPr lang="en-US" sz="1000" b="1" dirty="0">
                          <a:latin typeface="Sassoon Penpals" panose="02000400000000000000" pitchFamily="50" charset="0"/>
                        </a:rPr>
                        <a:t>Apply</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The transfer of knowledge and/or skills learned in one context to help make sense of a different situation.</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35434098"/>
                  </a:ext>
                </a:extLst>
              </a:tr>
              <a:tr h="337999">
                <a:tc>
                  <a:txBody>
                    <a:bodyPr/>
                    <a:lstStyle/>
                    <a:p>
                      <a:r>
                        <a:rPr lang="en-GB" sz="1000" b="1" dirty="0">
                          <a:latin typeface="Sassoon Penpals" panose="02000400000000000000" pitchFamily="50" charset="0"/>
                        </a:rPr>
                        <a:t>Evaluate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Weigh up and judge the relative importance of something in relation to counter ideas and arguments.</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30211028"/>
                  </a:ext>
                </a:extLst>
              </a:tr>
              <a:tr h="337999">
                <a:tc>
                  <a:txBody>
                    <a:bodyPr/>
                    <a:lstStyle/>
                    <a:p>
                      <a:r>
                        <a:rPr lang="en-US" sz="1000" b="1" dirty="0">
                          <a:latin typeface="Sassoon Penpals" panose="02000400000000000000" pitchFamily="50" charset="0"/>
                        </a:rPr>
                        <a:t>Critique</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Review and examine something critically particularly to gain </a:t>
                      </a:r>
                    </a:p>
                    <a:p>
                      <a:r>
                        <a:rPr lang="en-US" sz="900" dirty="0">
                          <a:latin typeface="Sassoon Penpals" panose="02000400000000000000" pitchFamily="50" charset="0"/>
                        </a:rPr>
                        <a:t>an awareness of its limitations and reliability as evidence </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21966696"/>
                  </a:ext>
                </a:extLst>
              </a:tr>
              <a:tr h="337999">
                <a:tc>
                  <a:txBody>
                    <a:bodyPr/>
                    <a:lstStyle/>
                    <a:p>
                      <a:r>
                        <a:rPr lang="en-GB" sz="1000" b="1" dirty="0">
                          <a:latin typeface="Sassoon Penpals" panose="02000400000000000000" pitchFamily="50" charset="0"/>
                        </a:rPr>
                        <a:t>Hypothesise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Come up with an idea, question or theory that can be </a:t>
                      </a:r>
                    </a:p>
                    <a:p>
                      <a:r>
                        <a:rPr lang="en-US" sz="900" dirty="0">
                          <a:latin typeface="Sassoon Penpals" panose="02000400000000000000" pitchFamily="50" charset="0"/>
                        </a:rPr>
                        <a:t>investigated to see whether it has any validity or truth.</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36670298"/>
                  </a:ext>
                </a:extLst>
              </a:tr>
            </a:tbl>
          </a:graphicData>
        </a:graphic>
      </p:graphicFrame>
      <p:sp>
        <p:nvSpPr>
          <p:cNvPr id="12" name="Oval 11">
            <a:extLst>
              <a:ext uri="{FF2B5EF4-FFF2-40B4-BE49-F238E27FC236}">
                <a16:creationId xmlns:a16="http://schemas.microsoft.com/office/drawing/2014/main" id="{5C4B8219-E432-45EA-8737-488C4C153C91}"/>
              </a:ext>
            </a:extLst>
          </p:cNvPr>
          <p:cNvSpPr/>
          <p:nvPr/>
        </p:nvSpPr>
        <p:spPr>
          <a:xfrm>
            <a:off x="10961077" y="172625"/>
            <a:ext cx="914173" cy="85900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Geography</a:t>
            </a:r>
            <a:endParaRPr lang="en-GB" sz="1000" dirty="0">
              <a:solidFill>
                <a:schemeClr val="bg1"/>
              </a:solidFill>
              <a:latin typeface="Sassoon Penpals" panose="02000400000000000000" pitchFamily="50" charset="0"/>
            </a:endParaRPr>
          </a:p>
        </p:txBody>
      </p:sp>
      <p:sp>
        <p:nvSpPr>
          <p:cNvPr id="13" name="Rounded Rectangle 17">
            <a:extLst>
              <a:ext uri="{FF2B5EF4-FFF2-40B4-BE49-F238E27FC236}">
                <a16:creationId xmlns:a16="http://schemas.microsoft.com/office/drawing/2014/main" id="{1FE8DE9E-0E7C-4422-B6DE-B303A148983E}"/>
              </a:ext>
            </a:extLst>
          </p:cNvPr>
          <p:cNvSpPr/>
          <p:nvPr/>
        </p:nvSpPr>
        <p:spPr>
          <a:xfrm>
            <a:off x="6276076" y="133314"/>
            <a:ext cx="4586654" cy="535356"/>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spcAft>
                <a:spcPts val="600"/>
              </a:spcAft>
            </a:pPr>
            <a:r>
              <a:rPr lang="en-US" sz="1400" dirty="0">
                <a:solidFill>
                  <a:schemeClr val="tx1"/>
                </a:solidFill>
                <a:latin typeface="Sassoon Penpals" panose="02000400000000000000" pitchFamily="50" charset="0"/>
              </a:rPr>
              <a:t>Environment	Location	Scale	    Distribution         Processes      Change	      Interaction       Interdependence     Sustainability     Diversity</a:t>
            </a:r>
          </a:p>
        </p:txBody>
      </p:sp>
      <p:sp>
        <p:nvSpPr>
          <p:cNvPr id="14" name="Rounded Rectangle 48">
            <a:extLst>
              <a:ext uri="{FF2B5EF4-FFF2-40B4-BE49-F238E27FC236}">
                <a16:creationId xmlns:a16="http://schemas.microsoft.com/office/drawing/2014/main" id="{F47DC459-1FBF-4363-8053-18F21C1CBD81}"/>
              </a:ext>
            </a:extLst>
          </p:cNvPr>
          <p:cNvSpPr/>
          <p:nvPr/>
        </p:nvSpPr>
        <p:spPr>
          <a:xfrm>
            <a:off x="8408625" y="1115891"/>
            <a:ext cx="4355317" cy="5295571"/>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200"/>
              </a:spcAft>
            </a:pPr>
            <a:r>
              <a:rPr lang="en-GB" sz="2400" b="1" u="sng" dirty="0">
                <a:solidFill>
                  <a:schemeClr val="tx1"/>
                </a:solidFill>
                <a:latin typeface="Sassoon Penpals" panose="02000400000000000000" pitchFamily="50" charset="0"/>
              </a:rPr>
              <a:t>End Points of Learning</a:t>
            </a:r>
          </a:p>
          <a:p>
            <a:pPr>
              <a:spcAft>
                <a:spcPts val="200"/>
              </a:spcAft>
            </a:pPr>
            <a:r>
              <a:rPr lang="en-GB" sz="1600" b="1" dirty="0">
                <a:solidFill>
                  <a:schemeClr val="tx1"/>
                </a:solidFill>
                <a:latin typeface="Sassoon Penpals" panose="02000400000000000000" pitchFamily="50" charset="0"/>
              </a:rPr>
              <a:t>Pupils making a good level of progress will:</a:t>
            </a:r>
          </a:p>
          <a:p>
            <a:pPr marL="342900" indent="-342900">
              <a:spcAft>
                <a:spcPts val="200"/>
              </a:spcAft>
              <a:buFont typeface="+mj-lt"/>
              <a:buAutoNum type="arabicPeriod"/>
            </a:pPr>
            <a:r>
              <a:rPr lang="en-GB" sz="1400" b="1" dirty="0">
                <a:solidFill>
                  <a:schemeClr val="tx1"/>
                </a:solidFill>
                <a:latin typeface="Sassoon Penpals" panose="02000400000000000000" pitchFamily="50" charset="0"/>
              </a:rPr>
              <a:t>Identify, describe and locate </a:t>
            </a:r>
            <a:r>
              <a:rPr lang="en-GB" sz="1400" dirty="0">
                <a:solidFill>
                  <a:schemeClr val="tx1"/>
                </a:solidFill>
                <a:latin typeface="Sassoon Penpals" panose="02000400000000000000" pitchFamily="50" charset="0"/>
              </a:rPr>
              <a:t>the main countries, cities, environmental regions and key landmarks e.</a:t>
            </a:r>
            <a:r>
              <a:rPr lang="en-GB" sz="1400">
                <a:solidFill>
                  <a:schemeClr val="tx1"/>
                </a:solidFill>
                <a:latin typeface="Sassoon Penpals" panose="02000400000000000000" pitchFamily="50" charset="0"/>
              </a:rPr>
              <a:t>g., </a:t>
            </a:r>
            <a:r>
              <a:rPr lang="en-GB" sz="1400" dirty="0">
                <a:solidFill>
                  <a:schemeClr val="tx1"/>
                </a:solidFill>
                <a:latin typeface="Sassoon Penpals" panose="02000400000000000000" pitchFamily="50" charset="0"/>
              </a:rPr>
              <a:t>Eiffel Tower, Alps etc.  found in Europe</a:t>
            </a:r>
          </a:p>
          <a:p>
            <a:pPr marL="342900" indent="-342900">
              <a:spcAft>
                <a:spcPts val="200"/>
              </a:spcAft>
              <a:buFont typeface="+mj-lt"/>
              <a:buAutoNum type="arabicPeriod"/>
            </a:pPr>
            <a:r>
              <a:rPr lang="en-GB" sz="1400" b="1" dirty="0">
                <a:solidFill>
                  <a:schemeClr val="tx1"/>
                </a:solidFill>
                <a:latin typeface="Sassoon Penpals" panose="02000400000000000000" pitchFamily="50" charset="0"/>
              </a:rPr>
              <a:t>Explain</a:t>
            </a:r>
            <a:r>
              <a:rPr lang="en-GB" sz="1400" dirty="0">
                <a:solidFill>
                  <a:schemeClr val="tx1"/>
                </a:solidFill>
                <a:latin typeface="Sassoon Penpals" panose="02000400000000000000" pitchFamily="50" charset="0"/>
              </a:rPr>
              <a:t> how the physical landscape of Greece had a significant impact on its growth in the Ancient World and how different city states were in many ways unique and autonomous </a:t>
            </a:r>
          </a:p>
          <a:p>
            <a:pPr marL="342900" indent="-342900">
              <a:spcAft>
                <a:spcPts val="200"/>
              </a:spcAft>
              <a:buFont typeface="+mj-lt"/>
              <a:buAutoNum type="arabicPeriod"/>
            </a:pPr>
            <a:r>
              <a:rPr lang="en-GB" sz="1400" b="1" dirty="0">
                <a:solidFill>
                  <a:schemeClr val="tx1"/>
                </a:solidFill>
                <a:latin typeface="Sassoon Penpals" panose="02000400000000000000" pitchFamily="50" charset="0"/>
              </a:rPr>
              <a:t>Describe and explain </a:t>
            </a:r>
            <a:r>
              <a:rPr lang="en-GB" sz="1400" dirty="0">
                <a:solidFill>
                  <a:schemeClr val="tx1"/>
                </a:solidFill>
                <a:latin typeface="Sassoon Penpals" panose="02000400000000000000" pitchFamily="50" charset="0"/>
              </a:rPr>
              <a:t>the impact that tourism is having on towns such as Thessaloniki</a:t>
            </a:r>
          </a:p>
          <a:p>
            <a:pPr marL="342900" indent="-342900">
              <a:spcAft>
                <a:spcPts val="200"/>
              </a:spcAft>
              <a:buFont typeface="+mj-lt"/>
              <a:buAutoNum type="arabicPeriod"/>
            </a:pPr>
            <a:r>
              <a:rPr lang="en-GB" sz="1400" b="1" dirty="0">
                <a:solidFill>
                  <a:schemeClr val="tx1"/>
                </a:solidFill>
                <a:latin typeface="Sassoon Penpals" panose="02000400000000000000" pitchFamily="50" charset="0"/>
              </a:rPr>
              <a:t>Evaluate</a:t>
            </a:r>
            <a:r>
              <a:rPr lang="en-GB" sz="1400" dirty="0">
                <a:solidFill>
                  <a:schemeClr val="tx1"/>
                </a:solidFill>
                <a:latin typeface="Sassoon Penpals" panose="02000400000000000000" pitchFamily="50" charset="0"/>
              </a:rPr>
              <a:t> some of the measures being taken by the Greek Government to address the ‘immigration crisis’</a:t>
            </a:r>
          </a:p>
          <a:p>
            <a:pPr marL="342900" indent="-342900">
              <a:spcAft>
                <a:spcPts val="200"/>
              </a:spcAft>
              <a:buFont typeface="+mj-lt"/>
              <a:buAutoNum type="arabicPeriod"/>
            </a:pPr>
            <a:r>
              <a:rPr lang="en-GB" sz="1400" b="1" dirty="0">
                <a:solidFill>
                  <a:schemeClr val="tx1"/>
                </a:solidFill>
                <a:latin typeface="Sassoon Penpals" panose="02000400000000000000" pitchFamily="50" charset="0"/>
              </a:rPr>
              <a:t>Explain</a:t>
            </a:r>
            <a:r>
              <a:rPr lang="en-GB" sz="1400" dirty="0">
                <a:solidFill>
                  <a:schemeClr val="tx1"/>
                </a:solidFill>
                <a:latin typeface="Sassoon Penpals" panose="02000400000000000000" pitchFamily="50" charset="0"/>
              </a:rPr>
              <a:t> what the greenhouse effect is and its link to global warming </a:t>
            </a:r>
          </a:p>
          <a:p>
            <a:pPr marL="342900" indent="-342900">
              <a:spcAft>
                <a:spcPts val="200"/>
              </a:spcAft>
              <a:buFont typeface="+mj-lt"/>
              <a:buAutoNum type="arabicPeriod"/>
            </a:pPr>
            <a:r>
              <a:rPr lang="en-GB" sz="1400" b="1" dirty="0">
                <a:solidFill>
                  <a:schemeClr val="tx1"/>
                </a:solidFill>
                <a:latin typeface="Sassoon Penpals" panose="02000400000000000000" pitchFamily="50" charset="0"/>
              </a:rPr>
              <a:t>Understand</a:t>
            </a:r>
            <a:r>
              <a:rPr lang="en-GB" sz="1400" dirty="0">
                <a:solidFill>
                  <a:schemeClr val="tx1"/>
                </a:solidFill>
                <a:latin typeface="Sassoon Penpals" panose="02000400000000000000" pitchFamily="50" charset="0"/>
              </a:rPr>
              <a:t> some of the changes being caused by climate change in coastal areas of the United Kingdom and reach a judgement about what people are doing locally to mitigate its effects</a:t>
            </a:r>
          </a:p>
          <a:p>
            <a:pPr marL="342900" indent="-342900">
              <a:spcAft>
                <a:spcPts val="200"/>
              </a:spcAft>
              <a:buFont typeface="+mj-lt"/>
              <a:buAutoNum type="arabicPeriod"/>
            </a:pPr>
            <a:r>
              <a:rPr lang="en-GB" sz="1400" b="1" dirty="0">
                <a:solidFill>
                  <a:schemeClr val="tx1"/>
                </a:solidFill>
                <a:latin typeface="Sassoon Penpals" panose="02000400000000000000" pitchFamily="50" charset="0"/>
              </a:rPr>
              <a:t>Explain, evaluate and reach a judgement </a:t>
            </a:r>
            <a:r>
              <a:rPr lang="en-GB" sz="1400" dirty="0">
                <a:solidFill>
                  <a:schemeClr val="tx1"/>
                </a:solidFill>
                <a:latin typeface="Sassoon Penpals" panose="02000400000000000000" pitchFamily="50" charset="0"/>
              </a:rPr>
              <a:t>about how countries around the world are acting to reduce global warming</a:t>
            </a:r>
          </a:p>
          <a:p>
            <a:pPr marL="342900" indent="-342900">
              <a:spcAft>
                <a:spcPts val="600"/>
              </a:spcAft>
              <a:buFont typeface="+mj-lt"/>
              <a:buAutoNum type="arabicPeriod"/>
            </a:pPr>
            <a:endParaRPr lang="en-GB" sz="1400" dirty="0">
              <a:solidFill>
                <a:schemeClr val="tx1"/>
              </a:solidFill>
              <a:latin typeface="Sassoon Penpals" panose="02000400000000000000" pitchFamily="50" charset="0"/>
            </a:endParaRPr>
          </a:p>
          <a:p>
            <a:pPr marL="342900" indent="-342900">
              <a:spcAft>
                <a:spcPts val="600"/>
              </a:spcAft>
              <a:buFont typeface="+mj-lt"/>
              <a:buAutoNum type="arabicPeriod"/>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US" sz="1400" dirty="0">
              <a:solidFill>
                <a:schemeClr val="tx1"/>
              </a:solidFill>
              <a:latin typeface="Sassoon Penpals" panose="02000400000000000000" pitchFamily="50" charset="0"/>
            </a:endParaRPr>
          </a:p>
          <a:p>
            <a:pPr marL="228600" indent="-228600">
              <a:spcAft>
                <a:spcPts val="600"/>
              </a:spcAft>
              <a:buFont typeface="+mj-lt"/>
              <a:buAutoNum type="arabicPeriod"/>
            </a:pPr>
            <a:endParaRPr lang="en-GB" sz="1400" dirty="0">
              <a:solidFill>
                <a:schemeClr val="tx1"/>
              </a:solidFill>
              <a:latin typeface="Sassoon Penpals" panose="02000400000000000000" pitchFamily="50" charset="0"/>
            </a:endParaRPr>
          </a:p>
          <a:p>
            <a:pPr marL="228600" indent="-228600">
              <a:spcAft>
                <a:spcPts val="600"/>
              </a:spcAft>
              <a:buFont typeface="+mj-lt"/>
              <a:buAutoNum type="arabicPeriod"/>
            </a:pPr>
            <a:endParaRPr lang="en-US" sz="1400" dirty="0">
              <a:solidFill>
                <a:schemeClr val="tx1"/>
              </a:solidFill>
              <a:latin typeface="Sassoon Penpals" panose="02000400000000000000" pitchFamily="50" charset="0"/>
            </a:endParaRPr>
          </a:p>
          <a:p>
            <a:pPr marL="228600" indent="-228600">
              <a:spcAft>
                <a:spcPts val="600"/>
              </a:spcAft>
              <a:buFont typeface="+mj-lt"/>
              <a:buAutoNum type="arabicPeriod"/>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US" sz="105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US" sz="105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050" dirty="0">
              <a:solidFill>
                <a:schemeClr val="tx1"/>
              </a:solidFill>
              <a:latin typeface="Sassoon Penpals" panose="02000400000000000000" pitchFamily="50" charset="0"/>
            </a:endParaRPr>
          </a:p>
        </p:txBody>
      </p:sp>
      <p:sp>
        <p:nvSpPr>
          <p:cNvPr id="15" name="Rounded Rectangle 48">
            <a:extLst>
              <a:ext uri="{FF2B5EF4-FFF2-40B4-BE49-F238E27FC236}">
                <a16:creationId xmlns:a16="http://schemas.microsoft.com/office/drawing/2014/main" id="{58251CE2-C012-4651-AC06-1E91186BF7CC}"/>
              </a:ext>
            </a:extLst>
          </p:cNvPr>
          <p:cNvSpPr/>
          <p:nvPr/>
        </p:nvSpPr>
        <p:spPr>
          <a:xfrm>
            <a:off x="8432266" y="6481800"/>
            <a:ext cx="4330757" cy="3025616"/>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300"/>
              </a:spcAft>
            </a:pPr>
            <a:r>
              <a:rPr lang="en-GB" sz="2400" b="1" dirty="0">
                <a:solidFill>
                  <a:schemeClr val="tx1"/>
                </a:solidFill>
                <a:latin typeface="Sassoon Penpals" panose="02000400000000000000" pitchFamily="50" charset="0"/>
              </a:rPr>
              <a:t>Building on…</a:t>
            </a:r>
          </a:p>
          <a:p>
            <a:pPr marL="171450" indent="-171450">
              <a:spcAft>
                <a:spcPts val="200"/>
              </a:spcAft>
              <a:buFont typeface="Arial" panose="020B0604020202020204" pitchFamily="34" charset="0"/>
              <a:buChar char="•"/>
            </a:pPr>
            <a:r>
              <a:rPr lang="en-US" sz="1200" dirty="0">
                <a:solidFill>
                  <a:schemeClr val="tx1"/>
                </a:solidFill>
                <a:latin typeface="Sassoon Penpals" panose="02000400000000000000" pitchFamily="50" charset="0"/>
              </a:rPr>
              <a:t>The different elements of the weather</a:t>
            </a:r>
          </a:p>
          <a:p>
            <a:pPr marL="171450" indent="-171450">
              <a:spcAft>
                <a:spcPts val="200"/>
              </a:spcAft>
              <a:buFont typeface="Arial" panose="020B0604020202020204" pitchFamily="34" charset="0"/>
              <a:buChar char="•"/>
            </a:pPr>
            <a:r>
              <a:rPr lang="en-US" sz="1200" dirty="0">
                <a:solidFill>
                  <a:schemeClr val="tx1"/>
                </a:solidFill>
                <a:latin typeface="Sassoon Penpals" panose="02000400000000000000" pitchFamily="50" charset="0"/>
              </a:rPr>
              <a:t>How to observe and record some of the elements of the weather</a:t>
            </a:r>
          </a:p>
          <a:p>
            <a:pPr marL="171450" indent="-171450">
              <a:spcAft>
                <a:spcPts val="200"/>
              </a:spcAft>
              <a:buFont typeface="Arial" panose="020B0604020202020204" pitchFamily="34" charset="0"/>
              <a:buChar char="•"/>
            </a:pPr>
            <a:r>
              <a:rPr lang="en-US" sz="1200" dirty="0">
                <a:solidFill>
                  <a:schemeClr val="tx1"/>
                </a:solidFill>
                <a:latin typeface="Sassoon Penpals" panose="02000400000000000000" pitchFamily="50" charset="0"/>
              </a:rPr>
              <a:t>How weather can affect their lives and the lives of children in other countries around the world</a:t>
            </a:r>
          </a:p>
          <a:p>
            <a:pPr marL="171450" indent="-171450">
              <a:spcAft>
                <a:spcPts val="200"/>
              </a:spcAft>
              <a:buFont typeface="Arial" panose="020B0604020202020204" pitchFamily="34" charset="0"/>
              <a:buChar char="•"/>
            </a:pPr>
            <a:r>
              <a:rPr lang="en-US" sz="1200" dirty="0">
                <a:solidFill>
                  <a:schemeClr val="tx1"/>
                </a:solidFill>
                <a:latin typeface="Sassoon Penpals" panose="02000400000000000000" pitchFamily="50" charset="0"/>
              </a:rPr>
              <a:t>Where the hotter and colder regions of the world are located and some of the countries to be found there</a:t>
            </a:r>
          </a:p>
          <a:p>
            <a:pPr marL="171450" indent="-171450">
              <a:spcAft>
                <a:spcPts val="200"/>
              </a:spcAft>
              <a:buFont typeface="Arial" panose="020B0604020202020204" pitchFamily="34" charset="0"/>
              <a:buChar char="•"/>
            </a:pPr>
            <a:r>
              <a:rPr lang="en-US" sz="1200" dirty="0">
                <a:solidFill>
                  <a:schemeClr val="tx1"/>
                </a:solidFill>
                <a:latin typeface="Sassoon Penpals" panose="02000400000000000000" pitchFamily="50" charset="0"/>
              </a:rPr>
              <a:t>The climate of polar, temperate and tropical regions</a:t>
            </a:r>
          </a:p>
          <a:p>
            <a:pPr marL="171450" indent="-171450">
              <a:spcAft>
                <a:spcPts val="200"/>
              </a:spcAft>
              <a:buFont typeface="Arial" panose="020B0604020202020204" pitchFamily="34" charset="0"/>
              <a:buChar char="•"/>
            </a:pPr>
            <a:r>
              <a:rPr lang="en-US" sz="1200" dirty="0">
                <a:solidFill>
                  <a:schemeClr val="tx1"/>
                </a:solidFill>
                <a:latin typeface="Sassoon Penpals" panose="02000400000000000000" pitchFamily="50" charset="0"/>
              </a:rPr>
              <a:t>About how living things are adapted to the climate of these regions</a:t>
            </a:r>
          </a:p>
          <a:p>
            <a:pPr marL="171450" indent="-171450">
              <a:spcAft>
                <a:spcPts val="200"/>
              </a:spcAft>
              <a:buFont typeface="Arial" panose="020B0604020202020204" pitchFamily="34" charset="0"/>
              <a:buChar char="•"/>
            </a:pPr>
            <a:r>
              <a:rPr lang="en-US" sz="1200" dirty="0">
                <a:solidFill>
                  <a:schemeClr val="tx1"/>
                </a:solidFill>
                <a:latin typeface="Sassoon Penpals" panose="02000400000000000000" pitchFamily="50" charset="0"/>
              </a:rPr>
              <a:t>What a biome is and the location and characteristics of the main biomes of the world</a:t>
            </a:r>
          </a:p>
          <a:p>
            <a:pPr marL="171450" indent="-171450">
              <a:spcAft>
                <a:spcPts val="200"/>
              </a:spcAft>
              <a:buFont typeface="Arial" panose="020B0604020202020204" pitchFamily="34" charset="0"/>
              <a:buChar char="•"/>
            </a:pPr>
            <a:r>
              <a:rPr lang="en-US" sz="1200" dirty="0">
                <a:solidFill>
                  <a:schemeClr val="tx1"/>
                </a:solidFill>
                <a:latin typeface="Sassoon Penpals" panose="02000400000000000000" pitchFamily="50" charset="0"/>
              </a:rPr>
              <a:t>That climate determines what different environments look like and how easy or difficult it is for living things including humans to live in them</a:t>
            </a:r>
          </a:p>
        </p:txBody>
      </p:sp>
      <p:pic>
        <p:nvPicPr>
          <p:cNvPr id="16" name="Picture 15">
            <a:extLst>
              <a:ext uri="{FF2B5EF4-FFF2-40B4-BE49-F238E27FC236}">
                <a16:creationId xmlns:a16="http://schemas.microsoft.com/office/drawing/2014/main" id="{4DB98FB7-46E1-48AD-8BDE-508A99D2C335}"/>
              </a:ext>
            </a:extLst>
          </p:cNvPr>
          <p:cNvPicPr>
            <a:picLocks noChangeAspect="1"/>
          </p:cNvPicPr>
          <p:nvPr/>
        </p:nvPicPr>
        <p:blipFill>
          <a:blip r:embed="rId3"/>
          <a:stretch>
            <a:fillRect/>
          </a:stretch>
        </p:blipFill>
        <p:spPr>
          <a:xfrm>
            <a:off x="11913793" y="6520837"/>
            <a:ext cx="670618" cy="476274"/>
          </a:xfrm>
          <a:prstGeom prst="rect">
            <a:avLst/>
          </a:prstGeom>
        </p:spPr>
      </p:pic>
      <p:sp>
        <p:nvSpPr>
          <p:cNvPr id="17" name="Rounded Rectangle 48">
            <a:extLst>
              <a:ext uri="{FF2B5EF4-FFF2-40B4-BE49-F238E27FC236}">
                <a16:creationId xmlns:a16="http://schemas.microsoft.com/office/drawing/2014/main" id="{6EC92DB1-733F-495F-876A-9AEDCAA0D1F7}"/>
              </a:ext>
            </a:extLst>
          </p:cNvPr>
          <p:cNvSpPr/>
          <p:nvPr/>
        </p:nvSpPr>
        <p:spPr>
          <a:xfrm>
            <a:off x="3874282" y="7959969"/>
            <a:ext cx="4451011" cy="1507915"/>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6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05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hlinkClick r:id="rId4" action="ppaction://hlinksldjump"/>
              </a:rPr>
              <a:t>Subject specific inclusive and adaptive strategies can be found here.</a:t>
            </a:r>
            <a:endPar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pic>
        <p:nvPicPr>
          <p:cNvPr id="19" name="Picture 18">
            <a:extLst>
              <a:ext uri="{FF2B5EF4-FFF2-40B4-BE49-F238E27FC236}">
                <a16:creationId xmlns:a16="http://schemas.microsoft.com/office/drawing/2014/main" id="{194CFCE8-02E3-4D34-98E4-778DE5259164}"/>
              </a:ext>
            </a:extLst>
          </p:cNvPr>
          <p:cNvPicPr>
            <a:picLocks noChangeAspect="1"/>
          </p:cNvPicPr>
          <p:nvPr/>
        </p:nvPicPr>
        <p:blipFill>
          <a:blip r:embed="rId5"/>
          <a:stretch>
            <a:fillRect/>
          </a:stretch>
        </p:blipFill>
        <p:spPr>
          <a:xfrm>
            <a:off x="11998504" y="137755"/>
            <a:ext cx="750026" cy="747542"/>
          </a:xfrm>
          <a:prstGeom prst="rect">
            <a:avLst/>
          </a:prstGeom>
        </p:spPr>
      </p:pic>
    </p:spTree>
    <p:extLst>
      <p:ext uri="{BB962C8B-B14F-4D97-AF65-F5344CB8AC3E}">
        <p14:creationId xmlns:p14="http://schemas.microsoft.com/office/powerpoint/2010/main" val="25402991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9996996"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tx1"/>
                </a:solidFill>
                <a:latin typeface="Sassoon Penpals" panose="02000400000000000000" pitchFamily="50" charset="0"/>
              </a:rPr>
              <a:t>Geography – Inclusive and Adaptive Teaching strategies</a:t>
            </a:r>
          </a:p>
        </p:txBody>
      </p:sp>
      <p:pic>
        <p:nvPicPr>
          <p:cNvPr id="29" name="Picture 2" descr="Pevensey and Westham school log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039866" y="176701"/>
            <a:ext cx="687754" cy="687754"/>
          </a:xfrm>
          <a:prstGeom prst="rect">
            <a:avLst/>
          </a:prstGeom>
          <a:noFill/>
          <a:extLst>
            <a:ext uri="{909E8E84-426E-40DD-AFC4-6F175D3DCCD1}">
              <a14:hiddenFill xmlns:a14="http://schemas.microsoft.com/office/drawing/2010/main">
                <a:solidFill>
                  <a:srgbClr val="FFFFFF"/>
                </a:solidFill>
              </a14:hiddenFill>
            </a:ext>
          </a:extLst>
        </p:spPr>
      </p:pic>
      <p:sp>
        <p:nvSpPr>
          <p:cNvPr id="12" name="Oval 11">
            <a:extLst>
              <a:ext uri="{FF2B5EF4-FFF2-40B4-BE49-F238E27FC236}">
                <a16:creationId xmlns:a16="http://schemas.microsoft.com/office/drawing/2014/main" id="{5C4B8219-E432-45EA-8737-488C4C153C91}"/>
              </a:ext>
            </a:extLst>
          </p:cNvPr>
          <p:cNvSpPr/>
          <p:nvPr/>
        </p:nvSpPr>
        <p:spPr>
          <a:xfrm>
            <a:off x="10961077" y="172625"/>
            <a:ext cx="914173" cy="85900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Geography</a:t>
            </a:r>
            <a:endParaRPr lang="en-GB" sz="1000" dirty="0">
              <a:solidFill>
                <a:schemeClr val="bg1"/>
              </a:solidFill>
              <a:latin typeface="Sassoon Penpals" panose="02000400000000000000" pitchFamily="50" charset="0"/>
            </a:endParaRPr>
          </a:p>
        </p:txBody>
      </p:sp>
      <p:pic>
        <p:nvPicPr>
          <p:cNvPr id="19" name="Picture 18">
            <a:extLst>
              <a:ext uri="{FF2B5EF4-FFF2-40B4-BE49-F238E27FC236}">
                <a16:creationId xmlns:a16="http://schemas.microsoft.com/office/drawing/2014/main" id="{194CFCE8-02E3-4D34-98E4-778DE5259164}"/>
              </a:ext>
            </a:extLst>
          </p:cNvPr>
          <p:cNvPicPr>
            <a:picLocks noChangeAspect="1"/>
          </p:cNvPicPr>
          <p:nvPr/>
        </p:nvPicPr>
        <p:blipFill>
          <a:blip r:embed="rId3"/>
          <a:stretch>
            <a:fillRect/>
          </a:stretch>
        </p:blipFill>
        <p:spPr>
          <a:xfrm>
            <a:off x="11998504" y="137755"/>
            <a:ext cx="750026" cy="747542"/>
          </a:xfrm>
          <a:prstGeom prst="rect">
            <a:avLst/>
          </a:prstGeom>
        </p:spPr>
      </p:pic>
      <p:sp>
        <p:nvSpPr>
          <p:cNvPr id="11" name="TextBox 10">
            <a:extLst>
              <a:ext uri="{FF2B5EF4-FFF2-40B4-BE49-F238E27FC236}">
                <a16:creationId xmlns:a16="http://schemas.microsoft.com/office/drawing/2014/main" id="{266B8EDC-CC74-4AD2-9D72-77C0748F3089}"/>
              </a:ext>
            </a:extLst>
          </p:cNvPr>
          <p:cNvSpPr txBox="1"/>
          <p:nvPr/>
        </p:nvSpPr>
        <p:spPr>
          <a:xfrm>
            <a:off x="351691" y="1165501"/>
            <a:ext cx="12086493" cy="8109143"/>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1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In addition to the generic inclusive and adaptive teaching strategies at PaWS, in </a:t>
            </a:r>
            <a:r>
              <a:rPr lang="en-GB" sz="2100" b="1" dirty="0">
                <a:solidFill>
                  <a:prstClr val="black"/>
                </a:solidFill>
                <a:latin typeface="Sassoon Penpals" panose="02000400000000000000" pitchFamily="50" charset="0"/>
              </a:rPr>
              <a:t>Geography</a:t>
            </a:r>
            <a:r>
              <a:rPr kumimoji="0" lang="en-GB" sz="21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 teachers consider the following:</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2100" b="1" i="0" u="none" strike="noStrike" kern="1200" cap="none" spc="0" normalizeH="0" baseline="0" noProof="0" dirty="0">
              <a:ln>
                <a:noFill/>
              </a:ln>
              <a:solidFill>
                <a:prstClr val="black"/>
              </a:solidFill>
              <a:effectLst/>
              <a:uLnTx/>
              <a:uFillTx/>
              <a:latin typeface="Sassoon Penpals" panose="02000400000000000000" pitchFamily="50" charset="0"/>
            </a:endParaRPr>
          </a:p>
          <a:p>
            <a:pPr>
              <a:lnSpc>
                <a:spcPct val="115000"/>
              </a:lnSpc>
            </a:pPr>
            <a:r>
              <a:rPr lang="en-GB" sz="2100" dirty="0">
                <a:latin typeface="Sassoon Penpals" panose="02000400000000000000" pitchFamily="50" charset="0"/>
                <a:ea typeface="Arial" panose="020B0604020202020204" pitchFamily="34" charset="0"/>
              </a:rPr>
              <a:t>● Ensure </a:t>
            </a:r>
            <a:r>
              <a:rPr lang="en-GB" sz="2100" dirty="0">
                <a:effectLst/>
                <a:latin typeface="Sassoon Penpals" panose="02000400000000000000" pitchFamily="50" charset="0"/>
                <a:ea typeface="Arial" panose="020B0604020202020204" pitchFamily="34" charset="0"/>
              </a:rPr>
              <a:t>maps, atlases, artefacts, models and photographs are accessible and labelled clearly.</a:t>
            </a:r>
          </a:p>
          <a:p>
            <a:pPr>
              <a:lnSpc>
                <a:spcPct val="115000"/>
              </a:lnSpc>
            </a:pPr>
            <a:r>
              <a:rPr lang="en-GB" sz="2100" dirty="0">
                <a:effectLst/>
                <a:latin typeface="Sassoon Penpals" panose="02000400000000000000" pitchFamily="50" charset="0"/>
                <a:ea typeface="Arial" panose="020B0604020202020204" pitchFamily="34" charset="0"/>
              </a:rPr>
              <a:t>● Create accessible wall displays, including maps and plans and key</a:t>
            </a:r>
          </a:p>
          <a:p>
            <a:pPr>
              <a:lnSpc>
                <a:spcPct val="115000"/>
              </a:lnSpc>
            </a:pPr>
            <a:r>
              <a:rPr lang="en-GB" sz="2100" dirty="0">
                <a:effectLst/>
                <a:latin typeface="Sassoon Penpals" panose="02000400000000000000" pitchFamily="50" charset="0"/>
                <a:ea typeface="Arial" panose="020B0604020202020204" pitchFamily="34" charset="0"/>
              </a:rPr>
              <a:t>geographical words. </a:t>
            </a:r>
          </a:p>
          <a:p>
            <a:pPr>
              <a:lnSpc>
                <a:spcPct val="115000"/>
              </a:lnSpc>
            </a:pPr>
            <a:r>
              <a:rPr lang="en-GB" sz="2100" dirty="0">
                <a:effectLst/>
                <a:latin typeface="Sassoon Penpals" panose="02000400000000000000" pitchFamily="50" charset="0"/>
                <a:ea typeface="Arial" panose="020B0604020202020204" pitchFamily="34" charset="0"/>
              </a:rPr>
              <a:t>● Give out details of fieldwork in advance and in appropriate formats.</a:t>
            </a:r>
          </a:p>
          <a:p>
            <a:pPr>
              <a:lnSpc>
                <a:spcPct val="115000"/>
              </a:lnSpc>
            </a:pPr>
            <a:r>
              <a:rPr lang="en-GB" sz="2100" dirty="0">
                <a:effectLst/>
                <a:latin typeface="Sassoon Penpals" panose="02000400000000000000" pitchFamily="50" charset="0"/>
                <a:ea typeface="Arial" panose="020B0604020202020204" pitchFamily="34" charset="0"/>
              </a:rPr>
              <a:t>● Use digital photographs, line drawings and audio descriptions of key locations to supplement fieldwork.</a:t>
            </a:r>
          </a:p>
          <a:p>
            <a:pPr>
              <a:lnSpc>
                <a:spcPct val="115000"/>
              </a:lnSpc>
            </a:pPr>
            <a:r>
              <a:rPr lang="en-GB" sz="2100" dirty="0">
                <a:effectLst/>
                <a:latin typeface="Sassoon Penpals" panose="02000400000000000000" pitchFamily="50" charset="0"/>
                <a:ea typeface="Arial" panose="020B0604020202020204" pitchFamily="34" charset="0"/>
              </a:rPr>
              <a:t>● Explicitly display and teach vocabulary whilst recognising that the language of geography may be challenging for many students − for example:</a:t>
            </a:r>
          </a:p>
          <a:p>
            <a:pPr>
              <a:lnSpc>
                <a:spcPct val="115000"/>
              </a:lnSpc>
            </a:pPr>
            <a:r>
              <a:rPr lang="en-GB" sz="2100" dirty="0">
                <a:effectLst/>
                <a:latin typeface="Sassoon Penpals" panose="02000400000000000000" pitchFamily="50" charset="0"/>
                <a:ea typeface="Arial" panose="020B0604020202020204" pitchFamily="34" charset="0"/>
              </a:rPr>
              <a:t>- " the specific geographical use of everyday words such as ‘mouth of the river’, ‘water table’</a:t>
            </a:r>
          </a:p>
          <a:p>
            <a:pPr>
              <a:lnSpc>
                <a:spcPct val="115000"/>
              </a:lnSpc>
            </a:pPr>
            <a:r>
              <a:rPr lang="en-GB" sz="2100" dirty="0">
                <a:effectLst/>
                <a:latin typeface="Sassoon Penpals" panose="02000400000000000000" pitchFamily="50" charset="0"/>
                <a:ea typeface="Arial" panose="020B0604020202020204" pitchFamily="34" charset="0"/>
              </a:rPr>
              <a:t>- " terms specific to geography, such as ‘erosion’,</a:t>
            </a:r>
          </a:p>
          <a:p>
            <a:pPr>
              <a:lnSpc>
                <a:spcPct val="115000"/>
              </a:lnSpc>
            </a:pPr>
            <a:r>
              <a:rPr lang="en-GB" sz="2100" dirty="0">
                <a:effectLst/>
                <a:latin typeface="Sassoon Penpals" panose="02000400000000000000" pitchFamily="50" charset="0"/>
                <a:ea typeface="Arial" panose="020B0604020202020204" pitchFamily="34" charset="0"/>
              </a:rPr>
              <a:t>- and " terms like ‘climate’, ‘gradient’, ‘height’ or ‘distance’, which can</a:t>
            </a:r>
          </a:p>
          <a:p>
            <a:pPr>
              <a:lnSpc>
                <a:spcPct val="115000"/>
              </a:lnSpc>
            </a:pPr>
            <a:r>
              <a:rPr lang="en-GB" sz="2100" dirty="0">
                <a:effectLst/>
                <a:latin typeface="Sassoon Penpals" panose="02000400000000000000" pitchFamily="50" charset="0"/>
                <a:ea typeface="Arial" panose="020B0604020202020204" pitchFamily="34" charset="0"/>
              </a:rPr>
              <a:t>create barriers for many students because of their abstract nature.</a:t>
            </a:r>
          </a:p>
          <a:p>
            <a:pPr>
              <a:lnSpc>
                <a:spcPct val="115000"/>
              </a:lnSpc>
            </a:pPr>
            <a:r>
              <a:rPr lang="en-GB" sz="2100" dirty="0">
                <a:effectLst/>
                <a:latin typeface="Sassoon Penpals" panose="02000400000000000000" pitchFamily="50" charset="0"/>
                <a:ea typeface="Arial" panose="020B0604020202020204" pitchFamily="34" charset="0"/>
              </a:rPr>
              <a:t>● Check the learner's understanding by asking them to reformulate learning in their own words or in a different form.</a:t>
            </a:r>
          </a:p>
          <a:p>
            <a:pPr>
              <a:lnSpc>
                <a:spcPct val="115000"/>
              </a:lnSpc>
            </a:pPr>
            <a:r>
              <a:rPr lang="en-GB" sz="2100" dirty="0">
                <a:effectLst/>
                <a:latin typeface="Sassoon Penpals" panose="02000400000000000000" pitchFamily="50" charset="0"/>
                <a:ea typeface="Arial" panose="020B0604020202020204" pitchFamily="34" charset="0"/>
              </a:rPr>
              <a:t>● Identify students’ existing geographical knowledge and prior experience − e.g. using posters, concept maps and mind-mapping.</a:t>
            </a:r>
          </a:p>
          <a:p>
            <a:r>
              <a:rPr lang="en-GB" sz="2100" dirty="0">
                <a:effectLst/>
                <a:latin typeface="Sassoon Penpals" panose="02000400000000000000" pitchFamily="50" charset="0"/>
                <a:ea typeface="Arial" panose="020B0604020202020204" pitchFamily="34" charset="0"/>
              </a:rPr>
              <a:t>● Use real objects, concrete materials and sensory resources to introduce topics to help learners to understand unfamiliar locations and people.</a:t>
            </a:r>
          </a:p>
          <a:p>
            <a:r>
              <a:rPr lang="en-GB" sz="2100" dirty="0">
                <a:latin typeface="Sassoon Penpals" panose="02000400000000000000" pitchFamily="50" charset="0"/>
              </a:rPr>
              <a:t>● Identify risk points in the lesson, visit or field trip − e.g. for students with noise or smell sensitivity.</a:t>
            </a:r>
          </a:p>
          <a:p>
            <a:r>
              <a:rPr lang="en-GB" sz="2100" dirty="0">
                <a:latin typeface="Sassoon Penpals" panose="02000400000000000000" pitchFamily="50" charset="0"/>
              </a:rPr>
              <a:t>● Plan early to make reasonable adjustments to include students with disabilities on trips - A risk assessment should be made.</a:t>
            </a:r>
          </a:p>
          <a:p>
            <a:r>
              <a:rPr lang="en-GB" sz="2100" dirty="0">
                <a:latin typeface="Sassoon Penpals" panose="02000400000000000000" pitchFamily="50" charset="0"/>
              </a:rPr>
              <a:t>● Simple audio recorders and/ or photographs can be used instead of written notes during visits or field trips.</a:t>
            </a:r>
          </a:p>
          <a:p>
            <a:r>
              <a:rPr lang="en-GB" sz="2100" dirty="0">
                <a:latin typeface="Sassoon Penpals" panose="02000400000000000000" pitchFamily="50" charset="0"/>
              </a:rPr>
              <a:t>● Explicitly display and teach vocabulary whilst recognising that the language of geography may be challenging for many students.</a:t>
            </a:r>
          </a:p>
          <a:p>
            <a:r>
              <a:rPr lang="en-GB" sz="2100" dirty="0">
                <a:latin typeface="Sassoon Penpals" panose="02000400000000000000" pitchFamily="50" charset="0"/>
              </a:rPr>
              <a:t>● Check the learner's understanding by asking them to reformulate learning in their own words or in a different form.</a:t>
            </a:r>
          </a:p>
          <a:p>
            <a:endParaRPr lang="en-GB" dirty="0">
              <a:latin typeface="Sassoon Penpals" panose="02000400000000000000" pitchFamily="50" charset="0"/>
            </a:endParaRPr>
          </a:p>
        </p:txBody>
      </p:sp>
    </p:spTree>
    <p:extLst>
      <p:ext uri="{BB962C8B-B14F-4D97-AF65-F5344CB8AC3E}">
        <p14:creationId xmlns:p14="http://schemas.microsoft.com/office/powerpoint/2010/main" val="40367910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355951" y="244371"/>
            <a:ext cx="10488833"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4000" b="1" dirty="0">
                <a:solidFill>
                  <a:schemeClr val="tx1"/>
                </a:solidFill>
                <a:latin typeface="Sassoon Penpals" panose="02000400000000000000" pitchFamily="50" charset="0"/>
              </a:rPr>
              <a:t>Early Years – Laying the Foundations for Geography  </a:t>
            </a:r>
          </a:p>
        </p:txBody>
      </p:sp>
      <p:sp>
        <p:nvSpPr>
          <p:cNvPr id="25" name="Rounded Rectangle 48">
            <a:extLst>
              <a:ext uri="{FF2B5EF4-FFF2-40B4-BE49-F238E27FC236}">
                <a16:creationId xmlns:a16="http://schemas.microsoft.com/office/drawing/2014/main" id="{4413473D-909F-4C2A-A552-4584367B69F0}"/>
              </a:ext>
            </a:extLst>
          </p:cNvPr>
          <p:cNvSpPr/>
          <p:nvPr/>
        </p:nvSpPr>
        <p:spPr>
          <a:xfrm>
            <a:off x="4486308" y="949138"/>
            <a:ext cx="4029898" cy="8577634"/>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1600" b="1" dirty="0">
                <a:solidFill>
                  <a:srgbClr val="FF0000"/>
                </a:solidFill>
                <a:latin typeface="Comic Sans MS" panose="030F0702030302020204" pitchFamily="66" charset="0"/>
              </a:rPr>
              <a:t>The following activities will provide opportunities to develop the required knowledge I need; </a:t>
            </a:r>
          </a:p>
          <a:p>
            <a:pPr>
              <a:spcAft>
                <a:spcPts val="600"/>
              </a:spcAft>
            </a:pPr>
            <a:r>
              <a:rPr lang="en-GB" sz="1200" b="1" u="sng" dirty="0">
                <a:solidFill>
                  <a:schemeClr val="tx1"/>
                </a:solidFill>
                <a:latin typeface="Comic Sans MS" panose="030F0702030302020204" pitchFamily="66" charset="0"/>
              </a:rPr>
              <a:t>Term 1 – Me and my family </a:t>
            </a:r>
          </a:p>
          <a:p>
            <a:pPr>
              <a:spcAft>
                <a:spcPts val="600"/>
              </a:spcAft>
            </a:pPr>
            <a:r>
              <a:rPr lang="en-GB" sz="1200" dirty="0">
                <a:solidFill>
                  <a:schemeClr val="tx1"/>
                </a:solidFill>
                <a:latin typeface="Comic Sans MS" panose="030F0702030302020204" pitchFamily="66" charset="0"/>
              </a:rPr>
              <a:t>Use a simple map to explore the school building and grounds.  Explore our local village to familiarise with immediate surroundings.  Create simple maps to mark significant landmarks in our community and explain what makes our village unique. </a:t>
            </a:r>
          </a:p>
          <a:p>
            <a:pPr>
              <a:spcAft>
                <a:spcPts val="600"/>
              </a:spcAft>
            </a:pPr>
            <a:r>
              <a:rPr lang="en-GB" sz="1200" b="1" u="sng" dirty="0">
                <a:solidFill>
                  <a:schemeClr val="tx1"/>
                </a:solidFill>
                <a:latin typeface="Comic Sans MS" panose="030F0702030302020204" pitchFamily="66" charset="0"/>
              </a:rPr>
              <a:t>Term 2 – My country </a:t>
            </a:r>
          </a:p>
          <a:p>
            <a:pPr>
              <a:spcAft>
                <a:spcPts val="600"/>
              </a:spcAft>
            </a:pPr>
            <a:r>
              <a:rPr lang="en-GB" sz="1200" dirty="0">
                <a:solidFill>
                  <a:schemeClr val="tx1"/>
                </a:solidFill>
                <a:latin typeface="Comic Sans MS" panose="030F0702030302020204" pitchFamily="66" charset="0"/>
              </a:rPr>
              <a:t>Explore our capital city using books, websites and online videos.  Compare London to the environment of our local area recognising the similarities and differences of a village to a big city. </a:t>
            </a:r>
          </a:p>
          <a:p>
            <a:pPr>
              <a:spcAft>
                <a:spcPts val="600"/>
              </a:spcAft>
            </a:pPr>
            <a:r>
              <a:rPr lang="en-GB" sz="1200" b="1" u="sng" dirty="0">
                <a:solidFill>
                  <a:schemeClr val="tx1"/>
                </a:solidFill>
                <a:latin typeface="Comic Sans MS" panose="030F0702030302020204" pitchFamily="66" charset="0"/>
              </a:rPr>
              <a:t>Term 3 – My country </a:t>
            </a:r>
          </a:p>
          <a:p>
            <a:pPr>
              <a:spcAft>
                <a:spcPts val="600"/>
              </a:spcAft>
            </a:pPr>
            <a:r>
              <a:rPr lang="en-GB" sz="1200" dirty="0">
                <a:solidFill>
                  <a:schemeClr val="tx1"/>
                </a:solidFill>
                <a:latin typeface="Comic Sans MS" panose="030F0702030302020204" pitchFamily="66" charset="0"/>
              </a:rPr>
              <a:t>Explore countries across the globe, concentrating on any places that may be of significant interest to any members of the cohort. Recognise and address any similarities and differences between life in this and other countries, exploring manmade and natural elements and the different ways in which people live. </a:t>
            </a:r>
          </a:p>
          <a:p>
            <a:pPr>
              <a:spcAft>
                <a:spcPts val="600"/>
              </a:spcAft>
            </a:pPr>
            <a:r>
              <a:rPr lang="en-GB" sz="1200" b="1" u="sng" dirty="0">
                <a:solidFill>
                  <a:schemeClr val="tx1"/>
                </a:solidFill>
                <a:latin typeface="Comic Sans MS" panose="030F0702030302020204" pitchFamily="66" charset="0"/>
              </a:rPr>
              <a:t>Term 4 – My universe </a:t>
            </a:r>
          </a:p>
          <a:p>
            <a:pPr>
              <a:spcAft>
                <a:spcPts val="600"/>
              </a:spcAft>
            </a:pPr>
            <a:r>
              <a:rPr lang="en-GB" sz="1200" dirty="0">
                <a:solidFill>
                  <a:schemeClr val="tx1"/>
                </a:solidFill>
                <a:latin typeface="Comic Sans MS" panose="030F0702030302020204" pitchFamily="66" charset="0"/>
              </a:rPr>
              <a:t>Look at our planets place in the Solar Systema and explore the elements of the universe including the sun, moon and stars. Research what our planet looked like a long time ago compared to now and what it was like when dinosaurs ruled the world</a:t>
            </a:r>
          </a:p>
          <a:p>
            <a:pPr>
              <a:spcAft>
                <a:spcPts val="600"/>
              </a:spcAft>
            </a:pPr>
            <a:r>
              <a:rPr lang="en-GB" sz="1200" b="1" u="sng" dirty="0">
                <a:solidFill>
                  <a:schemeClr val="tx1"/>
                </a:solidFill>
                <a:latin typeface="Comic Sans MS" panose="030F0702030302020204" pitchFamily="66" charset="0"/>
              </a:rPr>
              <a:t>Term 5 – Looking after myself and others </a:t>
            </a:r>
          </a:p>
          <a:p>
            <a:pPr>
              <a:spcAft>
                <a:spcPts val="600"/>
              </a:spcAft>
            </a:pPr>
            <a:r>
              <a:rPr lang="en-GB" sz="1200" dirty="0">
                <a:solidFill>
                  <a:schemeClr val="tx1"/>
                </a:solidFill>
                <a:latin typeface="Comic Sans MS" panose="030F0702030302020204" pitchFamily="66" charset="0"/>
              </a:rPr>
              <a:t>Experience the hatching of ducklings and study our local area to find the perfect place for our ducks to live, considering suitable habitats and potential predators. Walk to our local farm and explore the farmland, considering the type of environment animals need to live.  </a:t>
            </a:r>
          </a:p>
          <a:p>
            <a:pPr>
              <a:spcAft>
                <a:spcPts val="600"/>
              </a:spcAft>
            </a:pPr>
            <a:r>
              <a:rPr lang="en-GB" sz="1200" b="1" u="sng" dirty="0">
                <a:solidFill>
                  <a:schemeClr val="tx1"/>
                </a:solidFill>
                <a:latin typeface="Comic Sans MS" panose="030F0702030302020204" pitchFamily="66" charset="0"/>
              </a:rPr>
              <a:t>Term 6 -  My next move </a:t>
            </a:r>
          </a:p>
          <a:p>
            <a:pPr>
              <a:spcAft>
                <a:spcPts val="600"/>
              </a:spcAft>
            </a:pPr>
            <a:r>
              <a:rPr lang="en-GB" sz="1200" dirty="0">
                <a:solidFill>
                  <a:schemeClr val="tx1"/>
                </a:solidFill>
                <a:latin typeface="Comic Sans MS" panose="030F0702030302020204" pitchFamily="66" charset="0"/>
              </a:rPr>
              <a:t>Travel to Bushy Wood to compare the elements of a larger woodland to that of our small woodland at school. </a:t>
            </a:r>
          </a:p>
          <a:p>
            <a:pPr>
              <a:spcAft>
                <a:spcPts val="600"/>
              </a:spcAft>
            </a:pPr>
            <a:endParaRPr lang="en-GB" sz="2000" dirty="0">
              <a:solidFill>
                <a:schemeClr val="tx1"/>
              </a:solidFill>
              <a:latin typeface="Sassoon Penpals" panose="02000400000000000000" pitchFamily="50" charset="0"/>
            </a:endParaRPr>
          </a:p>
          <a:p>
            <a:pPr>
              <a:spcAft>
                <a:spcPts val="600"/>
              </a:spcAft>
            </a:pPr>
            <a:endParaRPr lang="en-GB" sz="2000" dirty="0">
              <a:solidFill>
                <a:schemeClr val="tx1"/>
              </a:solidFill>
              <a:latin typeface="Sassoon Penpals" panose="02000400000000000000" pitchFamily="50" charset="0"/>
            </a:endParaRPr>
          </a:p>
          <a:p>
            <a:pPr>
              <a:spcAft>
                <a:spcPts val="600"/>
              </a:spcAft>
            </a:pPr>
            <a:endParaRPr lang="en-GB" sz="2000" dirty="0">
              <a:solidFill>
                <a:schemeClr val="tx1"/>
              </a:solidFill>
              <a:latin typeface="Sassoon Penpals" panose="02000400000000000000" pitchFamily="50" charset="0"/>
            </a:endParaRPr>
          </a:p>
          <a:p>
            <a:pPr>
              <a:spcAft>
                <a:spcPts val="600"/>
              </a:spcAft>
            </a:pPr>
            <a:endParaRPr lang="en-GB" sz="2000" dirty="0">
              <a:solidFill>
                <a:schemeClr val="tx1"/>
              </a:solidFill>
              <a:latin typeface="Sassoon Penpals" panose="02000400000000000000" pitchFamily="50" charset="0"/>
            </a:endParaRPr>
          </a:p>
          <a:p>
            <a:pPr>
              <a:spcAft>
                <a:spcPts val="600"/>
              </a:spcAft>
            </a:pPr>
            <a:endParaRPr lang="en-GB" sz="2000" dirty="0">
              <a:solidFill>
                <a:schemeClr val="tx1"/>
              </a:solidFill>
              <a:latin typeface="Sassoon Penpals" panose="02000400000000000000" pitchFamily="50" charset="0"/>
            </a:endParaRPr>
          </a:p>
          <a:p>
            <a:pPr>
              <a:spcAft>
                <a:spcPts val="600"/>
              </a:spcAft>
            </a:pPr>
            <a:endParaRPr lang="en-GB" sz="2000" dirty="0">
              <a:solidFill>
                <a:schemeClr val="tx1"/>
              </a:solidFill>
              <a:latin typeface="Sassoon Penpals" panose="02000400000000000000" pitchFamily="50" charset="0"/>
            </a:endParaRPr>
          </a:p>
          <a:p>
            <a:pPr>
              <a:spcAft>
                <a:spcPts val="600"/>
              </a:spcAft>
            </a:pPr>
            <a:endParaRPr lang="en-GB" sz="2000" dirty="0">
              <a:solidFill>
                <a:schemeClr val="tx1"/>
              </a:solidFill>
              <a:latin typeface="Sassoon Penpals" panose="02000400000000000000" pitchFamily="50" charset="0"/>
            </a:endParaRPr>
          </a:p>
          <a:p>
            <a:pPr>
              <a:spcAft>
                <a:spcPts val="600"/>
              </a:spcAft>
            </a:pPr>
            <a:endParaRPr lang="en-GB" sz="2000" dirty="0">
              <a:solidFill>
                <a:schemeClr val="tx1"/>
              </a:solidFill>
              <a:latin typeface="Sassoon Penpals" panose="02000400000000000000" pitchFamily="50" charset="0"/>
            </a:endParaRPr>
          </a:p>
          <a:p>
            <a:pPr>
              <a:spcAft>
                <a:spcPts val="600"/>
              </a:spcAft>
            </a:pPr>
            <a:endParaRPr lang="en-GB" sz="2000" dirty="0">
              <a:solidFill>
                <a:schemeClr val="tx1"/>
              </a:solidFill>
              <a:latin typeface="Sassoon Penpals" panose="02000400000000000000" pitchFamily="50" charset="0"/>
            </a:endParaRPr>
          </a:p>
          <a:p>
            <a:pPr>
              <a:spcAft>
                <a:spcPts val="600"/>
              </a:spcAft>
            </a:pPr>
            <a:endParaRPr lang="en-GB" sz="2000" dirty="0">
              <a:solidFill>
                <a:schemeClr val="tx1"/>
              </a:solidFill>
              <a:latin typeface="Sassoon Penpals" panose="02000400000000000000" pitchFamily="50" charset="0"/>
            </a:endParaRPr>
          </a:p>
        </p:txBody>
      </p:sp>
      <p:sp>
        <p:nvSpPr>
          <p:cNvPr id="27" name="Rounded Rectangle 48">
            <a:extLst>
              <a:ext uri="{FF2B5EF4-FFF2-40B4-BE49-F238E27FC236}">
                <a16:creationId xmlns:a16="http://schemas.microsoft.com/office/drawing/2014/main" id="{79DB9A73-F125-44D7-9985-7DA2B576CA59}"/>
              </a:ext>
            </a:extLst>
          </p:cNvPr>
          <p:cNvSpPr/>
          <p:nvPr/>
        </p:nvSpPr>
        <p:spPr>
          <a:xfrm>
            <a:off x="8606816" y="5657912"/>
            <a:ext cx="4029898" cy="3868859"/>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endParaRPr lang="en-GB" sz="1600" b="1" dirty="0">
              <a:solidFill>
                <a:srgbClr val="FF0000"/>
              </a:solidFill>
              <a:latin typeface="Comic Sans MS" panose="030F0702030302020204" pitchFamily="66" charset="0"/>
            </a:endParaRPr>
          </a:p>
          <a:p>
            <a:pPr>
              <a:spcAft>
                <a:spcPts val="600"/>
              </a:spcAft>
            </a:pPr>
            <a:r>
              <a:rPr lang="en-GB" sz="1600" b="1" dirty="0">
                <a:solidFill>
                  <a:srgbClr val="FF0000"/>
                </a:solidFill>
                <a:latin typeface="Comic Sans MS" panose="030F0702030302020204" pitchFamily="66" charset="0"/>
              </a:rPr>
              <a:t>By the end of the reception year, I will have gained a good level of development in the following areas, which will sufficiently prepare me for the Year 1 geography curriculum at PAWS. </a:t>
            </a:r>
          </a:p>
          <a:p>
            <a:pPr>
              <a:spcAft>
                <a:spcPts val="600"/>
              </a:spcAft>
            </a:pPr>
            <a:endParaRPr lang="en-GB" sz="1400" b="1" dirty="0">
              <a:solidFill>
                <a:schemeClr val="tx1"/>
              </a:solidFill>
              <a:latin typeface="Comic Sans MS" panose="030F0702030302020204" pitchFamily="66" charset="0"/>
            </a:endParaRPr>
          </a:p>
          <a:p>
            <a:pPr>
              <a:spcAft>
                <a:spcPts val="600"/>
              </a:spcAft>
            </a:pPr>
            <a:r>
              <a:rPr lang="en-GB" sz="1600" b="1" dirty="0">
                <a:solidFill>
                  <a:schemeClr val="tx1"/>
                </a:solidFill>
                <a:latin typeface="Comic Sans MS" panose="030F0702030302020204" pitchFamily="66" charset="0"/>
              </a:rPr>
              <a:t>Understanding the world</a:t>
            </a:r>
          </a:p>
          <a:p>
            <a:pPr marL="285750" indent="-285750">
              <a:spcAft>
                <a:spcPts val="600"/>
              </a:spcAft>
              <a:buFontTx/>
              <a:buChar char="-"/>
            </a:pPr>
            <a:r>
              <a:rPr lang="en-GB" sz="1600" b="1" dirty="0">
                <a:solidFill>
                  <a:schemeClr val="tx1"/>
                </a:solidFill>
                <a:latin typeface="Comic Sans MS" panose="030F0702030302020204" pitchFamily="66" charset="0"/>
              </a:rPr>
              <a:t>The natural world</a:t>
            </a:r>
          </a:p>
          <a:p>
            <a:pPr marL="285750" indent="-285750">
              <a:spcAft>
                <a:spcPts val="600"/>
              </a:spcAft>
              <a:buFontTx/>
              <a:buChar char="-"/>
            </a:pPr>
            <a:r>
              <a:rPr lang="en-GB" sz="1600" b="1" dirty="0">
                <a:solidFill>
                  <a:schemeClr val="tx1"/>
                </a:solidFill>
                <a:latin typeface="Comic Sans MS" panose="030F0702030302020204" pitchFamily="66" charset="0"/>
              </a:rPr>
              <a:t>People, culture and communities</a:t>
            </a:r>
          </a:p>
          <a:p>
            <a:pPr>
              <a:spcAft>
                <a:spcPts val="600"/>
              </a:spcAft>
            </a:pPr>
            <a:endParaRPr lang="en-GB" sz="1400" b="1" dirty="0">
              <a:solidFill>
                <a:schemeClr val="tx1"/>
              </a:solidFill>
              <a:latin typeface="Sassoon Penpals" panose="02000400000000000000" pitchFamily="50" charset="0"/>
            </a:endParaRPr>
          </a:p>
          <a:p>
            <a:pPr marL="285750" indent="-285750">
              <a:spcAft>
                <a:spcPts val="600"/>
              </a:spcAft>
              <a:buFont typeface="Arial" panose="020B0604020202020204" pitchFamily="34" charset="0"/>
              <a:buChar char="•"/>
            </a:pPr>
            <a:endParaRPr lang="en-US" sz="1400" b="1" dirty="0">
              <a:solidFill>
                <a:schemeClr val="tx1"/>
              </a:solidFill>
              <a:latin typeface="Sassoon Penpals" panose="02000400000000000000" pitchFamily="50" charset="0"/>
            </a:endParaRPr>
          </a:p>
          <a:p>
            <a:pPr marL="285750" indent="-285750">
              <a:spcAft>
                <a:spcPts val="600"/>
              </a:spcAft>
              <a:buFont typeface="Arial" panose="020B0604020202020204" pitchFamily="34" charset="0"/>
              <a:buChar char="•"/>
            </a:pPr>
            <a:endParaRPr lang="en-US" sz="1400"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a:spcAft>
                <a:spcPts val="600"/>
              </a:spcAft>
            </a:pPr>
            <a:endParaRPr lang="en-GB" b="1" dirty="0">
              <a:solidFill>
                <a:schemeClr val="tx1"/>
              </a:solidFill>
              <a:latin typeface="Sassoon Penpals" panose="02000400000000000000" pitchFamily="50" charset="0"/>
            </a:endParaRPr>
          </a:p>
          <a:p>
            <a:pPr>
              <a:spcAft>
                <a:spcPts val="600"/>
              </a:spcAft>
            </a:pPr>
            <a:endParaRPr lang="en-GB" b="1" dirty="0">
              <a:solidFill>
                <a:schemeClr val="tx1"/>
              </a:solidFill>
              <a:latin typeface="Sassoon Penpals" panose="02000400000000000000" pitchFamily="50" charset="0"/>
            </a:endParaRPr>
          </a:p>
          <a:p>
            <a:pPr>
              <a:spcAft>
                <a:spcPts val="600"/>
              </a:spcAft>
            </a:pPr>
            <a:endParaRPr lang="en-GB" b="1" dirty="0">
              <a:solidFill>
                <a:schemeClr val="tx1"/>
              </a:solidFill>
              <a:latin typeface="Sassoon Penpals" panose="02000400000000000000" pitchFamily="50" charset="0"/>
            </a:endParaRPr>
          </a:p>
          <a:p>
            <a:pPr>
              <a:spcAft>
                <a:spcPts val="600"/>
              </a:spcAft>
            </a:pPr>
            <a:endParaRPr lang="en-GB" sz="1400" dirty="0">
              <a:solidFill>
                <a:schemeClr val="tx1"/>
              </a:solidFill>
              <a:latin typeface="Sassoon Penpals" panose="02000400000000000000" pitchFamily="50" charset="0"/>
            </a:endParaRPr>
          </a:p>
        </p:txBody>
      </p:sp>
      <p:sp>
        <p:nvSpPr>
          <p:cNvPr id="18" name="Rounded Rectangle 48">
            <a:extLst>
              <a:ext uri="{FF2B5EF4-FFF2-40B4-BE49-F238E27FC236}">
                <a16:creationId xmlns:a16="http://schemas.microsoft.com/office/drawing/2014/main" id="{07876F9E-6C8A-49D2-8CF0-8D4540C9D6B1}"/>
              </a:ext>
            </a:extLst>
          </p:cNvPr>
          <p:cNvSpPr/>
          <p:nvPr/>
        </p:nvSpPr>
        <p:spPr>
          <a:xfrm>
            <a:off x="8606815" y="1893924"/>
            <a:ext cx="4029899" cy="3273499"/>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endParaRPr lang="en-GB" sz="1600" b="1" dirty="0">
              <a:solidFill>
                <a:srgbClr val="FF0000"/>
              </a:solidFill>
              <a:latin typeface="Comic Sans MS" panose="030F0702030302020204" pitchFamily="66" charset="0"/>
            </a:endParaRPr>
          </a:p>
          <a:p>
            <a:pPr>
              <a:spcAft>
                <a:spcPts val="600"/>
              </a:spcAft>
            </a:pPr>
            <a:r>
              <a:rPr lang="en-GB" sz="1600" b="1" dirty="0">
                <a:solidFill>
                  <a:srgbClr val="FF0000"/>
                </a:solidFill>
                <a:latin typeface="Comic Sans MS" panose="030F0702030302020204" pitchFamily="66" charset="0"/>
              </a:rPr>
              <a:t>I will gain relevant experiences </a:t>
            </a:r>
            <a:r>
              <a:rPr lang="en-GB" sz="1600" b="1">
                <a:solidFill>
                  <a:srgbClr val="FF0000"/>
                </a:solidFill>
                <a:latin typeface="Comic Sans MS" panose="030F0702030302020204" pitchFamily="66" charset="0"/>
              </a:rPr>
              <a:t>of geography through </a:t>
            </a:r>
            <a:r>
              <a:rPr lang="en-GB" sz="1600" b="1" dirty="0">
                <a:solidFill>
                  <a:srgbClr val="FF0000"/>
                </a:solidFill>
                <a:latin typeface="Comic Sans MS" panose="030F0702030302020204" pitchFamily="66" charset="0"/>
              </a:rPr>
              <a:t>the continuous and enhanced provision within the following areas; </a:t>
            </a:r>
          </a:p>
          <a:p>
            <a:pPr>
              <a:spcAft>
                <a:spcPts val="600"/>
              </a:spcAft>
            </a:pPr>
            <a:endParaRPr lang="en-GB" sz="1600" b="1" dirty="0">
              <a:solidFill>
                <a:schemeClr val="tx1"/>
              </a:solidFill>
              <a:latin typeface="Comic Sans MS" panose="030F0702030302020204" pitchFamily="66" charset="0"/>
            </a:endParaRPr>
          </a:p>
          <a:p>
            <a:pPr algn="ctr">
              <a:spcAft>
                <a:spcPts val="600"/>
              </a:spcAft>
            </a:pPr>
            <a:r>
              <a:rPr lang="en-GB" sz="1600" dirty="0">
                <a:solidFill>
                  <a:schemeClr val="tx1"/>
                </a:solidFill>
                <a:latin typeface="Comic Sans MS" panose="030F0702030302020204" pitchFamily="66" charset="0"/>
              </a:rPr>
              <a:t>Large and small role play (inside and outside), all small world areas, reading, sand and water areas, music and computing areas. </a:t>
            </a:r>
          </a:p>
        </p:txBody>
      </p:sp>
      <p:sp>
        <p:nvSpPr>
          <p:cNvPr id="15" name="Rounded Rectangle 48">
            <a:extLst>
              <a:ext uri="{FF2B5EF4-FFF2-40B4-BE49-F238E27FC236}">
                <a16:creationId xmlns:a16="http://schemas.microsoft.com/office/drawing/2014/main" id="{2177837A-91D4-4692-B65E-451ADBCB79AD}"/>
              </a:ext>
            </a:extLst>
          </p:cNvPr>
          <p:cNvSpPr/>
          <p:nvPr/>
        </p:nvSpPr>
        <p:spPr>
          <a:xfrm>
            <a:off x="355951" y="949138"/>
            <a:ext cx="4039747" cy="8577634"/>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lvl="0">
              <a:spcAft>
                <a:spcPts val="300"/>
              </a:spcAft>
            </a:pPr>
            <a:r>
              <a:rPr lang="en-GB" sz="1600" b="1" dirty="0">
                <a:solidFill>
                  <a:srgbClr val="FF0000"/>
                </a:solidFill>
                <a:effectLst/>
                <a:latin typeface="Comic Sans MS" panose="030F0702030302020204" pitchFamily="66" charset="0"/>
                <a:ea typeface="Times New Roman" panose="02020603050405020304" pitchFamily="18" charset="0"/>
              </a:rPr>
              <a:t>Throughout the reception year at PAWS I will be building on the foundations in </a:t>
            </a:r>
            <a:r>
              <a:rPr lang="en-GB" sz="1600" b="1" dirty="0">
                <a:solidFill>
                  <a:srgbClr val="FF0000"/>
                </a:solidFill>
                <a:latin typeface="Comic Sans MS" panose="030F0702030302020204" pitchFamily="66" charset="0"/>
                <a:ea typeface="Times New Roman" panose="02020603050405020304" pitchFamily="18" charset="0"/>
              </a:rPr>
              <a:t>geography </a:t>
            </a:r>
            <a:r>
              <a:rPr lang="en-GB" sz="1600" b="1" dirty="0">
                <a:solidFill>
                  <a:srgbClr val="FF0000"/>
                </a:solidFill>
                <a:effectLst/>
                <a:latin typeface="Comic Sans MS" panose="030F0702030302020204" pitchFamily="66" charset="0"/>
                <a:ea typeface="Times New Roman" panose="02020603050405020304" pitchFamily="18" charset="0"/>
              </a:rPr>
              <a:t>that will allow me to…</a:t>
            </a:r>
          </a:p>
          <a:p>
            <a:pPr lvl="0">
              <a:spcAft>
                <a:spcPts val="300"/>
              </a:spcAft>
            </a:pPr>
            <a:endParaRPr lang="en-GB" sz="1400" dirty="0">
              <a:solidFill>
                <a:schemeClr val="tx1"/>
              </a:solidFill>
              <a:effectLst/>
              <a:latin typeface="Comic Sans MS" panose="030F0702030302020204" pitchFamily="66" charset="0"/>
              <a:ea typeface="Times New Roman" panose="02020603050405020304" pitchFamily="18" charset="0"/>
              <a:cs typeface="Arial" panose="020B0604020202020204" pitchFamily="34" charset="0"/>
            </a:endParaRPr>
          </a:p>
          <a:p>
            <a:pPr lvl="0">
              <a:spcAft>
                <a:spcPts val="300"/>
              </a:spcAft>
            </a:pPr>
            <a:endParaRPr lang="en-GB" sz="1400" dirty="0">
              <a:solidFill>
                <a:schemeClr val="tx1"/>
              </a:solidFill>
              <a:effectLst/>
              <a:latin typeface="Comic Sans MS" panose="030F0702030302020204" pitchFamily="66" charset="0"/>
              <a:ea typeface="Times New Roman" panose="02020603050405020304" pitchFamily="18" charset="0"/>
              <a:cs typeface="Arial" panose="020B0604020202020204" pitchFamily="34" charset="0"/>
            </a:endParaRPr>
          </a:p>
          <a:p>
            <a:pPr marL="285750" lvl="0" indent="-285750">
              <a:spcAft>
                <a:spcPts val="300"/>
              </a:spcAft>
              <a:buFont typeface="Wingdings" panose="05000000000000000000" pitchFamily="2" charset="2"/>
              <a:buChar char="q"/>
            </a:pPr>
            <a:r>
              <a:rPr lang="en-GB" sz="1400" dirty="0">
                <a:solidFill>
                  <a:schemeClr val="tx1"/>
                </a:solidFill>
                <a:latin typeface="Comic Sans MS" panose="030F0702030302020204" pitchFamily="66" charset="0"/>
              </a:rPr>
              <a:t>Know where I live</a:t>
            </a:r>
          </a:p>
          <a:p>
            <a:pPr lvl="0">
              <a:spcAft>
                <a:spcPts val="300"/>
              </a:spcAft>
            </a:pPr>
            <a:endParaRPr lang="en-GB" sz="1400" dirty="0">
              <a:solidFill>
                <a:schemeClr val="tx1"/>
              </a:solidFill>
              <a:latin typeface="Comic Sans MS" panose="030F0702030302020204" pitchFamily="66" charset="0"/>
            </a:endParaRPr>
          </a:p>
          <a:p>
            <a:pPr marL="285750" lvl="0" indent="-285750">
              <a:spcAft>
                <a:spcPts val="300"/>
              </a:spcAft>
              <a:buFont typeface="Wingdings" panose="05000000000000000000" pitchFamily="2" charset="2"/>
              <a:buChar char="q"/>
            </a:pPr>
            <a:r>
              <a:rPr lang="en-GB" sz="1400" dirty="0">
                <a:solidFill>
                  <a:schemeClr val="tx1"/>
                </a:solidFill>
                <a:latin typeface="Comic Sans MS" panose="030F0702030302020204" pitchFamily="66" charset="0"/>
              </a:rPr>
              <a:t>Know my journey to school </a:t>
            </a:r>
          </a:p>
          <a:p>
            <a:pPr lvl="0">
              <a:spcAft>
                <a:spcPts val="300"/>
              </a:spcAft>
            </a:pPr>
            <a:endParaRPr lang="en-GB" sz="1400" dirty="0">
              <a:solidFill>
                <a:schemeClr val="tx1"/>
              </a:solidFill>
              <a:latin typeface="Comic Sans MS" panose="030F0702030302020204" pitchFamily="66" charset="0"/>
            </a:endParaRPr>
          </a:p>
          <a:p>
            <a:pPr marL="285750" lvl="0" indent="-285750">
              <a:spcAft>
                <a:spcPts val="300"/>
              </a:spcAft>
              <a:buFont typeface="Wingdings" panose="05000000000000000000" pitchFamily="2" charset="2"/>
              <a:buChar char="q"/>
            </a:pPr>
            <a:r>
              <a:rPr lang="en-GB" sz="1400" dirty="0">
                <a:solidFill>
                  <a:schemeClr val="tx1"/>
                </a:solidFill>
                <a:latin typeface="Comic Sans MS" panose="030F0702030302020204" pitchFamily="66" charset="0"/>
              </a:rPr>
              <a:t>Talk about some of the differences in notice  when I am in a different places </a:t>
            </a:r>
          </a:p>
          <a:p>
            <a:pPr lvl="0">
              <a:spcAft>
                <a:spcPts val="300"/>
              </a:spcAft>
            </a:pPr>
            <a:endParaRPr lang="en-GB" sz="1400" dirty="0">
              <a:solidFill>
                <a:schemeClr val="tx1"/>
              </a:solidFill>
              <a:latin typeface="Comic Sans MS" panose="030F0702030302020204" pitchFamily="66" charset="0"/>
            </a:endParaRPr>
          </a:p>
          <a:p>
            <a:pPr marL="285750" lvl="0" indent="-285750">
              <a:spcAft>
                <a:spcPts val="300"/>
              </a:spcAft>
              <a:buFont typeface="Wingdings" panose="05000000000000000000" pitchFamily="2" charset="2"/>
              <a:buChar char="q"/>
            </a:pPr>
            <a:r>
              <a:rPr lang="en-GB" sz="1400" dirty="0">
                <a:solidFill>
                  <a:schemeClr val="tx1"/>
                </a:solidFill>
                <a:latin typeface="Comic Sans MS" panose="030F0702030302020204" pitchFamily="66" charset="0"/>
              </a:rPr>
              <a:t>Talk about places when looking at books and watching tv/videos.</a:t>
            </a:r>
          </a:p>
          <a:p>
            <a:pPr lvl="0">
              <a:spcAft>
                <a:spcPts val="300"/>
              </a:spcAft>
            </a:pPr>
            <a:endParaRPr lang="en-GB" sz="1400" dirty="0">
              <a:solidFill>
                <a:schemeClr val="tx1"/>
              </a:solidFill>
              <a:latin typeface="Comic Sans MS" panose="030F0702030302020204" pitchFamily="66" charset="0"/>
            </a:endParaRPr>
          </a:p>
          <a:p>
            <a:pPr marL="285750" lvl="0" indent="-285750">
              <a:spcAft>
                <a:spcPts val="300"/>
              </a:spcAft>
              <a:buFont typeface="Wingdings" panose="05000000000000000000" pitchFamily="2" charset="2"/>
              <a:buChar char="q"/>
            </a:pPr>
            <a:r>
              <a:rPr lang="en-GB" sz="1400" dirty="0">
                <a:solidFill>
                  <a:schemeClr val="tx1"/>
                </a:solidFill>
                <a:latin typeface="Comic Sans MS" panose="030F0702030302020204" pitchFamily="66" charset="0"/>
              </a:rPr>
              <a:t>Talking about places that I have been to</a:t>
            </a:r>
          </a:p>
          <a:p>
            <a:pPr lvl="0">
              <a:spcAft>
                <a:spcPts val="300"/>
              </a:spcAft>
            </a:pPr>
            <a:endParaRPr lang="en-GB" sz="1400" dirty="0">
              <a:solidFill>
                <a:schemeClr val="tx1"/>
              </a:solidFill>
              <a:latin typeface="Comic Sans MS" panose="030F0702030302020204" pitchFamily="66" charset="0"/>
            </a:endParaRPr>
          </a:p>
          <a:p>
            <a:pPr marL="285750" lvl="0" indent="-285750">
              <a:spcAft>
                <a:spcPts val="300"/>
              </a:spcAft>
              <a:buFont typeface="Wingdings" panose="05000000000000000000" pitchFamily="2" charset="2"/>
              <a:buChar char="q"/>
            </a:pPr>
            <a:r>
              <a:rPr lang="en-GB" sz="1400" dirty="0">
                <a:solidFill>
                  <a:schemeClr val="tx1"/>
                </a:solidFill>
                <a:latin typeface="Comic Sans MS" panose="030F0702030302020204" pitchFamily="66" charset="0"/>
              </a:rPr>
              <a:t>Talk about places in stories</a:t>
            </a:r>
          </a:p>
          <a:p>
            <a:pPr lvl="0">
              <a:spcAft>
                <a:spcPts val="300"/>
              </a:spcAft>
            </a:pPr>
            <a:endParaRPr lang="en-GB" sz="1400" dirty="0">
              <a:solidFill>
                <a:schemeClr val="tx1"/>
              </a:solidFill>
              <a:latin typeface="Comic Sans MS" panose="030F0702030302020204" pitchFamily="66" charset="0"/>
            </a:endParaRPr>
          </a:p>
          <a:p>
            <a:pPr marL="285750" lvl="0" indent="-285750">
              <a:spcAft>
                <a:spcPts val="300"/>
              </a:spcAft>
              <a:buFont typeface="Wingdings" panose="05000000000000000000" pitchFamily="2" charset="2"/>
              <a:buChar char="q"/>
            </a:pPr>
            <a:r>
              <a:rPr lang="en-GB" sz="1400" dirty="0">
                <a:solidFill>
                  <a:schemeClr val="tx1"/>
                </a:solidFill>
                <a:latin typeface="Comic Sans MS" panose="030F0702030302020204" pitchFamily="66" charset="0"/>
              </a:rPr>
              <a:t>Use language that relates to place</a:t>
            </a:r>
          </a:p>
          <a:p>
            <a:pPr lvl="0">
              <a:spcAft>
                <a:spcPts val="300"/>
              </a:spcAft>
            </a:pPr>
            <a:endParaRPr lang="en-GB" sz="1400" dirty="0">
              <a:solidFill>
                <a:schemeClr val="tx1"/>
              </a:solidFill>
              <a:latin typeface="Comic Sans MS" panose="030F0702030302020204" pitchFamily="66" charset="0"/>
            </a:endParaRPr>
          </a:p>
          <a:p>
            <a:pPr marL="285750" lvl="0" indent="-285750">
              <a:spcAft>
                <a:spcPts val="300"/>
              </a:spcAft>
              <a:buFont typeface="Wingdings" panose="05000000000000000000" pitchFamily="2" charset="2"/>
              <a:buChar char="q"/>
            </a:pPr>
            <a:r>
              <a:rPr lang="en-GB" sz="1400" dirty="0">
                <a:solidFill>
                  <a:schemeClr val="tx1"/>
                </a:solidFill>
                <a:latin typeface="Comic Sans MS" panose="030F0702030302020204" pitchFamily="66" charset="0"/>
              </a:rPr>
              <a:t>Recognise elements of my environment that are manmade and natural</a:t>
            </a:r>
          </a:p>
          <a:p>
            <a:pPr lvl="0">
              <a:spcAft>
                <a:spcPts val="300"/>
              </a:spcAft>
            </a:pPr>
            <a:endParaRPr lang="en-GB" sz="1400" dirty="0">
              <a:solidFill>
                <a:schemeClr val="tx1"/>
              </a:solidFill>
              <a:latin typeface="Comic Sans MS" panose="030F0702030302020204" pitchFamily="66" charset="0"/>
            </a:endParaRPr>
          </a:p>
          <a:p>
            <a:pPr marL="285750" lvl="0" indent="-285750">
              <a:spcAft>
                <a:spcPts val="300"/>
              </a:spcAft>
              <a:buFont typeface="Wingdings" panose="05000000000000000000" pitchFamily="2" charset="2"/>
              <a:buChar char="q"/>
            </a:pPr>
            <a:r>
              <a:rPr lang="en-GB" sz="1400" dirty="0">
                <a:solidFill>
                  <a:schemeClr val="tx1"/>
                </a:solidFill>
                <a:latin typeface="Comic Sans MS" panose="030F0702030302020204" pitchFamily="66" charset="0"/>
              </a:rPr>
              <a:t>Make maps from stories</a:t>
            </a:r>
          </a:p>
          <a:p>
            <a:pPr lvl="0">
              <a:spcAft>
                <a:spcPts val="300"/>
              </a:spcAft>
            </a:pPr>
            <a:endParaRPr lang="en-GB" sz="1400" dirty="0">
              <a:solidFill>
                <a:schemeClr val="tx1"/>
              </a:solidFill>
              <a:latin typeface="Comic Sans MS" panose="030F0702030302020204" pitchFamily="66" charset="0"/>
            </a:endParaRPr>
          </a:p>
          <a:p>
            <a:pPr marL="285750" lvl="0" indent="-285750">
              <a:spcAft>
                <a:spcPts val="300"/>
              </a:spcAft>
              <a:buFont typeface="Wingdings" panose="05000000000000000000" pitchFamily="2" charset="2"/>
              <a:buChar char="q"/>
            </a:pPr>
            <a:r>
              <a:rPr lang="en-GB" sz="1400" dirty="0">
                <a:solidFill>
                  <a:schemeClr val="tx1"/>
                </a:solidFill>
                <a:latin typeface="Comic Sans MS" panose="030F0702030302020204" pitchFamily="66" charset="0"/>
              </a:rPr>
              <a:t>Follow simple maps in play</a:t>
            </a:r>
          </a:p>
          <a:p>
            <a:pPr marL="342900" lvl="0" indent="-342900">
              <a:spcAft>
                <a:spcPts val="300"/>
              </a:spcAft>
              <a:buFont typeface="Wingdings" panose="05000000000000000000" pitchFamily="2" charset="2"/>
              <a:buChar char="q"/>
            </a:pPr>
            <a:endParaRPr lang="en-GB" sz="1400" dirty="0">
              <a:solidFill>
                <a:schemeClr val="tx1"/>
              </a:solidFill>
              <a:latin typeface="Comic Sans MS" panose="030F0702030302020204" pitchFamily="66" charset="0"/>
            </a:endParaRPr>
          </a:p>
          <a:p>
            <a:pPr marL="342900" lvl="0" indent="-342900">
              <a:spcAft>
                <a:spcPts val="300"/>
              </a:spcAft>
              <a:buFont typeface="Symbol" panose="05050102010706020507" pitchFamily="18" charset="2"/>
              <a:buChar char=""/>
            </a:pPr>
            <a:endParaRPr lang="en-US" sz="2000" dirty="0">
              <a:solidFill>
                <a:schemeClr val="tx1"/>
              </a:solidFill>
              <a:latin typeface="Comic Sans MS" panose="030F0702030302020204" pitchFamily="66" charset="0"/>
            </a:endParaRPr>
          </a:p>
          <a:p>
            <a:pPr marL="171450" indent="-171450">
              <a:spcAft>
                <a:spcPts val="600"/>
              </a:spcAft>
              <a:buFont typeface="Arial" panose="020B0604020202020204" pitchFamily="34" charset="0"/>
              <a:buChar char="•"/>
            </a:pPr>
            <a:endParaRPr lang="en-US" sz="2000" dirty="0">
              <a:solidFill>
                <a:schemeClr val="tx1"/>
              </a:solidFill>
              <a:latin typeface="Comic Sans MS" panose="030F0702030302020204" pitchFamily="66" charset="0"/>
            </a:endParaRPr>
          </a:p>
          <a:p>
            <a:pPr marL="171450" indent="-171450">
              <a:spcAft>
                <a:spcPts val="600"/>
              </a:spcAft>
              <a:buFont typeface="Arial" panose="020B0604020202020204" pitchFamily="34" charset="0"/>
              <a:buChar char="•"/>
            </a:pPr>
            <a:endParaRPr lang="en-GB" sz="2000" dirty="0">
              <a:solidFill>
                <a:schemeClr val="tx1"/>
              </a:solidFill>
              <a:latin typeface="Sassoon Penpals" panose="02000400000000000000" pitchFamily="50" charset="0"/>
            </a:endParaRPr>
          </a:p>
        </p:txBody>
      </p:sp>
      <p:pic>
        <p:nvPicPr>
          <p:cNvPr id="7" name="Picture 6"/>
          <p:cNvPicPr>
            <a:picLocks noChangeAspect="1"/>
          </p:cNvPicPr>
          <p:nvPr/>
        </p:nvPicPr>
        <p:blipFill>
          <a:blip r:embed="rId2"/>
          <a:stretch>
            <a:fillRect/>
          </a:stretch>
        </p:blipFill>
        <p:spPr>
          <a:xfrm>
            <a:off x="10976223" y="177394"/>
            <a:ext cx="1514481" cy="1509465"/>
          </a:xfrm>
          <a:prstGeom prst="rect">
            <a:avLst/>
          </a:prstGeom>
        </p:spPr>
      </p:pic>
    </p:spTree>
    <p:extLst>
      <p:ext uri="{BB962C8B-B14F-4D97-AF65-F5344CB8AC3E}">
        <p14:creationId xmlns:p14="http://schemas.microsoft.com/office/powerpoint/2010/main" val="27125023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49" y="203652"/>
            <a:ext cx="10047849"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endParaRPr lang="en-GB" sz="3600" b="1"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2" y="1540519"/>
            <a:ext cx="4029899" cy="5280905"/>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1400" b="1" u="sng" dirty="0">
                <a:solidFill>
                  <a:srgbClr val="FF0000"/>
                </a:solidFill>
                <a:latin typeface="Comic Sans MS" panose="030F0702030302020204" pitchFamily="66" charset="0"/>
              </a:rPr>
              <a:t>I will widen my art vocabulary as I become exposed to and encouraged to use the following words; </a:t>
            </a:r>
          </a:p>
          <a:p>
            <a:pPr>
              <a:spcAft>
                <a:spcPts val="600"/>
              </a:spcAft>
            </a:pPr>
            <a:r>
              <a:rPr lang="en-GB" sz="1400" dirty="0">
                <a:solidFill>
                  <a:schemeClr val="tx1"/>
                </a:solidFill>
                <a:latin typeface="Comic Sans MS" panose="030F0702030302020204" pitchFamily="66" charset="0"/>
              </a:rPr>
              <a:t>Environment, Place</a:t>
            </a:r>
          </a:p>
          <a:p>
            <a:pPr>
              <a:spcAft>
                <a:spcPts val="600"/>
              </a:spcAft>
            </a:pPr>
            <a:r>
              <a:rPr lang="en-GB" sz="1400" dirty="0">
                <a:solidFill>
                  <a:schemeClr val="tx1"/>
                </a:solidFill>
                <a:latin typeface="Comic Sans MS" panose="030F0702030302020204" pitchFamily="66" charset="0"/>
              </a:rPr>
              <a:t>England, London, Capital city </a:t>
            </a:r>
          </a:p>
          <a:p>
            <a:pPr>
              <a:spcAft>
                <a:spcPts val="600"/>
              </a:spcAft>
            </a:pPr>
            <a:r>
              <a:rPr lang="en-GB" sz="1400" dirty="0">
                <a:solidFill>
                  <a:schemeClr val="tx1"/>
                </a:solidFill>
                <a:latin typeface="Comic Sans MS" panose="030F0702030302020204" pitchFamily="66" charset="0"/>
              </a:rPr>
              <a:t>World</a:t>
            </a:r>
          </a:p>
          <a:p>
            <a:pPr>
              <a:spcAft>
                <a:spcPts val="600"/>
              </a:spcAft>
            </a:pPr>
            <a:r>
              <a:rPr lang="en-GB" sz="1400" dirty="0">
                <a:solidFill>
                  <a:schemeClr val="tx1"/>
                </a:solidFill>
                <a:latin typeface="Comic Sans MS" panose="030F0702030302020204" pitchFamily="66" charset="0"/>
              </a:rPr>
              <a:t>Town, Village </a:t>
            </a:r>
          </a:p>
          <a:p>
            <a:pPr>
              <a:spcAft>
                <a:spcPts val="600"/>
              </a:spcAft>
            </a:pPr>
            <a:r>
              <a:rPr lang="en-GB" sz="1400" dirty="0">
                <a:solidFill>
                  <a:schemeClr val="tx1"/>
                </a:solidFill>
                <a:latin typeface="Comic Sans MS" panose="030F0702030302020204" pitchFamily="66" charset="0"/>
              </a:rPr>
              <a:t>Castle, Beach, Post Office, Farm  </a:t>
            </a:r>
          </a:p>
          <a:p>
            <a:pPr>
              <a:spcAft>
                <a:spcPts val="600"/>
              </a:spcAft>
            </a:pPr>
            <a:r>
              <a:rPr lang="en-GB" sz="1400" dirty="0">
                <a:solidFill>
                  <a:schemeClr val="tx1"/>
                </a:solidFill>
                <a:latin typeface="Comic Sans MS" panose="030F0702030302020204" pitchFamily="66" charset="0"/>
              </a:rPr>
              <a:t>Weather – rainy, sunny, cloudy, storm, snowy, windy, hot, cold</a:t>
            </a:r>
          </a:p>
          <a:p>
            <a:pPr>
              <a:spcAft>
                <a:spcPts val="600"/>
              </a:spcAft>
            </a:pPr>
            <a:r>
              <a:rPr lang="en-GB" sz="1400" dirty="0">
                <a:solidFill>
                  <a:schemeClr val="tx1"/>
                </a:solidFill>
                <a:latin typeface="Comic Sans MS" panose="030F0702030302020204" pitchFamily="66" charset="0"/>
              </a:rPr>
              <a:t>Seasons – summer, spring, autumn, winter</a:t>
            </a:r>
          </a:p>
          <a:p>
            <a:pPr>
              <a:spcAft>
                <a:spcPts val="600"/>
              </a:spcAft>
            </a:pPr>
            <a:r>
              <a:rPr lang="en-GB" sz="1400" dirty="0">
                <a:solidFill>
                  <a:schemeClr val="tx1"/>
                </a:solidFill>
                <a:latin typeface="Comic Sans MS" panose="030F0702030302020204" pitchFamily="66" charset="0"/>
              </a:rPr>
              <a:t>Mountain</a:t>
            </a:r>
          </a:p>
          <a:p>
            <a:pPr>
              <a:spcAft>
                <a:spcPts val="600"/>
              </a:spcAft>
            </a:pPr>
            <a:r>
              <a:rPr lang="en-GB" sz="1400" dirty="0">
                <a:solidFill>
                  <a:schemeClr val="tx1"/>
                </a:solidFill>
                <a:latin typeface="Comic Sans MS" panose="030F0702030302020204" pitchFamily="66" charset="0"/>
              </a:rPr>
              <a:t>Sea</a:t>
            </a:r>
          </a:p>
          <a:p>
            <a:pPr>
              <a:spcAft>
                <a:spcPts val="600"/>
              </a:spcAft>
            </a:pPr>
            <a:r>
              <a:rPr lang="en-GB" sz="1400" dirty="0">
                <a:solidFill>
                  <a:schemeClr val="tx1"/>
                </a:solidFill>
                <a:latin typeface="Comic Sans MS" panose="030F0702030302020204" pitchFamily="66" charset="0"/>
              </a:rPr>
              <a:t>Cliff</a:t>
            </a:r>
          </a:p>
          <a:p>
            <a:pPr>
              <a:spcAft>
                <a:spcPts val="600"/>
              </a:spcAft>
            </a:pPr>
            <a:r>
              <a:rPr lang="en-GB" sz="1400" dirty="0">
                <a:solidFill>
                  <a:schemeClr val="tx1"/>
                </a:solidFill>
                <a:latin typeface="Comic Sans MS" panose="030F0702030302020204" pitchFamily="66" charset="0"/>
              </a:rPr>
              <a:t>Map, Globe</a:t>
            </a:r>
          </a:p>
          <a:p>
            <a:pPr>
              <a:spcAft>
                <a:spcPts val="600"/>
              </a:spcAft>
            </a:pPr>
            <a:r>
              <a:rPr lang="en-GB" sz="1400" dirty="0">
                <a:solidFill>
                  <a:schemeClr val="tx1"/>
                </a:solidFill>
                <a:latin typeface="Comic Sans MS" panose="030F0702030302020204" pitchFamily="66" charset="0"/>
              </a:rPr>
              <a:t>Exploring  </a:t>
            </a:r>
          </a:p>
          <a:p>
            <a:pPr>
              <a:spcAft>
                <a:spcPts val="600"/>
              </a:spcAft>
            </a:pPr>
            <a:r>
              <a:rPr lang="en-GB" sz="1400" dirty="0">
                <a:solidFill>
                  <a:schemeClr val="tx1"/>
                </a:solidFill>
                <a:latin typeface="Comic Sans MS" panose="030F0702030302020204" pitchFamily="66" charset="0"/>
              </a:rPr>
              <a:t>Directions – forwards, backwards, up, down</a:t>
            </a:r>
          </a:p>
          <a:p>
            <a:pPr>
              <a:spcAft>
                <a:spcPts val="600"/>
              </a:spcAft>
            </a:pPr>
            <a:r>
              <a:rPr lang="en-GB" sz="1400">
                <a:solidFill>
                  <a:schemeClr val="tx1"/>
                </a:solidFill>
                <a:latin typeface="Comic Sans MS" panose="030F0702030302020204" pitchFamily="66" charset="0"/>
              </a:rPr>
              <a:t>Symbols</a:t>
            </a:r>
            <a:endParaRPr lang="en-GB" sz="1400" dirty="0">
              <a:solidFill>
                <a:schemeClr val="tx1"/>
              </a:solidFill>
              <a:latin typeface="Comic Sans MS" panose="030F0702030302020204" pitchFamily="66" charset="0"/>
            </a:endParaRPr>
          </a:p>
          <a:p>
            <a:pPr>
              <a:spcAft>
                <a:spcPts val="600"/>
              </a:spcAft>
            </a:pPr>
            <a:endParaRPr lang="en-GB" sz="1400" dirty="0">
              <a:solidFill>
                <a:schemeClr val="tx1"/>
              </a:solidFill>
              <a:latin typeface="Comic Sans MS" panose="030F0702030302020204" pitchFamily="66" charset="0"/>
            </a:endParaRPr>
          </a:p>
          <a:p>
            <a:pPr>
              <a:spcAft>
                <a:spcPts val="600"/>
              </a:spcAft>
            </a:pPr>
            <a:endParaRPr lang="en-GB" sz="1400" b="1" u="sng" dirty="0">
              <a:solidFill>
                <a:schemeClr val="tx1"/>
              </a:solidFill>
              <a:latin typeface="Sassoon Penpals" panose="02000400000000000000" pitchFamily="50" charset="0"/>
            </a:endParaRPr>
          </a:p>
          <a:p>
            <a:pPr>
              <a:spcAft>
                <a:spcPts val="600"/>
              </a:spcAft>
            </a:pPr>
            <a:endParaRPr lang="en-GB" sz="1400" b="1" u="sng" dirty="0">
              <a:solidFill>
                <a:schemeClr val="tx1"/>
              </a:solidFill>
              <a:latin typeface="Sassoon Penpals" panose="02000400000000000000" pitchFamily="50" charset="0"/>
            </a:endParaRPr>
          </a:p>
          <a:p>
            <a:pPr>
              <a:spcAft>
                <a:spcPts val="600"/>
              </a:spcAft>
            </a:pPr>
            <a:endParaRPr lang="en-GB" sz="1400" b="1" u="sng" dirty="0">
              <a:solidFill>
                <a:schemeClr val="tx1"/>
              </a:solidFill>
              <a:latin typeface="Sassoon Penpals" panose="02000400000000000000" pitchFamily="50" charset="0"/>
            </a:endParaRPr>
          </a:p>
          <a:p>
            <a:pPr>
              <a:spcAft>
                <a:spcPts val="600"/>
              </a:spcAft>
            </a:pPr>
            <a:endParaRPr lang="en-GB" sz="1400" dirty="0">
              <a:solidFill>
                <a:srgbClr val="FF0000"/>
              </a:solidFill>
              <a:latin typeface="Sassoon Penpals" panose="02000400000000000000" pitchFamily="50" charset="0"/>
            </a:endParaRPr>
          </a:p>
        </p:txBody>
      </p:sp>
      <p:sp>
        <p:nvSpPr>
          <p:cNvPr id="25" name="Rounded Rectangle 48">
            <a:extLst>
              <a:ext uri="{FF2B5EF4-FFF2-40B4-BE49-F238E27FC236}">
                <a16:creationId xmlns:a16="http://schemas.microsoft.com/office/drawing/2014/main" id="{4413473D-909F-4C2A-A552-4584367B69F0}"/>
              </a:ext>
            </a:extLst>
          </p:cNvPr>
          <p:cNvSpPr/>
          <p:nvPr/>
        </p:nvSpPr>
        <p:spPr>
          <a:xfrm>
            <a:off x="4381111" y="1506446"/>
            <a:ext cx="4029898" cy="7850382"/>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600" b="1" i="0" u="sng" strike="noStrike" kern="1200" cap="none" spc="0" normalizeH="0" baseline="0" noProof="0" dirty="0">
                <a:ln>
                  <a:noFill/>
                </a:ln>
                <a:solidFill>
                  <a:srgbClr val="FF0000"/>
                </a:solidFill>
                <a:effectLst/>
                <a:uLnTx/>
                <a:uFillTx/>
                <a:latin typeface="Comic Sans MS" panose="030F0702030302020204" pitchFamily="66" charset="0"/>
              </a:rPr>
              <a:t>These core texts will stimulate discussion and help me to make links within my understanding; </a:t>
            </a:r>
          </a:p>
          <a:p>
            <a:pPr marL="0" marR="0" lvl="0" indent="0" algn="l" defTabSz="457200" rtl="0" eaLnBrk="1" fontAlgn="auto" latinLnBrk="0" hangingPunct="1">
              <a:lnSpc>
                <a:spcPct val="100000"/>
              </a:lnSpc>
              <a:spcBef>
                <a:spcPts val="0"/>
              </a:spcBef>
              <a:spcAft>
                <a:spcPts val="600"/>
              </a:spcAft>
              <a:buClrTx/>
              <a:buSzTx/>
              <a:buFontTx/>
              <a:buNone/>
              <a:tabLst/>
              <a:defRPr/>
            </a:pPr>
            <a:endParaRPr kumimoji="0" lang="en-GB" sz="1600" b="0" i="0" u="none" strike="noStrike" kern="1200" cap="none" spc="0" normalizeH="0" baseline="0" noProof="0" dirty="0">
              <a:ln>
                <a:noFill/>
              </a:ln>
              <a:solidFill>
                <a:prstClr val="black"/>
              </a:solidFill>
              <a:effectLst/>
              <a:uLnTx/>
              <a:uFillTx/>
              <a:latin typeface="Comic Sans MS" panose="030F0702030302020204" pitchFamily="66" charset="0"/>
            </a:endParaRPr>
          </a:p>
          <a:p>
            <a:pPr marL="285750" indent="-285750">
              <a:spcAft>
                <a:spcPts val="600"/>
              </a:spcAft>
              <a:buFont typeface="Wingdings" panose="05000000000000000000" pitchFamily="2" charset="2"/>
              <a:buChar char="q"/>
            </a:pPr>
            <a:r>
              <a:rPr lang="en-GB" sz="1400" dirty="0">
                <a:solidFill>
                  <a:schemeClr val="tx1"/>
                </a:solidFill>
                <a:latin typeface="Comic Sans MS" panose="030F0702030302020204" pitchFamily="66" charset="0"/>
              </a:rPr>
              <a:t>The Everywhere Bear</a:t>
            </a:r>
          </a:p>
          <a:p>
            <a:pPr marL="285750" indent="-285750">
              <a:spcAft>
                <a:spcPts val="600"/>
              </a:spcAft>
              <a:buFont typeface="Wingdings" panose="05000000000000000000" pitchFamily="2" charset="2"/>
              <a:buChar char="q"/>
            </a:pPr>
            <a:r>
              <a:rPr lang="en-GB" sz="1400" dirty="0">
                <a:solidFill>
                  <a:schemeClr val="tx1"/>
                </a:solidFill>
                <a:latin typeface="Comic Sans MS" panose="030F0702030302020204" pitchFamily="66" charset="0"/>
              </a:rPr>
              <a:t>Martha Maps it Out</a:t>
            </a:r>
          </a:p>
          <a:p>
            <a:pPr marL="285750" indent="-285750">
              <a:spcAft>
                <a:spcPts val="600"/>
              </a:spcAft>
              <a:buFont typeface="Wingdings" panose="05000000000000000000" pitchFamily="2" charset="2"/>
              <a:buChar char="q"/>
            </a:pPr>
            <a:r>
              <a:rPr lang="en-GB" sz="1400" dirty="0">
                <a:solidFill>
                  <a:schemeClr val="tx1"/>
                </a:solidFill>
                <a:latin typeface="Comic Sans MS" panose="030F0702030302020204" pitchFamily="66" charset="0"/>
              </a:rPr>
              <a:t>The Jolly Postman</a:t>
            </a:r>
          </a:p>
          <a:p>
            <a:pPr marL="285750" indent="-285750">
              <a:spcAft>
                <a:spcPts val="600"/>
              </a:spcAft>
              <a:buFont typeface="Wingdings" panose="05000000000000000000" pitchFamily="2" charset="2"/>
              <a:buChar char="q"/>
            </a:pPr>
            <a:r>
              <a:rPr lang="en-GB" sz="1400" dirty="0">
                <a:solidFill>
                  <a:schemeClr val="tx1"/>
                </a:solidFill>
                <a:latin typeface="Comic Sans MS" panose="030F0702030302020204" pitchFamily="66" charset="0"/>
              </a:rPr>
              <a:t>A Walk in London</a:t>
            </a:r>
          </a:p>
          <a:p>
            <a:pPr marL="285750" indent="-285750">
              <a:spcAft>
                <a:spcPts val="600"/>
              </a:spcAft>
              <a:buFont typeface="Wingdings" panose="05000000000000000000" pitchFamily="2" charset="2"/>
              <a:buChar char="q"/>
            </a:pPr>
            <a:r>
              <a:rPr lang="en-GB" sz="1400" dirty="0">
                <a:solidFill>
                  <a:schemeClr val="tx1"/>
                </a:solidFill>
                <a:latin typeface="Comic Sans MS" panose="030F0702030302020204" pitchFamily="66" charset="0"/>
              </a:rPr>
              <a:t>Santa is coming to Eastbourne, </a:t>
            </a:r>
          </a:p>
          <a:p>
            <a:pPr marL="285750" indent="-285750">
              <a:spcAft>
                <a:spcPts val="600"/>
              </a:spcAft>
              <a:buFont typeface="Wingdings" panose="05000000000000000000" pitchFamily="2" charset="2"/>
              <a:buChar char="q"/>
            </a:pPr>
            <a:r>
              <a:rPr lang="en-GB" sz="1400" dirty="0">
                <a:solidFill>
                  <a:schemeClr val="tx1"/>
                </a:solidFill>
                <a:latin typeface="Comic Sans MS" panose="030F0702030302020204" pitchFamily="66" charset="0"/>
              </a:rPr>
              <a:t>We’re going on a Lion Hunt</a:t>
            </a:r>
          </a:p>
          <a:p>
            <a:pPr marL="285750" indent="-285750">
              <a:spcAft>
                <a:spcPts val="600"/>
              </a:spcAft>
              <a:buFont typeface="Wingdings" panose="05000000000000000000" pitchFamily="2" charset="2"/>
              <a:buChar char="q"/>
            </a:pPr>
            <a:r>
              <a:rPr lang="en-GB" sz="1400" dirty="0">
                <a:solidFill>
                  <a:schemeClr val="tx1"/>
                </a:solidFill>
                <a:latin typeface="Comic Sans MS" panose="030F0702030302020204" pitchFamily="66" charset="0"/>
              </a:rPr>
              <a:t>The Ugly 5</a:t>
            </a:r>
          </a:p>
          <a:p>
            <a:pPr marL="285750" indent="-285750">
              <a:spcAft>
                <a:spcPts val="600"/>
              </a:spcAft>
              <a:buFont typeface="Wingdings" panose="05000000000000000000" pitchFamily="2" charset="2"/>
              <a:buChar char="q"/>
            </a:pPr>
            <a:r>
              <a:rPr lang="en-GB" sz="1400" dirty="0" err="1">
                <a:solidFill>
                  <a:schemeClr val="tx1"/>
                </a:solidFill>
                <a:latin typeface="Comic Sans MS" panose="030F0702030302020204" pitchFamily="66" charset="0"/>
              </a:rPr>
              <a:t>Handa’s</a:t>
            </a:r>
            <a:r>
              <a:rPr lang="en-GB" sz="1400" dirty="0">
                <a:solidFill>
                  <a:schemeClr val="tx1"/>
                </a:solidFill>
                <a:latin typeface="Comic Sans MS" panose="030F0702030302020204" pitchFamily="66" charset="0"/>
              </a:rPr>
              <a:t> surprise </a:t>
            </a:r>
          </a:p>
          <a:p>
            <a:pPr marL="285750" indent="-285750">
              <a:spcAft>
                <a:spcPts val="600"/>
              </a:spcAft>
              <a:buFont typeface="Wingdings" panose="05000000000000000000" pitchFamily="2" charset="2"/>
              <a:buChar char="q"/>
            </a:pPr>
            <a:r>
              <a:rPr lang="en-GB" sz="1400" dirty="0">
                <a:solidFill>
                  <a:schemeClr val="tx1"/>
                </a:solidFill>
                <a:latin typeface="Comic Sans MS" panose="030F0702030302020204" pitchFamily="66" charset="0"/>
              </a:rPr>
              <a:t>The Little Red Hen Makes a Pizza</a:t>
            </a:r>
          </a:p>
          <a:p>
            <a:pPr marL="285750" indent="-285750">
              <a:spcAft>
                <a:spcPts val="600"/>
              </a:spcAft>
              <a:buFont typeface="Wingdings" panose="05000000000000000000" pitchFamily="2" charset="2"/>
              <a:buChar char="q"/>
            </a:pPr>
            <a:r>
              <a:rPr lang="en-GB" sz="1400" dirty="0">
                <a:solidFill>
                  <a:schemeClr val="tx1"/>
                </a:solidFill>
                <a:latin typeface="Comic Sans MS" panose="030F0702030302020204" pitchFamily="66" charset="0"/>
              </a:rPr>
              <a:t>The Magic Paintbrush</a:t>
            </a:r>
          </a:p>
          <a:p>
            <a:pPr marL="285750" indent="-285750">
              <a:spcAft>
                <a:spcPts val="600"/>
              </a:spcAft>
              <a:buFont typeface="Wingdings" panose="05000000000000000000" pitchFamily="2" charset="2"/>
              <a:buChar char="q"/>
            </a:pPr>
            <a:r>
              <a:rPr lang="en-GB" sz="1400" dirty="0">
                <a:solidFill>
                  <a:schemeClr val="tx1"/>
                </a:solidFill>
                <a:latin typeface="Comic Sans MS" panose="030F0702030302020204" pitchFamily="66" charset="0"/>
              </a:rPr>
              <a:t>Quill Soup</a:t>
            </a:r>
          </a:p>
          <a:p>
            <a:pPr marL="285750" indent="-285750">
              <a:spcAft>
                <a:spcPts val="600"/>
              </a:spcAft>
              <a:buFont typeface="Wingdings" panose="05000000000000000000" pitchFamily="2" charset="2"/>
              <a:buChar char="q"/>
            </a:pPr>
            <a:r>
              <a:rPr lang="en-GB" sz="1400" dirty="0">
                <a:solidFill>
                  <a:schemeClr val="tx1"/>
                </a:solidFill>
                <a:latin typeface="Comic Sans MS" panose="030F0702030302020204" pitchFamily="66" charset="0"/>
              </a:rPr>
              <a:t>Chapatti Moon</a:t>
            </a:r>
          </a:p>
          <a:p>
            <a:pPr marL="285750" indent="-285750">
              <a:spcAft>
                <a:spcPts val="600"/>
              </a:spcAft>
              <a:buFont typeface="Wingdings" panose="05000000000000000000" pitchFamily="2" charset="2"/>
              <a:buChar char="q"/>
            </a:pPr>
            <a:r>
              <a:rPr lang="en-GB" sz="1400" dirty="0">
                <a:solidFill>
                  <a:schemeClr val="tx1"/>
                </a:solidFill>
                <a:latin typeface="Comic Sans MS" panose="030F0702030302020204" pitchFamily="66" charset="0"/>
              </a:rPr>
              <a:t>Anna Hibiscus’ Song </a:t>
            </a:r>
          </a:p>
          <a:p>
            <a:pPr marL="285750" indent="-285750">
              <a:spcAft>
                <a:spcPts val="600"/>
              </a:spcAft>
              <a:buFont typeface="Wingdings" panose="05000000000000000000" pitchFamily="2" charset="2"/>
              <a:buChar char="q"/>
            </a:pPr>
            <a:r>
              <a:rPr lang="en-GB" sz="1400" dirty="0">
                <a:solidFill>
                  <a:schemeClr val="tx1"/>
                </a:solidFill>
                <a:latin typeface="Comic Sans MS" panose="030F0702030302020204" pitchFamily="66" charset="0"/>
              </a:rPr>
              <a:t>What the Ladybird Heard</a:t>
            </a:r>
          </a:p>
          <a:p>
            <a:pPr marL="285750" indent="-285750">
              <a:spcAft>
                <a:spcPts val="600"/>
              </a:spcAft>
              <a:buFont typeface="Wingdings" panose="05000000000000000000" pitchFamily="2" charset="2"/>
              <a:buChar char="q"/>
            </a:pPr>
            <a:r>
              <a:rPr lang="en-GB" sz="1400" dirty="0">
                <a:solidFill>
                  <a:schemeClr val="tx1"/>
                </a:solidFill>
                <a:latin typeface="Comic Sans MS" panose="030F0702030302020204" pitchFamily="66" charset="0"/>
              </a:rPr>
              <a:t>Rosie’s walk </a:t>
            </a:r>
          </a:p>
          <a:p>
            <a:pPr marL="285750" indent="-285750">
              <a:spcAft>
                <a:spcPts val="600"/>
              </a:spcAft>
              <a:buFont typeface="Wingdings" panose="05000000000000000000" pitchFamily="2" charset="2"/>
              <a:buChar char="q"/>
            </a:pPr>
            <a:r>
              <a:rPr lang="en-GB" sz="1400" dirty="0">
                <a:solidFill>
                  <a:schemeClr val="tx1"/>
                </a:solidFill>
                <a:latin typeface="Comic Sans MS" panose="030F0702030302020204" pitchFamily="66" charset="0"/>
              </a:rPr>
              <a:t>There’s room for everyone</a:t>
            </a:r>
          </a:p>
          <a:p>
            <a:pPr marL="285750" indent="-285750">
              <a:spcAft>
                <a:spcPts val="600"/>
              </a:spcAft>
              <a:buFont typeface="Wingdings" panose="05000000000000000000" pitchFamily="2" charset="2"/>
              <a:buChar char="q"/>
            </a:pPr>
            <a:r>
              <a:rPr lang="en-GB" sz="1400" dirty="0">
                <a:solidFill>
                  <a:schemeClr val="tx1"/>
                </a:solidFill>
                <a:latin typeface="Comic Sans MS" panose="030F0702030302020204" pitchFamily="66" charset="0"/>
              </a:rPr>
              <a:t>Where does my food come from? </a:t>
            </a:r>
          </a:p>
        </p:txBody>
      </p:sp>
      <p:sp>
        <p:nvSpPr>
          <p:cNvPr id="27" name="Rounded Rectangle 48">
            <a:extLst>
              <a:ext uri="{FF2B5EF4-FFF2-40B4-BE49-F238E27FC236}">
                <a16:creationId xmlns:a16="http://schemas.microsoft.com/office/drawing/2014/main" id="{79DB9A73-F125-44D7-9985-7DA2B576CA59}"/>
              </a:ext>
            </a:extLst>
          </p:cNvPr>
          <p:cNvSpPr/>
          <p:nvPr/>
        </p:nvSpPr>
        <p:spPr>
          <a:xfrm>
            <a:off x="8617030" y="1506446"/>
            <a:ext cx="4029898" cy="6131441"/>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1600" b="1" u="sng" dirty="0">
                <a:solidFill>
                  <a:srgbClr val="FF0000"/>
                </a:solidFill>
                <a:latin typeface="Comic Sans MS" panose="030F0702030302020204" pitchFamily="66" charset="0"/>
              </a:rPr>
              <a:t>These home learning links will help my parents and care givers support my learning at home: </a:t>
            </a:r>
          </a:p>
          <a:p>
            <a:pPr>
              <a:spcAft>
                <a:spcPts val="600"/>
              </a:spcAft>
            </a:pPr>
            <a:endParaRPr lang="en-GB" sz="1400" b="1" u="sng" dirty="0">
              <a:solidFill>
                <a:srgbClr val="FF0000"/>
              </a:solidFill>
              <a:latin typeface="Comic Sans MS" panose="030F0702030302020204" pitchFamily="66" charset="0"/>
            </a:endParaRPr>
          </a:p>
          <a:p>
            <a:pPr>
              <a:spcAft>
                <a:spcPts val="600"/>
              </a:spcAft>
            </a:pPr>
            <a:r>
              <a:rPr lang="en-GB" sz="1400" b="1" u="sng" dirty="0">
                <a:solidFill>
                  <a:srgbClr val="FF0000"/>
                </a:solidFill>
                <a:latin typeface="Comic Sans MS" panose="030F0702030302020204" pitchFamily="66" charset="0"/>
                <a:hlinkClick r:id="rId2"/>
              </a:rPr>
              <a:t>https://www.natgeokids.com/uk/teacher-category/geography/</a:t>
            </a:r>
            <a:r>
              <a:rPr lang="en-GB" sz="1400" b="1" u="sng" dirty="0">
                <a:solidFill>
                  <a:srgbClr val="FF0000"/>
                </a:solidFill>
                <a:latin typeface="Comic Sans MS" panose="030F0702030302020204" pitchFamily="66" charset="0"/>
              </a:rPr>
              <a:t> </a:t>
            </a:r>
          </a:p>
          <a:p>
            <a:pPr>
              <a:spcAft>
                <a:spcPts val="600"/>
              </a:spcAft>
            </a:pPr>
            <a:endParaRPr lang="en-GB" sz="1400" b="1" u="sng" dirty="0">
              <a:solidFill>
                <a:srgbClr val="FF0000"/>
              </a:solidFill>
              <a:latin typeface="Comic Sans MS" panose="030F0702030302020204" pitchFamily="66" charset="0"/>
            </a:endParaRPr>
          </a:p>
          <a:p>
            <a:pPr>
              <a:spcAft>
                <a:spcPts val="600"/>
              </a:spcAft>
            </a:pPr>
            <a:r>
              <a:rPr lang="en-GB" sz="1400" b="1" u="sng" dirty="0">
                <a:solidFill>
                  <a:srgbClr val="FF0000"/>
                </a:solidFill>
                <a:latin typeface="Comic Sans MS" panose="030F0702030302020204" pitchFamily="66" charset="0"/>
                <a:hlinkClick r:id="rId3"/>
              </a:rPr>
              <a:t>https://www.rgs.org/schools/resources-for-schools/the-united-kingdom</a:t>
            </a:r>
            <a:r>
              <a:rPr lang="en-GB" sz="1400" b="1" u="sng" dirty="0">
                <a:solidFill>
                  <a:srgbClr val="FF0000"/>
                </a:solidFill>
                <a:latin typeface="Comic Sans MS" panose="030F0702030302020204" pitchFamily="66" charset="0"/>
              </a:rPr>
              <a:t> </a:t>
            </a:r>
          </a:p>
          <a:p>
            <a:pPr>
              <a:spcAft>
                <a:spcPts val="600"/>
              </a:spcAft>
            </a:pPr>
            <a:endParaRPr lang="en-GB" sz="1400" b="1" u="sng" dirty="0">
              <a:solidFill>
                <a:srgbClr val="FF0000"/>
              </a:solidFill>
              <a:latin typeface="Comic Sans MS" panose="030F0702030302020204" pitchFamily="66" charset="0"/>
            </a:endParaRPr>
          </a:p>
          <a:p>
            <a:pPr>
              <a:spcAft>
                <a:spcPts val="600"/>
              </a:spcAft>
            </a:pPr>
            <a:r>
              <a:rPr lang="en-GB" sz="1400" b="1" u="sng" dirty="0">
                <a:solidFill>
                  <a:srgbClr val="FF0000"/>
                </a:solidFill>
                <a:latin typeface="Comic Sans MS" panose="030F0702030302020204" pitchFamily="66" charset="0"/>
                <a:hlinkClick r:id="rId4"/>
              </a:rPr>
              <a:t>https://www.kids-world-travel-guide.com/</a:t>
            </a:r>
            <a:endParaRPr lang="en-GB" sz="1400" b="1" u="sng" dirty="0">
              <a:solidFill>
                <a:srgbClr val="FF0000"/>
              </a:solidFill>
              <a:latin typeface="Comic Sans MS" panose="030F0702030302020204" pitchFamily="66" charset="0"/>
            </a:endParaRPr>
          </a:p>
          <a:p>
            <a:pPr>
              <a:spcAft>
                <a:spcPts val="600"/>
              </a:spcAft>
            </a:pPr>
            <a:endParaRPr lang="en-GB" sz="1400" b="1" u="sng" dirty="0">
              <a:solidFill>
                <a:srgbClr val="FF0000"/>
              </a:solidFill>
              <a:latin typeface="Comic Sans MS" panose="030F0702030302020204" pitchFamily="66" charset="0"/>
            </a:endParaRPr>
          </a:p>
          <a:p>
            <a:pPr>
              <a:spcAft>
                <a:spcPts val="600"/>
              </a:spcAft>
            </a:pPr>
            <a:r>
              <a:rPr lang="en-GB" sz="1400" b="1" u="sng" dirty="0">
                <a:solidFill>
                  <a:srgbClr val="FF0000"/>
                </a:solidFill>
                <a:latin typeface="Comic Sans MS" panose="030F0702030302020204" pitchFamily="66" charset="0"/>
                <a:hlinkClick r:id="rId5"/>
              </a:rPr>
              <a:t>https://www.ordnancesurvey.co.uk/mapzone/</a:t>
            </a:r>
            <a:r>
              <a:rPr lang="en-GB" sz="1400" b="1" u="sng" dirty="0">
                <a:solidFill>
                  <a:srgbClr val="FF0000"/>
                </a:solidFill>
                <a:latin typeface="Comic Sans MS" panose="030F0702030302020204" pitchFamily="66" charset="0"/>
              </a:rPr>
              <a:t> </a:t>
            </a:r>
          </a:p>
          <a:p>
            <a:pPr>
              <a:spcAft>
                <a:spcPts val="600"/>
              </a:spcAft>
            </a:pPr>
            <a:endParaRPr lang="en-GB" sz="1400" b="1" u="sng" dirty="0">
              <a:solidFill>
                <a:srgbClr val="FF0000"/>
              </a:solidFill>
              <a:latin typeface="Comic Sans MS" panose="030F0702030302020204" pitchFamily="66" charset="0"/>
            </a:endParaRPr>
          </a:p>
          <a:p>
            <a:pPr>
              <a:spcAft>
                <a:spcPts val="600"/>
              </a:spcAft>
            </a:pPr>
            <a:r>
              <a:rPr lang="en-GB" sz="1400" b="1" u="sng" dirty="0">
                <a:solidFill>
                  <a:srgbClr val="FF0000"/>
                </a:solidFill>
                <a:latin typeface="Comic Sans MS" panose="030F0702030302020204" pitchFamily="66" charset="0"/>
                <a:hlinkClick r:id="rId6"/>
              </a:rPr>
              <a:t>https://world-geography-games.com/</a:t>
            </a:r>
            <a:endParaRPr lang="en-GB" sz="1400" b="1" u="sng" dirty="0">
              <a:solidFill>
                <a:srgbClr val="FF0000"/>
              </a:solidFill>
              <a:latin typeface="Comic Sans MS" panose="030F0702030302020204" pitchFamily="66" charset="0"/>
            </a:endParaRPr>
          </a:p>
          <a:p>
            <a:pPr>
              <a:spcAft>
                <a:spcPts val="600"/>
              </a:spcAft>
            </a:pPr>
            <a:endParaRPr lang="en-GB" sz="1400" b="1" u="sng" dirty="0">
              <a:solidFill>
                <a:srgbClr val="FF0000"/>
              </a:solidFill>
              <a:latin typeface="Comic Sans MS" panose="030F0702030302020204" pitchFamily="66" charset="0"/>
            </a:endParaRPr>
          </a:p>
          <a:p>
            <a:pPr>
              <a:spcAft>
                <a:spcPts val="600"/>
              </a:spcAft>
            </a:pPr>
            <a:endParaRPr lang="en-GB" sz="1400" b="1" u="sng" dirty="0">
              <a:solidFill>
                <a:srgbClr val="FF0000"/>
              </a:solidFill>
              <a:latin typeface="Comic Sans MS" panose="030F0702030302020204" pitchFamily="66" charset="0"/>
            </a:endParaRPr>
          </a:p>
          <a:p>
            <a:pPr>
              <a:spcAft>
                <a:spcPts val="600"/>
              </a:spcAft>
            </a:pPr>
            <a:endParaRPr lang="en-GB" sz="1400" b="1" u="sng" dirty="0">
              <a:solidFill>
                <a:srgbClr val="FF0000"/>
              </a:solidFill>
              <a:latin typeface="Comic Sans MS" panose="030F0702030302020204" pitchFamily="66" charset="0"/>
            </a:endParaRPr>
          </a:p>
        </p:txBody>
      </p:sp>
      <p:sp>
        <p:nvSpPr>
          <p:cNvPr id="17" name="Rectangle 16">
            <a:extLst>
              <a:ext uri="{FF2B5EF4-FFF2-40B4-BE49-F238E27FC236}">
                <a16:creationId xmlns:a16="http://schemas.microsoft.com/office/drawing/2014/main" id="{E01667D7-E6C7-4F36-96B5-AD599809D478}"/>
              </a:ext>
            </a:extLst>
          </p:cNvPr>
          <p:cNvSpPr/>
          <p:nvPr/>
        </p:nvSpPr>
        <p:spPr>
          <a:xfrm>
            <a:off x="184582" y="244372"/>
            <a:ext cx="9774258"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4000" b="1" dirty="0">
                <a:solidFill>
                  <a:schemeClr val="tx1"/>
                </a:solidFill>
                <a:latin typeface="Sassoon Penpals" panose="02000400000000000000" pitchFamily="50" charset="0"/>
              </a:rPr>
              <a:t>Early Years – Laying the Foundations for Geography </a:t>
            </a:r>
          </a:p>
        </p:txBody>
      </p:sp>
      <p:sp>
        <p:nvSpPr>
          <p:cNvPr id="12" name="Rounded Rectangle 48">
            <a:extLst>
              <a:ext uri="{FF2B5EF4-FFF2-40B4-BE49-F238E27FC236}">
                <a16:creationId xmlns:a16="http://schemas.microsoft.com/office/drawing/2014/main" id="{377F9443-CA18-4B38-B52F-704966CBE980}"/>
              </a:ext>
            </a:extLst>
          </p:cNvPr>
          <p:cNvSpPr/>
          <p:nvPr/>
        </p:nvSpPr>
        <p:spPr>
          <a:xfrm>
            <a:off x="8813972" y="7812192"/>
            <a:ext cx="3832956" cy="1460762"/>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1400" b="1" dirty="0">
                <a:solidFill>
                  <a:srgbClr val="FF0000"/>
                </a:solidFill>
                <a:latin typeface="Comic Sans MS" panose="030F0702030302020204" pitchFamily="66" charset="0"/>
              </a:rPr>
              <a:t>Here are some examples of the work that we have created so far!; </a:t>
            </a:r>
          </a:p>
          <a:p>
            <a:pPr>
              <a:spcAft>
                <a:spcPts val="600"/>
              </a:spcAft>
            </a:pPr>
            <a:endParaRPr lang="en-GB" sz="1400" b="1" dirty="0">
              <a:solidFill>
                <a:srgbClr val="FF0000"/>
              </a:solidFill>
              <a:latin typeface="Comic Sans MS" panose="030F0702030302020204" pitchFamily="66" charset="0"/>
            </a:endParaRPr>
          </a:p>
          <a:p>
            <a:pPr>
              <a:spcAft>
                <a:spcPts val="600"/>
              </a:spcAft>
            </a:pPr>
            <a:r>
              <a:rPr lang="en-GB" sz="1100" dirty="0">
                <a:solidFill>
                  <a:schemeClr val="tx1"/>
                </a:solidFill>
                <a:latin typeface="Comic Sans MS" panose="030F0702030302020204" pitchFamily="66" charset="0"/>
              </a:rPr>
              <a:t>Hyperlink to Geography evidence folder. </a:t>
            </a:r>
          </a:p>
          <a:p>
            <a:pPr>
              <a:spcAft>
                <a:spcPts val="600"/>
              </a:spcAft>
            </a:pPr>
            <a:endParaRPr lang="en-GB" sz="1400" b="1" dirty="0">
              <a:solidFill>
                <a:schemeClr val="tx1"/>
              </a:solidFill>
              <a:latin typeface="Sassoon Penpals" panose="02000400000000000000" pitchFamily="50" charset="0"/>
            </a:endParaRPr>
          </a:p>
          <a:p>
            <a:pPr>
              <a:spcAft>
                <a:spcPts val="600"/>
              </a:spcAft>
            </a:pPr>
            <a:endParaRPr lang="en-GB" sz="1400" b="1" u="sng" dirty="0">
              <a:solidFill>
                <a:schemeClr val="tx1"/>
              </a:solidFill>
              <a:latin typeface="Sassoon Penpals" panose="02000400000000000000" pitchFamily="50" charset="0"/>
            </a:endParaRPr>
          </a:p>
          <a:p>
            <a:pPr>
              <a:spcAft>
                <a:spcPts val="600"/>
              </a:spcAft>
            </a:pPr>
            <a:endParaRPr lang="en-GB" sz="1400" dirty="0">
              <a:solidFill>
                <a:srgbClr val="FF0000"/>
              </a:solidFill>
              <a:latin typeface="Sassoon Penpals" panose="02000400000000000000" pitchFamily="50" charset="0"/>
            </a:endParaRPr>
          </a:p>
        </p:txBody>
      </p:sp>
      <p:pic>
        <p:nvPicPr>
          <p:cNvPr id="9" name="Picture 8"/>
          <p:cNvPicPr>
            <a:picLocks noChangeAspect="1"/>
          </p:cNvPicPr>
          <p:nvPr/>
        </p:nvPicPr>
        <p:blipFill>
          <a:blip r:embed="rId7"/>
          <a:stretch>
            <a:fillRect/>
          </a:stretch>
        </p:blipFill>
        <p:spPr>
          <a:xfrm>
            <a:off x="11268831" y="180003"/>
            <a:ext cx="1213505" cy="1209486"/>
          </a:xfrm>
          <a:prstGeom prst="rect">
            <a:avLst/>
          </a:prstGeom>
        </p:spPr>
      </p:pic>
      <p:sp>
        <p:nvSpPr>
          <p:cNvPr id="11" name="Rounded Rectangle 48">
            <a:extLst>
              <a:ext uri="{FF2B5EF4-FFF2-40B4-BE49-F238E27FC236}">
                <a16:creationId xmlns:a16="http://schemas.microsoft.com/office/drawing/2014/main" id="{ED7311F3-48B9-4F29-A94A-D6E53D04586F}"/>
              </a:ext>
            </a:extLst>
          </p:cNvPr>
          <p:cNvSpPr/>
          <p:nvPr/>
        </p:nvSpPr>
        <p:spPr>
          <a:xfrm>
            <a:off x="237249" y="7032373"/>
            <a:ext cx="3937841" cy="2324455"/>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hlinkClick r:id="rId8" action="ppaction://hlinksldjump"/>
              </a:rPr>
              <a:t>Subject specific inclusive and adaptive strategies can be found here.</a:t>
            </a:r>
            <a:endPar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Tree>
    <p:extLst>
      <p:ext uri="{BB962C8B-B14F-4D97-AF65-F5344CB8AC3E}">
        <p14:creationId xmlns:p14="http://schemas.microsoft.com/office/powerpoint/2010/main" val="15076095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200" b="1" dirty="0">
                <a:latin typeface="Sassoon Penpals" panose="02000400000000000000" pitchFamily="50" charset="0"/>
              </a:rPr>
              <a:t>EYFS – Pevensey and Westham School</a:t>
            </a:r>
          </a:p>
        </p:txBody>
      </p:sp>
      <p:pic>
        <p:nvPicPr>
          <p:cNvPr id="29" name="Picture 2" descr="Pevensey and Westham school log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039866" y="176701"/>
            <a:ext cx="687754" cy="687754"/>
          </a:xfrm>
          <a:prstGeom prst="rect">
            <a:avLst/>
          </a:prstGeom>
          <a:noFill/>
          <a:extLst>
            <a:ext uri="{909E8E84-426E-40DD-AFC4-6F175D3DCCD1}">
              <a14:hiddenFill xmlns:a14="http://schemas.microsoft.com/office/drawing/2010/main">
                <a:solidFill>
                  <a:srgbClr val="FFFFFF"/>
                </a:solidFill>
              </a14:hiddenFill>
            </a:ext>
          </a:extLst>
        </p:spPr>
      </p:pic>
      <p:sp>
        <p:nvSpPr>
          <p:cNvPr id="18" name="Rounded Rectangle 17"/>
          <p:cNvSpPr/>
          <p:nvPr/>
        </p:nvSpPr>
        <p:spPr>
          <a:xfrm>
            <a:off x="376254" y="758159"/>
            <a:ext cx="2732706" cy="356265"/>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1400" dirty="0">
                <a:solidFill>
                  <a:schemeClr val="tx1"/>
                </a:solidFill>
                <a:latin typeface="Sassoon Penpals Joined" panose="02000400000000000000" pitchFamily="50" charset="0"/>
              </a:rPr>
              <a:t>What features are found in the local area?</a:t>
            </a:r>
            <a:endParaRPr lang="en-GB" sz="1400" dirty="0">
              <a:solidFill>
                <a:schemeClr val="tx1"/>
              </a:solidFill>
              <a:latin typeface="Sassoon Penpals Joined" panose="02000400000000000000" pitchFamily="50" charset="0"/>
            </a:endParaRPr>
          </a:p>
        </p:txBody>
      </p:sp>
      <p:sp>
        <p:nvSpPr>
          <p:cNvPr id="49" name="Rounded Rectangle 48"/>
          <p:cNvSpPr/>
          <p:nvPr/>
        </p:nvSpPr>
        <p:spPr>
          <a:xfrm>
            <a:off x="76201" y="1151060"/>
            <a:ext cx="3714749" cy="8316824"/>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Substantive Knowledge</a:t>
            </a:r>
          </a:p>
          <a:p>
            <a:pPr>
              <a:spcAft>
                <a:spcPts val="600"/>
              </a:spcAft>
            </a:pPr>
            <a:r>
              <a:rPr lang="en-US" sz="1600" b="1" dirty="0">
                <a:solidFill>
                  <a:schemeClr val="tx1"/>
                </a:solidFill>
                <a:latin typeface="Sassoon Penpals" panose="02000400000000000000" pitchFamily="50" charset="0"/>
              </a:rPr>
              <a:t>P</a:t>
            </a:r>
            <a:r>
              <a:rPr lang="en-GB" sz="1600" b="1" dirty="0" err="1">
                <a:solidFill>
                  <a:schemeClr val="tx1"/>
                </a:solidFill>
                <a:latin typeface="Sassoon Penpals" panose="02000400000000000000" pitchFamily="50" charset="0"/>
              </a:rPr>
              <a:t>upils</a:t>
            </a:r>
            <a:r>
              <a:rPr lang="en-GB" sz="1600" b="1" dirty="0">
                <a:solidFill>
                  <a:schemeClr val="tx1"/>
                </a:solidFill>
                <a:latin typeface="Sassoon Penpals" panose="02000400000000000000" pitchFamily="50" charset="0"/>
              </a:rPr>
              <a:t> will know:</a:t>
            </a:r>
          </a:p>
          <a:p>
            <a:pPr marL="171450" indent="-171450">
              <a:spcAft>
                <a:spcPts val="600"/>
              </a:spcAft>
              <a:buFont typeface="Arial" panose="020B0604020202020204" pitchFamily="34" charset="0"/>
              <a:buChar char="•"/>
            </a:pPr>
            <a:r>
              <a:rPr lang="en-US" sz="1200" dirty="0">
                <a:solidFill>
                  <a:srgbClr val="FF0000"/>
                </a:solidFill>
                <a:latin typeface="Sassoon Penpals" panose="02000400000000000000" pitchFamily="50" charset="0"/>
              </a:rPr>
              <a:t>The human and natural features found around the school grounds</a:t>
            </a:r>
          </a:p>
          <a:p>
            <a:pPr marL="171450" indent="-171450">
              <a:spcAft>
                <a:spcPts val="600"/>
              </a:spcAft>
              <a:buFont typeface="Arial" panose="020B0604020202020204" pitchFamily="34" charset="0"/>
              <a:buChar char="•"/>
            </a:pPr>
            <a:r>
              <a:rPr lang="en-US" sz="1200" dirty="0">
                <a:solidFill>
                  <a:schemeClr val="tx1"/>
                </a:solidFill>
                <a:latin typeface="Sassoon Penpals" panose="02000400000000000000" pitchFamily="50" charset="0"/>
              </a:rPr>
              <a:t>The difference between natural and human</a:t>
            </a:r>
          </a:p>
          <a:p>
            <a:pPr marL="171450" indent="-171450">
              <a:spcAft>
                <a:spcPts val="600"/>
              </a:spcAft>
              <a:buFont typeface="Arial" panose="020B0604020202020204" pitchFamily="34" charset="0"/>
              <a:buChar char="•"/>
            </a:pPr>
            <a:r>
              <a:rPr lang="en-US" sz="1200" dirty="0">
                <a:solidFill>
                  <a:srgbClr val="FF0000"/>
                </a:solidFill>
                <a:latin typeface="Sassoon Penpals" panose="02000400000000000000" pitchFamily="50" charset="0"/>
              </a:rPr>
              <a:t>That the school is in a village called Westham in the UK</a:t>
            </a:r>
          </a:p>
          <a:p>
            <a:pPr marL="171450" indent="-171450">
              <a:spcAft>
                <a:spcPts val="600"/>
              </a:spcAft>
              <a:buFont typeface="Arial" panose="020B0604020202020204" pitchFamily="34" charset="0"/>
              <a:buChar char="•"/>
            </a:pPr>
            <a:r>
              <a:rPr lang="en-US" sz="1200" dirty="0">
                <a:solidFill>
                  <a:schemeClr val="tx1"/>
                </a:solidFill>
                <a:latin typeface="Sassoon Penpals" panose="02000400000000000000" pitchFamily="50" charset="0"/>
              </a:rPr>
              <a:t>How to draw information from a simple map</a:t>
            </a:r>
          </a:p>
          <a:p>
            <a:pPr marL="171450" indent="-171450">
              <a:spcAft>
                <a:spcPts val="600"/>
              </a:spcAft>
              <a:buFont typeface="Arial" panose="020B0604020202020204" pitchFamily="34" charset="0"/>
              <a:buChar char="•"/>
            </a:pPr>
            <a:r>
              <a:rPr lang="en-US" sz="1200" dirty="0">
                <a:solidFill>
                  <a:srgbClr val="FF0000"/>
                </a:solidFill>
                <a:latin typeface="Sassoon Penpals" panose="02000400000000000000" pitchFamily="50" charset="0"/>
              </a:rPr>
              <a:t>How to create a simple map to represent the school grounds or playground</a:t>
            </a:r>
          </a:p>
          <a:p>
            <a:pPr marL="171450" indent="-171450">
              <a:spcAft>
                <a:spcPts val="600"/>
              </a:spcAft>
              <a:buFont typeface="Arial" panose="020B0604020202020204" pitchFamily="34" charset="0"/>
              <a:buChar char="•"/>
            </a:pPr>
            <a:r>
              <a:rPr lang="en-US" sz="1200" dirty="0">
                <a:solidFill>
                  <a:schemeClr val="tx1"/>
                </a:solidFill>
                <a:latin typeface="Sassoon Penpals" panose="02000400000000000000" pitchFamily="50" charset="0"/>
              </a:rPr>
              <a:t>Vocabulary and knowledge from observation, discussion, stories, non-fiction texts and maps to describe the local area</a:t>
            </a:r>
          </a:p>
          <a:p>
            <a:pPr marL="171450" indent="-171450">
              <a:spcAft>
                <a:spcPts val="600"/>
              </a:spcAft>
              <a:buFont typeface="Arial" panose="020B0604020202020204" pitchFamily="34" charset="0"/>
              <a:buChar char="•"/>
            </a:pPr>
            <a:r>
              <a:rPr lang="en-US" sz="1200" dirty="0">
                <a:solidFill>
                  <a:schemeClr val="tx1"/>
                </a:solidFill>
                <a:latin typeface="Sassoon Penpals" panose="02000400000000000000" pitchFamily="50" charset="0"/>
              </a:rPr>
              <a:t>Important processes and changes in the natural world around them, including the seasons</a:t>
            </a:r>
          </a:p>
          <a:p>
            <a:pPr marL="171450" indent="-171450">
              <a:spcAft>
                <a:spcPts val="600"/>
              </a:spcAft>
              <a:buFont typeface="Arial" panose="020B0604020202020204" pitchFamily="34" charset="0"/>
              <a:buChar char="•"/>
            </a:pPr>
            <a:r>
              <a:rPr lang="en-US" sz="1200" dirty="0">
                <a:solidFill>
                  <a:schemeClr val="tx1"/>
                </a:solidFill>
                <a:latin typeface="Sassoon Penpals" panose="02000400000000000000" pitchFamily="50" charset="0"/>
              </a:rPr>
              <a:t>How to make observations and recordings to describe and recall a route around the school grounds</a:t>
            </a:r>
          </a:p>
          <a:p>
            <a:pPr marL="171450" indent="-171450">
              <a:spcAft>
                <a:spcPts val="600"/>
              </a:spcAft>
              <a:buFont typeface="Arial" panose="020B0604020202020204" pitchFamily="34" charset="0"/>
              <a:buChar char="•"/>
            </a:pPr>
            <a:r>
              <a:rPr lang="en-US" sz="1200" dirty="0">
                <a:solidFill>
                  <a:schemeClr val="tx1"/>
                </a:solidFill>
                <a:latin typeface="Sassoon Penpals" panose="02000400000000000000" pitchFamily="50" charset="0"/>
              </a:rPr>
              <a:t>To use directional language to recall a journey around the school grounds e.g. behind the tree, through the gate etc.</a:t>
            </a:r>
          </a:p>
          <a:p>
            <a:pPr>
              <a:spcAft>
                <a:spcPts val="600"/>
              </a:spcAft>
            </a:pPr>
            <a:endParaRPr lang="en-US" sz="1200" dirty="0">
              <a:solidFill>
                <a:schemeClr val="tx1"/>
              </a:solidFill>
              <a:latin typeface="Sassoon Penpals" panose="02000400000000000000" pitchFamily="50" charset="0"/>
            </a:endParaRPr>
          </a:p>
          <a:p>
            <a:pPr>
              <a:spcAft>
                <a:spcPts val="600"/>
              </a:spcAft>
            </a:pPr>
            <a:r>
              <a:rPr lang="en-US" sz="1600" b="1" dirty="0">
                <a:solidFill>
                  <a:schemeClr val="tx1"/>
                </a:solidFill>
                <a:latin typeface="Sassoon Penpals" panose="02000400000000000000" pitchFamily="50" charset="0"/>
              </a:rPr>
              <a:t>ELG: Understanding the World</a:t>
            </a:r>
          </a:p>
          <a:p>
            <a:pPr marL="171450" indent="-171450">
              <a:spcAft>
                <a:spcPts val="600"/>
              </a:spcAft>
              <a:buFont typeface="Arial" panose="020B0604020202020204" pitchFamily="34" charset="0"/>
              <a:buChar char="•"/>
            </a:pPr>
            <a:r>
              <a:rPr lang="en-US" sz="1200" dirty="0">
                <a:solidFill>
                  <a:schemeClr val="tx1"/>
                </a:solidFill>
                <a:latin typeface="Sassoon Penpals" panose="02000400000000000000" pitchFamily="50" charset="0"/>
              </a:rPr>
              <a:t>Describe their immediate environment using knowledge from observation, discussion, stories, non-fiction texts and maps</a:t>
            </a:r>
          </a:p>
          <a:p>
            <a:pPr marL="171450" indent="-171450">
              <a:spcAft>
                <a:spcPts val="600"/>
              </a:spcAft>
              <a:buFont typeface="Arial" panose="020B0604020202020204" pitchFamily="34" charset="0"/>
              <a:buChar char="•"/>
            </a:pPr>
            <a:r>
              <a:rPr lang="en-US" sz="1200" dirty="0">
                <a:solidFill>
                  <a:schemeClr val="tx1"/>
                </a:solidFill>
                <a:latin typeface="Sassoon Penpals" panose="02000400000000000000" pitchFamily="50" charset="0"/>
              </a:rPr>
              <a:t>Know some similarities and differences between the natural world around them and contrasting environments, drawing on their experiences and what has been read in class</a:t>
            </a:r>
          </a:p>
          <a:p>
            <a:pPr marL="171450" indent="-171450">
              <a:spcAft>
                <a:spcPts val="600"/>
              </a:spcAft>
              <a:buFont typeface="Arial" panose="020B0604020202020204" pitchFamily="34" charset="0"/>
              <a:buChar char="•"/>
            </a:pPr>
            <a:r>
              <a:rPr lang="en-US" sz="1200" dirty="0">
                <a:solidFill>
                  <a:schemeClr val="tx1"/>
                </a:solidFill>
                <a:latin typeface="Sassoon Penpals" panose="02000400000000000000" pitchFamily="50" charset="0"/>
              </a:rPr>
              <a:t>Understand some important processes and changes in the natural world around them, including the seasons</a:t>
            </a:r>
          </a:p>
          <a:p>
            <a:pPr marL="171450" indent="-171450">
              <a:spcAft>
                <a:spcPts val="600"/>
              </a:spcAft>
              <a:buFont typeface="Arial" panose="020B0604020202020204" pitchFamily="34" charset="0"/>
              <a:buChar char="•"/>
            </a:pPr>
            <a:r>
              <a:rPr lang="en-US" sz="1200" dirty="0">
                <a:solidFill>
                  <a:schemeClr val="tx1"/>
                </a:solidFill>
                <a:latin typeface="Sassoon Penpals" panose="02000400000000000000" pitchFamily="50" charset="0"/>
              </a:rPr>
              <a:t>Describe a familiar route</a:t>
            </a:r>
          </a:p>
          <a:p>
            <a:pPr marL="171450" indent="-171450">
              <a:spcAft>
                <a:spcPts val="600"/>
              </a:spcAft>
              <a:buFont typeface="Arial" panose="020B0604020202020204" pitchFamily="34" charset="0"/>
              <a:buChar char="•"/>
            </a:pPr>
            <a:r>
              <a:rPr lang="en-US" sz="1200" dirty="0">
                <a:solidFill>
                  <a:schemeClr val="tx1"/>
                </a:solidFill>
                <a:latin typeface="Sassoon Penpals" panose="02000400000000000000" pitchFamily="50" charset="0"/>
              </a:rPr>
              <a:t>Discuss routes and locations, using words like ‘in front of’ and ‘behind’</a:t>
            </a:r>
          </a:p>
          <a:p>
            <a:pPr marL="171450" indent="-171450">
              <a:spcAft>
                <a:spcPts val="600"/>
              </a:spcAft>
              <a:buFont typeface="Arial" panose="020B0604020202020204" pitchFamily="34" charset="0"/>
              <a:buChar char="•"/>
            </a:pPr>
            <a:r>
              <a:rPr lang="en-US" sz="1200" dirty="0">
                <a:solidFill>
                  <a:schemeClr val="tx1"/>
                </a:solidFill>
                <a:latin typeface="Sassoon Penpals" panose="02000400000000000000" pitchFamily="50" charset="0"/>
              </a:rPr>
              <a:t>Use all their senses in hands-on exploration of natural materials</a:t>
            </a:r>
          </a:p>
          <a:p>
            <a:pPr marL="171450" indent="-171450">
              <a:spcAft>
                <a:spcPts val="600"/>
              </a:spcAft>
              <a:buFont typeface="Arial" panose="020B0604020202020204" pitchFamily="34" charset="0"/>
              <a:buChar char="•"/>
            </a:pPr>
            <a:r>
              <a:rPr lang="en-US" sz="1200" dirty="0">
                <a:solidFill>
                  <a:schemeClr val="tx1"/>
                </a:solidFill>
                <a:latin typeface="Sassoon Penpals" panose="02000400000000000000" pitchFamily="50" charset="0"/>
              </a:rPr>
              <a:t>Draw information from a simple map</a:t>
            </a:r>
          </a:p>
          <a:p>
            <a:pPr marL="171450" indent="-171450">
              <a:spcAft>
                <a:spcPts val="600"/>
              </a:spcAft>
              <a:buFont typeface="Arial" panose="020B0604020202020204" pitchFamily="34" charset="0"/>
              <a:buChar char="•"/>
            </a:pPr>
            <a:r>
              <a:rPr lang="en-US" sz="1200" dirty="0">
                <a:solidFill>
                  <a:schemeClr val="tx1"/>
                </a:solidFill>
                <a:latin typeface="Sassoon Penpals" panose="02000400000000000000" pitchFamily="50" charset="0"/>
              </a:rPr>
              <a:t>Explore the natural world around them</a:t>
            </a:r>
          </a:p>
          <a:p>
            <a:pPr marL="171450" indent="-171450">
              <a:spcAft>
                <a:spcPts val="600"/>
              </a:spcAft>
              <a:buFont typeface="Arial" panose="020B0604020202020204" pitchFamily="34" charset="0"/>
              <a:buChar char="•"/>
            </a:pPr>
            <a:endParaRPr lang="en-US" sz="11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US" sz="1100" dirty="0">
              <a:solidFill>
                <a:schemeClr val="tx1"/>
              </a:solidFill>
              <a:latin typeface="Sassoon Penpals" panose="02000400000000000000" pitchFamily="50" charset="0"/>
            </a:endParaRPr>
          </a:p>
        </p:txBody>
      </p:sp>
      <p:sp>
        <p:nvSpPr>
          <p:cNvPr id="39" name="Rounded Rectangle 48">
            <a:extLst>
              <a:ext uri="{FF2B5EF4-FFF2-40B4-BE49-F238E27FC236}">
                <a16:creationId xmlns:a16="http://schemas.microsoft.com/office/drawing/2014/main" id="{3F0C289C-97FA-402E-8970-6643FBDF78E0}"/>
              </a:ext>
            </a:extLst>
          </p:cNvPr>
          <p:cNvSpPr/>
          <p:nvPr/>
        </p:nvSpPr>
        <p:spPr>
          <a:xfrm>
            <a:off x="3874282" y="1151061"/>
            <a:ext cx="4586654" cy="6328800"/>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Discipline Knowledge</a:t>
            </a:r>
          </a:p>
          <a:p>
            <a:pPr>
              <a:spcAft>
                <a:spcPts val="600"/>
              </a:spcAft>
            </a:pPr>
            <a:r>
              <a:rPr lang="en-US" sz="1400" b="1" dirty="0">
                <a:solidFill>
                  <a:schemeClr val="tx1"/>
                </a:solidFill>
                <a:latin typeface="Sassoon Penpals" panose="02000400000000000000" pitchFamily="50" charset="0"/>
              </a:rPr>
              <a:t>Fieldwork data collection:</a:t>
            </a:r>
          </a:p>
          <a:p>
            <a:pPr>
              <a:spcAft>
                <a:spcPts val="600"/>
              </a:spcAft>
            </a:pPr>
            <a:r>
              <a:rPr lang="en-US" sz="1400" dirty="0">
                <a:solidFill>
                  <a:schemeClr val="tx1"/>
                </a:solidFill>
                <a:latin typeface="Sassoon Penpals" panose="02000400000000000000" pitchFamily="50" charset="0"/>
              </a:rPr>
              <a:t>Observe, record and interpret a journey around the school by collecting items e.g. grass, leaves, stone, litter etc.</a:t>
            </a:r>
          </a:p>
          <a:p>
            <a:pPr>
              <a:spcAft>
                <a:spcPts val="600"/>
              </a:spcAft>
            </a:pPr>
            <a:r>
              <a:rPr lang="en-US" sz="1400" b="1" dirty="0">
                <a:solidFill>
                  <a:schemeClr val="tx1"/>
                </a:solidFill>
                <a:latin typeface="Sassoon Penpals" panose="02000400000000000000" pitchFamily="50" charset="0"/>
              </a:rPr>
              <a:t>Data representation:</a:t>
            </a:r>
          </a:p>
          <a:p>
            <a:pPr>
              <a:spcAft>
                <a:spcPts val="600"/>
              </a:spcAft>
            </a:pPr>
            <a:r>
              <a:rPr lang="en-US" sz="1400" dirty="0">
                <a:solidFill>
                  <a:schemeClr val="tx1"/>
                </a:solidFill>
                <a:latin typeface="Sassoon Penpals" panose="02000400000000000000" pitchFamily="50" charset="0"/>
              </a:rPr>
              <a:t>Pictogram (Journey Bucket/Stick)</a:t>
            </a:r>
          </a:p>
          <a:p>
            <a:pPr>
              <a:spcAft>
                <a:spcPts val="600"/>
              </a:spcAft>
            </a:pPr>
            <a:r>
              <a:rPr lang="en-US" sz="1400" b="1" dirty="0">
                <a:solidFill>
                  <a:schemeClr val="tx1"/>
                </a:solidFill>
                <a:latin typeface="Sassoon Penpals" panose="02000400000000000000" pitchFamily="50" charset="0"/>
              </a:rPr>
              <a:t>Mapwork:</a:t>
            </a:r>
          </a:p>
          <a:p>
            <a:pPr>
              <a:spcAft>
                <a:spcPts val="600"/>
              </a:spcAft>
            </a:pPr>
            <a:r>
              <a:rPr lang="en-US" sz="1400" dirty="0">
                <a:solidFill>
                  <a:schemeClr val="tx1"/>
                </a:solidFill>
                <a:latin typeface="Sassoon Penpals" panose="02000400000000000000" pitchFamily="50" charset="0"/>
              </a:rPr>
              <a:t>Aerial and Satellite photographs, Google Earth, School OS Map, 3D Maps</a:t>
            </a:r>
          </a:p>
          <a:p>
            <a:pPr>
              <a:spcAft>
                <a:spcPts val="600"/>
              </a:spcAft>
            </a:pPr>
            <a:endParaRPr lang="en-GB" sz="200" b="1" dirty="0">
              <a:solidFill>
                <a:schemeClr val="tx1"/>
              </a:solidFill>
              <a:latin typeface="Sassoon Penpals" panose="02000400000000000000" pitchFamily="50" charset="0"/>
            </a:endParaRPr>
          </a:p>
          <a:p>
            <a:pPr>
              <a:spcAft>
                <a:spcPts val="600"/>
              </a:spcAft>
            </a:pPr>
            <a:r>
              <a:rPr lang="en-GB" sz="1400" b="1" dirty="0">
                <a:solidFill>
                  <a:schemeClr val="tx1"/>
                </a:solidFill>
                <a:latin typeface="Sassoon Penpals" panose="02000400000000000000" pitchFamily="50" charset="0"/>
              </a:rPr>
              <a:t>Thinking skills</a:t>
            </a: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p:txBody>
      </p:sp>
      <p:sp>
        <p:nvSpPr>
          <p:cNvPr id="42" name="Rounded Rectangle 48">
            <a:extLst>
              <a:ext uri="{FF2B5EF4-FFF2-40B4-BE49-F238E27FC236}">
                <a16:creationId xmlns:a16="http://schemas.microsoft.com/office/drawing/2014/main" id="{7BB80192-160A-42ED-A39C-1EC3201B5873}"/>
              </a:ext>
            </a:extLst>
          </p:cNvPr>
          <p:cNvSpPr/>
          <p:nvPr/>
        </p:nvSpPr>
        <p:spPr>
          <a:xfrm>
            <a:off x="8555639" y="1206546"/>
            <a:ext cx="4169759" cy="4227603"/>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End Points of Learning</a:t>
            </a:r>
          </a:p>
          <a:p>
            <a:pPr>
              <a:spcAft>
                <a:spcPts val="600"/>
              </a:spcAft>
            </a:pPr>
            <a:r>
              <a:rPr lang="en-GB" sz="1600" b="1" dirty="0">
                <a:solidFill>
                  <a:schemeClr val="tx1"/>
                </a:solidFill>
                <a:latin typeface="Sassoon Penpals" panose="02000400000000000000" pitchFamily="50" charset="0"/>
              </a:rPr>
              <a:t>Pupils making a good level of progress will:</a:t>
            </a:r>
          </a:p>
          <a:p>
            <a:pPr marL="228600" indent="-228600">
              <a:spcAft>
                <a:spcPts val="600"/>
              </a:spcAft>
              <a:buFont typeface="+mj-lt"/>
              <a:buAutoNum type="arabicPeriod"/>
            </a:pPr>
            <a:r>
              <a:rPr lang="en-US" sz="1400" b="1" dirty="0">
                <a:solidFill>
                  <a:schemeClr val="tx1"/>
                </a:solidFill>
                <a:latin typeface="Sassoon Penpals" panose="02000400000000000000" pitchFamily="50" charset="0"/>
              </a:rPr>
              <a:t>Identify</a:t>
            </a:r>
            <a:r>
              <a:rPr lang="en-US" sz="1400" dirty="0">
                <a:solidFill>
                  <a:schemeClr val="tx1"/>
                </a:solidFill>
                <a:latin typeface="Sassoon Penpals" panose="02000400000000000000" pitchFamily="50" charset="0"/>
              </a:rPr>
              <a:t> human and natural features found around the school grounds</a:t>
            </a:r>
          </a:p>
          <a:p>
            <a:pPr marL="228600" indent="-228600">
              <a:spcAft>
                <a:spcPts val="600"/>
              </a:spcAft>
              <a:buFont typeface="+mj-lt"/>
              <a:buAutoNum type="arabicPeriod"/>
            </a:pPr>
            <a:r>
              <a:rPr lang="en-US" sz="1400" b="1" dirty="0" err="1">
                <a:solidFill>
                  <a:schemeClr val="tx1"/>
                </a:solidFill>
                <a:latin typeface="Sassoon Penpals" panose="02000400000000000000" pitchFamily="50" charset="0"/>
              </a:rPr>
              <a:t>Recognise</a:t>
            </a:r>
            <a:r>
              <a:rPr lang="en-US" sz="1400" dirty="0">
                <a:solidFill>
                  <a:schemeClr val="tx1"/>
                </a:solidFill>
                <a:latin typeface="Sassoon Penpals" panose="02000400000000000000" pitchFamily="50" charset="0"/>
              </a:rPr>
              <a:t> that the school is in a village called Westham in the UK</a:t>
            </a:r>
          </a:p>
          <a:p>
            <a:pPr marL="228600" indent="-228600">
              <a:spcAft>
                <a:spcPts val="600"/>
              </a:spcAft>
              <a:buFont typeface="+mj-lt"/>
              <a:buAutoNum type="arabicPeriod"/>
            </a:pPr>
            <a:r>
              <a:rPr lang="en-US" sz="1400" b="1" dirty="0">
                <a:solidFill>
                  <a:schemeClr val="tx1"/>
                </a:solidFill>
                <a:latin typeface="Sassoon Penpals" panose="02000400000000000000" pitchFamily="50" charset="0"/>
              </a:rPr>
              <a:t>Present</a:t>
            </a:r>
            <a:r>
              <a:rPr lang="en-US" sz="1400" dirty="0">
                <a:solidFill>
                  <a:schemeClr val="tx1"/>
                </a:solidFill>
                <a:latin typeface="Sassoon Penpals" panose="02000400000000000000" pitchFamily="50" charset="0"/>
              </a:rPr>
              <a:t> a simple map to represent the school grounds or playground</a:t>
            </a:r>
          </a:p>
          <a:p>
            <a:pPr marL="228600" indent="-228600">
              <a:spcAft>
                <a:spcPts val="600"/>
              </a:spcAft>
              <a:buFont typeface="+mj-lt"/>
              <a:buAutoNum type="arabicPeriod"/>
            </a:pPr>
            <a:r>
              <a:rPr lang="en-US" sz="1400" b="1" dirty="0">
                <a:solidFill>
                  <a:schemeClr val="tx1"/>
                </a:solidFill>
                <a:latin typeface="Sassoon Penpals" panose="02000400000000000000" pitchFamily="50" charset="0"/>
              </a:rPr>
              <a:t>Identify</a:t>
            </a:r>
            <a:r>
              <a:rPr lang="en-US" sz="1400" dirty="0">
                <a:solidFill>
                  <a:schemeClr val="tx1"/>
                </a:solidFill>
                <a:latin typeface="Sassoon Penpals" panose="02000400000000000000" pitchFamily="50" charset="0"/>
              </a:rPr>
              <a:t> </a:t>
            </a:r>
            <a:r>
              <a:rPr lang="en-US" sz="1400" b="1" dirty="0">
                <a:solidFill>
                  <a:schemeClr val="tx1"/>
                </a:solidFill>
                <a:latin typeface="Sassoon Penpals" panose="02000400000000000000" pitchFamily="50" charset="0"/>
              </a:rPr>
              <a:t>and describe </a:t>
            </a:r>
            <a:r>
              <a:rPr lang="en-US" sz="1400" dirty="0">
                <a:solidFill>
                  <a:schemeClr val="tx1"/>
                </a:solidFill>
                <a:latin typeface="Sassoon Penpals" panose="02000400000000000000" pitchFamily="50" charset="0"/>
              </a:rPr>
              <a:t>the main elements of the weather</a:t>
            </a:r>
          </a:p>
          <a:p>
            <a:pPr marL="228600" indent="-228600">
              <a:spcAft>
                <a:spcPts val="600"/>
              </a:spcAft>
              <a:buFont typeface="+mj-lt"/>
              <a:buAutoNum type="arabicPeriod"/>
            </a:pPr>
            <a:r>
              <a:rPr lang="en-US" sz="1400" b="1" dirty="0">
                <a:solidFill>
                  <a:schemeClr val="tx1"/>
                </a:solidFill>
                <a:latin typeface="Sassoon Penpals" panose="02000400000000000000" pitchFamily="50" charset="0"/>
              </a:rPr>
              <a:t>Describe</a:t>
            </a:r>
            <a:r>
              <a:rPr lang="en-US" sz="1400" dirty="0">
                <a:solidFill>
                  <a:schemeClr val="tx1"/>
                </a:solidFill>
                <a:latin typeface="Sassoon Penpals" panose="02000400000000000000" pitchFamily="50" charset="0"/>
              </a:rPr>
              <a:t> how weather conditions change in the UK during the four seasons</a:t>
            </a:r>
          </a:p>
          <a:p>
            <a:pPr marL="228600" indent="-228600">
              <a:spcAft>
                <a:spcPts val="600"/>
              </a:spcAft>
              <a:buFont typeface="+mj-lt"/>
              <a:buAutoNum type="arabicPeriod"/>
            </a:pPr>
            <a:r>
              <a:rPr lang="en-US" sz="1400" b="1" dirty="0">
                <a:solidFill>
                  <a:schemeClr val="tx1"/>
                </a:solidFill>
                <a:latin typeface="Sassoon Penpals" panose="02000400000000000000" pitchFamily="50" charset="0"/>
              </a:rPr>
              <a:t>Describe</a:t>
            </a:r>
            <a:r>
              <a:rPr lang="en-US" sz="1400" dirty="0">
                <a:solidFill>
                  <a:schemeClr val="tx1"/>
                </a:solidFill>
                <a:latin typeface="Sassoon Penpals" panose="02000400000000000000" pitchFamily="50" charset="0"/>
              </a:rPr>
              <a:t> how the weather is different in some countries in the hot and cold areas of the world</a:t>
            </a:r>
          </a:p>
          <a:p>
            <a:pPr marL="228600" indent="-228600">
              <a:spcAft>
                <a:spcPts val="600"/>
              </a:spcAft>
              <a:buFont typeface="+mj-lt"/>
              <a:buAutoNum type="arabicPeriod"/>
            </a:pPr>
            <a:r>
              <a:rPr lang="en-US" sz="1400" b="1" dirty="0" err="1">
                <a:solidFill>
                  <a:schemeClr val="tx1"/>
                </a:solidFill>
                <a:latin typeface="Sassoon Penpals" panose="02000400000000000000" pitchFamily="50" charset="0"/>
              </a:rPr>
              <a:t>Recognise</a:t>
            </a:r>
            <a:r>
              <a:rPr lang="en-US" sz="1400" b="1" dirty="0">
                <a:solidFill>
                  <a:schemeClr val="tx1"/>
                </a:solidFill>
                <a:latin typeface="Sassoon Penpals" panose="02000400000000000000" pitchFamily="50" charset="0"/>
              </a:rPr>
              <a:t> </a:t>
            </a:r>
            <a:r>
              <a:rPr lang="en-US" sz="1400" dirty="0">
                <a:solidFill>
                  <a:schemeClr val="tx1"/>
                </a:solidFill>
                <a:latin typeface="Sassoon Penpals" panose="02000400000000000000" pitchFamily="50" charset="0"/>
              </a:rPr>
              <a:t>the location of the Equator, North Pole and South Pole</a:t>
            </a:r>
          </a:p>
          <a:p>
            <a:pPr marL="228600" indent="-228600">
              <a:spcAft>
                <a:spcPts val="600"/>
              </a:spcAft>
              <a:buFont typeface="+mj-lt"/>
              <a:buAutoNum type="arabicPeriod"/>
            </a:pPr>
            <a:endParaRPr lang="en-US" sz="1100" dirty="0">
              <a:solidFill>
                <a:schemeClr val="tx1"/>
              </a:solidFill>
              <a:latin typeface="Sassoon Penpals" panose="02000400000000000000" pitchFamily="50" charset="0"/>
            </a:endParaRPr>
          </a:p>
          <a:p>
            <a:pPr marL="228600" indent="-228600">
              <a:spcAft>
                <a:spcPts val="600"/>
              </a:spcAft>
              <a:buFont typeface="+mj-lt"/>
              <a:buAutoNum type="arabicPeriod"/>
            </a:pPr>
            <a:endParaRPr lang="en-US" sz="1100"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US" sz="105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US" sz="105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050" dirty="0">
              <a:solidFill>
                <a:schemeClr val="tx1"/>
              </a:solidFill>
              <a:latin typeface="Sassoon Penpals" panose="02000400000000000000" pitchFamily="50" charset="0"/>
            </a:endParaRPr>
          </a:p>
        </p:txBody>
      </p:sp>
      <p:graphicFrame>
        <p:nvGraphicFramePr>
          <p:cNvPr id="3" name="Table 2">
            <a:extLst>
              <a:ext uri="{FF2B5EF4-FFF2-40B4-BE49-F238E27FC236}">
                <a16:creationId xmlns:a16="http://schemas.microsoft.com/office/drawing/2014/main" id="{20130462-98B3-4D78-9365-72FAA9A6776C}"/>
              </a:ext>
            </a:extLst>
          </p:cNvPr>
          <p:cNvGraphicFramePr>
            <a:graphicFrameLocks noGrp="1"/>
          </p:cNvGraphicFramePr>
          <p:nvPr>
            <p:extLst>
              <p:ext uri="{D42A27DB-BD31-4B8C-83A1-F6EECF244321}">
                <p14:modId xmlns:p14="http://schemas.microsoft.com/office/powerpoint/2010/main" val="3351430406"/>
              </p:ext>
            </p:extLst>
          </p:nvPr>
        </p:nvGraphicFramePr>
        <p:xfrm>
          <a:off x="3943357" y="4293529"/>
          <a:ext cx="4413015" cy="2987040"/>
        </p:xfrm>
        <a:graphic>
          <a:graphicData uri="http://schemas.openxmlformats.org/drawingml/2006/table">
            <a:tbl>
              <a:tblPr bandRow="1">
                <a:tableStyleId>{3B4B98B0-60AC-42C2-AFA5-B58CD77FA1E5}</a:tableStyleId>
              </a:tblPr>
              <a:tblGrid>
                <a:gridCol w="1046875">
                  <a:extLst>
                    <a:ext uri="{9D8B030D-6E8A-4147-A177-3AD203B41FA5}">
                      <a16:colId xmlns:a16="http://schemas.microsoft.com/office/drawing/2014/main" val="1551781930"/>
                    </a:ext>
                  </a:extLst>
                </a:gridCol>
                <a:gridCol w="3366140">
                  <a:extLst>
                    <a:ext uri="{9D8B030D-6E8A-4147-A177-3AD203B41FA5}">
                      <a16:colId xmlns:a16="http://schemas.microsoft.com/office/drawing/2014/main" val="3696036744"/>
                    </a:ext>
                  </a:extLst>
                </a:gridCol>
              </a:tblGrid>
              <a:tr h="181755">
                <a:tc>
                  <a:txBody>
                    <a:bodyPr/>
                    <a:lstStyle/>
                    <a:p>
                      <a:r>
                        <a:rPr lang="en-US" sz="1000" b="1" dirty="0" err="1">
                          <a:latin typeface="Sassoon Penpals" panose="02000400000000000000" pitchFamily="50" charset="0"/>
                        </a:rPr>
                        <a:t>Recognise</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Name and point out who or what something is</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40678706"/>
                  </a:ext>
                </a:extLst>
              </a:tr>
              <a:tr h="181755">
                <a:tc>
                  <a:txBody>
                    <a:bodyPr/>
                    <a:lstStyle/>
                    <a:p>
                      <a:r>
                        <a:rPr lang="en-US" sz="1000" b="1" dirty="0">
                          <a:latin typeface="Sassoon Penpals" panose="02000400000000000000" pitchFamily="50" charset="0"/>
                        </a:rPr>
                        <a:t>Identify</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Distinguish something or someone from others that may be similar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59407033"/>
                  </a:ext>
                </a:extLst>
              </a:tr>
              <a:tr h="0">
                <a:tc>
                  <a:txBody>
                    <a:bodyPr/>
                    <a:lstStyle/>
                    <a:p>
                      <a:r>
                        <a:rPr lang="en-US" sz="1000" b="1" dirty="0">
                          <a:latin typeface="Sassoon Penpals" panose="02000400000000000000" pitchFamily="50" charset="0"/>
                        </a:rPr>
                        <a:t>Describe</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‘Say what you see’. Give an account in words of something or someone</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610945564"/>
                  </a:ext>
                </a:extLst>
              </a:tr>
              <a:tr h="272633">
                <a:tc>
                  <a:txBody>
                    <a:bodyPr/>
                    <a:lstStyle/>
                    <a:p>
                      <a:r>
                        <a:rPr lang="en-US" sz="1000" b="1" dirty="0">
                          <a:latin typeface="Sassoon Penpals" panose="02000400000000000000" pitchFamily="50" charset="0"/>
                        </a:rPr>
                        <a:t>Observe</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Identify and distinguish with a degree of analysis some things that may potentially be more noteworthy or important than others</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4495077"/>
                  </a:ext>
                </a:extLst>
              </a:tr>
              <a:tr h="193046">
                <a:tc>
                  <a:txBody>
                    <a:bodyPr/>
                    <a:lstStyle/>
                    <a:p>
                      <a:r>
                        <a:rPr lang="en-US" sz="1000" b="1" dirty="0">
                          <a:latin typeface="Sassoon Penpals" panose="02000400000000000000" pitchFamily="50" charset="0"/>
                        </a:rPr>
                        <a:t>Select</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Decide upon and choose that information considered most suitable or relevant</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262402255"/>
                  </a:ext>
                </a:extLst>
              </a:tr>
              <a:tr h="295352">
                <a:tc>
                  <a:txBody>
                    <a:bodyPr/>
                    <a:lstStyle/>
                    <a:p>
                      <a:r>
                        <a:rPr lang="en-US" sz="1000" b="1" dirty="0" err="1">
                          <a:latin typeface="Sassoon Penpals" panose="02000400000000000000" pitchFamily="50" charset="0"/>
                        </a:rPr>
                        <a:t>Categorise</a:t>
                      </a:r>
                      <a:r>
                        <a:rPr lang="en-US" sz="1000" b="1" dirty="0">
                          <a:latin typeface="Sassoon Penpals" panose="02000400000000000000" pitchFamily="50" charset="0"/>
                        </a:rPr>
                        <a:t>/ Classify</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Arrange information into particular groups according to shared qualities or characteristics</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5527621"/>
                  </a:ext>
                </a:extLst>
              </a:tr>
              <a:tr h="181755">
                <a:tc>
                  <a:txBody>
                    <a:bodyPr/>
                    <a:lstStyle/>
                    <a:p>
                      <a:r>
                        <a:rPr lang="en-US" sz="1000" b="1" dirty="0">
                          <a:latin typeface="Sassoon Penpals" panose="02000400000000000000" pitchFamily="50" charset="0"/>
                        </a:rPr>
                        <a:t>Sequence</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Place a set of related events or things that follow each other into an order</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35434098"/>
                  </a:ext>
                </a:extLst>
              </a:tr>
              <a:tr h="295352">
                <a:tc>
                  <a:txBody>
                    <a:bodyPr/>
                    <a:lstStyle/>
                    <a:p>
                      <a:r>
                        <a:rPr lang="en-GB" sz="1000" b="1" dirty="0">
                          <a:latin typeface="Sassoon Penpals" panose="02000400000000000000" pitchFamily="50" charset="0"/>
                        </a:rPr>
                        <a:t>Compare and contrast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Find similarities and differences</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30211028"/>
                  </a:ext>
                </a:extLst>
              </a:tr>
              <a:tr h="181755">
                <a:tc>
                  <a:txBody>
                    <a:bodyPr/>
                    <a:lstStyle/>
                    <a:p>
                      <a:r>
                        <a:rPr lang="en-US" sz="1000" b="1" dirty="0">
                          <a:latin typeface="Sassoon Penpals" panose="02000400000000000000" pitchFamily="50" charset="0"/>
                        </a:rPr>
                        <a:t>Recall</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Remember and recount something learned</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21966696"/>
                  </a:ext>
                </a:extLst>
              </a:tr>
              <a:tr h="272633">
                <a:tc>
                  <a:txBody>
                    <a:bodyPr/>
                    <a:lstStyle/>
                    <a:p>
                      <a:r>
                        <a:rPr lang="en-GB" sz="1000" b="1" dirty="0">
                          <a:latin typeface="Sassoon Penpals" panose="02000400000000000000" pitchFamily="50" charset="0"/>
                        </a:rPr>
                        <a:t>Reason/ speculate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Thinking and forming ideas about something without necessarily firm evidence yet to back it up – conjecture, supposition</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36670298"/>
                  </a:ext>
                </a:extLst>
              </a:tr>
            </a:tbl>
          </a:graphicData>
        </a:graphic>
      </p:graphicFrame>
      <p:sp>
        <p:nvSpPr>
          <p:cNvPr id="12" name="Oval 11">
            <a:extLst>
              <a:ext uri="{FF2B5EF4-FFF2-40B4-BE49-F238E27FC236}">
                <a16:creationId xmlns:a16="http://schemas.microsoft.com/office/drawing/2014/main" id="{07821EF1-7ADD-42F0-947F-8F1F05D01162}"/>
              </a:ext>
            </a:extLst>
          </p:cNvPr>
          <p:cNvSpPr/>
          <p:nvPr/>
        </p:nvSpPr>
        <p:spPr>
          <a:xfrm>
            <a:off x="10961077" y="172625"/>
            <a:ext cx="914173" cy="85900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Geography</a:t>
            </a:r>
            <a:endParaRPr lang="en-GB" sz="1000" dirty="0">
              <a:solidFill>
                <a:schemeClr val="bg1"/>
              </a:solidFill>
              <a:latin typeface="Sassoon Penpals" panose="02000400000000000000" pitchFamily="50" charset="0"/>
            </a:endParaRPr>
          </a:p>
        </p:txBody>
      </p:sp>
      <p:sp>
        <p:nvSpPr>
          <p:cNvPr id="13" name="Rounded Rectangle 17">
            <a:extLst>
              <a:ext uri="{FF2B5EF4-FFF2-40B4-BE49-F238E27FC236}">
                <a16:creationId xmlns:a16="http://schemas.microsoft.com/office/drawing/2014/main" id="{20ED19A6-11A9-42C9-BBFB-4EE60CF36C8D}"/>
              </a:ext>
            </a:extLst>
          </p:cNvPr>
          <p:cNvSpPr/>
          <p:nvPr/>
        </p:nvSpPr>
        <p:spPr>
          <a:xfrm>
            <a:off x="6276076" y="133314"/>
            <a:ext cx="4586654" cy="535356"/>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spcAft>
                <a:spcPts val="600"/>
              </a:spcAft>
            </a:pPr>
            <a:r>
              <a:rPr lang="en-US" sz="1400" dirty="0">
                <a:solidFill>
                  <a:schemeClr val="tx1"/>
                </a:solidFill>
                <a:latin typeface="Sassoon Penpals" panose="02000400000000000000" pitchFamily="50" charset="0"/>
              </a:rPr>
              <a:t>Environment	Location	Scale	    Distribution         Processes      Change	      Interaction       Interdependence     Sustainability     Diversity</a:t>
            </a:r>
          </a:p>
        </p:txBody>
      </p:sp>
      <p:sp>
        <p:nvSpPr>
          <p:cNvPr id="11" name="Rounded Rectangle 48">
            <a:extLst>
              <a:ext uri="{FF2B5EF4-FFF2-40B4-BE49-F238E27FC236}">
                <a16:creationId xmlns:a16="http://schemas.microsoft.com/office/drawing/2014/main" id="{7BB80192-160A-42ED-A39C-1EC3201B5873}"/>
              </a:ext>
            </a:extLst>
          </p:cNvPr>
          <p:cNvSpPr/>
          <p:nvPr/>
        </p:nvSpPr>
        <p:spPr>
          <a:xfrm>
            <a:off x="8544268" y="5609065"/>
            <a:ext cx="4169759" cy="3858820"/>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Building on…</a:t>
            </a:r>
          </a:p>
          <a:p>
            <a:pPr marL="171450" indent="-171450">
              <a:spcAft>
                <a:spcPts val="600"/>
              </a:spcAft>
              <a:buFont typeface="Arial" panose="020B0604020202020204" pitchFamily="34" charset="0"/>
              <a:buChar char="•"/>
            </a:pPr>
            <a:r>
              <a:rPr lang="en-US" sz="1400" dirty="0">
                <a:solidFill>
                  <a:schemeClr val="tx1"/>
                </a:solidFill>
                <a:latin typeface="Sassoon Penpals" panose="02000400000000000000" pitchFamily="50" charset="0"/>
              </a:rPr>
              <a:t>Observed and discussed how the weather changes during the day and four seasons</a:t>
            </a:r>
          </a:p>
          <a:p>
            <a:pPr marL="171450" indent="-171450">
              <a:spcAft>
                <a:spcPts val="600"/>
              </a:spcAft>
              <a:buFont typeface="Arial" panose="020B0604020202020204" pitchFamily="34" charset="0"/>
              <a:buChar char="•"/>
            </a:pPr>
            <a:r>
              <a:rPr lang="en-US" sz="1400" dirty="0">
                <a:solidFill>
                  <a:schemeClr val="tx1"/>
                </a:solidFill>
                <a:latin typeface="Sassoon Penpals" panose="02000400000000000000" pitchFamily="50" charset="0"/>
              </a:rPr>
              <a:t>Observed and discussed seasonal signs in the natural world</a:t>
            </a:r>
          </a:p>
          <a:p>
            <a:pPr marL="171450" indent="-171450">
              <a:spcAft>
                <a:spcPts val="600"/>
              </a:spcAft>
              <a:buFont typeface="Arial" panose="020B0604020202020204" pitchFamily="34" charset="0"/>
              <a:buChar char="•"/>
            </a:pPr>
            <a:r>
              <a:rPr lang="en-US" sz="1400" dirty="0">
                <a:solidFill>
                  <a:schemeClr val="tx1"/>
                </a:solidFill>
                <a:latin typeface="Sassoon Penpals" panose="02000400000000000000" pitchFamily="50" charset="0"/>
              </a:rPr>
              <a:t>Use all their senses in hands-on exploration of natural materials</a:t>
            </a:r>
          </a:p>
          <a:p>
            <a:pPr marL="171450" indent="-171450">
              <a:spcAft>
                <a:spcPts val="600"/>
              </a:spcAft>
              <a:buFont typeface="Arial" panose="020B0604020202020204" pitchFamily="34" charset="0"/>
              <a:buChar char="•"/>
            </a:pPr>
            <a:r>
              <a:rPr lang="en-US" sz="1400" dirty="0">
                <a:solidFill>
                  <a:schemeClr val="tx1"/>
                </a:solidFill>
                <a:latin typeface="Sassoon Penpals" panose="02000400000000000000" pitchFamily="50" charset="0"/>
              </a:rPr>
              <a:t>Begin to understand the need to respect and care for the natural environment and all living things</a:t>
            </a:r>
          </a:p>
          <a:p>
            <a:pPr marL="171450" indent="-171450">
              <a:spcAft>
                <a:spcPts val="600"/>
              </a:spcAft>
              <a:buFont typeface="Arial" panose="020B0604020202020204" pitchFamily="34" charset="0"/>
              <a:buChar char="•"/>
            </a:pPr>
            <a:r>
              <a:rPr lang="en-US" sz="1400" dirty="0">
                <a:solidFill>
                  <a:schemeClr val="tx1"/>
                </a:solidFill>
                <a:latin typeface="Sassoon Penpals" panose="02000400000000000000" pitchFamily="50" charset="0"/>
              </a:rPr>
              <a:t>Understand position through words alone. For example, “The bag is under the table,” – with no pointing</a:t>
            </a:r>
          </a:p>
          <a:p>
            <a:pPr marL="171450" indent="-171450">
              <a:spcAft>
                <a:spcPts val="600"/>
              </a:spcAft>
              <a:buFont typeface="Arial" panose="020B0604020202020204" pitchFamily="34" charset="0"/>
              <a:buChar char="•"/>
            </a:pPr>
            <a:r>
              <a:rPr lang="en-US" sz="1400" dirty="0">
                <a:solidFill>
                  <a:schemeClr val="tx1"/>
                </a:solidFill>
                <a:latin typeface="Sassoon Penpals" panose="02000400000000000000" pitchFamily="50" charset="0"/>
              </a:rPr>
              <a:t>Describe a familiar route</a:t>
            </a:r>
          </a:p>
          <a:p>
            <a:pPr marL="171450" indent="-171450">
              <a:spcAft>
                <a:spcPts val="600"/>
              </a:spcAft>
              <a:buFont typeface="Arial" panose="020B0604020202020204" pitchFamily="34" charset="0"/>
              <a:buChar char="•"/>
            </a:pPr>
            <a:r>
              <a:rPr lang="en-US" sz="1400" dirty="0">
                <a:solidFill>
                  <a:schemeClr val="tx1"/>
                </a:solidFill>
                <a:latin typeface="Sassoon Penpals" panose="02000400000000000000" pitchFamily="50" charset="0"/>
              </a:rPr>
              <a:t>Discuss routes and locations, using words like ‘in front of’ and ‘behind’</a:t>
            </a:r>
          </a:p>
          <a:p>
            <a:pPr marL="171450" indent="-171450">
              <a:spcAft>
                <a:spcPts val="600"/>
              </a:spcAft>
              <a:buFont typeface="Arial" panose="020B0604020202020204" pitchFamily="34" charset="0"/>
              <a:buChar char="•"/>
            </a:pPr>
            <a:endParaRPr lang="en-US" sz="105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US" sz="105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050" dirty="0">
              <a:solidFill>
                <a:schemeClr val="tx1"/>
              </a:solidFill>
              <a:latin typeface="Sassoon Penpals" panose="02000400000000000000" pitchFamily="50" charset="0"/>
            </a:endParaRPr>
          </a:p>
        </p:txBody>
      </p:sp>
      <p:pic>
        <p:nvPicPr>
          <p:cNvPr id="4" name="Picture 3">
            <a:extLst>
              <a:ext uri="{FF2B5EF4-FFF2-40B4-BE49-F238E27FC236}">
                <a16:creationId xmlns:a16="http://schemas.microsoft.com/office/drawing/2014/main" id="{F9EDCBD5-5172-4E3E-90FB-8A60DBC473A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55655" y="5669177"/>
            <a:ext cx="670476" cy="485439"/>
          </a:xfrm>
          <a:prstGeom prst="rect">
            <a:avLst/>
          </a:prstGeom>
        </p:spPr>
      </p:pic>
      <p:sp>
        <p:nvSpPr>
          <p:cNvPr id="14" name="Rounded Rectangle 48">
            <a:extLst>
              <a:ext uri="{FF2B5EF4-FFF2-40B4-BE49-F238E27FC236}">
                <a16:creationId xmlns:a16="http://schemas.microsoft.com/office/drawing/2014/main" id="{08E14D39-DD1B-4D33-BF69-23350E1230BA}"/>
              </a:ext>
            </a:extLst>
          </p:cNvPr>
          <p:cNvSpPr/>
          <p:nvPr/>
        </p:nvSpPr>
        <p:spPr>
          <a:xfrm>
            <a:off x="3874282" y="7572299"/>
            <a:ext cx="4586654" cy="1895585"/>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a:spcAft>
                <a:spcPts val="600"/>
              </a:spcAft>
            </a:pPr>
            <a:r>
              <a:rPr lang="en-GB" sz="1400" dirty="0">
                <a:solidFill>
                  <a:schemeClr val="tx1"/>
                </a:solidFill>
                <a:latin typeface="Sassoon Penpals" panose="02000400000000000000" pitchFamily="50" charset="0"/>
                <a:hlinkClick r:id="rId4" action="ppaction://hlinksldjump"/>
              </a:rPr>
              <a:t>Subject specific inclusive and adaptive strategies can be found here.</a:t>
            </a:r>
            <a:endParaRPr lang="en-GB" sz="1400" dirty="0">
              <a:solidFill>
                <a:schemeClr val="tx1"/>
              </a:solidFill>
              <a:latin typeface="Sassoon Penpals" panose="02000400000000000000" pitchFamily="50" charset="0"/>
            </a:endParaRPr>
          </a:p>
        </p:txBody>
      </p:sp>
      <p:pic>
        <p:nvPicPr>
          <p:cNvPr id="15" name="Picture 14">
            <a:extLst>
              <a:ext uri="{FF2B5EF4-FFF2-40B4-BE49-F238E27FC236}">
                <a16:creationId xmlns:a16="http://schemas.microsoft.com/office/drawing/2014/main" id="{C7E9F722-D971-486F-A432-50FD694FFCE7}"/>
              </a:ext>
            </a:extLst>
          </p:cNvPr>
          <p:cNvPicPr>
            <a:picLocks noChangeAspect="1"/>
          </p:cNvPicPr>
          <p:nvPr/>
        </p:nvPicPr>
        <p:blipFill>
          <a:blip r:embed="rId5"/>
          <a:stretch>
            <a:fillRect/>
          </a:stretch>
        </p:blipFill>
        <p:spPr>
          <a:xfrm>
            <a:off x="11998504" y="149478"/>
            <a:ext cx="750026" cy="747542"/>
          </a:xfrm>
          <a:prstGeom prst="rect">
            <a:avLst/>
          </a:prstGeom>
        </p:spPr>
      </p:pic>
    </p:spTree>
    <p:extLst>
      <p:ext uri="{BB962C8B-B14F-4D97-AF65-F5344CB8AC3E}">
        <p14:creationId xmlns:p14="http://schemas.microsoft.com/office/powerpoint/2010/main" val="14201058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4400" b="1" dirty="0">
                <a:latin typeface="Sassoon Penpals" panose="02000400000000000000" pitchFamily="50" charset="0"/>
              </a:rPr>
              <a:t>EYFS – The Weather</a:t>
            </a:r>
          </a:p>
        </p:txBody>
      </p:sp>
      <p:pic>
        <p:nvPicPr>
          <p:cNvPr id="29" name="Picture 2" descr="Pevensey and Westham school log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039866" y="176701"/>
            <a:ext cx="687754" cy="687754"/>
          </a:xfrm>
          <a:prstGeom prst="rect">
            <a:avLst/>
          </a:prstGeom>
          <a:noFill/>
          <a:extLst>
            <a:ext uri="{909E8E84-426E-40DD-AFC4-6F175D3DCCD1}">
              <a14:hiddenFill xmlns:a14="http://schemas.microsoft.com/office/drawing/2010/main">
                <a:solidFill>
                  <a:srgbClr val="FFFFFF"/>
                </a:solidFill>
              </a14:hiddenFill>
            </a:ext>
          </a:extLst>
        </p:spPr>
      </p:pic>
      <p:sp>
        <p:nvSpPr>
          <p:cNvPr id="18" name="Rounded Rectangle 17"/>
          <p:cNvSpPr/>
          <p:nvPr/>
        </p:nvSpPr>
        <p:spPr>
          <a:xfrm>
            <a:off x="376254" y="758159"/>
            <a:ext cx="2788977" cy="356265"/>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1400" dirty="0">
                <a:solidFill>
                  <a:schemeClr val="tx1"/>
                </a:solidFill>
                <a:latin typeface="Sassoon Penpals" panose="02000400000000000000" pitchFamily="50" charset="0"/>
              </a:rPr>
              <a:t>What is the weather like around the world?</a:t>
            </a:r>
          </a:p>
        </p:txBody>
      </p:sp>
      <p:sp>
        <p:nvSpPr>
          <p:cNvPr id="49" name="Rounded Rectangle 48"/>
          <p:cNvSpPr/>
          <p:nvPr/>
        </p:nvSpPr>
        <p:spPr>
          <a:xfrm>
            <a:off x="76201" y="1174506"/>
            <a:ext cx="3714749" cy="8293379"/>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Substantive Knowledge</a:t>
            </a:r>
          </a:p>
          <a:p>
            <a:pPr>
              <a:spcAft>
                <a:spcPts val="600"/>
              </a:spcAft>
            </a:pPr>
            <a:r>
              <a:rPr lang="en-US" sz="1600" b="1" dirty="0">
                <a:solidFill>
                  <a:schemeClr val="tx1"/>
                </a:solidFill>
                <a:latin typeface="Sassoon Penpals" panose="02000400000000000000" pitchFamily="50" charset="0"/>
              </a:rPr>
              <a:t>P</a:t>
            </a:r>
            <a:r>
              <a:rPr lang="en-GB" sz="1600" b="1" dirty="0" err="1">
                <a:solidFill>
                  <a:schemeClr val="tx1"/>
                </a:solidFill>
                <a:latin typeface="Sassoon Penpals" panose="02000400000000000000" pitchFamily="50" charset="0"/>
              </a:rPr>
              <a:t>upils</a:t>
            </a:r>
            <a:r>
              <a:rPr lang="en-GB" sz="1600" b="1" dirty="0">
                <a:solidFill>
                  <a:schemeClr val="tx1"/>
                </a:solidFill>
                <a:latin typeface="Sassoon Penpals" panose="02000400000000000000" pitchFamily="50" charset="0"/>
              </a:rPr>
              <a:t> will know:</a:t>
            </a:r>
          </a:p>
          <a:p>
            <a:pPr marL="171450" indent="-171450">
              <a:spcAft>
                <a:spcPts val="600"/>
              </a:spcAft>
              <a:buFont typeface="Arial" panose="020B0604020202020204" pitchFamily="34" charset="0"/>
              <a:buChar char="•"/>
            </a:pPr>
            <a:r>
              <a:rPr lang="en-US" sz="1200" dirty="0">
                <a:solidFill>
                  <a:schemeClr val="tx1"/>
                </a:solidFill>
                <a:latin typeface="Sassoon Penpals" panose="02000400000000000000" pitchFamily="50" charset="0"/>
              </a:rPr>
              <a:t>The location of the Equator, North Pole and South Pole</a:t>
            </a:r>
          </a:p>
          <a:p>
            <a:pPr marL="171450" indent="-171450">
              <a:spcAft>
                <a:spcPts val="600"/>
              </a:spcAft>
              <a:buFont typeface="Arial" panose="020B0604020202020204" pitchFamily="34" charset="0"/>
              <a:buChar char="•"/>
            </a:pPr>
            <a:r>
              <a:rPr lang="en-US" sz="1200" dirty="0">
                <a:solidFill>
                  <a:srgbClr val="FF0000"/>
                </a:solidFill>
                <a:latin typeface="Sassoon Penpals" panose="02000400000000000000" pitchFamily="50" charset="0"/>
              </a:rPr>
              <a:t>The elements that make up the weather</a:t>
            </a:r>
          </a:p>
          <a:p>
            <a:pPr marL="171450" indent="-171450">
              <a:spcAft>
                <a:spcPts val="600"/>
              </a:spcAft>
              <a:buFont typeface="Arial" panose="020B0604020202020204" pitchFamily="34" charset="0"/>
              <a:buChar char="•"/>
            </a:pPr>
            <a:r>
              <a:rPr lang="en-US" sz="1200" dirty="0">
                <a:solidFill>
                  <a:schemeClr val="tx1"/>
                </a:solidFill>
                <a:latin typeface="Sassoon Penpals" panose="02000400000000000000" pitchFamily="50" charset="0"/>
              </a:rPr>
              <a:t>How to observe and measure elements of the weather using simple instruments</a:t>
            </a:r>
          </a:p>
          <a:p>
            <a:pPr marL="171450" indent="-171450">
              <a:spcAft>
                <a:spcPts val="600"/>
              </a:spcAft>
              <a:buFont typeface="Arial" panose="020B0604020202020204" pitchFamily="34" charset="0"/>
              <a:buChar char="•"/>
            </a:pPr>
            <a:r>
              <a:rPr lang="en-US" sz="1200" dirty="0">
                <a:solidFill>
                  <a:schemeClr val="tx1"/>
                </a:solidFill>
                <a:latin typeface="Sassoon Penpals" panose="02000400000000000000" pitchFamily="50" charset="0"/>
              </a:rPr>
              <a:t>How to record their results and display them graphically</a:t>
            </a:r>
          </a:p>
          <a:p>
            <a:pPr marL="171450" indent="-171450">
              <a:spcAft>
                <a:spcPts val="600"/>
              </a:spcAft>
              <a:buFont typeface="Arial" panose="020B0604020202020204" pitchFamily="34" charset="0"/>
              <a:buChar char="•"/>
            </a:pPr>
            <a:r>
              <a:rPr lang="en-US" sz="1200" dirty="0">
                <a:solidFill>
                  <a:schemeClr val="tx1"/>
                </a:solidFill>
                <a:latin typeface="Sassoon Penpals" panose="02000400000000000000" pitchFamily="50" charset="0"/>
              </a:rPr>
              <a:t>How and why the weather changes over time</a:t>
            </a:r>
          </a:p>
          <a:p>
            <a:pPr marL="171450" indent="-171450">
              <a:spcAft>
                <a:spcPts val="600"/>
              </a:spcAft>
              <a:buFont typeface="Arial" panose="020B0604020202020204" pitchFamily="34" charset="0"/>
              <a:buChar char="•"/>
            </a:pPr>
            <a:r>
              <a:rPr lang="en-US" sz="1200" dirty="0">
                <a:solidFill>
                  <a:srgbClr val="FF0000"/>
                </a:solidFill>
                <a:latin typeface="Sassoon Penpals" panose="02000400000000000000" pitchFamily="50" charset="0"/>
              </a:rPr>
              <a:t>How and why the weather changes during the four seasons</a:t>
            </a:r>
          </a:p>
          <a:p>
            <a:pPr marL="171450" indent="-171450">
              <a:spcAft>
                <a:spcPts val="600"/>
              </a:spcAft>
              <a:buFont typeface="Arial" panose="020B0604020202020204" pitchFamily="34" charset="0"/>
              <a:buChar char="•"/>
            </a:pPr>
            <a:r>
              <a:rPr lang="en-US" sz="1200" dirty="0">
                <a:solidFill>
                  <a:schemeClr val="tx1"/>
                </a:solidFill>
                <a:latin typeface="Sassoon Penpals" panose="02000400000000000000" pitchFamily="50" charset="0"/>
              </a:rPr>
              <a:t>The location of hot and cold places in the world</a:t>
            </a:r>
          </a:p>
          <a:p>
            <a:pPr marL="171450" indent="-171450">
              <a:spcAft>
                <a:spcPts val="600"/>
              </a:spcAft>
              <a:buFont typeface="Arial" panose="020B0604020202020204" pitchFamily="34" charset="0"/>
              <a:buChar char="•"/>
            </a:pPr>
            <a:r>
              <a:rPr lang="en-US" sz="1200" dirty="0">
                <a:solidFill>
                  <a:srgbClr val="FF0000"/>
                </a:solidFill>
                <a:latin typeface="Sassoon Penpals" panose="02000400000000000000" pitchFamily="50" charset="0"/>
              </a:rPr>
              <a:t>How the weather is different in countries located in the hot and cold places of the world</a:t>
            </a:r>
          </a:p>
          <a:p>
            <a:pPr marL="171450" indent="-171450">
              <a:spcAft>
                <a:spcPts val="600"/>
              </a:spcAft>
              <a:buFont typeface="Arial" panose="020B0604020202020204" pitchFamily="34" charset="0"/>
              <a:buChar char="•"/>
            </a:pPr>
            <a:r>
              <a:rPr lang="en-US" sz="1200" dirty="0">
                <a:solidFill>
                  <a:schemeClr val="tx1"/>
                </a:solidFill>
                <a:latin typeface="Sassoon Penpals" panose="02000400000000000000" pitchFamily="50" charset="0"/>
              </a:rPr>
              <a:t>How and why temperatures decrease from the Equator towards the North and South Pole</a:t>
            </a:r>
          </a:p>
          <a:p>
            <a:pPr marL="171450" indent="-171450">
              <a:spcAft>
                <a:spcPts val="600"/>
              </a:spcAft>
              <a:buFont typeface="Arial" panose="020B0604020202020204" pitchFamily="34" charset="0"/>
              <a:buChar char="•"/>
            </a:pPr>
            <a:r>
              <a:rPr lang="en-US" sz="1200" dirty="0">
                <a:solidFill>
                  <a:schemeClr val="tx1"/>
                </a:solidFill>
                <a:latin typeface="Sassoon Penpals" panose="02000400000000000000" pitchFamily="50" charset="0"/>
              </a:rPr>
              <a:t>The features of the environments of Antarctica and Sahara desert</a:t>
            </a:r>
          </a:p>
          <a:p>
            <a:pPr marL="171450" indent="-171450">
              <a:spcAft>
                <a:spcPts val="600"/>
              </a:spcAft>
              <a:buFont typeface="Arial" panose="020B0604020202020204" pitchFamily="34" charset="0"/>
              <a:buChar char="•"/>
            </a:pPr>
            <a:r>
              <a:rPr lang="en-US" sz="1200" dirty="0">
                <a:solidFill>
                  <a:schemeClr val="tx1"/>
                </a:solidFill>
                <a:latin typeface="Sassoon Penpals" panose="02000400000000000000" pitchFamily="50" charset="0"/>
              </a:rPr>
              <a:t>Why Antarctica and the Sahara are both classified as deserts</a:t>
            </a:r>
          </a:p>
          <a:p>
            <a:pPr>
              <a:spcAft>
                <a:spcPts val="600"/>
              </a:spcAft>
            </a:pPr>
            <a:r>
              <a:rPr lang="en-US" sz="1600" b="1" dirty="0">
                <a:solidFill>
                  <a:schemeClr val="tx1"/>
                </a:solidFill>
                <a:latin typeface="Sassoon Penpals" panose="02000400000000000000" pitchFamily="50" charset="0"/>
              </a:rPr>
              <a:t>ELG: Understanding the World</a:t>
            </a:r>
          </a:p>
          <a:p>
            <a:pPr marL="171450" indent="-171450">
              <a:spcAft>
                <a:spcPts val="600"/>
              </a:spcAft>
              <a:buFont typeface="Arial" panose="020B0604020202020204" pitchFamily="34" charset="0"/>
              <a:buChar char="•"/>
            </a:pPr>
            <a:r>
              <a:rPr lang="en-US" sz="1200" dirty="0">
                <a:solidFill>
                  <a:schemeClr val="tx1"/>
                </a:solidFill>
                <a:latin typeface="Sassoon Penpals" panose="02000400000000000000" pitchFamily="50" charset="0"/>
              </a:rPr>
              <a:t>Know that there are different countries in the world and talk about the differences they have experienced or seen in photos</a:t>
            </a:r>
          </a:p>
          <a:p>
            <a:pPr marL="171450" indent="-171450">
              <a:spcAft>
                <a:spcPts val="600"/>
              </a:spcAft>
              <a:buFont typeface="Arial" panose="020B0604020202020204" pitchFamily="34" charset="0"/>
              <a:buChar char="•"/>
            </a:pPr>
            <a:r>
              <a:rPr lang="en-US" sz="1200" dirty="0">
                <a:solidFill>
                  <a:schemeClr val="tx1"/>
                </a:solidFill>
                <a:latin typeface="Sassoon Penpals" panose="02000400000000000000" pitchFamily="50" charset="0"/>
              </a:rPr>
              <a:t>Explore the natural world around them.</a:t>
            </a:r>
          </a:p>
          <a:p>
            <a:pPr marL="171450" indent="-171450">
              <a:spcAft>
                <a:spcPts val="600"/>
              </a:spcAft>
              <a:buFont typeface="Arial" panose="020B0604020202020204" pitchFamily="34" charset="0"/>
              <a:buChar char="•"/>
            </a:pPr>
            <a:r>
              <a:rPr lang="en-US" sz="1200" dirty="0" err="1">
                <a:solidFill>
                  <a:schemeClr val="tx1"/>
                </a:solidFill>
                <a:latin typeface="Sassoon Penpals" panose="02000400000000000000" pitchFamily="50" charset="0"/>
              </a:rPr>
              <a:t>Recognise</a:t>
            </a:r>
            <a:r>
              <a:rPr lang="en-US" sz="1200" dirty="0">
                <a:solidFill>
                  <a:schemeClr val="tx1"/>
                </a:solidFill>
                <a:latin typeface="Sassoon Penpals" panose="02000400000000000000" pitchFamily="50" charset="0"/>
              </a:rPr>
              <a:t> some environments that are different to the one in which they live.</a:t>
            </a:r>
          </a:p>
          <a:p>
            <a:pPr marL="171450" indent="-171450">
              <a:spcAft>
                <a:spcPts val="600"/>
              </a:spcAft>
              <a:buFont typeface="Arial" panose="020B0604020202020204" pitchFamily="34" charset="0"/>
              <a:buChar char="•"/>
            </a:pPr>
            <a:r>
              <a:rPr lang="en-US" sz="1200" dirty="0">
                <a:solidFill>
                  <a:schemeClr val="tx1"/>
                </a:solidFill>
                <a:latin typeface="Sassoon Penpals" panose="02000400000000000000" pitchFamily="50" charset="0"/>
              </a:rPr>
              <a:t>Describe their immediate environment using knowledge from observation, discussion, stories, non-fiction texts and maps.</a:t>
            </a:r>
          </a:p>
          <a:p>
            <a:pPr marL="171450" indent="-171450">
              <a:spcAft>
                <a:spcPts val="600"/>
              </a:spcAft>
              <a:buFont typeface="Arial" panose="020B0604020202020204" pitchFamily="34" charset="0"/>
              <a:buChar char="•"/>
            </a:pPr>
            <a:r>
              <a:rPr lang="en-US" sz="1200" dirty="0">
                <a:solidFill>
                  <a:schemeClr val="tx1"/>
                </a:solidFill>
                <a:latin typeface="Sassoon Penpals" panose="02000400000000000000" pitchFamily="50" charset="0"/>
              </a:rPr>
              <a:t>Explain some similarities and differences between life in this country and life in other countries, drawing on knowledge from stories, non-fiction texts and (when appropriate) maps.</a:t>
            </a:r>
          </a:p>
          <a:p>
            <a:pPr marL="171450" indent="-171450">
              <a:spcAft>
                <a:spcPts val="600"/>
              </a:spcAft>
              <a:buFont typeface="Arial" panose="020B0604020202020204" pitchFamily="34" charset="0"/>
              <a:buChar char="•"/>
            </a:pPr>
            <a:endParaRPr lang="en-US" sz="1100" b="1"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US" sz="1100" b="1" dirty="0">
              <a:solidFill>
                <a:schemeClr val="tx1"/>
              </a:solidFill>
              <a:latin typeface="Sassoon Penpals" panose="02000400000000000000" pitchFamily="50" charset="0"/>
            </a:endParaRPr>
          </a:p>
        </p:txBody>
      </p:sp>
      <p:sp>
        <p:nvSpPr>
          <p:cNvPr id="39" name="Rounded Rectangle 48">
            <a:extLst>
              <a:ext uri="{FF2B5EF4-FFF2-40B4-BE49-F238E27FC236}">
                <a16:creationId xmlns:a16="http://schemas.microsoft.com/office/drawing/2014/main" id="{3F0C289C-97FA-402E-8970-6643FBDF78E0}"/>
              </a:ext>
            </a:extLst>
          </p:cNvPr>
          <p:cNvSpPr/>
          <p:nvPr/>
        </p:nvSpPr>
        <p:spPr>
          <a:xfrm>
            <a:off x="3874282" y="1174506"/>
            <a:ext cx="4586654" cy="6316540"/>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Discipline Knowledge</a:t>
            </a:r>
          </a:p>
          <a:p>
            <a:pPr>
              <a:spcAft>
                <a:spcPts val="600"/>
              </a:spcAft>
            </a:pPr>
            <a:r>
              <a:rPr lang="en-US" sz="1400" b="1" dirty="0">
                <a:solidFill>
                  <a:schemeClr val="tx1"/>
                </a:solidFill>
                <a:latin typeface="Sassoon Penpals" panose="02000400000000000000" pitchFamily="50" charset="0"/>
              </a:rPr>
              <a:t>Fieldwork data collection:</a:t>
            </a:r>
          </a:p>
          <a:p>
            <a:pPr>
              <a:spcAft>
                <a:spcPts val="600"/>
              </a:spcAft>
            </a:pPr>
            <a:r>
              <a:rPr lang="en-US" sz="1400" dirty="0">
                <a:solidFill>
                  <a:schemeClr val="tx1"/>
                </a:solidFill>
                <a:latin typeface="Sassoon Penpals" panose="02000400000000000000" pitchFamily="50" charset="0"/>
              </a:rPr>
              <a:t>Maximum and minimum thermometer; Anemometer; Weather vane; rain collector</a:t>
            </a:r>
          </a:p>
          <a:p>
            <a:pPr>
              <a:spcAft>
                <a:spcPts val="600"/>
              </a:spcAft>
            </a:pPr>
            <a:r>
              <a:rPr lang="en-US" sz="1400" b="1" dirty="0">
                <a:solidFill>
                  <a:schemeClr val="tx1"/>
                </a:solidFill>
                <a:latin typeface="Sassoon Penpals" panose="02000400000000000000" pitchFamily="50" charset="0"/>
              </a:rPr>
              <a:t>Data representation:</a:t>
            </a:r>
          </a:p>
          <a:p>
            <a:pPr>
              <a:spcAft>
                <a:spcPts val="600"/>
              </a:spcAft>
            </a:pPr>
            <a:r>
              <a:rPr lang="en-US" sz="1400" dirty="0">
                <a:solidFill>
                  <a:schemeClr val="tx1"/>
                </a:solidFill>
                <a:latin typeface="Sassoon Penpals" panose="02000400000000000000" pitchFamily="50" charset="0"/>
              </a:rPr>
              <a:t>Pictogram; Tally chart; Venn diagram</a:t>
            </a:r>
          </a:p>
          <a:p>
            <a:pPr>
              <a:spcAft>
                <a:spcPts val="600"/>
              </a:spcAft>
            </a:pPr>
            <a:r>
              <a:rPr lang="en-US" sz="1400" b="1" dirty="0">
                <a:solidFill>
                  <a:schemeClr val="tx1"/>
                </a:solidFill>
                <a:latin typeface="Sassoon Penpals" panose="02000400000000000000" pitchFamily="50" charset="0"/>
              </a:rPr>
              <a:t>Mapwork:</a:t>
            </a:r>
          </a:p>
          <a:p>
            <a:pPr>
              <a:spcAft>
                <a:spcPts val="600"/>
              </a:spcAft>
            </a:pPr>
            <a:r>
              <a:rPr lang="en-US" sz="1400" dirty="0">
                <a:solidFill>
                  <a:schemeClr val="tx1"/>
                </a:solidFill>
                <a:latin typeface="Sassoon Penpals" panose="02000400000000000000" pitchFamily="50" charset="0"/>
              </a:rPr>
              <a:t>World maps; Atlases; Globe; Aerial and satellite photographs; Google Earth </a:t>
            </a:r>
          </a:p>
          <a:p>
            <a:pPr>
              <a:spcAft>
                <a:spcPts val="600"/>
              </a:spcAft>
            </a:pPr>
            <a:r>
              <a:rPr lang="en-GB" sz="1400" b="1" dirty="0">
                <a:solidFill>
                  <a:schemeClr val="tx1"/>
                </a:solidFill>
                <a:latin typeface="Sassoon Penpals" panose="02000400000000000000" pitchFamily="50" charset="0"/>
              </a:rPr>
              <a:t>Thinking skills</a:t>
            </a: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p:txBody>
      </p:sp>
      <p:graphicFrame>
        <p:nvGraphicFramePr>
          <p:cNvPr id="3" name="Table 2">
            <a:extLst>
              <a:ext uri="{FF2B5EF4-FFF2-40B4-BE49-F238E27FC236}">
                <a16:creationId xmlns:a16="http://schemas.microsoft.com/office/drawing/2014/main" id="{20130462-98B3-4D78-9365-72FAA9A6776C}"/>
              </a:ext>
            </a:extLst>
          </p:cNvPr>
          <p:cNvGraphicFramePr>
            <a:graphicFrameLocks noGrp="1"/>
          </p:cNvGraphicFramePr>
          <p:nvPr>
            <p:extLst>
              <p:ext uri="{D42A27DB-BD31-4B8C-83A1-F6EECF244321}">
                <p14:modId xmlns:p14="http://schemas.microsoft.com/office/powerpoint/2010/main" val="964076939"/>
              </p:ext>
            </p:extLst>
          </p:nvPr>
        </p:nvGraphicFramePr>
        <p:xfrm>
          <a:off x="3943357" y="4271460"/>
          <a:ext cx="4413015" cy="2987040"/>
        </p:xfrm>
        <a:graphic>
          <a:graphicData uri="http://schemas.openxmlformats.org/drawingml/2006/table">
            <a:tbl>
              <a:tblPr bandRow="1">
                <a:tableStyleId>{3B4B98B0-60AC-42C2-AFA5-B58CD77FA1E5}</a:tableStyleId>
              </a:tblPr>
              <a:tblGrid>
                <a:gridCol w="1046875">
                  <a:extLst>
                    <a:ext uri="{9D8B030D-6E8A-4147-A177-3AD203B41FA5}">
                      <a16:colId xmlns:a16="http://schemas.microsoft.com/office/drawing/2014/main" val="1551781930"/>
                    </a:ext>
                  </a:extLst>
                </a:gridCol>
                <a:gridCol w="3366140">
                  <a:extLst>
                    <a:ext uri="{9D8B030D-6E8A-4147-A177-3AD203B41FA5}">
                      <a16:colId xmlns:a16="http://schemas.microsoft.com/office/drawing/2014/main" val="3696036744"/>
                    </a:ext>
                  </a:extLst>
                </a:gridCol>
              </a:tblGrid>
              <a:tr h="181755">
                <a:tc>
                  <a:txBody>
                    <a:bodyPr/>
                    <a:lstStyle/>
                    <a:p>
                      <a:r>
                        <a:rPr lang="en-US" sz="1000" b="1" dirty="0" err="1">
                          <a:latin typeface="Sassoon Penpals" panose="02000400000000000000" pitchFamily="50" charset="0"/>
                        </a:rPr>
                        <a:t>Recognise</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Name and point out who or what something is</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40678706"/>
                  </a:ext>
                </a:extLst>
              </a:tr>
              <a:tr h="181755">
                <a:tc>
                  <a:txBody>
                    <a:bodyPr/>
                    <a:lstStyle/>
                    <a:p>
                      <a:r>
                        <a:rPr lang="en-US" sz="1000" b="1" dirty="0">
                          <a:latin typeface="Sassoon Penpals" panose="02000400000000000000" pitchFamily="50" charset="0"/>
                        </a:rPr>
                        <a:t>Identify</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Distinguish something or someone from others that may be similar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59407033"/>
                  </a:ext>
                </a:extLst>
              </a:tr>
              <a:tr h="211815">
                <a:tc>
                  <a:txBody>
                    <a:bodyPr/>
                    <a:lstStyle/>
                    <a:p>
                      <a:r>
                        <a:rPr lang="en-US" sz="1000" b="1" dirty="0">
                          <a:latin typeface="Sassoon Penpals" panose="02000400000000000000" pitchFamily="50" charset="0"/>
                        </a:rPr>
                        <a:t>Describe</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‘Say what you see’. Give an account in words of something or someone</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610945564"/>
                  </a:ext>
                </a:extLst>
              </a:tr>
              <a:tr h="272633">
                <a:tc>
                  <a:txBody>
                    <a:bodyPr/>
                    <a:lstStyle/>
                    <a:p>
                      <a:r>
                        <a:rPr lang="en-US" sz="1000" b="1" dirty="0">
                          <a:latin typeface="Sassoon Penpals" panose="02000400000000000000" pitchFamily="50" charset="0"/>
                        </a:rPr>
                        <a:t>Observe</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Identify and distinguish with a degree of analysis some things that may potentially be more noteworthy or important than others</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4495077"/>
                  </a:ext>
                </a:extLst>
              </a:tr>
              <a:tr h="193046">
                <a:tc>
                  <a:txBody>
                    <a:bodyPr/>
                    <a:lstStyle/>
                    <a:p>
                      <a:r>
                        <a:rPr lang="en-US" sz="1000" b="1" dirty="0">
                          <a:latin typeface="Sassoon Penpals" panose="02000400000000000000" pitchFamily="50" charset="0"/>
                        </a:rPr>
                        <a:t>Select</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Decide upon and choose that information considered most suitable or relevant</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262402255"/>
                  </a:ext>
                </a:extLst>
              </a:tr>
              <a:tr h="295352">
                <a:tc>
                  <a:txBody>
                    <a:bodyPr/>
                    <a:lstStyle/>
                    <a:p>
                      <a:r>
                        <a:rPr lang="en-US" sz="1000" b="1" dirty="0" err="1">
                          <a:latin typeface="Sassoon Penpals" panose="02000400000000000000" pitchFamily="50" charset="0"/>
                        </a:rPr>
                        <a:t>Categorise</a:t>
                      </a:r>
                      <a:r>
                        <a:rPr lang="en-US" sz="1000" b="1" dirty="0">
                          <a:latin typeface="Sassoon Penpals" panose="02000400000000000000" pitchFamily="50" charset="0"/>
                        </a:rPr>
                        <a:t>/ Classify</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Arrange information into particular groups according to shared qualities or characteristics</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5527621"/>
                  </a:ext>
                </a:extLst>
              </a:tr>
              <a:tr h="181755">
                <a:tc>
                  <a:txBody>
                    <a:bodyPr/>
                    <a:lstStyle/>
                    <a:p>
                      <a:r>
                        <a:rPr lang="en-US" sz="1000" b="1" dirty="0">
                          <a:latin typeface="Sassoon Penpals" panose="02000400000000000000" pitchFamily="50" charset="0"/>
                        </a:rPr>
                        <a:t>Sequence</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Place a set of related events or things that follow each other into an order</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35434098"/>
                  </a:ext>
                </a:extLst>
              </a:tr>
              <a:tr h="295352">
                <a:tc>
                  <a:txBody>
                    <a:bodyPr/>
                    <a:lstStyle/>
                    <a:p>
                      <a:r>
                        <a:rPr lang="en-GB" sz="1000" b="1" dirty="0">
                          <a:latin typeface="Sassoon Penpals" panose="02000400000000000000" pitchFamily="50" charset="0"/>
                        </a:rPr>
                        <a:t>Compare and contrast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Find similarities and differences</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30211028"/>
                  </a:ext>
                </a:extLst>
              </a:tr>
              <a:tr h="181755">
                <a:tc>
                  <a:txBody>
                    <a:bodyPr/>
                    <a:lstStyle/>
                    <a:p>
                      <a:r>
                        <a:rPr lang="en-US" sz="1000" b="1" dirty="0">
                          <a:latin typeface="Sassoon Penpals" panose="02000400000000000000" pitchFamily="50" charset="0"/>
                        </a:rPr>
                        <a:t>Recall</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Remember and recount something learned</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21966696"/>
                  </a:ext>
                </a:extLst>
              </a:tr>
              <a:tr h="272633">
                <a:tc>
                  <a:txBody>
                    <a:bodyPr/>
                    <a:lstStyle/>
                    <a:p>
                      <a:r>
                        <a:rPr lang="en-GB" sz="1000" b="1" dirty="0">
                          <a:latin typeface="Sassoon Penpals" panose="02000400000000000000" pitchFamily="50" charset="0"/>
                        </a:rPr>
                        <a:t>Reason/ speculate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Thinking and forming ideas about something without necessarily firm evidence yet to back it up – conjecture, supposition</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36670298"/>
                  </a:ext>
                </a:extLst>
              </a:tr>
            </a:tbl>
          </a:graphicData>
        </a:graphic>
      </p:graphicFrame>
      <p:sp>
        <p:nvSpPr>
          <p:cNvPr id="12" name="Oval 11">
            <a:extLst>
              <a:ext uri="{FF2B5EF4-FFF2-40B4-BE49-F238E27FC236}">
                <a16:creationId xmlns:a16="http://schemas.microsoft.com/office/drawing/2014/main" id="{A27EB131-31FD-4FF4-841E-20FE8BC178E1}"/>
              </a:ext>
            </a:extLst>
          </p:cNvPr>
          <p:cNvSpPr/>
          <p:nvPr/>
        </p:nvSpPr>
        <p:spPr>
          <a:xfrm>
            <a:off x="10961077" y="172625"/>
            <a:ext cx="914173" cy="85900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Geography</a:t>
            </a:r>
            <a:endParaRPr lang="en-GB" sz="1000" dirty="0">
              <a:solidFill>
                <a:schemeClr val="bg1"/>
              </a:solidFill>
              <a:latin typeface="Sassoon Penpals" panose="02000400000000000000" pitchFamily="50" charset="0"/>
            </a:endParaRPr>
          </a:p>
        </p:txBody>
      </p:sp>
      <p:sp>
        <p:nvSpPr>
          <p:cNvPr id="13" name="Rounded Rectangle 17">
            <a:extLst>
              <a:ext uri="{FF2B5EF4-FFF2-40B4-BE49-F238E27FC236}">
                <a16:creationId xmlns:a16="http://schemas.microsoft.com/office/drawing/2014/main" id="{00FFABB5-2CB0-4841-8784-AC6E1891EC14}"/>
              </a:ext>
            </a:extLst>
          </p:cNvPr>
          <p:cNvSpPr/>
          <p:nvPr/>
        </p:nvSpPr>
        <p:spPr>
          <a:xfrm>
            <a:off x="6276076" y="133314"/>
            <a:ext cx="4586654" cy="535356"/>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spcAft>
                <a:spcPts val="600"/>
              </a:spcAft>
            </a:pPr>
            <a:r>
              <a:rPr lang="en-US" sz="1400" dirty="0">
                <a:solidFill>
                  <a:schemeClr val="tx1"/>
                </a:solidFill>
                <a:latin typeface="Sassoon Penpals" panose="02000400000000000000" pitchFamily="50" charset="0"/>
              </a:rPr>
              <a:t>Environment	Location	Scale	    Distribution         Processes      Change	      Interaction       Interdependence     Sustainability     Diversity</a:t>
            </a:r>
          </a:p>
        </p:txBody>
      </p:sp>
      <p:sp>
        <p:nvSpPr>
          <p:cNvPr id="11" name="Rounded Rectangle 48">
            <a:extLst>
              <a:ext uri="{FF2B5EF4-FFF2-40B4-BE49-F238E27FC236}">
                <a16:creationId xmlns:a16="http://schemas.microsoft.com/office/drawing/2014/main" id="{7BB80192-160A-42ED-A39C-1EC3201B5873}"/>
              </a:ext>
            </a:extLst>
          </p:cNvPr>
          <p:cNvSpPr/>
          <p:nvPr/>
        </p:nvSpPr>
        <p:spPr>
          <a:xfrm>
            <a:off x="8544268" y="1209675"/>
            <a:ext cx="4169759" cy="4288717"/>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End Points of Learning</a:t>
            </a:r>
          </a:p>
          <a:p>
            <a:pPr>
              <a:spcAft>
                <a:spcPts val="600"/>
              </a:spcAft>
            </a:pPr>
            <a:r>
              <a:rPr lang="en-GB" sz="1600" b="1" dirty="0">
                <a:solidFill>
                  <a:schemeClr val="tx1"/>
                </a:solidFill>
                <a:latin typeface="Sassoon Penpals" panose="02000400000000000000" pitchFamily="50" charset="0"/>
              </a:rPr>
              <a:t>Pupils making a good level of progress will:</a:t>
            </a:r>
          </a:p>
          <a:p>
            <a:pPr marL="228600" indent="-228600">
              <a:spcAft>
                <a:spcPts val="600"/>
              </a:spcAft>
              <a:buFont typeface="+mj-lt"/>
              <a:buAutoNum type="arabicPeriod"/>
            </a:pPr>
            <a:r>
              <a:rPr lang="en-US" sz="1400" b="1" dirty="0">
                <a:solidFill>
                  <a:schemeClr val="tx1"/>
                </a:solidFill>
                <a:latin typeface="Sassoon Penpals" panose="02000400000000000000" pitchFamily="50" charset="0"/>
              </a:rPr>
              <a:t>Identify</a:t>
            </a:r>
            <a:r>
              <a:rPr lang="en-US" sz="1400" dirty="0">
                <a:solidFill>
                  <a:schemeClr val="tx1"/>
                </a:solidFill>
                <a:latin typeface="Sassoon Penpals" panose="02000400000000000000" pitchFamily="50" charset="0"/>
              </a:rPr>
              <a:t> human and natural features found around the school grounds</a:t>
            </a:r>
          </a:p>
          <a:p>
            <a:pPr marL="228600" indent="-228600">
              <a:spcAft>
                <a:spcPts val="600"/>
              </a:spcAft>
              <a:buFont typeface="+mj-lt"/>
              <a:buAutoNum type="arabicPeriod"/>
            </a:pPr>
            <a:r>
              <a:rPr lang="en-US" sz="1400" b="1" dirty="0" err="1">
                <a:solidFill>
                  <a:schemeClr val="tx1"/>
                </a:solidFill>
                <a:latin typeface="Sassoon Penpals" panose="02000400000000000000" pitchFamily="50" charset="0"/>
              </a:rPr>
              <a:t>Recognise</a:t>
            </a:r>
            <a:r>
              <a:rPr lang="en-US" sz="1400" dirty="0">
                <a:solidFill>
                  <a:schemeClr val="tx1"/>
                </a:solidFill>
                <a:latin typeface="Sassoon Penpals" panose="02000400000000000000" pitchFamily="50" charset="0"/>
              </a:rPr>
              <a:t> that the school is in a village called Westham in the UK</a:t>
            </a:r>
          </a:p>
          <a:p>
            <a:pPr marL="228600" indent="-228600">
              <a:spcAft>
                <a:spcPts val="600"/>
              </a:spcAft>
              <a:buFont typeface="+mj-lt"/>
              <a:buAutoNum type="arabicPeriod"/>
            </a:pPr>
            <a:r>
              <a:rPr lang="en-US" sz="1400" b="1" dirty="0">
                <a:solidFill>
                  <a:schemeClr val="tx1"/>
                </a:solidFill>
                <a:latin typeface="Sassoon Penpals" panose="02000400000000000000" pitchFamily="50" charset="0"/>
              </a:rPr>
              <a:t>Present</a:t>
            </a:r>
            <a:r>
              <a:rPr lang="en-US" sz="1400" dirty="0">
                <a:solidFill>
                  <a:schemeClr val="tx1"/>
                </a:solidFill>
                <a:latin typeface="Sassoon Penpals" panose="02000400000000000000" pitchFamily="50" charset="0"/>
              </a:rPr>
              <a:t> a simple map to represent the school grounds or playground</a:t>
            </a:r>
          </a:p>
          <a:p>
            <a:pPr marL="228600" indent="-228600">
              <a:spcAft>
                <a:spcPts val="600"/>
              </a:spcAft>
              <a:buFont typeface="+mj-lt"/>
              <a:buAutoNum type="arabicPeriod"/>
            </a:pPr>
            <a:r>
              <a:rPr lang="en-US" sz="1400" b="1" dirty="0">
                <a:solidFill>
                  <a:schemeClr val="tx1"/>
                </a:solidFill>
                <a:latin typeface="Sassoon Penpals" panose="02000400000000000000" pitchFamily="50" charset="0"/>
              </a:rPr>
              <a:t>Identify</a:t>
            </a:r>
            <a:r>
              <a:rPr lang="en-US" sz="1400" dirty="0">
                <a:solidFill>
                  <a:schemeClr val="tx1"/>
                </a:solidFill>
                <a:latin typeface="Sassoon Penpals" panose="02000400000000000000" pitchFamily="50" charset="0"/>
              </a:rPr>
              <a:t> </a:t>
            </a:r>
            <a:r>
              <a:rPr lang="en-US" sz="1400" b="1" dirty="0">
                <a:solidFill>
                  <a:schemeClr val="tx1"/>
                </a:solidFill>
                <a:latin typeface="Sassoon Penpals" panose="02000400000000000000" pitchFamily="50" charset="0"/>
              </a:rPr>
              <a:t>and describe </a:t>
            </a:r>
            <a:r>
              <a:rPr lang="en-US" sz="1400" dirty="0">
                <a:solidFill>
                  <a:schemeClr val="tx1"/>
                </a:solidFill>
                <a:latin typeface="Sassoon Penpals" panose="02000400000000000000" pitchFamily="50" charset="0"/>
              </a:rPr>
              <a:t>the main elements of the weather</a:t>
            </a:r>
          </a:p>
          <a:p>
            <a:pPr marL="228600" indent="-228600">
              <a:spcAft>
                <a:spcPts val="600"/>
              </a:spcAft>
              <a:buFont typeface="+mj-lt"/>
              <a:buAutoNum type="arabicPeriod"/>
            </a:pPr>
            <a:r>
              <a:rPr lang="en-US" sz="1400" b="1" dirty="0">
                <a:solidFill>
                  <a:schemeClr val="tx1"/>
                </a:solidFill>
                <a:latin typeface="Sassoon Penpals" panose="02000400000000000000" pitchFamily="50" charset="0"/>
              </a:rPr>
              <a:t>Describe</a:t>
            </a:r>
            <a:r>
              <a:rPr lang="en-US" sz="1400" dirty="0">
                <a:solidFill>
                  <a:schemeClr val="tx1"/>
                </a:solidFill>
                <a:latin typeface="Sassoon Penpals" panose="02000400000000000000" pitchFamily="50" charset="0"/>
              </a:rPr>
              <a:t> how weather conditions change in the UK during the four seasons</a:t>
            </a:r>
          </a:p>
          <a:p>
            <a:pPr marL="228600" indent="-228600">
              <a:spcAft>
                <a:spcPts val="600"/>
              </a:spcAft>
              <a:buFont typeface="+mj-lt"/>
              <a:buAutoNum type="arabicPeriod"/>
            </a:pPr>
            <a:r>
              <a:rPr lang="en-US" sz="1400" b="1" dirty="0">
                <a:solidFill>
                  <a:schemeClr val="tx1"/>
                </a:solidFill>
                <a:latin typeface="Sassoon Penpals" panose="02000400000000000000" pitchFamily="50" charset="0"/>
              </a:rPr>
              <a:t>Describe</a:t>
            </a:r>
            <a:r>
              <a:rPr lang="en-US" sz="1400" dirty="0">
                <a:solidFill>
                  <a:schemeClr val="tx1"/>
                </a:solidFill>
                <a:latin typeface="Sassoon Penpals" panose="02000400000000000000" pitchFamily="50" charset="0"/>
              </a:rPr>
              <a:t> how the weather is different in some countries in the hot and cold areas of the world</a:t>
            </a:r>
          </a:p>
          <a:p>
            <a:pPr marL="228600" indent="-228600">
              <a:spcAft>
                <a:spcPts val="600"/>
              </a:spcAft>
              <a:buFont typeface="+mj-lt"/>
              <a:buAutoNum type="arabicPeriod"/>
            </a:pPr>
            <a:r>
              <a:rPr lang="en-US" sz="1400" b="1" dirty="0" err="1">
                <a:solidFill>
                  <a:schemeClr val="tx1"/>
                </a:solidFill>
                <a:latin typeface="Sassoon Penpals" panose="02000400000000000000" pitchFamily="50" charset="0"/>
              </a:rPr>
              <a:t>Recognise</a:t>
            </a:r>
            <a:r>
              <a:rPr lang="en-US" sz="1400" b="1" dirty="0">
                <a:solidFill>
                  <a:schemeClr val="tx1"/>
                </a:solidFill>
                <a:latin typeface="Sassoon Penpals" panose="02000400000000000000" pitchFamily="50" charset="0"/>
              </a:rPr>
              <a:t> </a:t>
            </a:r>
            <a:r>
              <a:rPr lang="en-US" sz="1400" dirty="0">
                <a:solidFill>
                  <a:schemeClr val="tx1"/>
                </a:solidFill>
                <a:latin typeface="Sassoon Penpals" panose="02000400000000000000" pitchFamily="50" charset="0"/>
              </a:rPr>
              <a:t>the location of the Equator, North Pole and South Pole</a:t>
            </a:r>
          </a:p>
          <a:p>
            <a:pPr marL="228600" indent="-228600">
              <a:spcAft>
                <a:spcPts val="600"/>
              </a:spcAft>
              <a:buFont typeface="+mj-lt"/>
              <a:buAutoNum type="arabicPeriod"/>
            </a:pPr>
            <a:endParaRPr lang="en-US" sz="1100" dirty="0">
              <a:solidFill>
                <a:schemeClr val="tx1"/>
              </a:solidFill>
              <a:latin typeface="Sassoon Penpals" panose="02000400000000000000" pitchFamily="50" charset="0"/>
            </a:endParaRPr>
          </a:p>
          <a:p>
            <a:pPr marL="228600" indent="-228600">
              <a:spcAft>
                <a:spcPts val="600"/>
              </a:spcAft>
              <a:buFont typeface="+mj-lt"/>
              <a:buAutoNum type="arabicPeriod"/>
            </a:pPr>
            <a:endParaRPr lang="en-US" sz="1100"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US" sz="105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US" sz="105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050" dirty="0">
              <a:solidFill>
                <a:schemeClr val="tx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5C24E1FA-7EF7-4DC6-9986-7FEA87553BD7}"/>
              </a:ext>
            </a:extLst>
          </p:cNvPr>
          <p:cNvSpPr/>
          <p:nvPr/>
        </p:nvSpPr>
        <p:spPr>
          <a:xfrm>
            <a:off x="8544268" y="5609065"/>
            <a:ext cx="4169759" cy="3858820"/>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Building on…</a:t>
            </a:r>
          </a:p>
          <a:p>
            <a:pPr marL="171450" indent="-171450">
              <a:spcAft>
                <a:spcPts val="600"/>
              </a:spcAft>
              <a:buFont typeface="Arial" panose="020B0604020202020204" pitchFamily="34" charset="0"/>
              <a:buChar char="•"/>
            </a:pPr>
            <a:r>
              <a:rPr lang="en-US" sz="1400" dirty="0">
                <a:solidFill>
                  <a:schemeClr val="tx1"/>
                </a:solidFill>
                <a:latin typeface="Sassoon Penpals" panose="02000400000000000000" pitchFamily="50" charset="0"/>
              </a:rPr>
              <a:t>Experienced different weather conditions when outside and the clothes they wear accordingly</a:t>
            </a:r>
          </a:p>
          <a:p>
            <a:pPr marL="171450" indent="-171450">
              <a:spcAft>
                <a:spcPts val="600"/>
              </a:spcAft>
              <a:buFont typeface="Arial" panose="020B0604020202020204" pitchFamily="34" charset="0"/>
              <a:buChar char="•"/>
            </a:pPr>
            <a:r>
              <a:rPr lang="en-US" sz="1400" dirty="0">
                <a:solidFill>
                  <a:schemeClr val="tx1"/>
                </a:solidFill>
                <a:latin typeface="Sassoon Penpals" panose="02000400000000000000" pitchFamily="50" charset="0"/>
              </a:rPr>
              <a:t>Observed and discussed how the weather changes during the day and four seasons</a:t>
            </a:r>
          </a:p>
          <a:p>
            <a:pPr marL="171450" indent="-171450">
              <a:spcAft>
                <a:spcPts val="600"/>
              </a:spcAft>
              <a:buFont typeface="Arial" panose="020B0604020202020204" pitchFamily="34" charset="0"/>
              <a:buChar char="•"/>
            </a:pPr>
            <a:r>
              <a:rPr lang="en-US" sz="1400" dirty="0">
                <a:solidFill>
                  <a:schemeClr val="tx1"/>
                </a:solidFill>
                <a:latin typeface="Sassoon Penpals" panose="02000400000000000000" pitchFamily="50" charset="0"/>
              </a:rPr>
              <a:t>Observed and discussed seasonal signs in the natural world</a:t>
            </a:r>
          </a:p>
          <a:p>
            <a:pPr marL="171450" indent="-171450">
              <a:spcAft>
                <a:spcPts val="600"/>
              </a:spcAft>
              <a:buFont typeface="Arial" panose="020B0604020202020204" pitchFamily="34" charset="0"/>
              <a:buChar char="•"/>
            </a:pPr>
            <a:endParaRPr lang="en-US" sz="105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US" sz="105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050" dirty="0">
              <a:solidFill>
                <a:schemeClr val="tx1"/>
              </a:solidFill>
              <a:latin typeface="Sassoon Penpals" panose="02000400000000000000" pitchFamily="50" charset="0"/>
            </a:endParaRPr>
          </a:p>
        </p:txBody>
      </p:sp>
      <p:pic>
        <p:nvPicPr>
          <p:cNvPr id="15" name="Picture 14">
            <a:extLst>
              <a:ext uri="{FF2B5EF4-FFF2-40B4-BE49-F238E27FC236}">
                <a16:creationId xmlns:a16="http://schemas.microsoft.com/office/drawing/2014/main" id="{758BEBEC-CE97-4078-8D84-09CCA82011A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55655" y="5669177"/>
            <a:ext cx="670476" cy="485439"/>
          </a:xfrm>
          <a:prstGeom prst="rect">
            <a:avLst/>
          </a:prstGeom>
        </p:spPr>
      </p:pic>
      <p:sp>
        <p:nvSpPr>
          <p:cNvPr id="17" name="Rounded Rectangle 48">
            <a:extLst>
              <a:ext uri="{FF2B5EF4-FFF2-40B4-BE49-F238E27FC236}">
                <a16:creationId xmlns:a16="http://schemas.microsoft.com/office/drawing/2014/main" id="{9CB34BF7-8A0F-427B-8FE0-75B583B4424A}"/>
              </a:ext>
            </a:extLst>
          </p:cNvPr>
          <p:cNvSpPr/>
          <p:nvPr/>
        </p:nvSpPr>
        <p:spPr>
          <a:xfrm>
            <a:off x="3874282" y="7537130"/>
            <a:ext cx="4586654" cy="1930755"/>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hlinkClick r:id="rId4" action="ppaction://hlinksldjump"/>
              </a:rPr>
              <a:t>Subject specific inclusive and adaptive strategies can be found here.</a:t>
            </a:r>
            <a:endPar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pic>
        <p:nvPicPr>
          <p:cNvPr id="16" name="Picture 15">
            <a:extLst>
              <a:ext uri="{FF2B5EF4-FFF2-40B4-BE49-F238E27FC236}">
                <a16:creationId xmlns:a16="http://schemas.microsoft.com/office/drawing/2014/main" id="{8EB01B87-50B9-4157-B025-FC0E57700DB0}"/>
              </a:ext>
            </a:extLst>
          </p:cNvPr>
          <p:cNvPicPr>
            <a:picLocks noChangeAspect="1"/>
          </p:cNvPicPr>
          <p:nvPr/>
        </p:nvPicPr>
        <p:blipFill>
          <a:blip r:embed="rId5"/>
          <a:stretch>
            <a:fillRect/>
          </a:stretch>
        </p:blipFill>
        <p:spPr>
          <a:xfrm>
            <a:off x="11998504" y="137755"/>
            <a:ext cx="750026" cy="747542"/>
          </a:xfrm>
          <a:prstGeom prst="rect">
            <a:avLst/>
          </a:prstGeom>
        </p:spPr>
      </p:pic>
    </p:spTree>
    <p:extLst>
      <p:ext uri="{BB962C8B-B14F-4D97-AF65-F5344CB8AC3E}">
        <p14:creationId xmlns:p14="http://schemas.microsoft.com/office/powerpoint/2010/main" val="6186659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4400" b="1" dirty="0">
                <a:latin typeface="Sassoon Penpals" panose="02000400000000000000" pitchFamily="50" charset="0"/>
              </a:rPr>
              <a:t>EYFS – Holidays</a:t>
            </a:r>
          </a:p>
        </p:txBody>
      </p:sp>
      <p:pic>
        <p:nvPicPr>
          <p:cNvPr id="29" name="Picture 2" descr="Pevensey and Westham school log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039866" y="176701"/>
            <a:ext cx="687754" cy="687754"/>
          </a:xfrm>
          <a:prstGeom prst="rect">
            <a:avLst/>
          </a:prstGeom>
          <a:noFill/>
          <a:extLst>
            <a:ext uri="{909E8E84-426E-40DD-AFC4-6F175D3DCCD1}">
              <a14:hiddenFill xmlns:a14="http://schemas.microsoft.com/office/drawing/2010/main">
                <a:solidFill>
                  <a:srgbClr val="FFFFFF"/>
                </a:solidFill>
              </a14:hiddenFill>
            </a:ext>
          </a:extLst>
        </p:spPr>
      </p:pic>
      <p:sp>
        <p:nvSpPr>
          <p:cNvPr id="18" name="Rounded Rectangle 17"/>
          <p:cNvSpPr/>
          <p:nvPr/>
        </p:nvSpPr>
        <p:spPr>
          <a:xfrm>
            <a:off x="376254" y="758159"/>
            <a:ext cx="2471449" cy="356265"/>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US" sz="1400" dirty="0">
                <a:solidFill>
                  <a:schemeClr val="tx1"/>
                </a:solidFill>
                <a:latin typeface="Sassoon Penpals Joined" panose="02000400000000000000" pitchFamily="50" charset="0"/>
              </a:rPr>
              <a:t>Where do we go on holiday? Why?</a:t>
            </a:r>
            <a:endParaRPr lang="en-GB" sz="1400" dirty="0">
              <a:solidFill>
                <a:schemeClr val="tx1"/>
              </a:solidFill>
              <a:latin typeface="Sassoon Penpals" panose="02000400000000000000" pitchFamily="50" charset="0"/>
            </a:endParaRPr>
          </a:p>
        </p:txBody>
      </p:sp>
      <p:sp>
        <p:nvSpPr>
          <p:cNvPr id="49" name="Rounded Rectangle 48"/>
          <p:cNvSpPr/>
          <p:nvPr/>
        </p:nvSpPr>
        <p:spPr>
          <a:xfrm>
            <a:off x="76201" y="1209675"/>
            <a:ext cx="3714749" cy="8258211"/>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Substantive Knowledge</a:t>
            </a:r>
          </a:p>
          <a:p>
            <a:pPr>
              <a:spcAft>
                <a:spcPts val="600"/>
              </a:spcAft>
            </a:pPr>
            <a:r>
              <a:rPr lang="en-US" sz="1600" b="1" dirty="0">
                <a:solidFill>
                  <a:schemeClr val="tx1"/>
                </a:solidFill>
                <a:latin typeface="Sassoon Penpals" panose="02000400000000000000" pitchFamily="50" charset="0"/>
              </a:rPr>
              <a:t>P</a:t>
            </a:r>
            <a:r>
              <a:rPr lang="en-GB" sz="1600" b="1" dirty="0" err="1">
                <a:solidFill>
                  <a:schemeClr val="tx1"/>
                </a:solidFill>
                <a:latin typeface="Sassoon Penpals" panose="02000400000000000000" pitchFamily="50" charset="0"/>
              </a:rPr>
              <a:t>upils</a:t>
            </a:r>
            <a:r>
              <a:rPr lang="en-GB" sz="1600" b="1" dirty="0">
                <a:solidFill>
                  <a:schemeClr val="tx1"/>
                </a:solidFill>
                <a:latin typeface="Sassoon Penpals" panose="02000400000000000000" pitchFamily="50" charset="0"/>
              </a:rPr>
              <a:t> will know:</a:t>
            </a:r>
          </a:p>
          <a:p>
            <a:pPr marL="171450" indent="-171450">
              <a:spcAft>
                <a:spcPts val="600"/>
              </a:spcAft>
              <a:buFont typeface="Arial" panose="020B0604020202020204" pitchFamily="34" charset="0"/>
              <a:buChar char="•"/>
            </a:pPr>
            <a:r>
              <a:rPr lang="en-US" sz="1200" dirty="0">
                <a:solidFill>
                  <a:srgbClr val="FF0000"/>
                </a:solidFill>
                <a:latin typeface="Sassoon Penpals" panose="02000400000000000000" pitchFamily="50" charset="0"/>
              </a:rPr>
              <a:t>The location of the Equator, North Pole and South Pole</a:t>
            </a:r>
          </a:p>
          <a:p>
            <a:pPr marL="171450" indent="-171450">
              <a:spcAft>
                <a:spcPts val="600"/>
              </a:spcAft>
              <a:buFont typeface="Arial" panose="020B0604020202020204" pitchFamily="34" charset="0"/>
              <a:buChar char="•"/>
            </a:pPr>
            <a:r>
              <a:rPr lang="en-US" sz="1200" dirty="0">
                <a:solidFill>
                  <a:srgbClr val="FF0000"/>
                </a:solidFill>
                <a:latin typeface="Sassoon Penpals" panose="02000400000000000000" pitchFamily="50" charset="0"/>
              </a:rPr>
              <a:t>The elements that make up the weather</a:t>
            </a:r>
          </a:p>
          <a:p>
            <a:pPr marL="171450" indent="-171450">
              <a:spcAft>
                <a:spcPts val="600"/>
              </a:spcAft>
              <a:buFont typeface="Arial" panose="020B0604020202020204" pitchFamily="34" charset="0"/>
              <a:buChar char="•"/>
            </a:pPr>
            <a:r>
              <a:rPr lang="en-US" sz="1200" dirty="0">
                <a:solidFill>
                  <a:schemeClr val="tx1"/>
                </a:solidFill>
                <a:latin typeface="Sassoon Penpals" panose="02000400000000000000" pitchFamily="50" charset="0"/>
              </a:rPr>
              <a:t>How and why the weather changes during the four seasons</a:t>
            </a:r>
          </a:p>
          <a:p>
            <a:pPr marL="171450" indent="-171450">
              <a:spcAft>
                <a:spcPts val="600"/>
              </a:spcAft>
              <a:buFont typeface="Arial" panose="020B0604020202020204" pitchFamily="34" charset="0"/>
              <a:buChar char="•"/>
            </a:pPr>
            <a:r>
              <a:rPr lang="en-US" sz="1200" dirty="0">
                <a:solidFill>
                  <a:srgbClr val="FF0000"/>
                </a:solidFill>
                <a:latin typeface="Sassoon Penpals" panose="02000400000000000000" pitchFamily="50" charset="0"/>
              </a:rPr>
              <a:t>The location of hot and cold places in the world</a:t>
            </a:r>
          </a:p>
          <a:p>
            <a:pPr marL="171450" indent="-171450">
              <a:spcAft>
                <a:spcPts val="600"/>
              </a:spcAft>
              <a:buFont typeface="Arial" panose="020B0604020202020204" pitchFamily="34" charset="0"/>
              <a:buChar char="•"/>
            </a:pPr>
            <a:r>
              <a:rPr lang="en-US" sz="1200" dirty="0">
                <a:solidFill>
                  <a:schemeClr val="tx1"/>
                </a:solidFill>
                <a:latin typeface="Sassoon Penpals" panose="02000400000000000000" pitchFamily="50" charset="0"/>
              </a:rPr>
              <a:t>How the weather is different in countries located in the hot and cold places of the world</a:t>
            </a:r>
          </a:p>
          <a:p>
            <a:pPr marL="171450" indent="-171450">
              <a:spcAft>
                <a:spcPts val="600"/>
              </a:spcAft>
              <a:buFont typeface="Arial" panose="020B0604020202020204" pitchFamily="34" charset="0"/>
              <a:buChar char="•"/>
            </a:pPr>
            <a:r>
              <a:rPr lang="en-US" sz="1200" dirty="0">
                <a:solidFill>
                  <a:schemeClr val="tx1"/>
                </a:solidFill>
                <a:latin typeface="Sassoon Penpals" panose="02000400000000000000" pitchFamily="50" charset="0"/>
              </a:rPr>
              <a:t>How and why temperatures decrease from the Equator towards the North and South Pole</a:t>
            </a:r>
          </a:p>
          <a:p>
            <a:pPr marL="171450" indent="-171450">
              <a:spcAft>
                <a:spcPts val="600"/>
              </a:spcAft>
              <a:buFont typeface="Arial" panose="020B0604020202020204" pitchFamily="34" charset="0"/>
              <a:buChar char="•"/>
            </a:pPr>
            <a:r>
              <a:rPr lang="en-US" sz="1200" dirty="0">
                <a:solidFill>
                  <a:schemeClr val="tx1"/>
                </a:solidFill>
                <a:latin typeface="Sassoon Penpals" panose="02000400000000000000" pitchFamily="50" charset="0"/>
              </a:rPr>
              <a:t>That different human and physical features can be found at holiday destinations</a:t>
            </a:r>
          </a:p>
          <a:p>
            <a:pPr marL="171450" indent="-171450">
              <a:spcAft>
                <a:spcPts val="600"/>
              </a:spcAft>
              <a:buFont typeface="Arial" panose="020B0604020202020204" pitchFamily="34" charset="0"/>
              <a:buChar char="•"/>
            </a:pPr>
            <a:r>
              <a:rPr lang="en-US" sz="1200" dirty="0">
                <a:solidFill>
                  <a:schemeClr val="tx1"/>
                </a:solidFill>
                <a:latin typeface="Sassoon Penpals" panose="02000400000000000000" pitchFamily="50" charset="0"/>
              </a:rPr>
              <a:t>That different forms of travel are used to get to different destinations</a:t>
            </a:r>
          </a:p>
          <a:p>
            <a:pPr>
              <a:spcAft>
                <a:spcPts val="600"/>
              </a:spcAft>
            </a:pPr>
            <a:r>
              <a:rPr lang="en-US" sz="1600" b="1" dirty="0">
                <a:solidFill>
                  <a:schemeClr val="tx1"/>
                </a:solidFill>
                <a:latin typeface="Sassoon Penpals" panose="02000400000000000000" pitchFamily="50" charset="0"/>
              </a:rPr>
              <a:t>ELG: Understanding the World</a:t>
            </a:r>
          </a:p>
          <a:p>
            <a:pPr marL="171450" indent="-171450">
              <a:spcAft>
                <a:spcPts val="600"/>
              </a:spcAft>
              <a:buFont typeface="Arial" panose="020B0604020202020204" pitchFamily="34" charset="0"/>
              <a:buChar char="•"/>
            </a:pPr>
            <a:r>
              <a:rPr lang="en-US" sz="1200" dirty="0">
                <a:solidFill>
                  <a:schemeClr val="tx1"/>
                </a:solidFill>
                <a:latin typeface="Sassoon Penpals" panose="02000400000000000000" pitchFamily="50" charset="0"/>
              </a:rPr>
              <a:t>Know that there are different countries in the world and talk about the differences they have experienced or seen in photos</a:t>
            </a:r>
          </a:p>
          <a:p>
            <a:pPr marL="171450" indent="-171450">
              <a:spcAft>
                <a:spcPts val="600"/>
              </a:spcAft>
              <a:buFont typeface="Arial" panose="020B0604020202020204" pitchFamily="34" charset="0"/>
              <a:buChar char="•"/>
            </a:pPr>
            <a:r>
              <a:rPr lang="en-US" sz="1200" dirty="0" err="1">
                <a:solidFill>
                  <a:schemeClr val="tx1"/>
                </a:solidFill>
                <a:latin typeface="Sassoon Penpals" panose="02000400000000000000" pitchFamily="50" charset="0"/>
              </a:rPr>
              <a:t>Recognise</a:t>
            </a:r>
            <a:r>
              <a:rPr lang="en-US" sz="1200" dirty="0">
                <a:solidFill>
                  <a:schemeClr val="tx1"/>
                </a:solidFill>
                <a:latin typeface="Sassoon Penpals" panose="02000400000000000000" pitchFamily="50" charset="0"/>
              </a:rPr>
              <a:t> some environments that are different to the one in which they live.</a:t>
            </a:r>
          </a:p>
          <a:p>
            <a:pPr marL="171450" indent="-171450">
              <a:spcAft>
                <a:spcPts val="600"/>
              </a:spcAft>
              <a:buFont typeface="Arial" panose="020B0604020202020204" pitchFamily="34" charset="0"/>
              <a:buChar char="•"/>
            </a:pPr>
            <a:r>
              <a:rPr lang="en-US" sz="1200" dirty="0">
                <a:solidFill>
                  <a:schemeClr val="tx1"/>
                </a:solidFill>
                <a:latin typeface="Sassoon Penpals" panose="02000400000000000000" pitchFamily="50" charset="0"/>
              </a:rPr>
              <a:t>Know some similarities and differences between the natural world around them and contrasting environments, drawing on their experiences and what has been read in class.</a:t>
            </a:r>
          </a:p>
          <a:p>
            <a:pPr marL="171450" indent="-171450">
              <a:spcAft>
                <a:spcPts val="600"/>
              </a:spcAft>
              <a:buFont typeface="Arial" panose="020B0604020202020204" pitchFamily="34" charset="0"/>
              <a:buChar char="•"/>
            </a:pPr>
            <a:r>
              <a:rPr lang="en-US" sz="1200" dirty="0">
                <a:solidFill>
                  <a:schemeClr val="tx1"/>
                </a:solidFill>
                <a:latin typeface="Sassoon Penpals" panose="02000400000000000000" pitchFamily="50" charset="0"/>
              </a:rPr>
              <a:t>Explain some similarities and differences between life in this country and life in other countries, drawing on knowledge from stories, non-fiction texts and (when appropriate) maps.</a:t>
            </a:r>
          </a:p>
          <a:p>
            <a:pPr marL="171450" indent="-171450">
              <a:spcAft>
                <a:spcPts val="600"/>
              </a:spcAft>
              <a:buFont typeface="Arial" panose="020B0604020202020204" pitchFamily="34" charset="0"/>
              <a:buChar char="•"/>
            </a:pPr>
            <a:endParaRPr lang="en-US" sz="1100" b="1"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US" sz="1100" b="1" dirty="0">
              <a:solidFill>
                <a:schemeClr val="tx1"/>
              </a:solidFill>
              <a:latin typeface="Sassoon Penpals" panose="02000400000000000000" pitchFamily="50" charset="0"/>
            </a:endParaRPr>
          </a:p>
        </p:txBody>
      </p:sp>
      <p:sp>
        <p:nvSpPr>
          <p:cNvPr id="39" name="Rounded Rectangle 48">
            <a:extLst>
              <a:ext uri="{FF2B5EF4-FFF2-40B4-BE49-F238E27FC236}">
                <a16:creationId xmlns:a16="http://schemas.microsoft.com/office/drawing/2014/main" id="{3F0C289C-97FA-402E-8970-6643FBDF78E0}"/>
              </a:ext>
            </a:extLst>
          </p:cNvPr>
          <p:cNvSpPr/>
          <p:nvPr/>
        </p:nvSpPr>
        <p:spPr>
          <a:xfrm>
            <a:off x="3874282" y="1209675"/>
            <a:ext cx="4586654" cy="5906233"/>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Discipline Knowledge</a:t>
            </a:r>
          </a:p>
          <a:p>
            <a:pPr>
              <a:spcAft>
                <a:spcPts val="600"/>
              </a:spcAft>
            </a:pPr>
            <a:r>
              <a:rPr lang="en-US" sz="1400" b="1" dirty="0">
                <a:solidFill>
                  <a:schemeClr val="tx1"/>
                </a:solidFill>
                <a:latin typeface="Sassoon Penpals" panose="02000400000000000000" pitchFamily="50" charset="0"/>
              </a:rPr>
              <a:t>Data representation:</a:t>
            </a:r>
          </a:p>
          <a:p>
            <a:pPr>
              <a:spcAft>
                <a:spcPts val="600"/>
              </a:spcAft>
            </a:pPr>
            <a:r>
              <a:rPr lang="en-US" sz="1400" dirty="0">
                <a:solidFill>
                  <a:schemeClr val="tx1"/>
                </a:solidFill>
                <a:latin typeface="Sassoon Penpals" panose="02000400000000000000" pitchFamily="50" charset="0"/>
              </a:rPr>
              <a:t>Pictogram; Tally chart; Venn diagram</a:t>
            </a:r>
          </a:p>
          <a:p>
            <a:pPr>
              <a:spcAft>
                <a:spcPts val="600"/>
              </a:spcAft>
            </a:pPr>
            <a:r>
              <a:rPr lang="en-US" sz="1400" b="1" dirty="0">
                <a:solidFill>
                  <a:schemeClr val="tx1"/>
                </a:solidFill>
                <a:latin typeface="Sassoon Penpals" panose="02000400000000000000" pitchFamily="50" charset="0"/>
              </a:rPr>
              <a:t>Mapwork:</a:t>
            </a:r>
          </a:p>
          <a:p>
            <a:pPr>
              <a:spcAft>
                <a:spcPts val="600"/>
              </a:spcAft>
            </a:pPr>
            <a:r>
              <a:rPr lang="en-US" sz="1400" dirty="0">
                <a:solidFill>
                  <a:schemeClr val="tx1"/>
                </a:solidFill>
                <a:latin typeface="Sassoon Penpals" panose="02000400000000000000" pitchFamily="50" charset="0"/>
              </a:rPr>
              <a:t>World maps; Atlases; Globe; Aerial and satellite photographs; Google Earth </a:t>
            </a:r>
            <a:endParaRPr lang="en-US"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a:spcAft>
                <a:spcPts val="600"/>
              </a:spcAft>
            </a:pPr>
            <a:r>
              <a:rPr lang="en-GB" sz="1400" b="1" dirty="0">
                <a:solidFill>
                  <a:schemeClr val="tx1"/>
                </a:solidFill>
                <a:latin typeface="Sassoon Penpals" panose="02000400000000000000" pitchFamily="50" charset="0"/>
              </a:rPr>
              <a:t>Thinking skills</a:t>
            </a: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p:txBody>
      </p:sp>
      <p:graphicFrame>
        <p:nvGraphicFramePr>
          <p:cNvPr id="3" name="Table 2">
            <a:extLst>
              <a:ext uri="{FF2B5EF4-FFF2-40B4-BE49-F238E27FC236}">
                <a16:creationId xmlns:a16="http://schemas.microsoft.com/office/drawing/2014/main" id="{20130462-98B3-4D78-9365-72FAA9A6776C}"/>
              </a:ext>
            </a:extLst>
          </p:cNvPr>
          <p:cNvGraphicFramePr>
            <a:graphicFrameLocks noGrp="1"/>
          </p:cNvGraphicFramePr>
          <p:nvPr>
            <p:extLst>
              <p:ext uri="{D42A27DB-BD31-4B8C-83A1-F6EECF244321}">
                <p14:modId xmlns:p14="http://schemas.microsoft.com/office/powerpoint/2010/main" val="1236445566"/>
              </p:ext>
            </p:extLst>
          </p:nvPr>
        </p:nvGraphicFramePr>
        <p:xfrm>
          <a:off x="3966787" y="3842132"/>
          <a:ext cx="4413015" cy="2987040"/>
        </p:xfrm>
        <a:graphic>
          <a:graphicData uri="http://schemas.openxmlformats.org/drawingml/2006/table">
            <a:tbl>
              <a:tblPr bandRow="1">
                <a:tableStyleId>{3B4B98B0-60AC-42C2-AFA5-B58CD77FA1E5}</a:tableStyleId>
              </a:tblPr>
              <a:tblGrid>
                <a:gridCol w="1046875">
                  <a:extLst>
                    <a:ext uri="{9D8B030D-6E8A-4147-A177-3AD203B41FA5}">
                      <a16:colId xmlns:a16="http://schemas.microsoft.com/office/drawing/2014/main" val="1551781930"/>
                    </a:ext>
                  </a:extLst>
                </a:gridCol>
                <a:gridCol w="3366140">
                  <a:extLst>
                    <a:ext uri="{9D8B030D-6E8A-4147-A177-3AD203B41FA5}">
                      <a16:colId xmlns:a16="http://schemas.microsoft.com/office/drawing/2014/main" val="3696036744"/>
                    </a:ext>
                  </a:extLst>
                </a:gridCol>
              </a:tblGrid>
              <a:tr h="181755">
                <a:tc>
                  <a:txBody>
                    <a:bodyPr/>
                    <a:lstStyle/>
                    <a:p>
                      <a:r>
                        <a:rPr lang="en-US" sz="1000" b="1" dirty="0" err="1">
                          <a:latin typeface="Sassoon Penpals" panose="02000400000000000000" pitchFamily="50" charset="0"/>
                        </a:rPr>
                        <a:t>Recognise</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Name and point out who or what something is</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40678706"/>
                  </a:ext>
                </a:extLst>
              </a:tr>
              <a:tr h="181755">
                <a:tc>
                  <a:txBody>
                    <a:bodyPr/>
                    <a:lstStyle/>
                    <a:p>
                      <a:r>
                        <a:rPr lang="en-US" sz="1000" b="1" dirty="0">
                          <a:latin typeface="Sassoon Penpals" panose="02000400000000000000" pitchFamily="50" charset="0"/>
                        </a:rPr>
                        <a:t>Identify</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Distinguish something or someone from others that may be similar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59407033"/>
                  </a:ext>
                </a:extLst>
              </a:tr>
              <a:tr h="211815">
                <a:tc>
                  <a:txBody>
                    <a:bodyPr/>
                    <a:lstStyle/>
                    <a:p>
                      <a:r>
                        <a:rPr lang="en-US" sz="1000" b="1" dirty="0">
                          <a:latin typeface="Sassoon Penpals" panose="02000400000000000000" pitchFamily="50" charset="0"/>
                        </a:rPr>
                        <a:t>Describe</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‘Say what you see’. Give an account in words of something or someone</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610945564"/>
                  </a:ext>
                </a:extLst>
              </a:tr>
              <a:tr h="272633">
                <a:tc>
                  <a:txBody>
                    <a:bodyPr/>
                    <a:lstStyle/>
                    <a:p>
                      <a:r>
                        <a:rPr lang="en-US" sz="1000" b="1" dirty="0">
                          <a:latin typeface="Sassoon Penpals" panose="02000400000000000000" pitchFamily="50" charset="0"/>
                        </a:rPr>
                        <a:t>Observe</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Identify and distinguish with a degree of analysis some things that may potentially be more noteworthy or important than others</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4495077"/>
                  </a:ext>
                </a:extLst>
              </a:tr>
              <a:tr h="193046">
                <a:tc>
                  <a:txBody>
                    <a:bodyPr/>
                    <a:lstStyle/>
                    <a:p>
                      <a:r>
                        <a:rPr lang="en-US" sz="1000" b="1" dirty="0">
                          <a:latin typeface="Sassoon Penpals" panose="02000400000000000000" pitchFamily="50" charset="0"/>
                        </a:rPr>
                        <a:t>Select</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Decide upon and choose that information considered most suitable or relevant</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262402255"/>
                  </a:ext>
                </a:extLst>
              </a:tr>
              <a:tr h="295352">
                <a:tc>
                  <a:txBody>
                    <a:bodyPr/>
                    <a:lstStyle/>
                    <a:p>
                      <a:r>
                        <a:rPr lang="en-US" sz="1000" b="1" dirty="0" err="1">
                          <a:latin typeface="Sassoon Penpals" panose="02000400000000000000" pitchFamily="50" charset="0"/>
                        </a:rPr>
                        <a:t>Categorise</a:t>
                      </a:r>
                      <a:r>
                        <a:rPr lang="en-US" sz="1000" b="1" dirty="0">
                          <a:latin typeface="Sassoon Penpals" panose="02000400000000000000" pitchFamily="50" charset="0"/>
                        </a:rPr>
                        <a:t>/ Classify</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Arrange information into particular groups according to shared qualities or characteristics</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5527621"/>
                  </a:ext>
                </a:extLst>
              </a:tr>
              <a:tr h="181755">
                <a:tc>
                  <a:txBody>
                    <a:bodyPr/>
                    <a:lstStyle/>
                    <a:p>
                      <a:r>
                        <a:rPr lang="en-US" sz="1000" b="1" dirty="0">
                          <a:latin typeface="Sassoon Penpals" panose="02000400000000000000" pitchFamily="50" charset="0"/>
                        </a:rPr>
                        <a:t>Sequence</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Place a set of related events or things that follow each other into an order</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35434098"/>
                  </a:ext>
                </a:extLst>
              </a:tr>
              <a:tr h="295352">
                <a:tc>
                  <a:txBody>
                    <a:bodyPr/>
                    <a:lstStyle/>
                    <a:p>
                      <a:r>
                        <a:rPr lang="en-GB" sz="1000" b="1" dirty="0">
                          <a:latin typeface="Sassoon Penpals" panose="02000400000000000000" pitchFamily="50" charset="0"/>
                        </a:rPr>
                        <a:t>Compare and contrast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Find similarities and differences</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30211028"/>
                  </a:ext>
                </a:extLst>
              </a:tr>
              <a:tr h="181755">
                <a:tc>
                  <a:txBody>
                    <a:bodyPr/>
                    <a:lstStyle/>
                    <a:p>
                      <a:r>
                        <a:rPr lang="en-US" sz="1000" b="1" dirty="0">
                          <a:latin typeface="Sassoon Penpals" panose="02000400000000000000" pitchFamily="50" charset="0"/>
                        </a:rPr>
                        <a:t>Recall</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Remember and recount something learned</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21966696"/>
                  </a:ext>
                </a:extLst>
              </a:tr>
              <a:tr h="272633">
                <a:tc>
                  <a:txBody>
                    <a:bodyPr/>
                    <a:lstStyle/>
                    <a:p>
                      <a:r>
                        <a:rPr lang="en-GB" sz="1000" b="1" dirty="0">
                          <a:latin typeface="Sassoon Penpals" panose="02000400000000000000" pitchFamily="50" charset="0"/>
                        </a:rPr>
                        <a:t>Reason/ speculate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Thinking and forming ideas about something without necessarily firm evidence yet to back it up – conjecture, supposition</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36670298"/>
                  </a:ext>
                </a:extLst>
              </a:tr>
            </a:tbl>
          </a:graphicData>
        </a:graphic>
      </p:graphicFrame>
      <p:sp>
        <p:nvSpPr>
          <p:cNvPr id="12" name="Oval 11">
            <a:extLst>
              <a:ext uri="{FF2B5EF4-FFF2-40B4-BE49-F238E27FC236}">
                <a16:creationId xmlns:a16="http://schemas.microsoft.com/office/drawing/2014/main" id="{A27EB131-31FD-4FF4-841E-20FE8BC178E1}"/>
              </a:ext>
            </a:extLst>
          </p:cNvPr>
          <p:cNvSpPr/>
          <p:nvPr/>
        </p:nvSpPr>
        <p:spPr>
          <a:xfrm>
            <a:off x="10961077" y="172625"/>
            <a:ext cx="914173" cy="85900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Geography</a:t>
            </a:r>
            <a:endParaRPr lang="en-GB" sz="1000" dirty="0">
              <a:solidFill>
                <a:schemeClr val="bg1"/>
              </a:solidFill>
              <a:latin typeface="Sassoon Penpals" panose="02000400000000000000" pitchFamily="50" charset="0"/>
            </a:endParaRPr>
          </a:p>
        </p:txBody>
      </p:sp>
      <p:sp>
        <p:nvSpPr>
          <p:cNvPr id="13" name="Rounded Rectangle 17">
            <a:extLst>
              <a:ext uri="{FF2B5EF4-FFF2-40B4-BE49-F238E27FC236}">
                <a16:creationId xmlns:a16="http://schemas.microsoft.com/office/drawing/2014/main" id="{00FFABB5-2CB0-4841-8784-AC6E1891EC14}"/>
              </a:ext>
            </a:extLst>
          </p:cNvPr>
          <p:cNvSpPr/>
          <p:nvPr/>
        </p:nvSpPr>
        <p:spPr>
          <a:xfrm>
            <a:off x="6276076" y="133314"/>
            <a:ext cx="4586654" cy="535356"/>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spcAft>
                <a:spcPts val="600"/>
              </a:spcAft>
            </a:pPr>
            <a:r>
              <a:rPr lang="en-US" sz="1400" dirty="0">
                <a:solidFill>
                  <a:schemeClr val="tx1"/>
                </a:solidFill>
                <a:latin typeface="Sassoon Penpals" panose="02000400000000000000" pitchFamily="50" charset="0"/>
              </a:rPr>
              <a:t>Environment	Location	Scale	    Distribution         Processes      Change	      Interaction       Interdependence     Sustainability     Diversity</a:t>
            </a:r>
          </a:p>
        </p:txBody>
      </p:sp>
      <p:sp>
        <p:nvSpPr>
          <p:cNvPr id="11" name="Rounded Rectangle 48">
            <a:extLst>
              <a:ext uri="{FF2B5EF4-FFF2-40B4-BE49-F238E27FC236}">
                <a16:creationId xmlns:a16="http://schemas.microsoft.com/office/drawing/2014/main" id="{7BB80192-160A-42ED-A39C-1EC3201B5873}"/>
              </a:ext>
            </a:extLst>
          </p:cNvPr>
          <p:cNvSpPr/>
          <p:nvPr/>
        </p:nvSpPr>
        <p:spPr>
          <a:xfrm>
            <a:off x="8544268" y="1209675"/>
            <a:ext cx="4169759" cy="4227603"/>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End Points of Learning</a:t>
            </a:r>
          </a:p>
          <a:p>
            <a:pPr>
              <a:spcAft>
                <a:spcPts val="600"/>
              </a:spcAft>
            </a:pPr>
            <a:r>
              <a:rPr lang="en-GB" sz="1600" b="1" dirty="0">
                <a:solidFill>
                  <a:schemeClr val="tx1"/>
                </a:solidFill>
                <a:latin typeface="Sassoon Penpals" panose="02000400000000000000" pitchFamily="50" charset="0"/>
              </a:rPr>
              <a:t>Pupils making a good level of progress will:</a:t>
            </a:r>
          </a:p>
          <a:p>
            <a:pPr marL="228600" indent="-228600">
              <a:spcAft>
                <a:spcPts val="600"/>
              </a:spcAft>
              <a:buFont typeface="+mj-lt"/>
              <a:buAutoNum type="arabicPeriod"/>
            </a:pPr>
            <a:r>
              <a:rPr lang="en-US" sz="1400" b="1" dirty="0">
                <a:solidFill>
                  <a:schemeClr val="tx1"/>
                </a:solidFill>
                <a:latin typeface="Sassoon Penpals" panose="02000400000000000000" pitchFamily="50" charset="0"/>
              </a:rPr>
              <a:t>Identify</a:t>
            </a:r>
            <a:r>
              <a:rPr lang="en-US" sz="1400" dirty="0">
                <a:solidFill>
                  <a:schemeClr val="tx1"/>
                </a:solidFill>
                <a:latin typeface="Sassoon Penpals" panose="02000400000000000000" pitchFamily="50" charset="0"/>
              </a:rPr>
              <a:t> human and natural features found around the school grounds</a:t>
            </a:r>
          </a:p>
          <a:p>
            <a:pPr marL="228600" indent="-228600">
              <a:spcAft>
                <a:spcPts val="600"/>
              </a:spcAft>
              <a:buFont typeface="+mj-lt"/>
              <a:buAutoNum type="arabicPeriod"/>
            </a:pPr>
            <a:r>
              <a:rPr lang="en-US" sz="1400" b="1" dirty="0" err="1">
                <a:solidFill>
                  <a:schemeClr val="tx1"/>
                </a:solidFill>
                <a:latin typeface="Sassoon Penpals" panose="02000400000000000000" pitchFamily="50" charset="0"/>
              </a:rPr>
              <a:t>Recognise</a:t>
            </a:r>
            <a:r>
              <a:rPr lang="en-US" sz="1400" dirty="0">
                <a:solidFill>
                  <a:schemeClr val="tx1"/>
                </a:solidFill>
                <a:latin typeface="Sassoon Penpals" panose="02000400000000000000" pitchFamily="50" charset="0"/>
              </a:rPr>
              <a:t> that the school is in a village called Westham in the UK</a:t>
            </a:r>
          </a:p>
          <a:p>
            <a:pPr marL="228600" indent="-228600">
              <a:spcAft>
                <a:spcPts val="600"/>
              </a:spcAft>
              <a:buFont typeface="+mj-lt"/>
              <a:buAutoNum type="arabicPeriod"/>
            </a:pPr>
            <a:r>
              <a:rPr lang="en-US" sz="1400" b="1" dirty="0">
                <a:solidFill>
                  <a:schemeClr val="tx1"/>
                </a:solidFill>
                <a:latin typeface="Sassoon Penpals" panose="02000400000000000000" pitchFamily="50" charset="0"/>
              </a:rPr>
              <a:t>Present</a:t>
            </a:r>
            <a:r>
              <a:rPr lang="en-US" sz="1400" dirty="0">
                <a:solidFill>
                  <a:schemeClr val="tx1"/>
                </a:solidFill>
                <a:latin typeface="Sassoon Penpals" panose="02000400000000000000" pitchFamily="50" charset="0"/>
              </a:rPr>
              <a:t> a simple map to represent the school grounds or playground</a:t>
            </a:r>
          </a:p>
          <a:p>
            <a:pPr marL="228600" indent="-228600">
              <a:spcAft>
                <a:spcPts val="600"/>
              </a:spcAft>
              <a:buFont typeface="+mj-lt"/>
              <a:buAutoNum type="arabicPeriod"/>
            </a:pPr>
            <a:r>
              <a:rPr lang="en-US" sz="1400" b="1" dirty="0">
                <a:solidFill>
                  <a:schemeClr val="tx1"/>
                </a:solidFill>
                <a:latin typeface="Sassoon Penpals" panose="02000400000000000000" pitchFamily="50" charset="0"/>
              </a:rPr>
              <a:t>Identify</a:t>
            </a:r>
            <a:r>
              <a:rPr lang="en-US" sz="1400" dirty="0">
                <a:solidFill>
                  <a:schemeClr val="tx1"/>
                </a:solidFill>
                <a:latin typeface="Sassoon Penpals" panose="02000400000000000000" pitchFamily="50" charset="0"/>
              </a:rPr>
              <a:t> </a:t>
            </a:r>
            <a:r>
              <a:rPr lang="en-US" sz="1400" b="1" dirty="0">
                <a:solidFill>
                  <a:schemeClr val="tx1"/>
                </a:solidFill>
                <a:latin typeface="Sassoon Penpals" panose="02000400000000000000" pitchFamily="50" charset="0"/>
              </a:rPr>
              <a:t>and describe </a:t>
            </a:r>
            <a:r>
              <a:rPr lang="en-US" sz="1400" dirty="0">
                <a:solidFill>
                  <a:schemeClr val="tx1"/>
                </a:solidFill>
                <a:latin typeface="Sassoon Penpals" panose="02000400000000000000" pitchFamily="50" charset="0"/>
              </a:rPr>
              <a:t>the main elements of the weather</a:t>
            </a:r>
          </a:p>
          <a:p>
            <a:pPr marL="228600" indent="-228600">
              <a:spcAft>
                <a:spcPts val="600"/>
              </a:spcAft>
              <a:buFont typeface="+mj-lt"/>
              <a:buAutoNum type="arabicPeriod"/>
            </a:pPr>
            <a:r>
              <a:rPr lang="en-US" sz="1400" b="1" dirty="0">
                <a:solidFill>
                  <a:schemeClr val="tx1"/>
                </a:solidFill>
                <a:latin typeface="Sassoon Penpals" panose="02000400000000000000" pitchFamily="50" charset="0"/>
              </a:rPr>
              <a:t>Describe</a:t>
            </a:r>
            <a:r>
              <a:rPr lang="en-US" sz="1400" dirty="0">
                <a:solidFill>
                  <a:schemeClr val="tx1"/>
                </a:solidFill>
                <a:latin typeface="Sassoon Penpals" panose="02000400000000000000" pitchFamily="50" charset="0"/>
              </a:rPr>
              <a:t> how weather conditions change in the UK during the four seasons</a:t>
            </a:r>
          </a:p>
          <a:p>
            <a:pPr marL="228600" indent="-228600">
              <a:spcAft>
                <a:spcPts val="600"/>
              </a:spcAft>
              <a:buFont typeface="+mj-lt"/>
              <a:buAutoNum type="arabicPeriod"/>
            </a:pPr>
            <a:r>
              <a:rPr lang="en-US" sz="1400" b="1" dirty="0">
                <a:solidFill>
                  <a:schemeClr val="tx1"/>
                </a:solidFill>
                <a:latin typeface="Sassoon Penpals" panose="02000400000000000000" pitchFamily="50" charset="0"/>
              </a:rPr>
              <a:t>Describe</a:t>
            </a:r>
            <a:r>
              <a:rPr lang="en-US" sz="1400" dirty="0">
                <a:solidFill>
                  <a:schemeClr val="tx1"/>
                </a:solidFill>
                <a:latin typeface="Sassoon Penpals" panose="02000400000000000000" pitchFamily="50" charset="0"/>
              </a:rPr>
              <a:t> how the weather is different in some countries in the hot and cold areas of the world</a:t>
            </a:r>
          </a:p>
          <a:p>
            <a:pPr marL="228600" indent="-228600">
              <a:spcAft>
                <a:spcPts val="600"/>
              </a:spcAft>
              <a:buFont typeface="+mj-lt"/>
              <a:buAutoNum type="arabicPeriod"/>
            </a:pPr>
            <a:r>
              <a:rPr lang="en-US" sz="1400" b="1" dirty="0" err="1">
                <a:solidFill>
                  <a:schemeClr val="tx1"/>
                </a:solidFill>
                <a:latin typeface="Sassoon Penpals" panose="02000400000000000000" pitchFamily="50" charset="0"/>
              </a:rPr>
              <a:t>Recognise</a:t>
            </a:r>
            <a:r>
              <a:rPr lang="en-US" sz="1400" b="1" dirty="0">
                <a:solidFill>
                  <a:schemeClr val="tx1"/>
                </a:solidFill>
                <a:latin typeface="Sassoon Penpals" panose="02000400000000000000" pitchFamily="50" charset="0"/>
              </a:rPr>
              <a:t> </a:t>
            </a:r>
            <a:r>
              <a:rPr lang="en-US" sz="1400" dirty="0">
                <a:solidFill>
                  <a:schemeClr val="tx1"/>
                </a:solidFill>
                <a:latin typeface="Sassoon Penpals" panose="02000400000000000000" pitchFamily="50" charset="0"/>
              </a:rPr>
              <a:t>the location of the Equator, North Pole and South Pole</a:t>
            </a:r>
          </a:p>
          <a:p>
            <a:pPr marL="228600" indent="-228600">
              <a:spcAft>
                <a:spcPts val="600"/>
              </a:spcAft>
              <a:buFont typeface="+mj-lt"/>
              <a:buAutoNum type="arabicPeriod"/>
            </a:pPr>
            <a:endParaRPr lang="en-US" sz="1100" dirty="0">
              <a:solidFill>
                <a:schemeClr val="tx1"/>
              </a:solidFill>
              <a:latin typeface="Sassoon Penpals" panose="02000400000000000000" pitchFamily="50" charset="0"/>
            </a:endParaRPr>
          </a:p>
          <a:p>
            <a:pPr marL="228600" indent="-228600">
              <a:spcAft>
                <a:spcPts val="600"/>
              </a:spcAft>
              <a:buFont typeface="+mj-lt"/>
              <a:buAutoNum type="arabicPeriod"/>
            </a:pPr>
            <a:endParaRPr lang="en-US" sz="1100"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US" sz="105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US" sz="105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050" dirty="0">
              <a:solidFill>
                <a:schemeClr val="tx1"/>
              </a:solidFill>
              <a:latin typeface="Sassoon Penpals" panose="02000400000000000000" pitchFamily="50" charset="0"/>
            </a:endParaRPr>
          </a:p>
        </p:txBody>
      </p:sp>
      <p:sp>
        <p:nvSpPr>
          <p:cNvPr id="15" name="Rounded Rectangle 48">
            <a:extLst>
              <a:ext uri="{FF2B5EF4-FFF2-40B4-BE49-F238E27FC236}">
                <a16:creationId xmlns:a16="http://schemas.microsoft.com/office/drawing/2014/main" id="{B722F270-798E-4F06-B6BB-2EA9E74FED94}"/>
              </a:ext>
            </a:extLst>
          </p:cNvPr>
          <p:cNvSpPr/>
          <p:nvPr/>
        </p:nvSpPr>
        <p:spPr>
          <a:xfrm>
            <a:off x="8544268" y="5609065"/>
            <a:ext cx="4169759" cy="3858820"/>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Building on…</a:t>
            </a:r>
          </a:p>
          <a:p>
            <a:pPr marL="171450" indent="-171450">
              <a:spcAft>
                <a:spcPts val="600"/>
              </a:spcAft>
              <a:buFont typeface="Arial" panose="020B0604020202020204" pitchFamily="34" charset="0"/>
              <a:buChar char="•"/>
            </a:pPr>
            <a:r>
              <a:rPr lang="en-US" sz="1400" dirty="0">
                <a:solidFill>
                  <a:schemeClr val="tx1"/>
                </a:solidFill>
                <a:latin typeface="Sassoon Penpals" panose="02000400000000000000" pitchFamily="50" charset="0"/>
              </a:rPr>
              <a:t>Experienced different weather conditions when outside and the clothes they wear accordingly</a:t>
            </a:r>
          </a:p>
          <a:p>
            <a:pPr marL="171450" indent="-171450">
              <a:spcAft>
                <a:spcPts val="600"/>
              </a:spcAft>
              <a:buFont typeface="Arial" panose="020B0604020202020204" pitchFamily="34" charset="0"/>
              <a:buChar char="•"/>
            </a:pPr>
            <a:r>
              <a:rPr lang="en-US" sz="1400" dirty="0">
                <a:solidFill>
                  <a:schemeClr val="tx1"/>
                </a:solidFill>
                <a:latin typeface="Sassoon Penpals" panose="02000400000000000000" pitchFamily="50" charset="0"/>
              </a:rPr>
              <a:t>Observed and discussed how the weather changes during the day and four seasons</a:t>
            </a:r>
          </a:p>
          <a:p>
            <a:pPr marL="171450" indent="-171450">
              <a:spcAft>
                <a:spcPts val="600"/>
              </a:spcAft>
              <a:buFont typeface="Arial" panose="020B0604020202020204" pitchFamily="34" charset="0"/>
              <a:buChar char="•"/>
            </a:pPr>
            <a:r>
              <a:rPr lang="en-US" sz="1400" dirty="0">
                <a:solidFill>
                  <a:schemeClr val="tx1"/>
                </a:solidFill>
                <a:latin typeface="Sassoon Penpals" panose="02000400000000000000" pitchFamily="50" charset="0"/>
              </a:rPr>
              <a:t>Observed and discussed seasonal signs in the natural world</a:t>
            </a:r>
          </a:p>
          <a:p>
            <a:pPr marL="171450" indent="-171450">
              <a:spcAft>
                <a:spcPts val="600"/>
              </a:spcAft>
              <a:buFont typeface="Arial" panose="020B0604020202020204" pitchFamily="34" charset="0"/>
              <a:buChar char="•"/>
            </a:pPr>
            <a:r>
              <a:rPr lang="en-US" sz="1400" dirty="0">
                <a:solidFill>
                  <a:schemeClr val="tx1"/>
                </a:solidFill>
                <a:latin typeface="Sassoon Penpals" panose="02000400000000000000" pitchFamily="50" charset="0"/>
              </a:rPr>
              <a:t>The location of hot and cold places in the world</a:t>
            </a:r>
          </a:p>
          <a:p>
            <a:pPr marL="171450" indent="-171450">
              <a:spcAft>
                <a:spcPts val="600"/>
              </a:spcAft>
              <a:buFont typeface="Arial" panose="020B0604020202020204" pitchFamily="34" charset="0"/>
              <a:buChar char="•"/>
            </a:pPr>
            <a:r>
              <a:rPr lang="en-US" sz="1400" dirty="0">
                <a:solidFill>
                  <a:schemeClr val="tx1"/>
                </a:solidFill>
                <a:latin typeface="Sassoon Penpals" panose="02000400000000000000" pitchFamily="50" charset="0"/>
              </a:rPr>
              <a:t>How and why temperatures decrease from the Equator towards the North and South Pole</a:t>
            </a:r>
          </a:p>
          <a:p>
            <a:pPr marL="171450" indent="-171450">
              <a:spcAft>
                <a:spcPts val="600"/>
              </a:spcAft>
              <a:buFont typeface="Arial" panose="020B0604020202020204" pitchFamily="34" charset="0"/>
              <a:buChar char="•"/>
            </a:pPr>
            <a:endParaRPr lang="en-US" sz="105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US" sz="105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050" dirty="0">
              <a:solidFill>
                <a:schemeClr val="tx1"/>
              </a:solidFill>
              <a:latin typeface="Sassoon Penpals" panose="02000400000000000000" pitchFamily="50" charset="0"/>
            </a:endParaRPr>
          </a:p>
        </p:txBody>
      </p:sp>
      <p:pic>
        <p:nvPicPr>
          <p:cNvPr id="16" name="Picture 15">
            <a:extLst>
              <a:ext uri="{FF2B5EF4-FFF2-40B4-BE49-F238E27FC236}">
                <a16:creationId xmlns:a16="http://schemas.microsoft.com/office/drawing/2014/main" id="{8D7EF9BA-10EA-46E6-8760-4E2850B6E34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55655" y="5669177"/>
            <a:ext cx="670476" cy="485439"/>
          </a:xfrm>
          <a:prstGeom prst="rect">
            <a:avLst/>
          </a:prstGeom>
        </p:spPr>
      </p:pic>
      <p:sp>
        <p:nvSpPr>
          <p:cNvPr id="14" name="Rounded Rectangle 48">
            <a:extLst>
              <a:ext uri="{FF2B5EF4-FFF2-40B4-BE49-F238E27FC236}">
                <a16:creationId xmlns:a16="http://schemas.microsoft.com/office/drawing/2014/main" id="{F328FD2D-FA7E-4FB1-B3A8-742C431D7FC5}"/>
              </a:ext>
            </a:extLst>
          </p:cNvPr>
          <p:cNvSpPr/>
          <p:nvPr/>
        </p:nvSpPr>
        <p:spPr>
          <a:xfrm>
            <a:off x="3874282" y="7233139"/>
            <a:ext cx="4586654" cy="2234746"/>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hlinkClick r:id="rId4" action="ppaction://hlinksldjump"/>
              </a:rPr>
              <a:t>Subject specific inclusive and adaptive strategies can be found here.</a:t>
            </a:r>
            <a:endPar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pic>
        <p:nvPicPr>
          <p:cNvPr id="17" name="Picture 16">
            <a:extLst>
              <a:ext uri="{FF2B5EF4-FFF2-40B4-BE49-F238E27FC236}">
                <a16:creationId xmlns:a16="http://schemas.microsoft.com/office/drawing/2014/main" id="{EC0666DE-13C1-4B2D-B013-BF12E1A295C7}"/>
              </a:ext>
            </a:extLst>
          </p:cNvPr>
          <p:cNvPicPr>
            <a:picLocks noChangeAspect="1"/>
          </p:cNvPicPr>
          <p:nvPr/>
        </p:nvPicPr>
        <p:blipFill>
          <a:blip r:embed="rId5"/>
          <a:stretch>
            <a:fillRect/>
          </a:stretch>
        </p:blipFill>
        <p:spPr>
          <a:xfrm>
            <a:off x="11998504" y="137755"/>
            <a:ext cx="750026" cy="747542"/>
          </a:xfrm>
          <a:prstGeom prst="rect">
            <a:avLst/>
          </a:prstGeom>
        </p:spPr>
      </p:pic>
    </p:spTree>
    <p:extLst>
      <p:ext uri="{BB962C8B-B14F-4D97-AF65-F5344CB8AC3E}">
        <p14:creationId xmlns:p14="http://schemas.microsoft.com/office/powerpoint/2010/main" val="18552359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1800497" y="2792605"/>
            <a:ext cx="9180188" cy="2215991"/>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spAutoFit/>
          </a:bodyPr>
          <a:lstStyle/>
          <a:p>
            <a:pPr algn="ctr"/>
            <a:r>
              <a:rPr lang="en-GB" sz="13800" b="1" dirty="0">
                <a:latin typeface="Sassoon Penpals" panose="02000400000000000000" pitchFamily="50" charset="0"/>
              </a:rPr>
              <a:t>Year 1</a:t>
            </a:r>
          </a:p>
        </p:txBody>
      </p:sp>
      <p:pic>
        <p:nvPicPr>
          <p:cNvPr id="5" name="Picture 4">
            <a:extLst>
              <a:ext uri="{FF2B5EF4-FFF2-40B4-BE49-F238E27FC236}">
                <a16:creationId xmlns:a16="http://schemas.microsoft.com/office/drawing/2014/main" id="{0E89ADAE-437A-4EFB-8963-B22E987C50F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80224" y="5371902"/>
            <a:ext cx="1841152" cy="1835055"/>
          </a:xfrm>
          <a:prstGeom prst="rect">
            <a:avLst/>
          </a:prstGeom>
        </p:spPr>
      </p:pic>
    </p:spTree>
    <p:extLst>
      <p:ext uri="{BB962C8B-B14F-4D97-AF65-F5344CB8AC3E}">
        <p14:creationId xmlns:p14="http://schemas.microsoft.com/office/powerpoint/2010/main" val="25750813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latin typeface="Sassoon Penpals" panose="02000400000000000000" pitchFamily="50" charset="0"/>
              </a:rPr>
              <a:t>Year 1 – Pevensey and Westham</a:t>
            </a:r>
          </a:p>
        </p:txBody>
      </p:sp>
      <p:pic>
        <p:nvPicPr>
          <p:cNvPr id="29" name="Picture 2" descr="Pevensey and Westham school log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039866" y="176701"/>
            <a:ext cx="687754" cy="687754"/>
          </a:xfrm>
          <a:prstGeom prst="rect">
            <a:avLst/>
          </a:prstGeom>
          <a:noFill/>
          <a:extLst>
            <a:ext uri="{909E8E84-426E-40DD-AFC4-6F175D3DCCD1}">
              <a14:hiddenFill xmlns:a14="http://schemas.microsoft.com/office/drawing/2010/main">
                <a:solidFill>
                  <a:srgbClr val="FFFFFF"/>
                </a:solidFill>
              </a14:hiddenFill>
            </a:ext>
          </a:extLst>
        </p:spPr>
      </p:pic>
      <p:sp>
        <p:nvSpPr>
          <p:cNvPr id="18" name="Rounded Rectangle 17"/>
          <p:cNvSpPr/>
          <p:nvPr/>
        </p:nvSpPr>
        <p:spPr>
          <a:xfrm>
            <a:off x="376253" y="687821"/>
            <a:ext cx="2636913" cy="356265"/>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US" sz="1400" dirty="0">
                <a:solidFill>
                  <a:schemeClr val="tx1"/>
                </a:solidFill>
                <a:latin typeface="Sassoon Penpals Joined" panose="02000400000000000000" pitchFamily="50" charset="0"/>
              </a:rPr>
              <a:t>What is the geography of where we live?</a:t>
            </a:r>
            <a:endParaRPr lang="en-GB" sz="1400" dirty="0">
              <a:solidFill>
                <a:schemeClr val="tx1"/>
              </a:solidFill>
              <a:latin typeface="Sassoon Penpals" panose="02000400000000000000" pitchFamily="50" charset="0"/>
            </a:endParaRPr>
          </a:p>
        </p:txBody>
      </p:sp>
      <p:sp>
        <p:nvSpPr>
          <p:cNvPr id="49" name="Rounded Rectangle 48"/>
          <p:cNvSpPr/>
          <p:nvPr/>
        </p:nvSpPr>
        <p:spPr>
          <a:xfrm>
            <a:off x="76201" y="1080722"/>
            <a:ext cx="3714749" cy="8387164"/>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Substantive Knowledge</a:t>
            </a:r>
          </a:p>
          <a:p>
            <a:pPr>
              <a:spcAft>
                <a:spcPts val="200"/>
              </a:spcAft>
            </a:pPr>
            <a:r>
              <a:rPr lang="en-US" sz="1600" b="1" dirty="0">
                <a:solidFill>
                  <a:schemeClr val="tx1"/>
                </a:solidFill>
                <a:latin typeface="Sassoon Penpals" panose="02000400000000000000" pitchFamily="50" charset="0"/>
              </a:rPr>
              <a:t>P</a:t>
            </a:r>
            <a:r>
              <a:rPr lang="en-GB" sz="1600" b="1" dirty="0" err="1">
                <a:solidFill>
                  <a:schemeClr val="tx1"/>
                </a:solidFill>
                <a:latin typeface="Sassoon Penpals" panose="02000400000000000000" pitchFamily="50" charset="0"/>
              </a:rPr>
              <a:t>upils</a:t>
            </a:r>
            <a:r>
              <a:rPr lang="en-GB" sz="1600" b="1" dirty="0">
                <a:solidFill>
                  <a:schemeClr val="tx1"/>
                </a:solidFill>
                <a:latin typeface="Sassoon Penpals" panose="02000400000000000000" pitchFamily="50" charset="0"/>
              </a:rPr>
              <a:t> will know:</a:t>
            </a:r>
          </a:p>
          <a:p>
            <a:pPr marL="171450" indent="-171450">
              <a:spcAft>
                <a:spcPts val="200"/>
              </a:spcAft>
              <a:buFont typeface="Arial" panose="020B0604020202020204" pitchFamily="34" charset="0"/>
              <a:buChar char="•"/>
            </a:pPr>
            <a:r>
              <a:rPr lang="en-US" sz="1200" dirty="0">
                <a:solidFill>
                  <a:schemeClr val="tx1"/>
                </a:solidFill>
                <a:latin typeface="Sassoon Penpals" panose="02000400000000000000" pitchFamily="50" charset="0"/>
              </a:rPr>
              <a:t>The physical and human features of a range of significant locations around the world</a:t>
            </a:r>
          </a:p>
          <a:p>
            <a:pPr marL="171450" indent="-171450">
              <a:spcAft>
                <a:spcPts val="200"/>
              </a:spcAft>
              <a:buFont typeface="Arial" panose="020B0604020202020204" pitchFamily="34" charset="0"/>
              <a:buChar char="•"/>
            </a:pPr>
            <a:r>
              <a:rPr lang="en-US" sz="1200" dirty="0">
                <a:solidFill>
                  <a:schemeClr val="tx1"/>
                </a:solidFill>
                <a:latin typeface="Sassoon Penpals" panose="02000400000000000000" pitchFamily="50" charset="0"/>
              </a:rPr>
              <a:t>The physical and human features of their local area</a:t>
            </a:r>
          </a:p>
          <a:p>
            <a:pPr marL="171450" indent="-171450">
              <a:spcAft>
                <a:spcPts val="200"/>
              </a:spcAft>
              <a:buFont typeface="Arial" panose="020B0604020202020204" pitchFamily="34" charset="0"/>
              <a:buChar char="•"/>
            </a:pPr>
            <a:r>
              <a:rPr lang="en-US" sz="1200" dirty="0">
                <a:solidFill>
                  <a:schemeClr val="tx1"/>
                </a:solidFill>
                <a:latin typeface="Sassoon Penpals" panose="02000400000000000000" pitchFamily="50" charset="0"/>
              </a:rPr>
              <a:t>Different points of direction to describe where features are in relation to the school. e.g. the church is east of the school</a:t>
            </a:r>
          </a:p>
          <a:p>
            <a:pPr marL="171450" indent="-171450">
              <a:spcAft>
                <a:spcPts val="200"/>
              </a:spcAft>
              <a:buFont typeface="Arial" panose="020B0604020202020204" pitchFamily="34" charset="0"/>
              <a:buChar char="•"/>
            </a:pPr>
            <a:r>
              <a:rPr lang="en-US" sz="1200" dirty="0">
                <a:solidFill>
                  <a:schemeClr val="tx1"/>
                </a:solidFill>
                <a:latin typeface="Sassoon Penpals" panose="02000400000000000000" pitchFamily="50" charset="0"/>
              </a:rPr>
              <a:t>What land use refers to</a:t>
            </a:r>
          </a:p>
          <a:p>
            <a:pPr marL="171450" indent="-171450">
              <a:spcAft>
                <a:spcPts val="200"/>
              </a:spcAft>
              <a:buFont typeface="Arial" panose="020B0604020202020204" pitchFamily="34" charset="0"/>
              <a:buChar char="•"/>
            </a:pPr>
            <a:r>
              <a:rPr lang="en-US" sz="1200" dirty="0">
                <a:solidFill>
                  <a:schemeClr val="tx1"/>
                </a:solidFill>
                <a:latin typeface="Sassoon Penpals" panose="02000400000000000000" pitchFamily="50" charset="0"/>
              </a:rPr>
              <a:t>How to carry out fieldwork to identify, describe and record the main types of land use in their locality</a:t>
            </a:r>
          </a:p>
          <a:p>
            <a:pPr marL="171450" indent="-171450">
              <a:spcAft>
                <a:spcPts val="200"/>
              </a:spcAft>
              <a:buFont typeface="Arial" panose="020B0604020202020204" pitchFamily="34" charset="0"/>
              <a:buChar char="•"/>
            </a:pPr>
            <a:r>
              <a:rPr lang="en-US" sz="1200" dirty="0">
                <a:solidFill>
                  <a:schemeClr val="tx1"/>
                </a:solidFill>
                <a:latin typeface="Sassoon Penpals" panose="02000400000000000000" pitchFamily="50" charset="0"/>
              </a:rPr>
              <a:t>How to present their results graphically and as a land use map</a:t>
            </a:r>
          </a:p>
          <a:p>
            <a:pPr marL="171450" indent="-171450">
              <a:spcAft>
                <a:spcPts val="200"/>
              </a:spcAft>
              <a:buFont typeface="Arial" panose="020B0604020202020204" pitchFamily="34" charset="0"/>
              <a:buChar char="•"/>
            </a:pPr>
            <a:r>
              <a:rPr lang="en-US" sz="1200" dirty="0">
                <a:solidFill>
                  <a:srgbClr val="FF0000"/>
                </a:solidFill>
                <a:latin typeface="Sassoon Penpals" panose="02000400000000000000" pitchFamily="50" charset="0"/>
              </a:rPr>
              <a:t>That the main types of land use are transport, residential, economic activity, public services and open space</a:t>
            </a:r>
          </a:p>
          <a:p>
            <a:pPr marL="171450" indent="-171450">
              <a:spcAft>
                <a:spcPts val="200"/>
              </a:spcAft>
              <a:buFont typeface="Arial" panose="020B0604020202020204" pitchFamily="34" charset="0"/>
              <a:buChar char="•"/>
            </a:pPr>
            <a:r>
              <a:rPr lang="en-US" sz="1200" dirty="0">
                <a:solidFill>
                  <a:srgbClr val="FF0000"/>
                </a:solidFill>
                <a:latin typeface="Sassoon Penpals" panose="02000400000000000000" pitchFamily="50" charset="0"/>
              </a:rPr>
              <a:t>Where they live in the United Kingdom in relation its four nations, largest cities and the continents of the world</a:t>
            </a:r>
          </a:p>
          <a:p>
            <a:pPr marL="171450" indent="-171450">
              <a:spcAft>
                <a:spcPts val="200"/>
              </a:spcAft>
              <a:buFont typeface="Arial" panose="020B0604020202020204" pitchFamily="34" charset="0"/>
              <a:buChar char="•"/>
            </a:pPr>
            <a:r>
              <a:rPr lang="en-US" sz="1200" dirty="0">
                <a:solidFill>
                  <a:srgbClr val="FF0000"/>
                </a:solidFill>
                <a:latin typeface="Sassoon Penpals" panose="02000400000000000000" pitchFamily="50" charset="0"/>
              </a:rPr>
              <a:t>Ways in which the environment of the local area is changing and the likely reasons for this</a:t>
            </a:r>
          </a:p>
          <a:p>
            <a:pPr marL="171450" indent="-171450">
              <a:spcAft>
                <a:spcPts val="200"/>
              </a:spcAft>
              <a:buFont typeface="Arial" panose="020B0604020202020204" pitchFamily="34" charset="0"/>
              <a:buChar char="•"/>
            </a:pPr>
            <a:r>
              <a:rPr lang="en-US" sz="1200" dirty="0">
                <a:solidFill>
                  <a:srgbClr val="FF0000"/>
                </a:solidFill>
                <a:latin typeface="Sassoon Penpals" panose="02000400000000000000" pitchFamily="50" charset="0"/>
              </a:rPr>
              <a:t>How to plan and plot a geographical walk around the local area that includes its key physical and human features</a:t>
            </a:r>
          </a:p>
          <a:p>
            <a:pPr marL="171450" indent="-171450">
              <a:spcAft>
                <a:spcPts val="200"/>
              </a:spcAft>
              <a:buFont typeface="Arial" panose="020B0604020202020204" pitchFamily="34" charset="0"/>
              <a:buChar char="•"/>
            </a:pPr>
            <a:endParaRPr lang="en-US" sz="1600" b="1" dirty="0">
              <a:solidFill>
                <a:schemeClr val="tx1"/>
              </a:solidFill>
              <a:latin typeface="Sassoon Penpals" panose="02000400000000000000" pitchFamily="50" charset="0"/>
            </a:endParaRPr>
          </a:p>
          <a:p>
            <a:pPr>
              <a:spcAft>
                <a:spcPts val="200"/>
              </a:spcAft>
            </a:pPr>
            <a:r>
              <a:rPr lang="en-GB" sz="1600" b="1" dirty="0">
                <a:solidFill>
                  <a:schemeClr val="tx1"/>
                </a:solidFill>
                <a:latin typeface="Sassoon Penpals" panose="02000400000000000000" pitchFamily="50" charset="0"/>
              </a:rPr>
              <a:t>National Curriculum Coverage:</a:t>
            </a:r>
          </a:p>
          <a:p>
            <a:pPr marL="171450" indent="-171450">
              <a:spcAft>
                <a:spcPts val="200"/>
              </a:spcAft>
              <a:buFont typeface="Arial" panose="020B0604020202020204" pitchFamily="34" charset="0"/>
              <a:buChar char="•"/>
            </a:pPr>
            <a:r>
              <a:rPr lang="en-US" sz="1200" dirty="0">
                <a:solidFill>
                  <a:schemeClr val="tx1"/>
                </a:solidFill>
                <a:latin typeface="Sassoon Penpals" panose="02000400000000000000" pitchFamily="50" charset="0"/>
              </a:rPr>
              <a:t>Locational knowledge  - Name, locate and identify characteristics of the four countries and capital cities of the United Kingdom and its surrounding seas</a:t>
            </a:r>
          </a:p>
          <a:p>
            <a:pPr marL="171450" indent="-171450">
              <a:spcAft>
                <a:spcPts val="200"/>
              </a:spcAft>
              <a:buFont typeface="Arial" panose="020B0604020202020204" pitchFamily="34" charset="0"/>
              <a:buChar char="•"/>
            </a:pPr>
            <a:r>
              <a:rPr lang="en-US" sz="1200" dirty="0">
                <a:solidFill>
                  <a:schemeClr val="tx1"/>
                </a:solidFill>
                <a:latin typeface="Sassoon Penpals" panose="02000400000000000000" pitchFamily="50" charset="0"/>
              </a:rPr>
              <a:t>Place knowledge - Understand geographical similarities and differences through studying the human and physical geography of a small area of the United Kingdom</a:t>
            </a:r>
          </a:p>
          <a:p>
            <a:pPr marL="171450" indent="-171450">
              <a:spcAft>
                <a:spcPts val="200"/>
              </a:spcAft>
              <a:buFont typeface="Arial" panose="020B0604020202020204" pitchFamily="34" charset="0"/>
              <a:buChar char="•"/>
            </a:pPr>
            <a:r>
              <a:rPr lang="en-US" sz="1200" dirty="0">
                <a:solidFill>
                  <a:schemeClr val="tx1"/>
                </a:solidFill>
                <a:latin typeface="Sassoon Penpals" panose="02000400000000000000" pitchFamily="50" charset="0"/>
              </a:rPr>
              <a:t>Human and physical geography - Use basic geographical vocabulary to refer to key physical and human features</a:t>
            </a:r>
          </a:p>
          <a:p>
            <a:pPr marL="171450" indent="-171450">
              <a:spcAft>
                <a:spcPts val="200"/>
              </a:spcAft>
              <a:buFont typeface="Arial" panose="020B0604020202020204" pitchFamily="34" charset="0"/>
              <a:buChar char="•"/>
            </a:pPr>
            <a:r>
              <a:rPr lang="en-US" sz="1200" dirty="0">
                <a:solidFill>
                  <a:schemeClr val="tx1"/>
                </a:solidFill>
                <a:latin typeface="Sassoon Penpals" panose="02000400000000000000" pitchFamily="50" charset="0"/>
              </a:rPr>
              <a:t>Geographical skills and fieldwork - Use world maps, atlases and globes to identify the United Kingdom and its countries as well as the countries, continents and oceans studied at this key stage. - Use aerial photographs and plan perspectives to recognize landmarks and basic human and physical features. - Use simple observational skills to study key human and physical features of environments. - Use simple fieldwork and observational skills to study the geography of their school and its grounds and the key human and physical features of its surrounding environment. </a:t>
            </a:r>
          </a:p>
        </p:txBody>
      </p:sp>
      <p:sp>
        <p:nvSpPr>
          <p:cNvPr id="39" name="Rounded Rectangle 48">
            <a:extLst>
              <a:ext uri="{FF2B5EF4-FFF2-40B4-BE49-F238E27FC236}">
                <a16:creationId xmlns:a16="http://schemas.microsoft.com/office/drawing/2014/main" id="{3F0C289C-97FA-402E-8970-6643FBDF78E0}"/>
              </a:ext>
            </a:extLst>
          </p:cNvPr>
          <p:cNvSpPr/>
          <p:nvPr/>
        </p:nvSpPr>
        <p:spPr>
          <a:xfrm>
            <a:off x="3874282" y="1080722"/>
            <a:ext cx="4586654" cy="6304816"/>
          </a:xfrm>
          <a:prstGeom prst="roundRect">
            <a:avLst>
              <a:gd name="adj" fmla="val 4874"/>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Discipline Knowledge</a:t>
            </a:r>
          </a:p>
          <a:p>
            <a:pPr>
              <a:spcAft>
                <a:spcPts val="600"/>
              </a:spcAft>
            </a:pPr>
            <a:r>
              <a:rPr lang="en-US" sz="1400" b="1" dirty="0">
                <a:solidFill>
                  <a:schemeClr val="tx1"/>
                </a:solidFill>
                <a:latin typeface="Sassoon Penpals" panose="02000400000000000000" pitchFamily="50" charset="0"/>
              </a:rPr>
              <a:t>Fieldwork data collection:</a:t>
            </a:r>
          </a:p>
          <a:p>
            <a:pPr>
              <a:spcAft>
                <a:spcPts val="600"/>
              </a:spcAft>
            </a:pPr>
            <a:r>
              <a:rPr lang="en-US" sz="1400" dirty="0">
                <a:solidFill>
                  <a:schemeClr val="tx1"/>
                </a:solidFill>
                <a:latin typeface="Sassoon Penpals" panose="02000400000000000000" pitchFamily="50" charset="0"/>
              </a:rPr>
              <a:t>Observe, record and interpret land use data relating to the local area</a:t>
            </a:r>
          </a:p>
          <a:p>
            <a:pPr>
              <a:spcAft>
                <a:spcPts val="600"/>
              </a:spcAft>
            </a:pPr>
            <a:r>
              <a:rPr lang="en-US" sz="1400" b="1" dirty="0">
                <a:solidFill>
                  <a:schemeClr val="tx1"/>
                </a:solidFill>
                <a:latin typeface="Sassoon Penpals" panose="02000400000000000000" pitchFamily="50" charset="0"/>
              </a:rPr>
              <a:t>Data representation:</a:t>
            </a:r>
          </a:p>
          <a:p>
            <a:pPr>
              <a:spcAft>
                <a:spcPts val="600"/>
              </a:spcAft>
            </a:pPr>
            <a:r>
              <a:rPr lang="en-US" sz="1400" dirty="0">
                <a:solidFill>
                  <a:schemeClr val="tx1"/>
                </a:solidFill>
                <a:latin typeface="Sassoon Penpals" panose="02000400000000000000" pitchFamily="50" charset="0"/>
              </a:rPr>
              <a:t>Bar Graph; Line Graph; Pictogram; Tally Chart; Land Use map</a:t>
            </a:r>
          </a:p>
          <a:p>
            <a:pPr>
              <a:spcAft>
                <a:spcPts val="600"/>
              </a:spcAft>
            </a:pPr>
            <a:r>
              <a:rPr lang="en-US" sz="1400" b="1" dirty="0">
                <a:solidFill>
                  <a:schemeClr val="tx1"/>
                </a:solidFill>
                <a:latin typeface="Sassoon Penpals" panose="02000400000000000000" pitchFamily="50" charset="0"/>
              </a:rPr>
              <a:t>Mapwork:</a:t>
            </a:r>
          </a:p>
          <a:p>
            <a:pPr>
              <a:spcAft>
                <a:spcPts val="600"/>
              </a:spcAft>
            </a:pPr>
            <a:r>
              <a:rPr lang="en-US" sz="1400" dirty="0">
                <a:solidFill>
                  <a:schemeClr val="tx1"/>
                </a:solidFill>
                <a:latin typeface="Sassoon Penpals" panose="02000400000000000000" pitchFamily="50" charset="0"/>
              </a:rPr>
              <a:t>UK maps; Atlases; Globe; Terrestrial, Aerial and Satellite photographs.</a:t>
            </a:r>
          </a:p>
          <a:p>
            <a:pPr>
              <a:spcAft>
                <a:spcPts val="600"/>
              </a:spcAft>
            </a:pPr>
            <a:r>
              <a:rPr lang="en-US" sz="1400" b="1" dirty="0">
                <a:solidFill>
                  <a:schemeClr val="tx1"/>
                </a:solidFill>
                <a:latin typeface="Sassoon Penpals" panose="02000400000000000000" pitchFamily="50" charset="0"/>
              </a:rPr>
              <a:t>Imagery</a:t>
            </a:r>
          </a:p>
          <a:p>
            <a:pPr>
              <a:spcAft>
                <a:spcPts val="600"/>
              </a:spcAft>
            </a:pPr>
            <a:r>
              <a:rPr lang="en-US" sz="1400" dirty="0">
                <a:solidFill>
                  <a:schemeClr val="tx1"/>
                </a:solidFill>
                <a:latin typeface="Sassoon Penpals" panose="02000400000000000000" pitchFamily="50" charset="0"/>
              </a:rPr>
              <a:t>Google Earth</a:t>
            </a:r>
          </a:p>
          <a:p>
            <a:pPr>
              <a:spcAft>
                <a:spcPts val="600"/>
              </a:spcAft>
            </a:pPr>
            <a:r>
              <a:rPr lang="en-GB" sz="1400" b="1" dirty="0">
                <a:solidFill>
                  <a:schemeClr val="tx1"/>
                </a:solidFill>
                <a:latin typeface="Sassoon Penpals" panose="02000400000000000000" pitchFamily="50" charset="0"/>
              </a:rPr>
              <a:t>Thinking skills</a:t>
            </a: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US"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p:txBody>
      </p:sp>
      <p:graphicFrame>
        <p:nvGraphicFramePr>
          <p:cNvPr id="3" name="Table 2">
            <a:extLst>
              <a:ext uri="{FF2B5EF4-FFF2-40B4-BE49-F238E27FC236}">
                <a16:creationId xmlns:a16="http://schemas.microsoft.com/office/drawing/2014/main" id="{20130462-98B3-4D78-9365-72FAA9A6776C}"/>
              </a:ext>
            </a:extLst>
          </p:cNvPr>
          <p:cNvGraphicFramePr>
            <a:graphicFrameLocks noGrp="1"/>
          </p:cNvGraphicFramePr>
          <p:nvPr>
            <p:extLst>
              <p:ext uri="{D42A27DB-BD31-4B8C-83A1-F6EECF244321}">
                <p14:modId xmlns:p14="http://schemas.microsoft.com/office/powerpoint/2010/main" val="1521910596"/>
              </p:ext>
            </p:extLst>
          </p:nvPr>
        </p:nvGraphicFramePr>
        <p:xfrm>
          <a:off x="3968985" y="4247026"/>
          <a:ext cx="4413015" cy="2987040"/>
        </p:xfrm>
        <a:graphic>
          <a:graphicData uri="http://schemas.openxmlformats.org/drawingml/2006/table">
            <a:tbl>
              <a:tblPr bandRow="1">
                <a:tableStyleId>{3B4B98B0-60AC-42C2-AFA5-B58CD77FA1E5}</a:tableStyleId>
              </a:tblPr>
              <a:tblGrid>
                <a:gridCol w="1046875">
                  <a:extLst>
                    <a:ext uri="{9D8B030D-6E8A-4147-A177-3AD203B41FA5}">
                      <a16:colId xmlns:a16="http://schemas.microsoft.com/office/drawing/2014/main" val="1551781930"/>
                    </a:ext>
                  </a:extLst>
                </a:gridCol>
                <a:gridCol w="3366140">
                  <a:extLst>
                    <a:ext uri="{9D8B030D-6E8A-4147-A177-3AD203B41FA5}">
                      <a16:colId xmlns:a16="http://schemas.microsoft.com/office/drawing/2014/main" val="3696036744"/>
                    </a:ext>
                  </a:extLst>
                </a:gridCol>
              </a:tblGrid>
              <a:tr h="181755">
                <a:tc>
                  <a:txBody>
                    <a:bodyPr/>
                    <a:lstStyle/>
                    <a:p>
                      <a:r>
                        <a:rPr lang="en-US" sz="1000" b="1" dirty="0" err="1">
                          <a:latin typeface="Sassoon Penpals" panose="02000400000000000000" pitchFamily="50" charset="0"/>
                        </a:rPr>
                        <a:t>Recognise</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Name and point out who or what something is</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40678706"/>
                  </a:ext>
                </a:extLst>
              </a:tr>
              <a:tr h="181755">
                <a:tc>
                  <a:txBody>
                    <a:bodyPr/>
                    <a:lstStyle/>
                    <a:p>
                      <a:r>
                        <a:rPr lang="en-US" sz="1000" b="1" dirty="0">
                          <a:latin typeface="Sassoon Penpals" panose="02000400000000000000" pitchFamily="50" charset="0"/>
                        </a:rPr>
                        <a:t>Identify</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Distinguish something or someone from others that may be similar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59407033"/>
                  </a:ext>
                </a:extLst>
              </a:tr>
              <a:tr h="211815">
                <a:tc>
                  <a:txBody>
                    <a:bodyPr/>
                    <a:lstStyle/>
                    <a:p>
                      <a:r>
                        <a:rPr lang="en-US" sz="1000" b="1" dirty="0">
                          <a:latin typeface="Sassoon Penpals" panose="02000400000000000000" pitchFamily="50" charset="0"/>
                        </a:rPr>
                        <a:t>Describe</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‘Say what you see’. Give an account in words of something or someone</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610945564"/>
                  </a:ext>
                </a:extLst>
              </a:tr>
              <a:tr h="272633">
                <a:tc>
                  <a:txBody>
                    <a:bodyPr/>
                    <a:lstStyle/>
                    <a:p>
                      <a:r>
                        <a:rPr lang="en-US" sz="1000" b="1" dirty="0">
                          <a:latin typeface="Sassoon Penpals" panose="02000400000000000000" pitchFamily="50" charset="0"/>
                        </a:rPr>
                        <a:t>Observe</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Identify and distinguish with a degree of analysis some things that may potentially be more noteworthy or important than others</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4495077"/>
                  </a:ext>
                </a:extLst>
              </a:tr>
              <a:tr h="193046">
                <a:tc>
                  <a:txBody>
                    <a:bodyPr/>
                    <a:lstStyle/>
                    <a:p>
                      <a:r>
                        <a:rPr lang="en-US" sz="1000" b="1" dirty="0">
                          <a:latin typeface="Sassoon Penpals" panose="02000400000000000000" pitchFamily="50" charset="0"/>
                        </a:rPr>
                        <a:t>Select</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Decide upon and choose that information considered most suitable or relevant</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262402255"/>
                  </a:ext>
                </a:extLst>
              </a:tr>
              <a:tr h="295352">
                <a:tc>
                  <a:txBody>
                    <a:bodyPr/>
                    <a:lstStyle/>
                    <a:p>
                      <a:r>
                        <a:rPr lang="en-US" sz="1000" b="1" dirty="0" err="1">
                          <a:latin typeface="Sassoon Penpals" panose="02000400000000000000" pitchFamily="50" charset="0"/>
                        </a:rPr>
                        <a:t>Categorise</a:t>
                      </a:r>
                      <a:r>
                        <a:rPr lang="en-US" sz="1000" b="1" dirty="0">
                          <a:latin typeface="Sassoon Penpals" panose="02000400000000000000" pitchFamily="50" charset="0"/>
                        </a:rPr>
                        <a:t>/ Classify</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Arrange information into particular groups according to shared qualities or characteristics</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5527621"/>
                  </a:ext>
                </a:extLst>
              </a:tr>
              <a:tr h="181755">
                <a:tc>
                  <a:txBody>
                    <a:bodyPr/>
                    <a:lstStyle/>
                    <a:p>
                      <a:r>
                        <a:rPr lang="en-US" sz="1000" b="1" dirty="0">
                          <a:latin typeface="Sassoon Penpals" panose="02000400000000000000" pitchFamily="50" charset="0"/>
                        </a:rPr>
                        <a:t>Sequence</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Place a set of related events or things that follow each other into an order</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35434098"/>
                  </a:ext>
                </a:extLst>
              </a:tr>
              <a:tr h="295352">
                <a:tc>
                  <a:txBody>
                    <a:bodyPr/>
                    <a:lstStyle/>
                    <a:p>
                      <a:r>
                        <a:rPr lang="en-GB" sz="1000" b="1" dirty="0">
                          <a:latin typeface="Sassoon Penpals" panose="02000400000000000000" pitchFamily="50" charset="0"/>
                        </a:rPr>
                        <a:t>Compare and contrast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Find similarities and differences</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30211028"/>
                  </a:ext>
                </a:extLst>
              </a:tr>
              <a:tr h="181755">
                <a:tc>
                  <a:txBody>
                    <a:bodyPr/>
                    <a:lstStyle/>
                    <a:p>
                      <a:r>
                        <a:rPr lang="en-US" sz="1000" b="1" dirty="0">
                          <a:latin typeface="Sassoon Penpals" panose="02000400000000000000" pitchFamily="50" charset="0"/>
                        </a:rPr>
                        <a:t>Recall</a:t>
                      </a:r>
                      <a:endParaRPr lang="en-GB" sz="1000" b="1"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Remember and recount something learned</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21966696"/>
                  </a:ext>
                </a:extLst>
              </a:tr>
              <a:tr h="272633">
                <a:tc>
                  <a:txBody>
                    <a:bodyPr/>
                    <a:lstStyle/>
                    <a:p>
                      <a:r>
                        <a:rPr lang="en-GB" sz="1000" b="1" dirty="0">
                          <a:latin typeface="Sassoon Penpals" panose="02000400000000000000" pitchFamily="50" charset="0"/>
                        </a:rPr>
                        <a:t>Reason/ speculate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latin typeface="Sassoon Penpals" panose="02000400000000000000" pitchFamily="50" charset="0"/>
                        </a:rPr>
                        <a:t>Thinking and forming ideas about something without necessarily firm evidence yet to back it up – conjecture, supposition</a:t>
                      </a:r>
                      <a:endParaRPr lang="en-GB" sz="900" dirty="0">
                        <a:latin typeface="Sassoon Penpals" panose="02000400000000000000"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36670298"/>
                  </a:ext>
                </a:extLst>
              </a:tr>
            </a:tbl>
          </a:graphicData>
        </a:graphic>
      </p:graphicFrame>
      <p:sp>
        <p:nvSpPr>
          <p:cNvPr id="12" name="Oval 11">
            <a:extLst>
              <a:ext uri="{FF2B5EF4-FFF2-40B4-BE49-F238E27FC236}">
                <a16:creationId xmlns:a16="http://schemas.microsoft.com/office/drawing/2014/main" id="{C758B58A-020B-43B8-B335-612559F376A1}"/>
              </a:ext>
            </a:extLst>
          </p:cNvPr>
          <p:cNvSpPr/>
          <p:nvPr/>
        </p:nvSpPr>
        <p:spPr>
          <a:xfrm>
            <a:off x="10961077" y="172625"/>
            <a:ext cx="914173" cy="85900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Geography</a:t>
            </a:r>
            <a:endParaRPr lang="en-GB" sz="1000" dirty="0">
              <a:solidFill>
                <a:schemeClr val="bg1"/>
              </a:solidFill>
              <a:latin typeface="Sassoon Penpals" panose="02000400000000000000" pitchFamily="50" charset="0"/>
            </a:endParaRPr>
          </a:p>
        </p:txBody>
      </p:sp>
      <p:sp>
        <p:nvSpPr>
          <p:cNvPr id="13" name="Rounded Rectangle 17">
            <a:extLst>
              <a:ext uri="{FF2B5EF4-FFF2-40B4-BE49-F238E27FC236}">
                <a16:creationId xmlns:a16="http://schemas.microsoft.com/office/drawing/2014/main" id="{416C4400-B317-428A-B8B2-9A4158DE70E9}"/>
              </a:ext>
            </a:extLst>
          </p:cNvPr>
          <p:cNvSpPr/>
          <p:nvPr/>
        </p:nvSpPr>
        <p:spPr>
          <a:xfrm>
            <a:off x="6276076" y="133314"/>
            <a:ext cx="4586654" cy="535356"/>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spcAft>
                <a:spcPts val="600"/>
              </a:spcAft>
            </a:pPr>
            <a:r>
              <a:rPr lang="en-US" sz="1400" dirty="0">
                <a:solidFill>
                  <a:schemeClr val="tx1"/>
                </a:solidFill>
                <a:latin typeface="Sassoon Penpals" panose="02000400000000000000" pitchFamily="50" charset="0"/>
              </a:rPr>
              <a:t>Environment	Location	Scale	    Distribution         Processes      Change	      Interaction       Interdependence     Sustainability     Diversity</a:t>
            </a:r>
          </a:p>
        </p:txBody>
      </p:sp>
      <p:sp>
        <p:nvSpPr>
          <p:cNvPr id="11" name="Rounded Rectangle 48">
            <a:extLst>
              <a:ext uri="{FF2B5EF4-FFF2-40B4-BE49-F238E27FC236}">
                <a16:creationId xmlns:a16="http://schemas.microsoft.com/office/drawing/2014/main" id="{7BB80192-160A-42ED-A39C-1EC3201B5873}"/>
              </a:ext>
            </a:extLst>
          </p:cNvPr>
          <p:cNvSpPr/>
          <p:nvPr/>
        </p:nvSpPr>
        <p:spPr>
          <a:xfrm>
            <a:off x="8544268" y="1080721"/>
            <a:ext cx="4169759" cy="4499464"/>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End Points of Learning</a:t>
            </a:r>
          </a:p>
          <a:p>
            <a:pPr>
              <a:spcAft>
                <a:spcPts val="100"/>
              </a:spcAft>
            </a:pPr>
            <a:r>
              <a:rPr lang="en-GB" sz="1600" b="1" dirty="0">
                <a:solidFill>
                  <a:schemeClr val="tx1"/>
                </a:solidFill>
                <a:latin typeface="Sassoon Penpals" panose="02000400000000000000" pitchFamily="50" charset="0"/>
              </a:rPr>
              <a:t>Pupils making a good level of progress will:</a:t>
            </a:r>
          </a:p>
          <a:p>
            <a:pPr marL="228600" indent="-228600">
              <a:spcAft>
                <a:spcPts val="100"/>
              </a:spcAft>
              <a:buFont typeface="+mj-lt"/>
              <a:buAutoNum type="arabicPeriod"/>
            </a:pPr>
            <a:r>
              <a:rPr lang="en-GB" sz="1400" b="1" dirty="0">
                <a:solidFill>
                  <a:schemeClr val="tx1"/>
                </a:solidFill>
                <a:latin typeface="Sassoon Penpals" panose="02000400000000000000" pitchFamily="50" charset="0"/>
              </a:rPr>
              <a:t>Locate and describe </a:t>
            </a:r>
            <a:r>
              <a:rPr lang="en-GB" sz="1400" dirty="0">
                <a:solidFill>
                  <a:schemeClr val="tx1"/>
                </a:solidFill>
                <a:latin typeface="Sassoon Penpals" panose="02000400000000000000" pitchFamily="50" charset="0"/>
              </a:rPr>
              <a:t>where they live in the United Kingdom in relation its four nations, largest cities and the continents of the world</a:t>
            </a:r>
          </a:p>
          <a:p>
            <a:pPr marL="228600" indent="-228600">
              <a:spcAft>
                <a:spcPts val="100"/>
              </a:spcAft>
              <a:buFont typeface="+mj-lt"/>
              <a:buAutoNum type="arabicPeriod"/>
            </a:pPr>
            <a:r>
              <a:rPr lang="en-GB" sz="1400" b="1" dirty="0">
                <a:solidFill>
                  <a:schemeClr val="tx1"/>
                </a:solidFill>
                <a:latin typeface="Sassoon Penpals" panose="02000400000000000000" pitchFamily="50" charset="0"/>
              </a:rPr>
              <a:t>Describe </a:t>
            </a:r>
            <a:r>
              <a:rPr lang="en-GB" sz="1400" dirty="0">
                <a:solidFill>
                  <a:schemeClr val="tx1"/>
                </a:solidFill>
                <a:latin typeface="Sassoon Penpals" panose="02000400000000000000" pitchFamily="50" charset="0"/>
              </a:rPr>
              <a:t>what each of these land use categories is – transport, residential, economic activity, public services and open space</a:t>
            </a:r>
          </a:p>
          <a:p>
            <a:pPr marL="228600" indent="-228600">
              <a:spcAft>
                <a:spcPts val="100"/>
              </a:spcAft>
              <a:buFont typeface="+mj-lt"/>
              <a:buAutoNum type="arabicPeriod"/>
            </a:pPr>
            <a:r>
              <a:rPr lang="en-GB" sz="1400" b="1" dirty="0">
                <a:solidFill>
                  <a:schemeClr val="tx1"/>
                </a:solidFill>
                <a:latin typeface="Sassoon Penpals" panose="02000400000000000000" pitchFamily="50" charset="0"/>
              </a:rPr>
              <a:t>Present </a:t>
            </a:r>
            <a:r>
              <a:rPr lang="en-GB" sz="1400" dirty="0">
                <a:solidFill>
                  <a:schemeClr val="tx1"/>
                </a:solidFill>
                <a:latin typeface="Sassoon Penpals" panose="02000400000000000000" pitchFamily="50" charset="0"/>
              </a:rPr>
              <a:t>their findings using a range of graphs, charts and maps</a:t>
            </a:r>
          </a:p>
          <a:p>
            <a:pPr marL="228600" indent="-228600">
              <a:spcAft>
                <a:spcPts val="100"/>
              </a:spcAft>
              <a:buFont typeface="+mj-lt"/>
              <a:buAutoNum type="arabicPeriod"/>
            </a:pPr>
            <a:r>
              <a:rPr lang="en-US" sz="1400" b="1" dirty="0">
                <a:solidFill>
                  <a:schemeClr val="tx1"/>
                </a:solidFill>
                <a:latin typeface="Sassoon Penpals" panose="02000400000000000000" pitchFamily="50" charset="0"/>
              </a:rPr>
              <a:t>Describe and suggest reasons </a:t>
            </a:r>
            <a:r>
              <a:rPr lang="en-US" sz="1400" dirty="0">
                <a:solidFill>
                  <a:schemeClr val="tx1"/>
                </a:solidFill>
                <a:latin typeface="Sassoon Penpals" panose="02000400000000000000" pitchFamily="50" charset="0"/>
              </a:rPr>
              <a:t>for ways in which they observe the environment of the local area changing</a:t>
            </a:r>
          </a:p>
          <a:p>
            <a:pPr marL="228600" indent="-228600">
              <a:spcAft>
                <a:spcPts val="100"/>
              </a:spcAft>
              <a:buFont typeface="+mj-lt"/>
              <a:buAutoNum type="arabicPeriod"/>
            </a:pPr>
            <a:r>
              <a:rPr lang="en-GB" sz="1400" b="1" dirty="0">
                <a:solidFill>
                  <a:schemeClr val="tx1"/>
                </a:solidFill>
                <a:latin typeface="Sassoon Penpals" panose="02000400000000000000" pitchFamily="50" charset="0"/>
              </a:rPr>
              <a:t>Suggest reasons </a:t>
            </a:r>
            <a:r>
              <a:rPr lang="en-GB" sz="1400" dirty="0">
                <a:solidFill>
                  <a:schemeClr val="tx1"/>
                </a:solidFill>
                <a:latin typeface="Sassoon Penpals" panose="02000400000000000000" pitchFamily="50" charset="0"/>
              </a:rPr>
              <a:t>why the seaside is such a popular place to visit</a:t>
            </a:r>
          </a:p>
          <a:p>
            <a:pPr marL="228600" indent="-228600">
              <a:spcAft>
                <a:spcPts val="100"/>
              </a:spcAft>
              <a:buFont typeface="+mj-lt"/>
              <a:buAutoNum type="arabicPeriod"/>
            </a:pPr>
            <a:r>
              <a:rPr lang="en-GB" sz="1400" b="1" dirty="0">
                <a:solidFill>
                  <a:schemeClr val="tx1"/>
                </a:solidFill>
                <a:latin typeface="Sassoon Penpals" panose="02000400000000000000" pitchFamily="50" charset="0"/>
              </a:rPr>
              <a:t>Describe</a:t>
            </a:r>
            <a:r>
              <a:rPr lang="en-GB" sz="1400" dirty="0">
                <a:solidFill>
                  <a:schemeClr val="tx1"/>
                </a:solidFill>
                <a:latin typeface="Sassoon Penpals" panose="02000400000000000000" pitchFamily="50" charset="0"/>
              </a:rPr>
              <a:t> how some living things are adapted to living along the coastline</a:t>
            </a:r>
          </a:p>
          <a:p>
            <a:pPr marL="228600" indent="-228600">
              <a:spcAft>
                <a:spcPts val="100"/>
              </a:spcAft>
              <a:buFont typeface="+mj-lt"/>
              <a:buAutoNum type="arabicPeriod"/>
            </a:pPr>
            <a:r>
              <a:rPr lang="en-GB" sz="1400" b="1" dirty="0">
                <a:solidFill>
                  <a:schemeClr val="tx1"/>
                </a:solidFill>
                <a:latin typeface="Sassoon Penpals" panose="02000400000000000000" pitchFamily="50" charset="0"/>
              </a:rPr>
              <a:t>Identify</a:t>
            </a:r>
            <a:r>
              <a:rPr lang="en-GB" sz="1400" dirty="0">
                <a:solidFill>
                  <a:schemeClr val="tx1"/>
                </a:solidFill>
                <a:latin typeface="Sassoon Penpals" panose="02000400000000000000" pitchFamily="50" charset="0"/>
              </a:rPr>
              <a:t> and </a:t>
            </a:r>
            <a:r>
              <a:rPr lang="en-GB" sz="1400" b="1" dirty="0">
                <a:solidFill>
                  <a:schemeClr val="tx1"/>
                </a:solidFill>
                <a:latin typeface="Sassoon Penpals" panose="02000400000000000000" pitchFamily="50" charset="0"/>
              </a:rPr>
              <a:t>give examples </a:t>
            </a:r>
            <a:r>
              <a:rPr lang="en-GB" sz="1400" dirty="0">
                <a:solidFill>
                  <a:schemeClr val="tx1"/>
                </a:solidFill>
                <a:latin typeface="Sassoon Penpals" panose="02000400000000000000" pitchFamily="50" charset="0"/>
              </a:rPr>
              <a:t>of some ways people can impact negatively and pollute coastal environments</a:t>
            </a:r>
          </a:p>
          <a:p>
            <a:pPr marL="228600" indent="-228600">
              <a:spcAft>
                <a:spcPts val="600"/>
              </a:spcAft>
              <a:buFont typeface="+mj-lt"/>
              <a:buAutoNum type="arabicPeriod"/>
            </a:pPr>
            <a:endParaRPr lang="en-US" sz="1400" dirty="0">
              <a:solidFill>
                <a:schemeClr val="tx1"/>
              </a:solidFill>
              <a:latin typeface="Sassoon Penpals" panose="02000400000000000000" pitchFamily="50" charset="0"/>
            </a:endParaRPr>
          </a:p>
          <a:p>
            <a:pPr marL="228600" indent="-228600">
              <a:spcAft>
                <a:spcPts val="600"/>
              </a:spcAft>
              <a:buFont typeface="+mj-lt"/>
              <a:buAutoNum type="arabicPeriod"/>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US" sz="105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US" sz="105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050" dirty="0">
              <a:solidFill>
                <a:schemeClr val="tx1"/>
              </a:solidFill>
              <a:latin typeface="Sassoon Penpals" panose="02000400000000000000" pitchFamily="50" charset="0"/>
            </a:endParaRPr>
          </a:p>
        </p:txBody>
      </p:sp>
      <p:sp>
        <p:nvSpPr>
          <p:cNvPr id="15" name="Rounded Rectangle 48">
            <a:extLst>
              <a:ext uri="{FF2B5EF4-FFF2-40B4-BE49-F238E27FC236}">
                <a16:creationId xmlns:a16="http://schemas.microsoft.com/office/drawing/2014/main" id="{9764CFDE-6460-43D8-826E-2F3A3CAE79CC}"/>
              </a:ext>
            </a:extLst>
          </p:cNvPr>
          <p:cNvSpPr/>
          <p:nvPr/>
        </p:nvSpPr>
        <p:spPr>
          <a:xfrm>
            <a:off x="8544268" y="5643605"/>
            <a:ext cx="4169759" cy="3780894"/>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Building on…</a:t>
            </a:r>
          </a:p>
          <a:p>
            <a:pPr marL="171450" indent="-171450">
              <a:buFont typeface="Arial" panose="020B0604020202020204" pitchFamily="34" charset="0"/>
              <a:buChar char="•"/>
            </a:pPr>
            <a:r>
              <a:rPr lang="en-US" sz="1350" dirty="0">
                <a:solidFill>
                  <a:schemeClr val="tx1"/>
                </a:solidFill>
                <a:latin typeface="Sassoon Penpals" panose="02000400000000000000" pitchFamily="50" charset="0"/>
              </a:rPr>
              <a:t>The physical and human features of the coast and seaside areas</a:t>
            </a:r>
          </a:p>
          <a:p>
            <a:pPr marL="171450" indent="-171450">
              <a:buFont typeface="Arial" panose="020B0604020202020204" pitchFamily="34" charset="0"/>
              <a:buChar char="•"/>
            </a:pPr>
            <a:r>
              <a:rPr lang="en-US" sz="1350" dirty="0">
                <a:solidFill>
                  <a:schemeClr val="tx1"/>
                </a:solidFill>
                <a:latin typeface="Sassoon Penpals" panose="02000400000000000000" pitchFamily="50" charset="0"/>
              </a:rPr>
              <a:t>What the environments of temperate, polar and tropical regions are like</a:t>
            </a:r>
          </a:p>
          <a:p>
            <a:pPr marL="171450" indent="-171450">
              <a:buFont typeface="Arial" panose="020B0604020202020204" pitchFamily="34" charset="0"/>
              <a:buChar char="•"/>
            </a:pPr>
            <a:r>
              <a:rPr lang="en-US" sz="1350" dirty="0">
                <a:solidFill>
                  <a:schemeClr val="tx1"/>
                </a:solidFill>
                <a:latin typeface="Sassoon Penpals" panose="02000400000000000000" pitchFamily="50" charset="0"/>
              </a:rPr>
              <a:t>To observe, record, present and interpret information collected through fieldwork (Weather)</a:t>
            </a:r>
          </a:p>
          <a:p>
            <a:pPr marL="171450" indent="-171450">
              <a:buFont typeface="Arial" panose="020B0604020202020204" pitchFamily="34" charset="0"/>
              <a:buChar char="•"/>
            </a:pPr>
            <a:r>
              <a:rPr lang="en-US" sz="1350" dirty="0">
                <a:solidFill>
                  <a:schemeClr val="tx1"/>
                </a:solidFill>
                <a:latin typeface="Sassoon Penpals" panose="02000400000000000000" pitchFamily="50" charset="0"/>
              </a:rPr>
              <a:t>Understood the difference between natural and human made features of the school grounds and local area</a:t>
            </a:r>
          </a:p>
          <a:p>
            <a:pPr marL="171450" indent="-171450">
              <a:buFont typeface="Arial" panose="020B0604020202020204" pitchFamily="34" charset="0"/>
              <a:buChar char="•"/>
            </a:pPr>
            <a:r>
              <a:rPr lang="en-US" sz="1350" dirty="0">
                <a:solidFill>
                  <a:schemeClr val="tx1"/>
                </a:solidFill>
                <a:latin typeface="Sassoon Penpals" panose="02000400000000000000" pitchFamily="50" charset="0"/>
              </a:rPr>
              <a:t>Located key features of the school grounds on an outline plan</a:t>
            </a:r>
          </a:p>
          <a:p>
            <a:pPr marL="171450" indent="-171450">
              <a:buFont typeface="Arial" panose="020B0604020202020204" pitchFamily="34" charset="0"/>
              <a:buChar char="•"/>
            </a:pPr>
            <a:r>
              <a:rPr lang="en-US" sz="1350" dirty="0">
                <a:solidFill>
                  <a:schemeClr val="tx1"/>
                </a:solidFill>
                <a:latin typeface="Sassoon Penpals" panose="02000400000000000000" pitchFamily="50" charset="0"/>
              </a:rPr>
              <a:t>Observed the school grounds and local area on Google Erath Pro</a:t>
            </a:r>
          </a:p>
          <a:p>
            <a:pPr marL="171450" indent="-171450">
              <a:buFont typeface="Arial" panose="020B0604020202020204" pitchFamily="34" charset="0"/>
              <a:buChar char="•"/>
            </a:pPr>
            <a:r>
              <a:rPr lang="en-US" sz="1350" dirty="0">
                <a:solidFill>
                  <a:schemeClr val="tx1"/>
                </a:solidFill>
                <a:latin typeface="Sassoon Penpals" panose="02000400000000000000" pitchFamily="50" charset="0"/>
              </a:rPr>
              <a:t>Gathered information from a map and drawn their own simple maps</a:t>
            </a:r>
          </a:p>
          <a:p>
            <a:pPr marL="171450" indent="-171450">
              <a:buFont typeface="Arial" panose="020B0604020202020204" pitchFamily="34" charset="0"/>
              <a:buChar char="•"/>
            </a:pPr>
            <a:r>
              <a:rPr lang="en-US" sz="1350" dirty="0">
                <a:solidFill>
                  <a:schemeClr val="tx1"/>
                </a:solidFill>
                <a:latin typeface="Sassoon Penpals" panose="02000400000000000000" pitchFamily="50" charset="0"/>
              </a:rPr>
              <a:t>Observed the location the United Kingdom is on a world map and globe</a:t>
            </a:r>
          </a:p>
          <a:p>
            <a:pPr marL="171450" indent="-171450">
              <a:buFont typeface="Arial" panose="020B0604020202020204" pitchFamily="34" charset="0"/>
              <a:buChar char="•"/>
            </a:pPr>
            <a:r>
              <a:rPr lang="en-US" sz="1350" dirty="0">
                <a:solidFill>
                  <a:schemeClr val="tx1"/>
                </a:solidFill>
                <a:latin typeface="Sassoon Penpals" panose="02000400000000000000" pitchFamily="50" charset="0"/>
              </a:rPr>
              <a:t>Learned that they live in the United Kingdom</a:t>
            </a:r>
          </a:p>
          <a:p>
            <a:pPr marL="171450" indent="-171450">
              <a:spcAft>
                <a:spcPts val="600"/>
              </a:spcAft>
              <a:buFont typeface="Arial" panose="020B0604020202020204" pitchFamily="34" charset="0"/>
              <a:buChar char="•"/>
            </a:pPr>
            <a:endParaRPr lang="en-US" sz="105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US" sz="105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050" dirty="0">
              <a:solidFill>
                <a:schemeClr val="tx1"/>
              </a:solidFill>
              <a:latin typeface="Sassoon Penpals" panose="02000400000000000000" pitchFamily="50" charset="0"/>
            </a:endParaRPr>
          </a:p>
        </p:txBody>
      </p:sp>
      <p:pic>
        <p:nvPicPr>
          <p:cNvPr id="16" name="Picture 15">
            <a:extLst>
              <a:ext uri="{FF2B5EF4-FFF2-40B4-BE49-F238E27FC236}">
                <a16:creationId xmlns:a16="http://schemas.microsoft.com/office/drawing/2014/main" id="{1C18038C-6EC5-4C09-B4AA-F7AD592F78B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75250" y="5717100"/>
            <a:ext cx="670476" cy="484412"/>
          </a:xfrm>
          <a:prstGeom prst="rect">
            <a:avLst/>
          </a:prstGeom>
        </p:spPr>
      </p:pic>
      <p:sp>
        <p:nvSpPr>
          <p:cNvPr id="14" name="Rounded Rectangle 48">
            <a:extLst>
              <a:ext uri="{FF2B5EF4-FFF2-40B4-BE49-F238E27FC236}">
                <a16:creationId xmlns:a16="http://schemas.microsoft.com/office/drawing/2014/main" id="{9C99C8F4-B5A2-4EA4-9CDC-84AC524A9A6C}"/>
              </a:ext>
            </a:extLst>
          </p:cNvPr>
          <p:cNvSpPr/>
          <p:nvPr/>
        </p:nvSpPr>
        <p:spPr>
          <a:xfrm>
            <a:off x="3874282" y="7526215"/>
            <a:ext cx="4586654" cy="1941669"/>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hlinkClick r:id="rId4" action="ppaction://hlinksldjump"/>
              </a:rPr>
              <a:t>Subject specific inclusive and adaptive strategies can be found here.</a:t>
            </a:r>
            <a:endPar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pic>
        <p:nvPicPr>
          <p:cNvPr id="17" name="Picture 16">
            <a:extLst>
              <a:ext uri="{FF2B5EF4-FFF2-40B4-BE49-F238E27FC236}">
                <a16:creationId xmlns:a16="http://schemas.microsoft.com/office/drawing/2014/main" id="{8157DC06-8A87-440B-A5BF-BB601DF2809F}"/>
              </a:ext>
            </a:extLst>
          </p:cNvPr>
          <p:cNvPicPr>
            <a:picLocks noChangeAspect="1"/>
          </p:cNvPicPr>
          <p:nvPr/>
        </p:nvPicPr>
        <p:blipFill>
          <a:blip r:embed="rId5"/>
          <a:stretch>
            <a:fillRect/>
          </a:stretch>
        </p:blipFill>
        <p:spPr>
          <a:xfrm>
            <a:off x="11998504" y="137755"/>
            <a:ext cx="750026" cy="747542"/>
          </a:xfrm>
          <a:prstGeom prst="rect">
            <a:avLst/>
          </a:prstGeom>
        </p:spPr>
      </p:pic>
    </p:spTree>
    <p:extLst>
      <p:ext uri="{BB962C8B-B14F-4D97-AF65-F5344CB8AC3E}">
        <p14:creationId xmlns:p14="http://schemas.microsoft.com/office/powerpoint/2010/main" val="223782162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6376</TotalTime>
  <Words>13068</Words>
  <Application>Microsoft Office PowerPoint</Application>
  <PresentationFormat>A3 Paper (297x420 mm)</PresentationFormat>
  <Paragraphs>1456</Paragraphs>
  <Slides>26</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26</vt:i4>
      </vt:variant>
    </vt:vector>
  </HeadingPairs>
  <TitlesOfParts>
    <vt:vector size="35" baseType="lpstr">
      <vt:lpstr>Arial</vt:lpstr>
      <vt:lpstr>Calibri</vt:lpstr>
      <vt:lpstr>Calibri Light</vt:lpstr>
      <vt:lpstr>Comic Sans MS</vt:lpstr>
      <vt:lpstr>Sassoon Penpals</vt:lpstr>
      <vt:lpstr>Sassoon Penpals Joined</vt:lpstr>
      <vt:lpstr>Symbol</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Pevensey and Westham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mcarter</dc:creator>
  <cp:lastModifiedBy>Luke Paramor</cp:lastModifiedBy>
  <cp:revision>490</cp:revision>
  <cp:lastPrinted>2024-05-05T12:42:42Z</cp:lastPrinted>
  <dcterms:created xsi:type="dcterms:W3CDTF">2021-01-16T16:53:53Z</dcterms:created>
  <dcterms:modified xsi:type="dcterms:W3CDTF">2024-05-05T12:42:54Z</dcterms:modified>
</cp:coreProperties>
</file>