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81" r:id="rId2"/>
    <p:sldId id="306" r:id="rId3"/>
    <p:sldId id="329" r:id="rId4"/>
    <p:sldId id="330" r:id="rId5"/>
    <p:sldId id="322" r:id="rId6"/>
    <p:sldId id="324" r:id="rId7"/>
    <p:sldId id="323" r:id="rId8"/>
    <p:sldId id="318" r:id="rId9"/>
    <p:sldId id="320" r:id="rId10"/>
    <p:sldId id="321" r:id="rId11"/>
    <p:sldId id="317" r:id="rId12"/>
    <p:sldId id="305" r:id="rId13"/>
    <p:sldId id="319" r:id="rId14"/>
    <p:sldId id="325" r:id="rId15"/>
    <p:sldId id="315" r:id="rId16"/>
    <p:sldId id="327" r:id="rId17"/>
    <p:sldId id="314" r:id="rId18"/>
    <p:sldId id="326" r:id="rId19"/>
    <p:sldId id="316" r:id="rId20"/>
    <p:sldId id="308" r:id="rId21"/>
    <p:sldId id="309" r:id="rId22"/>
    <p:sldId id="307" r:id="rId23"/>
    <p:sldId id="310" r:id="rId24"/>
    <p:sldId id="311" r:id="rId25"/>
    <p:sldId id="313" r:id="rId26"/>
    <p:sldId id="328" r:id="rId27"/>
  </p:sldIdLst>
  <p:sldSz cx="12801600" cy="9601200" type="A3"/>
  <p:notesSz cx="7053263" cy="10180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a:srgbClr val="0000FF"/>
    <a:srgbClr val="009900"/>
    <a:srgbClr val="FF8B8B"/>
    <a:srgbClr val="FFD5D5"/>
    <a:srgbClr val="FF5757"/>
    <a:srgbClr val="E5D3D6"/>
    <a:srgbClr val="F2E4B0"/>
    <a:srgbClr val="B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6395" autoAdjust="0"/>
  </p:normalViewPr>
  <p:slideViewPr>
    <p:cSldViewPr snapToGrid="0">
      <p:cViewPr varScale="1">
        <p:scale>
          <a:sx n="82" d="100"/>
          <a:sy n="82" d="100"/>
        </p:scale>
        <p:origin x="19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5095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95738" y="0"/>
            <a:ext cx="3055937" cy="509588"/>
          </a:xfrm>
          <a:prstGeom prst="rect">
            <a:avLst/>
          </a:prstGeom>
        </p:spPr>
        <p:txBody>
          <a:bodyPr vert="horz" lIns="91440" tIns="45720" rIns="91440" bIns="45720" rtlCol="0"/>
          <a:lstStyle>
            <a:lvl1pPr algn="r">
              <a:defRPr sz="1200"/>
            </a:lvl1pPr>
          </a:lstStyle>
          <a:p>
            <a:fld id="{007182C1-C997-43D2-BC43-6C335BAA8BDC}" type="datetimeFigureOut">
              <a:rPr lang="en-GB" smtClean="0"/>
              <a:t>05/05/2024</a:t>
            </a:fld>
            <a:endParaRPr lang="en-GB"/>
          </a:p>
        </p:txBody>
      </p:sp>
      <p:sp>
        <p:nvSpPr>
          <p:cNvPr id="4" name="Slide Image Placeholder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4850" y="4899025"/>
            <a:ext cx="5643563" cy="40084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671050"/>
            <a:ext cx="3055938" cy="5095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95738" y="9671050"/>
            <a:ext cx="3055937" cy="509588"/>
          </a:xfrm>
          <a:prstGeom prst="rect">
            <a:avLst/>
          </a:prstGeom>
        </p:spPr>
        <p:txBody>
          <a:bodyPr vert="horz" lIns="91440" tIns="45720" rIns="91440" bIns="45720" rtlCol="0" anchor="b"/>
          <a:lstStyle>
            <a:lvl1pPr algn="r">
              <a:defRPr sz="1200"/>
            </a:lvl1pPr>
          </a:lstStyle>
          <a:p>
            <a:fld id="{43BC9ED6-32C8-4175-A455-2E2C1F59E10E}" type="slidenum">
              <a:rPr lang="en-GB" smtClean="0"/>
              <a:t>‹#›</a:t>
            </a:fld>
            <a:endParaRPr lang="en-GB"/>
          </a:p>
        </p:txBody>
      </p:sp>
    </p:spTree>
    <p:extLst>
      <p:ext uri="{BB962C8B-B14F-4D97-AF65-F5344CB8AC3E}">
        <p14:creationId xmlns:p14="http://schemas.microsoft.com/office/powerpoint/2010/main" val="2838310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705325" y="4835775"/>
            <a:ext cx="5642600" cy="45812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982663" y="763588"/>
            <a:ext cx="5089525" cy="38179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7605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705325" y="4835775"/>
            <a:ext cx="5642600" cy="45812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3:notes"/>
          <p:cNvSpPr>
            <a:spLocks noGrp="1" noRot="1" noChangeAspect="1"/>
          </p:cNvSpPr>
          <p:nvPr>
            <p:ph type="sldImg" idx="2"/>
          </p:nvPr>
        </p:nvSpPr>
        <p:spPr>
          <a:xfrm>
            <a:off x="982663" y="763588"/>
            <a:ext cx="5089525" cy="38179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2553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lumMod val="5000"/>
                <a:lumOff val="95000"/>
              </a:schemeClr>
            </a:gs>
            <a:gs pos="88000">
              <a:schemeClr val="accent1">
                <a:lumMod val="45000"/>
                <a:lumOff val="55000"/>
              </a:schemeClr>
            </a:gs>
            <a:gs pos="0">
              <a:schemeClr val="accent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05/05/2024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hyperlink" Target="https://theschooltrip.co.uk/guide/free-history-teaching-resources/" TargetMode="External"/><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ancienthistory.mrdonn.org/games.html" TargetMode="External"/><Relationship Id="rId5" Type="http://schemas.openxmlformats.org/officeDocument/2006/relationships/hyperlink" Target="https://www.bbc.co.uk/bitesize/topics/z7nrydm/articles/zdmgbqt" TargetMode="External"/><Relationship Id="rId4" Type="http://schemas.openxmlformats.org/officeDocument/2006/relationships/hyperlink" Target="https://www.bbc.co.uk/bitesize/topics/zn3vvk7/articles/zh7m8h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10706" y="2182975"/>
            <a:ext cx="9180188"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a:latin typeface="Sassoon Penpals" panose="02000400000000000000" pitchFamily="50" charset="0"/>
              </a:rPr>
              <a:t>Progression in</a:t>
            </a:r>
            <a:endParaRPr lang="en-GB" sz="8800" b="1" dirty="0">
              <a:latin typeface="Sassoon Penpals" panose="02000400000000000000" pitchFamily="50" charset="0"/>
            </a:endParaRPr>
          </a:p>
          <a:p>
            <a:pPr algn="ctr"/>
            <a:r>
              <a:rPr lang="en-GB" sz="8800" b="1" dirty="0">
                <a:latin typeface="Sassoon Penpals" panose="02000400000000000000" pitchFamily="50" charset="0"/>
              </a:rPr>
              <a:t>History </a:t>
            </a:r>
          </a:p>
        </p:txBody>
      </p:sp>
      <p:pic>
        <p:nvPicPr>
          <p:cNvPr id="4" name="Picture 3">
            <a:extLst>
              <a:ext uri="{FF2B5EF4-FFF2-40B4-BE49-F238E27FC236}">
                <a16:creationId xmlns:a16="http://schemas.microsoft.com/office/drawing/2014/main" id="{F33D2D52-4563-4EF8-86CD-041E15CB78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367624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2000" b="1" dirty="0">
                <a:latin typeface="Sassoon Penpals" panose="02000400000000000000" pitchFamily="50" charset="0"/>
              </a:rPr>
              <a:t>Year 1 – Florence Nightingale , Edith Cavell and Mary </a:t>
            </a:r>
            <a:r>
              <a:rPr lang="en-GB" sz="2000" b="1" dirty="0" err="1">
                <a:latin typeface="Sassoon Penpals" panose="02000400000000000000" pitchFamily="50" charset="0"/>
              </a:rPr>
              <a:t>Seacole</a:t>
            </a:r>
            <a:endParaRPr lang="en-GB" sz="2000" b="1" dirty="0">
              <a:latin typeface="Sassoon Penpals" panose="02000400000000000000" pitchFamily="50" charset="0"/>
            </a:endParaRP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3" y="758159"/>
            <a:ext cx="6565968" cy="356265"/>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Why do we remember Florence Nightingale, Edith Cavell Mary </a:t>
            </a:r>
            <a:r>
              <a:rPr lang="en-GB" sz="1400" dirty="0" err="1">
                <a:solidFill>
                  <a:schemeClr val="tx1"/>
                </a:solidFill>
                <a:latin typeface="Sassoon Penpals" panose="02000400000000000000" pitchFamily="50" charset="0"/>
              </a:rPr>
              <a:t>Seacole</a:t>
            </a:r>
            <a:r>
              <a:rPr lang="en-GB" sz="1400" dirty="0">
                <a:solidFill>
                  <a:schemeClr val="tx1"/>
                </a:solidFill>
                <a:latin typeface="Sassoon Penpals" panose="02000400000000000000" pitchFamily="50" charset="0"/>
              </a:rPr>
              <a:t>? How do these individuals compare? </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The terms ‘significance’ and how significant individuals are remembered.</a:t>
            </a:r>
          </a:p>
          <a:p>
            <a:pPr marL="171450" indent="-171450">
              <a:spcAft>
                <a:spcPts val="600"/>
              </a:spcAft>
              <a:buFont typeface="Arial" panose="020B0604020202020204" pitchFamily="34" charset="0"/>
              <a:buChar char="•"/>
            </a:pPr>
            <a:r>
              <a:rPr lang="en-GB" sz="1200" dirty="0">
                <a:solidFill>
                  <a:srgbClr val="FF0000"/>
                </a:solidFill>
                <a:latin typeface="Sassoon Penpals" panose="02000400000000000000" pitchFamily="50" charset="0"/>
              </a:rPr>
              <a:t>That Florence Nightingale is principally remembered as a nurse, a long time ago and was connected with a major war.</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Florence had a long life helping soldiers and then developing nursing after the war.</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Valid reasons for Nightingale’s decision to go to the Crimea and the influence of individuals on Nightingale’s decision.</a:t>
            </a:r>
          </a:p>
          <a:p>
            <a:pPr marL="171450" indent="-171450">
              <a:spcAft>
                <a:spcPts val="600"/>
              </a:spcAft>
              <a:buFont typeface="Arial" panose="020B0604020202020204" pitchFamily="34" charset="0"/>
              <a:buChar char="•"/>
            </a:pPr>
            <a:r>
              <a:rPr lang="en-GB" sz="1200" dirty="0">
                <a:solidFill>
                  <a:srgbClr val="FF0000"/>
                </a:solidFill>
                <a:latin typeface="Sassoon Penpals" panose="02000400000000000000" pitchFamily="50" charset="0"/>
              </a:rPr>
              <a:t>The main changes Nightingale introduced and that not all people welcomed her with open arms.</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much of her work was to do with organisation.</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Mary </a:t>
            </a:r>
            <a:r>
              <a:rPr lang="en-GB" sz="1200" dirty="0" err="1">
                <a:solidFill>
                  <a:schemeClr val="tx1"/>
                </a:solidFill>
                <a:latin typeface="Sassoon Penpals" panose="02000400000000000000" pitchFamily="50" charset="0"/>
              </a:rPr>
              <a:t>Seacole’s</a:t>
            </a:r>
            <a:r>
              <a:rPr lang="en-GB" sz="1200" dirty="0">
                <a:solidFill>
                  <a:schemeClr val="tx1"/>
                </a:solidFill>
                <a:latin typeface="Sassoon Penpals" panose="02000400000000000000" pitchFamily="50" charset="0"/>
              </a:rPr>
              <a:t> contribution to nursing has not been so well known.</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a:t>
            </a:r>
            <a:r>
              <a:rPr lang="en-GB" sz="1200" dirty="0" err="1">
                <a:solidFill>
                  <a:schemeClr val="tx1"/>
                </a:solidFill>
                <a:latin typeface="Sassoon Penpals" panose="02000400000000000000" pitchFamily="50" charset="0"/>
              </a:rPr>
              <a:t>Seacole</a:t>
            </a:r>
            <a:r>
              <a:rPr lang="en-GB" sz="1200" dirty="0">
                <a:solidFill>
                  <a:schemeClr val="tx1"/>
                </a:solidFill>
                <a:latin typeface="Sassoon Penpals" panose="02000400000000000000" pitchFamily="50" charset="0"/>
              </a:rPr>
              <a:t> was Jamaican and lived about 200 years ago.</a:t>
            </a:r>
          </a:p>
          <a:p>
            <a:pPr marL="171450" indent="-171450">
              <a:spcAft>
                <a:spcPts val="600"/>
              </a:spcAft>
              <a:buFont typeface="Arial" panose="020B0604020202020204" pitchFamily="34" charset="0"/>
              <a:buChar char="•"/>
            </a:pPr>
            <a:r>
              <a:rPr lang="en-GB" sz="1200" dirty="0">
                <a:solidFill>
                  <a:srgbClr val="FF0000"/>
                </a:solidFill>
                <a:latin typeface="Sassoon Penpals" panose="02000400000000000000" pitchFamily="50" charset="0"/>
              </a:rPr>
              <a:t>She is now thought to the greatest black Briton and is celebrated in many ways including a recent statue opposite Houses of Parliament in London. </a:t>
            </a:r>
          </a:p>
          <a:p>
            <a:pPr marL="171450" indent="-171450">
              <a:spcAft>
                <a:spcPts val="600"/>
              </a:spcAft>
              <a:buFont typeface="Arial" panose="020B0604020202020204" pitchFamily="34" charset="0"/>
              <a:buChar char="•"/>
            </a:pPr>
            <a:r>
              <a:rPr lang="en-GB" sz="1200" dirty="0">
                <a:solidFill>
                  <a:srgbClr val="FF0000"/>
                </a:solidFill>
                <a:latin typeface="Sassoon Penpals" panose="02000400000000000000" pitchFamily="50" charset="0"/>
              </a:rPr>
              <a:t>That her achievement went a long time before being properly recognised.</a:t>
            </a:r>
          </a:p>
          <a:p>
            <a:pPr marL="171450" indent="-171450">
              <a:spcAft>
                <a:spcPts val="600"/>
              </a:spcAft>
              <a:buFont typeface="Arial" panose="020B0604020202020204" pitchFamily="34" charset="0"/>
              <a:buChar char="•"/>
            </a:pPr>
            <a:r>
              <a:rPr lang="en-GB" sz="1200" dirty="0" err="1">
                <a:solidFill>
                  <a:schemeClr val="tx1"/>
                </a:solidFill>
                <a:latin typeface="Sassoon Penpals" panose="02000400000000000000" pitchFamily="50" charset="0"/>
              </a:rPr>
              <a:t>Seacole’s</a:t>
            </a:r>
            <a:r>
              <a:rPr lang="en-GB" sz="1200" dirty="0">
                <a:solidFill>
                  <a:schemeClr val="tx1"/>
                </a:solidFill>
                <a:latin typeface="Sassoon Penpals" panose="02000400000000000000" pitchFamily="50" charset="0"/>
              </a:rPr>
              <a:t> role in setting up her hotel and they know what she did to improve soldier’s lives in terms of providing food, comfort </a:t>
            </a:r>
            <a:r>
              <a:rPr lang="en-GB" sz="1200" dirty="0" err="1">
                <a:solidFill>
                  <a:schemeClr val="tx1"/>
                </a:solidFill>
                <a:latin typeface="Sassoon Penpals" panose="02000400000000000000" pitchFamily="50" charset="0"/>
              </a:rPr>
              <a:t>etc</a:t>
            </a:r>
            <a:endParaRPr lang="en-GB" sz="12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there are different ways of commemorating individuals.</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Edith Cavell was a British nurse who helped injured soldiers of all nationalities during World War One.</a:t>
            </a:r>
          </a:p>
          <a:p>
            <a:pPr>
              <a:spcAft>
                <a:spcPts val="600"/>
              </a:spcAft>
            </a:pPr>
            <a:endParaRPr lang="en-GB" sz="11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lives of significant individuals in the past who have contributed to national and international achievements. Some should be used to compare aspects of life in different periods.</a:t>
            </a:r>
            <a:endParaRPr lang="en-GB" sz="16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257925"/>
          </a:xfrm>
          <a:prstGeom prst="roundRect">
            <a:avLst>
              <a:gd name="adj" fmla="val 53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2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200"/>
              </a:spcAft>
            </a:pPr>
            <a:r>
              <a:rPr lang="en-US" sz="1400" dirty="0">
                <a:solidFill>
                  <a:schemeClr val="tx1"/>
                </a:solidFill>
                <a:latin typeface="Sassoon Penpals" panose="02000400000000000000" pitchFamily="50" charset="0"/>
              </a:rPr>
              <a:t>Paintings and portraits</a:t>
            </a:r>
          </a:p>
          <a:p>
            <a:pPr>
              <a:spcAft>
                <a:spcPts val="200"/>
              </a:spcAft>
            </a:pPr>
            <a:r>
              <a:rPr lang="en-US" sz="1400" dirty="0">
                <a:solidFill>
                  <a:schemeClr val="tx1"/>
                </a:solidFill>
                <a:latin typeface="Sassoon Penpals" panose="02000400000000000000" pitchFamily="50" charset="0"/>
              </a:rPr>
              <a:t>Drawings</a:t>
            </a:r>
          </a:p>
          <a:p>
            <a:pPr>
              <a:spcAft>
                <a:spcPts val="200"/>
              </a:spcAft>
            </a:pPr>
            <a:r>
              <a:rPr lang="en-US" sz="1400" dirty="0">
                <a:solidFill>
                  <a:schemeClr val="tx1"/>
                </a:solidFill>
                <a:latin typeface="Sassoon Penpals" panose="02000400000000000000" pitchFamily="50" charset="0"/>
              </a:rPr>
              <a:t>Diaries</a:t>
            </a:r>
          </a:p>
          <a:p>
            <a:pPr>
              <a:spcAft>
                <a:spcPts val="200"/>
              </a:spcAft>
            </a:pPr>
            <a:r>
              <a:rPr lang="en-US" sz="1400" dirty="0">
                <a:solidFill>
                  <a:schemeClr val="tx1"/>
                </a:solidFill>
                <a:latin typeface="Sassoon Penpals" panose="02000400000000000000" pitchFamily="50" charset="0"/>
              </a:rPr>
              <a:t>Maps</a:t>
            </a:r>
          </a:p>
          <a:p>
            <a:pPr>
              <a:spcAft>
                <a:spcPts val="200"/>
              </a:spcAft>
            </a:pPr>
            <a:r>
              <a:rPr lang="en-GB" sz="1400" dirty="0">
                <a:solidFill>
                  <a:schemeClr val="tx1"/>
                </a:solidFill>
                <a:latin typeface="Sassoon Penpals" panose="02000400000000000000" pitchFamily="50" charset="0"/>
              </a:rPr>
              <a:t>Stamps</a:t>
            </a:r>
          </a:p>
          <a:p>
            <a:pPr>
              <a:spcAft>
                <a:spcPts val="200"/>
              </a:spcAft>
            </a:pPr>
            <a:r>
              <a:rPr lang="en-GB" sz="1400" dirty="0">
                <a:solidFill>
                  <a:schemeClr val="tx1"/>
                </a:solidFill>
                <a:latin typeface="Sassoon Penpals" panose="02000400000000000000" pitchFamily="50" charset="0"/>
              </a:rPr>
              <a:t>Statues</a:t>
            </a:r>
          </a:p>
          <a:p>
            <a:pPr>
              <a:spcAft>
                <a:spcPts val="200"/>
              </a:spcAft>
            </a:pPr>
            <a:r>
              <a:rPr lang="en-GB" sz="1400" dirty="0">
                <a:solidFill>
                  <a:schemeClr val="tx1"/>
                </a:solidFill>
                <a:latin typeface="Sassoon Penpals" panose="02000400000000000000" pitchFamily="50" charset="0"/>
              </a:rPr>
              <a:t>Projected £50 bank note</a:t>
            </a:r>
            <a:endParaRPr lang="en-US" sz="1400" dirty="0">
              <a:solidFill>
                <a:schemeClr val="tx1"/>
              </a:solidFill>
              <a:latin typeface="Sassoon Penpals" panose="02000400000000000000" pitchFamily="50" charset="0"/>
            </a:endParaRPr>
          </a:p>
          <a:p>
            <a:pPr>
              <a:spcAft>
                <a:spcPts val="200"/>
              </a:spcAft>
            </a:pPr>
            <a:r>
              <a:rPr lang="en-US" sz="1400" dirty="0">
                <a:solidFill>
                  <a:schemeClr val="tx1"/>
                </a:solidFill>
                <a:latin typeface="Sassoon Penpals" panose="02000400000000000000" pitchFamily="50" charset="0"/>
              </a:rPr>
              <a:t>Modern interpretations of events such as animations and graphic novel panels</a:t>
            </a:r>
            <a:endParaRPr lang="en-GB" sz="1400" b="1"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3329863457"/>
              </p:ext>
            </p:extLst>
          </p:nvPr>
        </p:nvGraphicFramePr>
        <p:xfrm>
          <a:off x="3966786" y="4374770"/>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Causation	</a:t>
            </a:r>
            <a:r>
              <a:rPr lang="en-US" sz="1400" dirty="0">
                <a:solidFill>
                  <a:srgbClr val="FF0000"/>
                </a:solidFill>
                <a:latin typeface="Sassoon Penpals" panose="02000400000000000000" pitchFamily="50" charset="0"/>
              </a:rPr>
              <a:t>Similarity and difference </a:t>
            </a:r>
            <a:r>
              <a:rPr lang="en-US" sz="1400" dirty="0">
                <a:solidFill>
                  <a:schemeClr val="tx1"/>
                </a:solidFill>
                <a:latin typeface="Sassoon Penpals" panose="02000400000000000000" pitchFamily="50" charset="0"/>
              </a:rPr>
              <a:t>Perspective	Sources	 	</a:t>
            </a:r>
            <a:r>
              <a:rPr lang="en-US" sz="1400" dirty="0">
                <a:solidFill>
                  <a:srgbClr val="FF0000"/>
                </a:solidFill>
                <a:latin typeface="Sassoon Penpals" panose="02000400000000000000" pitchFamily="50" charset="0"/>
              </a:rPr>
              <a:t>Significance</a:t>
            </a:r>
            <a:r>
              <a:rPr lang="en-US" sz="1400" dirty="0">
                <a:solidFill>
                  <a:schemeClr val="tx1"/>
                </a:solidFill>
                <a:latin typeface="Sassoon Penpals" panose="02000400000000000000" pitchFamily="50" charset="0"/>
              </a:rPr>
              <a:t> 	Chronology	</a:t>
            </a:r>
            <a:r>
              <a:rPr lang="en-US" sz="1400" dirty="0">
                <a:solidFill>
                  <a:srgbClr val="FF0000"/>
                </a:solidFill>
                <a:latin typeface="Sassoon Penpals" panose="02000400000000000000" pitchFamily="50" charset="0"/>
              </a:rPr>
              <a:t>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8"/>
            <a:ext cx="4169759" cy="38833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our school environment changed significantly 20 years ago when the area was redeveloped.</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the high street has changed significantly in the last 150 years. e.g. cars, farming community, fashion, size etc.</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Recall</a:t>
            </a:r>
            <a:r>
              <a:rPr lang="en-GB" sz="1400" dirty="0">
                <a:solidFill>
                  <a:schemeClr val="tx1"/>
                </a:solidFill>
                <a:latin typeface="Sassoon Penpals" panose="02000400000000000000" pitchFamily="50" charset="0"/>
              </a:rPr>
              <a:t> that Florence Nightingale, Mary </a:t>
            </a:r>
            <a:r>
              <a:rPr lang="en-GB" sz="1400" dirty="0" err="1">
                <a:solidFill>
                  <a:schemeClr val="tx1"/>
                </a:solidFill>
                <a:latin typeface="Sassoon Penpals" panose="02000400000000000000" pitchFamily="50" charset="0"/>
              </a:rPr>
              <a:t>Seacole</a:t>
            </a:r>
            <a:r>
              <a:rPr lang="en-GB" sz="1400" dirty="0">
                <a:solidFill>
                  <a:schemeClr val="tx1"/>
                </a:solidFill>
                <a:latin typeface="Sassoon Penpals" panose="02000400000000000000" pitchFamily="50" charset="0"/>
              </a:rPr>
              <a:t> and Edith Cavell are principally remembered as a nurses, a long time ago and were connected with major wars.</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Compare and contrast </a:t>
            </a:r>
            <a:r>
              <a:rPr lang="en-GB" sz="1400" dirty="0">
                <a:solidFill>
                  <a:schemeClr val="tx1"/>
                </a:solidFill>
                <a:latin typeface="Sassoon Penpals" panose="02000400000000000000" pitchFamily="50" charset="0"/>
              </a:rPr>
              <a:t>different ways of commemorating individuals.</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Recognise</a:t>
            </a:r>
            <a:r>
              <a:rPr lang="en-GB" sz="1400" dirty="0">
                <a:solidFill>
                  <a:schemeClr val="tx1"/>
                </a:solidFill>
                <a:latin typeface="Sassoon Penpals" panose="02000400000000000000" pitchFamily="50" charset="0"/>
              </a:rPr>
              <a:t> that the nurses lived ‘</a:t>
            </a:r>
            <a:r>
              <a:rPr lang="en-GB" sz="1400">
                <a:solidFill>
                  <a:schemeClr val="tx1"/>
                </a:solidFill>
                <a:latin typeface="Sassoon Penpals" panose="02000400000000000000" pitchFamily="50" charset="0"/>
              </a:rPr>
              <a:t>beyond living </a:t>
            </a:r>
            <a:r>
              <a:rPr lang="en-GB" sz="1400" dirty="0">
                <a:solidFill>
                  <a:schemeClr val="tx1"/>
                </a:solidFill>
                <a:latin typeface="Sassoon Penpals" panose="02000400000000000000" pitchFamily="50" charset="0"/>
              </a:rPr>
              <a:t>memory’.</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100" b="1" dirty="0">
              <a:solidFill>
                <a:schemeClr val="tx1"/>
              </a:solidFill>
              <a:latin typeface="Sassoon Penpals" panose="02000400000000000000" pitchFamily="50" charset="0"/>
            </a:endParaRPr>
          </a:p>
          <a:p>
            <a:pPr>
              <a:spcAft>
                <a:spcPts val="600"/>
              </a:spcAft>
            </a:pPr>
            <a:endParaRPr lang="en-GB" sz="10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5209053"/>
            <a:ext cx="4169759" cy="425883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Created their own personal timeline for their lives so far (EYFS).</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Introduced to people in stories about the past who did important things and are remembered today (EYFS).</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Heard and discussed accounts of the past involving people, places and events through storytelling and role play (EYFS).</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Supported to organise events using basic chronology (EYFS).</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Recognised that things happened before they were born (EYFS).</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Examined artefacts from the past. (EYFS)</a:t>
            </a: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E0D6D03C-5E70-4BF4-B694-BB25C1B131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0419" y="5268442"/>
            <a:ext cx="606080" cy="438815"/>
          </a:xfrm>
          <a:prstGeom prst="rect">
            <a:avLst/>
          </a:prstGeom>
        </p:spPr>
      </p:pic>
      <p:sp>
        <p:nvSpPr>
          <p:cNvPr id="15" name="Rounded Rectangle 48">
            <a:extLst>
              <a:ext uri="{FF2B5EF4-FFF2-40B4-BE49-F238E27FC236}">
                <a16:creationId xmlns:a16="http://schemas.microsoft.com/office/drawing/2014/main" id="{3DD3192D-CA11-475C-A32A-B476B936E3EB}"/>
              </a:ext>
            </a:extLst>
          </p:cNvPr>
          <p:cNvSpPr/>
          <p:nvPr/>
        </p:nvSpPr>
        <p:spPr>
          <a:xfrm>
            <a:off x="3874282" y="7572299"/>
            <a:ext cx="4586654" cy="18955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02EE930F-A676-4B2A-ABB5-E9DDEDE286B1}"/>
              </a:ext>
            </a:extLst>
          </p:cNvPr>
          <p:cNvPicPr>
            <a:picLocks noChangeAspect="1"/>
          </p:cNvPicPr>
          <p:nvPr/>
        </p:nvPicPr>
        <p:blipFill>
          <a:blip r:embed="rId5"/>
          <a:stretch>
            <a:fillRect/>
          </a:stretch>
        </p:blipFill>
        <p:spPr>
          <a:xfrm>
            <a:off x="12021950" y="137755"/>
            <a:ext cx="750026" cy="747542"/>
          </a:xfrm>
          <a:prstGeom prst="rect">
            <a:avLst/>
          </a:prstGeom>
        </p:spPr>
      </p:pic>
    </p:spTree>
    <p:extLst>
      <p:ext uri="{BB962C8B-B14F-4D97-AF65-F5344CB8AC3E}">
        <p14:creationId xmlns:p14="http://schemas.microsoft.com/office/powerpoint/2010/main" val="28251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2</a:t>
            </a:r>
          </a:p>
        </p:txBody>
      </p:sp>
      <p:pic>
        <p:nvPicPr>
          <p:cNvPr id="5" name="Picture 4">
            <a:extLst>
              <a:ext uri="{FF2B5EF4-FFF2-40B4-BE49-F238E27FC236}">
                <a16:creationId xmlns:a16="http://schemas.microsoft.com/office/drawing/2014/main" id="{1E4223BD-74F5-4D04-BDAE-82308A0D6B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266394"/>
            <a:ext cx="1841152" cy="1835055"/>
          </a:xfrm>
          <a:prstGeom prst="rect">
            <a:avLst/>
          </a:prstGeom>
        </p:spPr>
      </p:pic>
    </p:spTree>
    <p:extLst>
      <p:ext uri="{BB962C8B-B14F-4D97-AF65-F5344CB8AC3E}">
        <p14:creationId xmlns:p14="http://schemas.microsoft.com/office/powerpoint/2010/main" val="2126235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latin typeface="Sassoon Penpals" panose="02000400000000000000" pitchFamily="50" charset="0"/>
              </a:rPr>
              <a:t>Year 2 – Pevensey Castle</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4" y="758159"/>
            <a:ext cx="4713104"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Why is there a castle in our village? What significant event occurred in 1066?  </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the terms ‘conquest’, ‘invasion’ and ‘war’ mean.</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That Pevensey has changed significantly over the last 1800 years.</a:t>
            </a:r>
            <a:endParaRPr lang="en-US" sz="11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That Pevensey was once situated immediately next to the sea.</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the Southern Coast has always been vulnerable to invasions from Europe – hence Pevensey is an significant defensive stronghold.</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the castle was abandoned by the Romans in 410 AD. The locals continued to use the harbor for trade (salt and fish).</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when Anglo-Saxon King Edward the Confessor died, he had no heir and different rulers claimed to be the rightful king.</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Harold Godwinson seized the throne after Edward’s death.</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Normans landed at Pevensey and used the Castle as a temporary base. They built a basic wooden fort within the Roman walls.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That 1066 was a significant date in history as this was the last time a foreign force invaded and conquered England.</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William of Normandy defeated Harold Godwinson at the Battle of Hastings. </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Harold was possibly shot in the eye.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the Norman Castle was built following William’s victory at the Battle of Hastings.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castle was a very impressive sight and would have intimidated the locals as well as demonstrating Norman power.</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The castle has many defensive features which could be used at a time of war or conflict. </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castle has been used several times for defense since 1066. Machine-gun posts and cannons have been positioned inside the castle walls. </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castles are expensive places to run and maintain hence people no longer live in the castle. Also, locals have used the available stone to build many of the surrounding houses. </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Significant historical events, people and places in their own locality</a:t>
            </a:r>
            <a:r>
              <a:rPr lang="en-US" sz="1200" dirty="0">
                <a:solidFill>
                  <a:schemeClr val="tx1"/>
                </a:solidFill>
                <a:latin typeface="Sassoon Penpals" panose="02000400000000000000" pitchFamily="50" charset="0"/>
              </a:rPr>
              <a:t>.</a:t>
            </a:r>
            <a:endParaRPr lang="en-GB" sz="16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222756"/>
          </a:xfrm>
          <a:prstGeom prst="roundRect">
            <a:avLst>
              <a:gd name="adj" fmla="val 410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2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200"/>
              </a:spcAft>
            </a:pPr>
            <a:r>
              <a:rPr lang="en-US" sz="1400" dirty="0">
                <a:solidFill>
                  <a:schemeClr val="tx1"/>
                </a:solidFill>
                <a:latin typeface="Sassoon Penpals" panose="02000400000000000000" pitchFamily="50" charset="0"/>
              </a:rPr>
              <a:t>Paintings and portraits</a:t>
            </a:r>
          </a:p>
          <a:p>
            <a:pPr>
              <a:spcAft>
                <a:spcPts val="200"/>
              </a:spcAft>
            </a:pPr>
            <a:r>
              <a:rPr lang="en-US" sz="1400" dirty="0">
                <a:solidFill>
                  <a:schemeClr val="tx1"/>
                </a:solidFill>
                <a:latin typeface="Sassoon Penpals" panose="02000400000000000000" pitchFamily="50" charset="0"/>
              </a:rPr>
              <a:t>Drawings</a:t>
            </a:r>
          </a:p>
          <a:p>
            <a:pPr>
              <a:spcAft>
                <a:spcPts val="200"/>
              </a:spcAft>
            </a:pPr>
            <a:r>
              <a:rPr lang="en-US" sz="1400" dirty="0">
                <a:solidFill>
                  <a:schemeClr val="tx1"/>
                </a:solidFill>
                <a:latin typeface="Sassoon Penpals" panose="02000400000000000000" pitchFamily="50" charset="0"/>
              </a:rPr>
              <a:t>Monuments</a:t>
            </a:r>
          </a:p>
          <a:p>
            <a:pPr>
              <a:spcAft>
                <a:spcPts val="200"/>
              </a:spcAft>
            </a:pPr>
            <a:r>
              <a:rPr lang="en-US" sz="1400" dirty="0">
                <a:solidFill>
                  <a:schemeClr val="tx1"/>
                </a:solidFill>
                <a:latin typeface="Sassoon Penpals" panose="02000400000000000000" pitchFamily="50" charset="0"/>
              </a:rPr>
              <a:t>Castles/Historical Sites</a:t>
            </a:r>
          </a:p>
          <a:p>
            <a:pPr>
              <a:spcAft>
                <a:spcPts val="200"/>
              </a:spcAft>
            </a:pPr>
            <a:r>
              <a:rPr lang="en-US" sz="1400" dirty="0">
                <a:solidFill>
                  <a:schemeClr val="tx1"/>
                </a:solidFill>
                <a:latin typeface="Sassoon Penpals" panose="02000400000000000000" pitchFamily="50" charset="0"/>
              </a:rPr>
              <a:t>Artefacts</a:t>
            </a:r>
          </a:p>
          <a:p>
            <a:pPr>
              <a:spcAft>
                <a:spcPts val="200"/>
              </a:spcAft>
            </a:pPr>
            <a:r>
              <a:rPr lang="en-US" sz="1400" dirty="0">
                <a:solidFill>
                  <a:schemeClr val="tx1"/>
                </a:solidFill>
                <a:latin typeface="Sassoon Penpals" panose="02000400000000000000" pitchFamily="50" charset="0"/>
              </a:rPr>
              <a:t>Maps</a:t>
            </a:r>
          </a:p>
          <a:p>
            <a:pPr>
              <a:spcAft>
                <a:spcPts val="200"/>
              </a:spcAft>
            </a:pPr>
            <a:r>
              <a:rPr lang="en-US" sz="1400" dirty="0">
                <a:solidFill>
                  <a:schemeClr val="tx1"/>
                </a:solidFill>
                <a:latin typeface="Sassoon Penpals" panose="02000400000000000000" pitchFamily="50" charset="0"/>
              </a:rPr>
              <a:t>Modern interpretations of events such as animations and </a:t>
            </a:r>
            <a:r>
              <a:rPr lang="en-GB" sz="1400" dirty="0">
                <a:solidFill>
                  <a:schemeClr val="tx1"/>
                </a:solidFill>
                <a:latin typeface="Sassoon Penpals" panose="02000400000000000000" pitchFamily="50" charset="0"/>
              </a:rPr>
              <a:t>images.</a:t>
            </a: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2225470154"/>
              </p:ext>
            </p:extLst>
          </p:nvPr>
        </p:nvGraphicFramePr>
        <p:xfrm>
          <a:off x="3966786" y="4351428"/>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rgbClr val="FF0000"/>
                </a:solidFill>
                <a:latin typeface="Sassoon Penpals" panose="02000400000000000000" pitchFamily="50" charset="0"/>
              </a:rPr>
              <a:t>Change		Continuity</a:t>
            </a:r>
            <a:r>
              <a:rPr lang="en-US" sz="1400" dirty="0">
                <a:solidFill>
                  <a:schemeClr val="tx1"/>
                </a:solidFill>
                <a:latin typeface="Sassoon Penpals" panose="02000400000000000000" pitchFamily="50" charset="0"/>
              </a:rPr>
              <a:t>	Causation	</a:t>
            </a:r>
            <a:r>
              <a:rPr lang="en-US" sz="1400" dirty="0">
                <a:solidFill>
                  <a:srgbClr val="FF0000"/>
                </a:solidFill>
                <a:latin typeface="Sassoon Penpals" panose="02000400000000000000" pitchFamily="50" charset="0"/>
              </a:rPr>
              <a:t>Similarity and difference </a:t>
            </a:r>
            <a:r>
              <a:rPr lang="en-US" sz="1400" dirty="0">
                <a:solidFill>
                  <a:schemeClr val="tx1"/>
                </a:solidFill>
                <a:latin typeface="Sassoon Penpals" panose="02000400000000000000" pitchFamily="50" charset="0"/>
              </a:rPr>
              <a:t>Perspective	Sources	 	Significance 	Chronology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8"/>
            <a:ext cx="4169759" cy="38833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Sequence and describe</a:t>
            </a:r>
            <a:r>
              <a:rPr lang="en-US" sz="1400" dirty="0">
                <a:solidFill>
                  <a:schemeClr val="tx1"/>
                </a:solidFill>
                <a:latin typeface="Sassoon Penpals" panose="02000400000000000000" pitchFamily="50" charset="0"/>
              </a:rPr>
              <a:t> how Pevensey Castle has changed significantly over the last 1800 years.</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1066 was a significant date in history as this was the last time a foreign force invaded and conquered England.</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the castle has many defensive features which could be used at a time of war or conflict.</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and </a:t>
            </a: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the probable cause of the Great Fire of London in 1666.</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who Samuel Pepys was and why his diary is an important source of primary evidence of the fire.</a:t>
            </a:r>
          </a:p>
          <a:p>
            <a:pPr marL="228600" indent="-228600">
              <a:spcAft>
                <a:spcPts val="600"/>
              </a:spcAft>
              <a:buFont typeface="+mj-lt"/>
              <a:buAutoNum type="arabicPeriod"/>
            </a:pPr>
            <a:endParaRPr lang="en-US" sz="1200" dirty="0">
              <a:solidFill>
                <a:schemeClr val="tx1"/>
              </a:solidFill>
              <a:latin typeface="Sassoon Penpals" panose="02000400000000000000" pitchFamily="50" charset="0"/>
            </a:endParaRPr>
          </a:p>
          <a:p>
            <a:pPr>
              <a:spcAft>
                <a:spcPts val="600"/>
              </a:spcAft>
            </a:pPr>
            <a:endParaRPr lang="en-GB" sz="1050" b="1" dirty="0">
              <a:solidFill>
                <a:schemeClr val="tx1"/>
              </a:solidFill>
              <a:latin typeface="Sassoon Penpals" panose="02000400000000000000" pitchFamily="50" charset="0"/>
            </a:endParaRPr>
          </a:p>
          <a:p>
            <a:pPr>
              <a:spcAft>
                <a:spcPts val="600"/>
              </a:spcAft>
            </a:pPr>
            <a:endParaRPr lang="en-GB" sz="8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5209053"/>
            <a:ext cx="4169759" cy="425883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Have explored the concept of historical significance.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Learnt that our own locality has changed in its history but certain themes have remained the same.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Have learned the local geography of their own locality.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1 Geography)</a:t>
            </a: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83DFEA8A-AC4F-4F7D-AD45-EB3906C807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250" y="5338780"/>
            <a:ext cx="606080" cy="438815"/>
          </a:xfrm>
          <a:prstGeom prst="rect">
            <a:avLst/>
          </a:prstGeom>
        </p:spPr>
      </p:pic>
      <p:sp>
        <p:nvSpPr>
          <p:cNvPr id="15" name="Rounded Rectangle 48">
            <a:extLst>
              <a:ext uri="{FF2B5EF4-FFF2-40B4-BE49-F238E27FC236}">
                <a16:creationId xmlns:a16="http://schemas.microsoft.com/office/drawing/2014/main" id="{D1BD043F-B057-496F-B3B1-F0019F5539A9}"/>
              </a:ext>
            </a:extLst>
          </p:cNvPr>
          <p:cNvSpPr/>
          <p:nvPr/>
        </p:nvSpPr>
        <p:spPr>
          <a:xfrm>
            <a:off x="3874282" y="7527683"/>
            <a:ext cx="4586654" cy="194020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D8BCDB73-62F2-4EB9-BD16-28C7BAD45C22}"/>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3645988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latin typeface="Sassoon Penpals" panose="02000400000000000000" pitchFamily="50" charset="0"/>
              </a:rPr>
              <a:t>Year 2 – The Great Fire of London</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3" y="758159"/>
            <a:ext cx="4805347" cy="356265"/>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panose="02000400000000000000" pitchFamily="50" charset="0"/>
              </a:rPr>
              <a:t>How do we know so much about what happened in the Great Fire of London?</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probable cause of the Great Fire of London in 1666.</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What living conditions in London were like for most people in 1666.</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these conditions enabled the fire to spread so quickly.</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Some of the main events that occurred during the fire.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main effects of the fire on the city.</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distinction between primary and secondary sources of evidence of the fire.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Why some sources of evidence of the fire are more reliable and trustworthy than others.</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Who Samuel Pepys was and why his diary is an important source of primary evidence of the fire.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main actions that were taken to control the fire.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Why the fire took so long to extinguish.</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What might have been done to control the fire earlier.</a:t>
            </a:r>
            <a:endParaRPr lang="en-US" sz="12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events beyond living memory that are significant nationally or globally</a:t>
            </a:r>
            <a:endParaRPr lang="en-GB" sz="16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199310"/>
          </a:xfrm>
          <a:prstGeom prst="roundRect">
            <a:avLst>
              <a:gd name="adj" fmla="val 487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2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200"/>
              </a:spcAft>
            </a:pPr>
            <a:r>
              <a:rPr lang="en-US" sz="1400" dirty="0">
                <a:solidFill>
                  <a:schemeClr val="tx1"/>
                </a:solidFill>
                <a:latin typeface="Sassoon Penpals" panose="02000400000000000000" pitchFamily="50" charset="0"/>
              </a:rPr>
              <a:t>Paintings and portraits</a:t>
            </a:r>
          </a:p>
          <a:p>
            <a:pPr>
              <a:spcAft>
                <a:spcPts val="200"/>
              </a:spcAft>
            </a:pPr>
            <a:r>
              <a:rPr lang="en-US" sz="1400" dirty="0">
                <a:solidFill>
                  <a:schemeClr val="tx1"/>
                </a:solidFill>
                <a:latin typeface="Sassoon Penpals" panose="02000400000000000000" pitchFamily="50" charset="0"/>
              </a:rPr>
              <a:t>Drawings</a:t>
            </a:r>
          </a:p>
          <a:p>
            <a:pPr>
              <a:spcAft>
                <a:spcPts val="200"/>
              </a:spcAft>
            </a:pPr>
            <a:r>
              <a:rPr lang="en-US" sz="1400" dirty="0">
                <a:solidFill>
                  <a:schemeClr val="tx1"/>
                </a:solidFill>
                <a:latin typeface="Sassoon Penpals" panose="02000400000000000000" pitchFamily="50" charset="0"/>
              </a:rPr>
              <a:t>Monuments</a:t>
            </a:r>
          </a:p>
          <a:p>
            <a:pPr>
              <a:spcAft>
                <a:spcPts val="200"/>
              </a:spcAft>
            </a:pPr>
            <a:r>
              <a:rPr lang="en-US" sz="1400" dirty="0">
                <a:solidFill>
                  <a:schemeClr val="tx1"/>
                </a:solidFill>
                <a:latin typeface="Sassoon Penpals" panose="02000400000000000000" pitchFamily="50" charset="0"/>
              </a:rPr>
              <a:t>Diaries</a:t>
            </a:r>
          </a:p>
          <a:p>
            <a:pPr>
              <a:spcAft>
                <a:spcPts val="200"/>
              </a:spcAft>
            </a:pPr>
            <a:r>
              <a:rPr lang="en-US" sz="1400" dirty="0">
                <a:solidFill>
                  <a:schemeClr val="tx1"/>
                </a:solidFill>
                <a:latin typeface="Sassoon Penpals" panose="02000400000000000000" pitchFamily="50" charset="0"/>
              </a:rPr>
              <a:t>Artefacts</a:t>
            </a:r>
          </a:p>
          <a:p>
            <a:pPr>
              <a:spcAft>
                <a:spcPts val="200"/>
              </a:spcAft>
            </a:pPr>
            <a:r>
              <a:rPr lang="en-US" sz="1400" dirty="0">
                <a:solidFill>
                  <a:schemeClr val="tx1"/>
                </a:solidFill>
                <a:latin typeface="Sassoon Penpals" panose="02000400000000000000" pitchFamily="50" charset="0"/>
              </a:rPr>
              <a:t>Maps</a:t>
            </a:r>
          </a:p>
          <a:p>
            <a:pPr>
              <a:spcAft>
                <a:spcPts val="200"/>
              </a:spcAft>
            </a:pPr>
            <a:r>
              <a:rPr lang="en-US" sz="1400" dirty="0">
                <a:solidFill>
                  <a:schemeClr val="tx1"/>
                </a:solidFill>
                <a:latin typeface="Sassoon Penpals" panose="02000400000000000000" pitchFamily="50" charset="0"/>
              </a:rPr>
              <a:t>Modern interpretations of events such as animations and graphic novel panels</a:t>
            </a:r>
            <a:endParaRPr lang="en-GB" sz="1400" b="1" dirty="0">
              <a:solidFill>
                <a:schemeClr val="tx1"/>
              </a:solidFill>
              <a:latin typeface="Sassoon Penpals" panose="02000400000000000000" pitchFamily="50" charset="0"/>
            </a:endParaRPr>
          </a:p>
          <a:p>
            <a:pPr>
              <a:spcAft>
                <a:spcPts val="200"/>
              </a:spcAft>
            </a:pPr>
            <a:endParaRPr lang="en-GB" sz="500" b="1"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8623837"/>
              </p:ext>
            </p:extLst>
          </p:nvPr>
        </p:nvGraphicFramePr>
        <p:xfrm>
          <a:off x="3961101" y="4316155"/>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a:t>
            </a:r>
            <a:r>
              <a:rPr lang="en-US" sz="1400" dirty="0">
                <a:solidFill>
                  <a:srgbClr val="FF0000"/>
                </a:solidFill>
                <a:latin typeface="Sassoon Penpals" panose="02000400000000000000" pitchFamily="50" charset="0"/>
              </a:rPr>
              <a:t>Causation</a:t>
            </a:r>
            <a:r>
              <a:rPr lang="en-US" sz="1400" dirty="0">
                <a:solidFill>
                  <a:schemeClr val="tx1"/>
                </a:solidFill>
                <a:latin typeface="Sassoon Penpals" panose="02000400000000000000" pitchFamily="50" charset="0"/>
              </a:rPr>
              <a:t>	Similarity and difference Perspective	</a:t>
            </a:r>
            <a:r>
              <a:rPr lang="en-US" sz="1400" dirty="0">
                <a:solidFill>
                  <a:srgbClr val="FF0000"/>
                </a:solidFill>
                <a:latin typeface="Sassoon Penpals" panose="02000400000000000000" pitchFamily="50" charset="0"/>
              </a:rPr>
              <a:t>Sources</a:t>
            </a:r>
            <a:r>
              <a:rPr lang="en-US" sz="1400" dirty="0">
                <a:solidFill>
                  <a:schemeClr val="tx1"/>
                </a:solidFill>
                <a:latin typeface="Sassoon Penpals" panose="02000400000000000000" pitchFamily="50" charset="0"/>
              </a:rPr>
              <a:t>	 	Significance 	Chronology	</a:t>
            </a:r>
            <a:r>
              <a:rPr lang="en-US" sz="1400" dirty="0">
                <a:solidFill>
                  <a:srgbClr val="FF0000"/>
                </a:solidFill>
                <a:latin typeface="Sassoon Penpals" panose="02000400000000000000" pitchFamily="50" charset="0"/>
              </a:rPr>
              <a:t>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8"/>
            <a:ext cx="4169759" cy="380672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Sequence and describe</a:t>
            </a:r>
            <a:r>
              <a:rPr lang="en-US" sz="1400" dirty="0">
                <a:solidFill>
                  <a:schemeClr val="tx1"/>
                </a:solidFill>
                <a:latin typeface="Sassoon Penpals" panose="02000400000000000000" pitchFamily="50" charset="0"/>
              </a:rPr>
              <a:t> how Pevensey Castle has changed significantly over the last 1800 years.</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1066 was a significant date in history as this was the last time a foreign force invaded and conquered England.</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the castle has many defensive features which could be used at a time of war or conflict.</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and </a:t>
            </a: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the probable cause of the Great Fire of London in 1666.</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who Samuel Pepys was and why his diary is an important source of primary evidence of the fire.</a:t>
            </a:r>
          </a:p>
          <a:p>
            <a:pPr marL="228600" indent="-228600">
              <a:spcAft>
                <a:spcPts val="600"/>
              </a:spcAft>
              <a:buFont typeface="+mj-lt"/>
              <a:buAutoNum type="arabicPeriod"/>
            </a:pPr>
            <a:endParaRPr lang="en-US" sz="1200" dirty="0">
              <a:solidFill>
                <a:schemeClr val="tx1"/>
              </a:solidFill>
              <a:latin typeface="Sassoon Penpals" panose="02000400000000000000" pitchFamily="50" charset="0"/>
            </a:endParaRPr>
          </a:p>
          <a:p>
            <a:pPr>
              <a:spcAft>
                <a:spcPts val="600"/>
              </a:spcAft>
            </a:pPr>
            <a:endParaRPr lang="en-GB" sz="1050" b="1" dirty="0">
              <a:solidFill>
                <a:schemeClr val="tx1"/>
              </a:solidFill>
              <a:latin typeface="Sassoon Penpals" panose="02000400000000000000" pitchFamily="50" charset="0"/>
            </a:endParaRPr>
          </a:p>
          <a:p>
            <a:pPr>
              <a:spcAft>
                <a:spcPts val="600"/>
              </a:spcAft>
            </a:pPr>
            <a:endParaRPr lang="en-GB" sz="8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5089877"/>
            <a:ext cx="4169759" cy="437800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Have explored the concept of historical significance. (</a:t>
            </a:r>
            <a:r>
              <a:rPr lang="en-US" sz="1400" dirty="0" err="1">
                <a:solidFill>
                  <a:schemeClr val="tx1"/>
                </a:solidFill>
                <a:latin typeface="Sassoon Penpals" panose="02000400000000000000" pitchFamily="50" charset="0"/>
              </a:rPr>
              <a:t>Yr</a:t>
            </a:r>
            <a:r>
              <a:rPr lang="en-US" sz="1400" dirty="0">
                <a:solidFill>
                  <a:schemeClr val="tx1"/>
                </a:solidFill>
                <a:latin typeface="Sassoon Penpals" panose="02000400000000000000" pitchFamily="50" charset="0"/>
              </a:rPr>
              <a:t> 1)</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Learned that the achievements of some individuals, places and events in history are considered more significant than others. (</a:t>
            </a:r>
            <a:r>
              <a:rPr lang="en-US" sz="1400" dirty="0" err="1">
                <a:solidFill>
                  <a:schemeClr val="tx1"/>
                </a:solidFill>
                <a:latin typeface="Sassoon Penpals" panose="02000400000000000000" pitchFamily="50" charset="0"/>
              </a:rPr>
              <a:t>Yr</a:t>
            </a:r>
            <a:r>
              <a:rPr lang="en-US" sz="1400" dirty="0">
                <a:solidFill>
                  <a:schemeClr val="tx1"/>
                </a:solidFill>
                <a:latin typeface="Sassoon Penpals" panose="02000400000000000000" pitchFamily="50" charset="0"/>
              </a:rPr>
              <a:t> 1)</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Have learned about significant people, places and events in their locality. (</a:t>
            </a:r>
            <a:r>
              <a:rPr lang="en-US" sz="1400" dirty="0" err="1">
                <a:solidFill>
                  <a:schemeClr val="tx1"/>
                </a:solidFill>
                <a:latin typeface="Sassoon Penpals" panose="02000400000000000000" pitchFamily="50" charset="0"/>
              </a:rPr>
              <a:t>Yr</a:t>
            </a:r>
            <a:r>
              <a:rPr lang="en-US" sz="1400" dirty="0">
                <a:solidFill>
                  <a:schemeClr val="tx1"/>
                </a:solidFill>
                <a:latin typeface="Sassoon Penpals" panose="02000400000000000000" pitchFamily="50" charset="0"/>
              </a:rPr>
              <a:t> 2)</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Were introduced to people in stories about the past who did important and memorable things. (EYFS)</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Examined and talked about images of familiar situations in the past. (Yr1, EYFS)</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Examined artefacts from the past. (EYFS)</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Heard and discussed accounts of the past involving people, places and events through reading stories such as ‘Toby and the Great Fire of London’. (EYFS)</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Compared this with modern fire engines and firefighters when the local fire brigade visited the school. (EYFS)</a:t>
            </a: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6AABF343-2A2B-4E4A-978C-108B6D5E31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63527" y="5303611"/>
            <a:ext cx="606080" cy="438815"/>
          </a:xfrm>
          <a:prstGeom prst="rect">
            <a:avLst/>
          </a:prstGeom>
        </p:spPr>
      </p:pic>
      <p:sp>
        <p:nvSpPr>
          <p:cNvPr id="15" name="Rounded Rectangle 48">
            <a:extLst>
              <a:ext uri="{FF2B5EF4-FFF2-40B4-BE49-F238E27FC236}">
                <a16:creationId xmlns:a16="http://schemas.microsoft.com/office/drawing/2014/main" id="{3394C5ED-B6C0-447B-A60E-F943D273DFD5}"/>
              </a:ext>
            </a:extLst>
          </p:cNvPr>
          <p:cNvSpPr/>
          <p:nvPr/>
        </p:nvSpPr>
        <p:spPr>
          <a:xfrm>
            <a:off x="3874282" y="7572299"/>
            <a:ext cx="4586654" cy="18955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0266C419-B821-433B-9EDE-304FD075DE00}"/>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1918490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3</a:t>
            </a:r>
          </a:p>
        </p:txBody>
      </p:sp>
      <p:pic>
        <p:nvPicPr>
          <p:cNvPr id="5" name="Picture 4">
            <a:extLst>
              <a:ext uri="{FF2B5EF4-FFF2-40B4-BE49-F238E27FC236}">
                <a16:creationId xmlns:a16="http://schemas.microsoft.com/office/drawing/2014/main" id="{C6E7351F-EA76-4FF7-8412-EE517B7EC9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60179"/>
            <a:ext cx="1841152" cy="1835055"/>
          </a:xfrm>
          <a:prstGeom prst="rect">
            <a:avLst/>
          </a:prstGeom>
        </p:spPr>
      </p:pic>
    </p:spTree>
    <p:extLst>
      <p:ext uri="{BB962C8B-B14F-4D97-AF65-F5344CB8AC3E}">
        <p14:creationId xmlns:p14="http://schemas.microsoft.com/office/powerpoint/2010/main" val="1928902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3 – Prehistoric Britain</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4" y="758160"/>
            <a:ext cx="4472194" cy="357734"/>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What was Prehistoric Britain? How did Britain change during prehistory?</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What ‘prehistory’ is and the importance of ‘archaeology’.</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Britain was once covered in ice and that the earliest settlers were hunter-gatherers and live in caves.</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That farming (agriculture, taming animals) had a huge impact on the people’s way of life (Neolithic).</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Hunter-gatherers continued to live alongside the early farmers (3000BC).</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the discovery of </a:t>
            </a:r>
            <a:r>
              <a:rPr lang="en-US" sz="1200" dirty="0" err="1">
                <a:solidFill>
                  <a:schemeClr val="tx1"/>
                </a:solidFill>
                <a:latin typeface="Sassoon Penpals" panose="02000400000000000000" pitchFamily="50" charset="0"/>
              </a:rPr>
              <a:t>Skara</a:t>
            </a:r>
            <a:r>
              <a:rPr lang="en-US" sz="1200" dirty="0">
                <a:solidFill>
                  <a:schemeClr val="tx1"/>
                </a:solidFill>
                <a:latin typeface="Sassoon Penpals" panose="02000400000000000000" pitchFamily="50" charset="0"/>
              </a:rPr>
              <a:t> Brae was quite recent but it changed historians views of life during the Stone Age.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How historians make deductions about the way of life by examining evidence of items left behind (fishing hooks, animal bones, flint tools, building foundations).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Stonehenge was built about 3000BC in stages. It was built by transporting material huge distances away either by using water, slaves, wood structures.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Stonehenge is one of many similar constructions and it is difficult to understand exactly why they were built.</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Changes that occurred during the Iron Age (e.g. agriculture, language, trade, war and conflict etc.)</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pressures on land availability led to an increase in war and conflict between Iron Age communities.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there are varying theories for the discovery of 52 skeletons found at the Iron Age Hillfort, Maiden Castle. </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Britain was divided into a number of conflicting tribal kingdoms when the Romans invaded in 43 AD.</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That prehistory is the start and largest part of the wider narrative of British history.</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order of different time periods within ‘Prehistoric Britain’. Stone Age, Neolithic, Bronze Age, Iron Age.</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Similarities and differences between the Stone Age, Neolithic, Bronze Age and Iron Age.</a:t>
            </a:r>
            <a:endParaRPr lang="en-US" sz="12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Changes in Britain from the Stone Age to the Iron Age</a:t>
            </a:r>
            <a:r>
              <a:rPr lang="en-US" sz="1100" dirty="0">
                <a:solidFill>
                  <a:schemeClr val="tx1"/>
                </a:solidFill>
                <a:latin typeface="Sassoon Penpals" panose="02000400000000000000" pitchFamily="50" charset="0"/>
              </a:rPr>
              <a:t>.</a:t>
            </a:r>
            <a:endParaRPr lang="en-GB" sz="14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574211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600"/>
              </a:spcAft>
            </a:pPr>
            <a:r>
              <a:rPr lang="en-US" sz="1400" dirty="0">
                <a:solidFill>
                  <a:schemeClr val="tx1"/>
                </a:solidFill>
                <a:latin typeface="Sassoon Penpals" panose="02000400000000000000" pitchFamily="50" charset="0"/>
              </a:rPr>
              <a:t>Maps</a:t>
            </a:r>
          </a:p>
          <a:p>
            <a:pPr>
              <a:spcAft>
                <a:spcPts val="600"/>
              </a:spcAft>
            </a:pPr>
            <a:r>
              <a:rPr lang="en-US" sz="1400" dirty="0">
                <a:solidFill>
                  <a:schemeClr val="tx1"/>
                </a:solidFill>
                <a:latin typeface="Sassoon Penpals" panose="02000400000000000000" pitchFamily="50" charset="0"/>
              </a:rPr>
              <a:t>Modern artistic representations and reconstructions of people and places</a:t>
            </a:r>
          </a:p>
          <a:p>
            <a:pPr>
              <a:spcAft>
                <a:spcPts val="600"/>
              </a:spcAft>
            </a:pPr>
            <a:r>
              <a:rPr lang="en-US" sz="1400" dirty="0">
                <a:solidFill>
                  <a:schemeClr val="tx1"/>
                </a:solidFill>
                <a:latin typeface="Sassoon Penpals" panose="02000400000000000000" pitchFamily="50" charset="0"/>
              </a:rPr>
              <a:t>Photographs</a:t>
            </a:r>
          </a:p>
          <a:p>
            <a:pPr>
              <a:spcAft>
                <a:spcPts val="600"/>
              </a:spcAft>
            </a:pPr>
            <a:r>
              <a:rPr lang="en-US" sz="1400" dirty="0">
                <a:solidFill>
                  <a:schemeClr val="tx1"/>
                </a:solidFill>
                <a:latin typeface="Sassoon Penpals" panose="02000400000000000000" pitchFamily="50" charset="0"/>
              </a:rPr>
              <a:t>Artefacts</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1626405648"/>
              </p:ext>
            </p:extLst>
          </p:nvPr>
        </p:nvGraphicFramePr>
        <p:xfrm>
          <a:off x="3968985" y="4135908"/>
          <a:ext cx="4353848" cy="2447194"/>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Selecting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Choosing the information most suitable and relevant.</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Sequencing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Arranging events or artefacts in their correct time order.</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Comparing and contrasting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Finding similarities and differences in how people lived at different times.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Reasoning and speculating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Forming ideas about something without firm evidence.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pPr>
                        <a:spcAft>
                          <a:spcPts val="0"/>
                        </a:spcAft>
                      </a:pPr>
                      <a:r>
                        <a:rPr lang="en-US" sz="900" dirty="0" err="1">
                          <a:effectLst/>
                          <a:latin typeface="Sassoon Penpals" panose="02000400000000000000" pitchFamily="50" charset="0"/>
                          <a:ea typeface="Calibri" panose="020F0502020204030204" pitchFamily="34" charset="0"/>
                          <a:cs typeface="Times New Roman" panose="02020603050405020304" pitchFamily="18" charset="0"/>
                        </a:rPr>
                        <a:t>Summarise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US" sz="900" dirty="0">
                          <a:effectLst/>
                          <a:latin typeface="Sassoon Penpals" panose="02000400000000000000" pitchFamily="50" charset="0"/>
                          <a:ea typeface="Calibri" panose="020F0502020204030204" pitchFamily="34" charset="0"/>
                          <a:cs typeface="Times New Roman" panose="02020603050405020304" pitchFamily="18" charset="0"/>
                        </a:rPr>
                        <a:t>Outline or sum up briefly the main points about something .</a:t>
                      </a:r>
                      <a:endParaRPr lang="en-GB" sz="9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9953013"/>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Synthesising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Combining a range of ideas and facts from different sources.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Explaining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Showing understanding of how or why something happened.</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rgbClr val="FF0000"/>
                </a:solidFill>
                <a:latin typeface="Sassoon Penpals" panose="02000400000000000000" pitchFamily="50" charset="0"/>
              </a:rPr>
              <a:t>Change		Continuity</a:t>
            </a:r>
            <a:r>
              <a:rPr lang="en-US" sz="1400" dirty="0">
                <a:solidFill>
                  <a:schemeClr val="tx1"/>
                </a:solidFill>
                <a:latin typeface="Sassoon Penpals" panose="02000400000000000000" pitchFamily="50" charset="0"/>
              </a:rPr>
              <a:t>	Causation	</a:t>
            </a:r>
            <a:r>
              <a:rPr lang="en-US" sz="1400" dirty="0">
                <a:solidFill>
                  <a:srgbClr val="FF0000"/>
                </a:solidFill>
                <a:latin typeface="Sassoon Penpals" panose="02000400000000000000" pitchFamily="50" charset="0"/>
              </a:rPr>
              <a:t>Similarity and difference </a:t>
            </a:r>
            <a:r>
              <a:rPr lang="en-US" sz="1400" dirty="0">
                <a:solidFill>
                  <a:schemeClr val="tx1"/>
                </a:solidFill>
                <a:latin typeface="Sassoon Penpals" panose="02000400000000000000" pitchFamily="50" charset="0"/>
              </a:rPr>
              <a:t>Perspective	Sources	 	Significance 	</a:t>
            </a:r>
            <a:r>
              <a:rPr lang="en-US" sz="1400" dirty="0">
                <a:solidFill>
                  <a:srgbClr val="FF0000"/>
                </a:solidFill>
                <a:latin typeface="Sassoon Penpals" panose="02000400000000000000" pitchFamily="50" charset="0"/>
              </a:rPr>
              <a:t>Chronology</a:t>
            </a:r>
            <a:r>
              <a:rPr lang="en-US" sz="1400" dirty="0">
                <a:solidFill>
                  <a:schemeClr val="tx1"/>
                </a:solidFill>
                <a:latin typeface="Sassoon Penpals" panose="02000400000000000000" pitchFamily="50" charset="0"/>
              </a:rPr>
              <a:t>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7"/>
            <a:ext cx="4169759" cy="42254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Explain</a:t>
            </a:r>
            <a:r>
              <a:rPr lang="en-US" sz="1100" dirty="0">
                <a:solidFill>
                  <a:schemeClr val="tx1"/>
                </a:solidFill>
                <a:latin typeface="Sassoon Penpals" panose="02000400000000000000" pitchFamily="50" charset="0"/>
              </a:rPr>
              <a:t> that farming (agriculture, taming animals) had a huge impact on the people’s way of life (Neolithic).</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Reason</a:t>
            </a:r>
            <a:r>
              <a:rPr lang="en-US" sz="1100" dirty="0">
                <a:solidFill>
                  <a:schemeClr val="tx1"/>
                </a:solidFill>
                <a:latin typeface="Sassoon Penpals" panose="02000400000000000000" pitchFamily="50" charset="0"/>
              </a:rPr>
              <a:t> and </a:t>
            </a:r>
            <a:r>
              <a:rPr lang="en-US" sz="1100" b="1" dirty="0">
                <a:solidFill>
                  <a:schemeClr val="tx1"/>
                </a:solidFill>
                <a:latin typeface="Sassoon Penpals" panose="02000400000000000000" pitchFamily="50" charset="0"/>
              </a:rPr>
              <a:t>speculate</a:t>
            </a:r>
            <a:r>
              <a:rPr lang="en-US" sz="1100" dirty="0">
                <a:solidFill>
                  <a:schemeClr val="tx1"/>
                </a:solidFill>
                <a:latin typeface="Sassoon Penpals" panose="02000400000000000000" pitchFamily="50" charset="0"/>
              </a:rPr>
              <a:t> about the way of life by examining evidence of items left behind (fishing hooks, animal bones, flint tools, building foundations).</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Describe</a:t>
            </a:r>
            <a:r>
              <a:rPr lang="en-US" sz="1100" dirty="0">
                <a:solidFill>
                  <a:schemeClr val="tx1"/>
                </a:solidFill>
                <a:latin typeface="Sassoon Penpals" panose="02000400000000000000" pitchFamily="50" charset="0"/>
              </a:rPr>
              <a:t> and </a:t>
            </a:r>
            <a:r>
              <a:rPr lang="en-US" sz="1100" b="1" dirty="0" err="1">
                <a:solidFill>
                  <a:schemeClr val="tx1"/>
                </a:solidFill>
                <a:latin typeface="Sassoon Penpals" panose="02000400000000000000" pitchFamily="50" charset="0"/>
              </a:rPr>
              <a:t>summarise</a:t>
            </a:r>
            <a:r>
              <a:rPr lang="en-US" sz="1100" dirty="0">
                <a:solidFill>
                  <a:schemeClr val="tx1"/>
                </a:solidFill>
                <a:latin typeface="Sassoon Penpals" panose="02000400000000000000" pitchFamily="50" charset="0"/>
              </a:rPr>
              <a:t> changes that occurred during the Iron Age (</a:t>
            </a:r>
            <a:r>
              <a:rPr lang="en-US" sz="1100" dirty="0" err="1">
                <a:solidFill>
                  <a:schemeClr val="tx1"/>
                </a:solidFill>
                <a:latin typeface="Sassoon Penpals" panose="02000400000000000000" pitchFamily="50" charset="0"/>
              </a:rPr>
              <a:t>e.g</a:t>
            </a:r>
            <a:r>
              <a:rPr lang="en-US" sz="1100" dirty="0">
                <a:solidFill>
                  <a:schemeClr val="tx1"/>
                </a:solidFill>
                <a:latin typeface="Sassoon Penpals" panose="02000400000000000000" pitchFamily="50" charset="0"/>
              </a:rPr>
              <a:t>,. agriculture, language, trade, war and conflict etc.)</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Recall</a:t>
            </a:r>
            <a:r>
              <a:rPr lang="en-US" sz="1100" dirty="0">
                <a:solidFill>
                  <a:schemeClr val="tx1"/>
                </a:solidFill>
                <a:latin typeface="Sassoon Penpals" panose="02000400000000000000" pitchFamily="50" charset="0"/>
              </a:rPr>
              <a:t> and </a:t>
            </a:r>
            <a:r>
              <a:rPr lang="en-US" sz="1100" b="1" dirty="0">
                <a:solidFill>
                  <a:schemeClr val="tx1"/>
                </a:solidFill>
                <a:latin typeface="Sassoon Penpals" panose="02000400000000000000" pitchFamily="50" charset="0"/>
              </a:rPr>
              <a:t>locate</a:t>
            </a:r>
            <a:r>
              <a:rPr lang="en-US" sz="1100" dirty="0">
                <a:solidFill>
                  <a:schemeClr val="tx1"/>
                </a:solidFill>
                <a:latin typeface="Sassoon Penpals" panose="02000400000000000000" pitchFamily="50" charset="0"/>
              </a:rPr>
              <a:t> several different major </a:t>
            </a:r>
            <a:r>
              <a:rPr lang="en-US" sz="1100" dirty="0" err="1">
                <a:solidFill>
                  <a:schemeClr val="tx1"/>
                </a:solidFill>
                <a:latin typeface="Sassoon Penpals" panose="02000400000000000000" pitchFamily="50" charset="0"/>
              </a:rPr>
              <a:t>civilisations</a:t>
            </a:r>
            <a:r>
              <a:rPr lang="en-US" sz="1100" dirty="0">
                <a:solidFill>
                  <a:schemeClr val="tx1"/>
                </a:solidFill>
                <a:latin typeface="Sassoon Penpals" panose="02000400000000000000" pitchFamily="50" charset="0"/>
              </a:rPr>
              <a:t> around the world during this time – Indus Valley, Sumer, Shang dynasty, Ancient Egypt.</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Describe</a:t>
            </a:r>
            <a:r>
              <a:rPr lang="en-US" sz="1100" dirty="0">
                <a:solidFill>
                  <a:schemeClr val="tx1"/>
                </a:solidFill>
                <a:latin typeface="Sassoon Penpals" panose="02000400000000000000" pitchFamily="50" charset="0"/>
              </a:rPr>
              <a:t> key characteristics of Ancient Egypt e.g. hieroglyphics, pyramids, mummies, pharaohs, sarcophagus, sphinx, River Nile, papyrus</a:t>
            </a:r>
            <a:endParaRPr lang="en-US" sz="1100" b="1" dirty="0">
              <a:solidFill>
                <a:schemeClr val="tx1"/>
              </a:solidFill>
              <a:latin typeface="Sassoon Penpals" panose="02000400000000000000" pitchFamily="50" charset="0"/>
            </a:endParaRP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Explain</a:t>
            </a:r>
            <a:r>
              <a:rPr lang="en-US" sz="1100" dirty="0">
                <a:solidFill>
                  <a:schemeClr val="tx1"/>
                </a:solidFill>
                <a:latin typeface="Sassoon Penpals" panose="02000400000000000000" pitchFamily="50" charset="0"/>
              </a:rPr>
              <a:t> the importance of the River Nile and its floods to Ancient Egypt e.g. water, crops, fertile soil, mud pots/bricks, fishing, papyrus reeds, transport, pyramid building.</a:t>
            </a:r>
          </a:p>
          <a:p>
            <a:pPr marL="228600" indent="-228600">
              <a:spcAft>
                <a:spcPts val="600"/>
              </a:spcAft>
              <a:buFont typeface="+mj-lt"/>
              <a:buAutoNum type="arabicPeriod"/>
            </a:pPr>
            <a:r>
              <a:rPr lang="en-US" sz="1100" b="1" dirty="0" err="1">
                <a:solidFill>
                  <a:schemeClr val="tx1"/>
                </a:solidFill>
                <a:latin typeface="Sassoon Penpals" panose="02000400000000000000" pitchFamily="50" charset="0"/>
              </a:rPr>
              <a:t>Recognise</a:t>
            </a:r>
            <a:r>
              <a:rPr lang="en-US" sz="1100" b="1" dirty="0">
                <a:solidFill>
                  <a:schemeClr val="tx1"/>
                </a:solidFill>
                <a:latin typeface="Sassoon Penpals" panose="02000400000000000000" pitchFamily="50" charset="0"/>
              </a:rPr>
              <a:t> </a:t>
            </a:r>
            <a:r>
              <a:rPr lang="en-US" sz="1100" dirty="0">
                <a:solidFill>
                  <a:schemeClr val="tx1"/>
                </a:solidFill>
                <a:latin typeface="Sassoon Penpals" panose="02000400000000000000" pitchFamily="50" charset="0"/>
              </a:rPr>
              <a:t>that prehistory is the start and largest part of the wider the British narrative and </a:t>
            </a:r>
            <a:r>
              <a:rPr lang="en-US" sz="1100" b="1" dirty="0" err="1">
                <a:solidFill>
                  <a:schemeClr val="tx1"/>
                </a:solidFill>
                <a:latin typeface="Sassoon Penpals" panose="02000400000000000000" pitchFamily="50" charset="0"/>
              </a:rPr>
              <a:t>recognise</a:t>
            </a:r>
            <a:r>
              <a:rPr lang="en-US" sz="1100" b="1" dirty="0">
                <a:solidFill>
                  <a:schemeClr val="tx1"/>
                </a:solidFill>
                <a:latin typeface="Sassoon Penpals" panose="02000400000000000000" pitchFamily="50" charset="0"/>
              </a:rPr>
              <a:t> </a:t>
            </a:r>
            <a:r>
              <a:rPr lang="en-US" sz="1100" dirty="0">
                <a:solidFill>
                  <a:schemeClr val="tx1"/>
                </a:solidFill>
                <a:latin typeface="Sassoon Penpals" panose="02000400000000000000" pitchFamily="50" charset="0"/>
              </a:rPr>
              <a:t>other major civilizations were evolving during the same time.</a:t>
            </a:r>
            <a:r>
              <a:rPr lang="en-US" sz="1100" b="1" dirty="0">
                <a:solidFill>
                  <a:schemeClr val="tx1"/>
                </a:solidFill>
                <a:latin typeface="Sassoon Penpals" panose="02000400000000000000" pitchFamily="50" charset="0"/>
              </a:rPr>
              <a:t> </a:t>
            </a:r>
            <a:endParaRPr lang="en-US" sz="1100" dirty="0">
              <a:solidFill>
                <a:schemeClr val="tx1"/>
              </a:solidFill>
              <a:latin typeface="Sassoon Penpals" panose="02000400000000000000" pitchFamily="50" charset="0"/>
            </a:endParaRPr>
          </a:p>
          <a:p>
            <a:pPr>
              <a:spcAft>
                <a:spcPts val="600"/>
              </a:spcAft>
            </a:pPr>
            <a:endParaRPr lang="en-GB" sz="3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5627756"/>
            <a:ext cx="4169759" cy="384012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KS1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That ‘History’ is about studying people and events in the past (KS1).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That artefacts, images and dates can be ordered </a:t>
            </a:r>
            <a:r>
              <a:rPr lang="en-GB" sz="1600" dirty="0" err="1">
                <a:solidFill>
                  <a:schemeClr val="tx1"/>
                </a:solidFill>
                <a:latin typeface="Sassoon Penpals" panose="02000400000000000000" pitchFamily="50" charset="0"/>
              </a:rPr>
              <a:t>chronogically</a:t>
            </a:r>
            <a:r>
              <a:rPr lang="en-US" sz="1600" dirty="0">
                <a:solidFill>
                  <a:schemeClr val="tx1"/>
                </a:solidFill>
                <a:latin typeface="Sassoon Penpals" panose="02000400000000000000" pitchFamily="50" charset="0"/>
              </a:rPr>
              <a:t> (KS1).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Examined historical artefacts and their modern equivalents (KS1).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Visited and discussed places of historical importance locally (KS1).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Identified changes and continuity between two different times (KS1)</a:t>
            </a: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E357AB33-B9F4-40BD-9345-4E0A1CE768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250" y="5750439"/>
            <a:ext cx="606080" cy="438815"/>
          </a:xfrm>
          <a:prstGeom prst="rect">
            <a:avLst/>
          </a:prstGeom>
        </p:spPr>
      </p:pic>
      <p:sp>
        <p:nvSpPr>
          <p:cNvPr id="15" name="Rounded Rectangle 48">
            <a:extLst>
              <a:ext uri="{FF2B5EF4-FFF2-40B4-BE49-F238E27FC236}">
                <a16:creationId xmlns:a16="http://schemas.microsoft.com/office/drawing/2014/main" id="{BD6BCCCF-0EB2-40DA-859F-A36ED5B45341}"/>
              </a:ext>
            </a:extLst>
          </p:cNvPr>
          <p:cNvSpPr/>
          <p:nvPr/>
        </p:nvSpPr>
        <p:spPr>
          <a:xfrm>
            <a:off x="3874282" y="7045567"/>
            <a:ext cx="4586654" cy="242231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A48001F7-EB65-470A-A778-134B3DBFFC35}"/>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1403390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3 – Ancient Egypt</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3" y="758160"/>
            <a:ext cx="6371787" cy="357734"/>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What were the achievements of one of the early civilisations? How does it contrast to Prehistoric Britain?</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the term ‘early civilization’ means.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That there were several different other major </a:t>
            </a:r>
            <a:r>
              <a:rPr lang="en-US" sz="1100" dirty="0" err="1">
                <a:solidFill>
                  <a:srgbClr val="FF0000"/>
                </a:solidFill>
                <a:latin typeface="Sassoon Penpals" panose="02000400000000000000" pitchFamily="50" charset="0"/>
              </a:rPr>
              <a:t>civilisations</a:t>
            </a:r>
            <a:r>
              <a:rPr lang="en-US" sz="1100" dirty="0">
                <a:solidFill>
                  <a:srgbClr val="FF0000"/>
                </a:solidFill>
                <a:latin typeface="Sassoon Penpals" panose="02000400000000000000" pitchFamily="50" charset="0"/>
              </a:rPr>
              <a:t> around the world during this time – Indus Valley, Sumer, Shang dynasty, Ancient Egypt.</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similarities between the different ancient </a:t>
            </a:r>
            <a:r>
              <a:rPr lang="en-US" sz="1100" dirty="0" err="1">
                <a:solidFill>
                  <a:schemeClr val="tx1"/>
                </a:solidFill>
                <a:latin typeface="Sassoon Penpals" panose="02000400000000000000" pitchFamily="50" charset="0"/>
              </a:rPr>
              <a:t>civilisations</a:t>
            </a:r>
            <a:r>
              <a:rPr lang="en-US" sz="11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location of major </a:t>
            </a:r>
            <a:r>
              <a:rPr lang="en-US" sz="1100" dirty="0" err="1">
                <a:solidFill>
                  <a:schemeClr val="tx1"/>
                </a:solidFill>
                <a:latin typeface="Sassoon Penpals" panose="02000400000000000000" pitchFamily="50" charset="0"/>
              </a:rPr>
              <a:t>civilisations</a:t>
            </a:r>
            <a:r>
              <a:rPr lang="en-US" sz="1100" dirty="0">
                <a:solidFill>
                  <a:schemeClr val="tx1"/>
                </a:solidFill>
                <a:latin typeface="Sassoon Penpals" panose="02000400000000000000" pitchFamily="50" charset="0"/>
              </a:rPr>
              <a:t> in the Ancient World 3000BC</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Key characteristics of Ancient Egypt e.g. hieroglyphics, pyramids, mummies, pharaohs, sarcophagus, sphinx, River Nile, papyrus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The importance of the River Nile and its floods to Ancient Egypt e.g. water, crops, fertile soil, mud pots/bricks, fishing, papyrus reeds, transport, pyramid building.</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Modern Egyptology has only developed significantly in the last 200 years.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Sir Howard Carter’s opening of Tutankhamun's tomb was a significant moment in developing our understanding of Ancient Egypt.</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Ancient Egyptians wrote in hieroglyphics. These had to be deciphered before we knew what they meant (Rosetta Stone).</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Pyramids were built as a way to secure a pharaoh’s future in the afterlife.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Ancient Egypt was a very hierarchical society. Most men were farmers, women spent most time baking, collecting water, and most houses were made of mud bricks with 4/5 rooms with grain stores.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different stages of the mummification process and that the body was preserved to help the person with the difficult journey to the afterlife.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different objects were buried with the mummy to provide support, comfort and security. The Book of the Dead (hieroglyphics) was written by priests as spells to protect the dead person’s spirit.</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Ancient Egyptians had their own gods, goddesses, myths and creation story.</a:t>
            </a:r>
            <a:endParaRPr lang="en-US" sz="1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achievements of the earliest civilizations – an overview of where and when the first civilizations appeared and a depth study of one of the following: Ancient Sumer; The Indus Valley; Ancient Egypt; The Shang Dynasty of Ancient China.</a:t>
            </a:r>
            <a:endParaRPr lang="en-GB" sz="14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1055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2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200"/>
              </a:spcAft>
            </a:pPr>
            <a:r>
              <a:rPr lang="en-US" sz="1400" dirty="0">
                <a:solidFill>
                  <a:schemeClr val="tx1"/>
                </a:solidFill>
                <a:latin typeface="Sassoon Penpals" panose="02000400000000000000" pitchFamily="50" charset="0"/>
              </a:rPr>
              <a:t>Maps</a:t>
            </a:r>
          </a:p>
          <a:p>
            <a:pPr>
              <a:spcAft>
                <a:spcPts val="200"/>
              </a:spcAft>
            </a:pPr>
            <a:r>
              <a:rPr lang="en-US" sz="1400" dirty="0">
                <a:solidFill>
                  <a:schemeClr val="tx1"/>
                </a:solidFill>
                <a:latin typeface="Sassoon Penpals" panose="02000400000000000000" pitchFamily="50" charset="0"/>
              </a:rPr>
              <a:t>Modern artistic representations and reconstructions of people and places</a:t>
            </a:r>
          </a:p>
          <a:p>
            <a:pPr>
              <a:spcAft>
                <a:spcPts val="200"/>
              </a:spcAft>
            </a:pPr>
            <a:r>
              <a:rPr lang="en-US" sz="1400" dirty="0">
                <a:solidFill>
                  <a:schemeClr val="tx1"/>
                </a:solidFill>
                <a:latin typeface="Sassoon Penpals" panose="02000400000000000000" pitchFamily="50" charset="0"/>
              </a:rPr>
              <a:t>Photographs</a:t>
            </a:r>
          </a:p>
          <a:p>
            <a:pPr>
              <a:spcAft>
                <a:spcPts val="200"/>
              </a:spcAft>
            </a:pPr>
            <a:r>
              <a:rPr lang="en-US" sz="1400" dirty="0">
                <a:solidFill>
                  <a:schemeClr val="tx1"/>
                </a:solidFill>
                <a:latin typeface="Sassoon Penpals" panose="02000400000000000000" pitchFamily="50" charset="0"/>
              </a:rPr>
              <a:t>Artefacts</a:t>
            </a:r>
          </a:p>
          <a:p>
            <a:pPr>
              <a:spcAft>
                <a:spcPts val="200"/>
              </a:spcAft>
            </a:pPr>
            <a:r>
              <a:rPr lang="en-US" sz="1400" dirty="0">
                <a:solidFill>
                  <a:schemeClr val="tx1"/>
                </a:solidFill>
                <a:latin typeface="Sassoon Penpals" panose="02000400000000000000" pitchFamily="50" charset="0"/>
              </a:rPr>
              <a:t>Engravings</a:t>
            </a:r>
          </a:p>
          <a:p>
            <a:pPr>
              <a:spcAft>
                <a:spcPts val="200"/>
              </a:spcAft>
            </a:pPr>
            <a:r>
              <a:rPr lang="en-US" sz="1400" dirty="0">
                <a:solidFill>
                  <a:schemeClr val="tx1"/>
                </a:solidFill>
                <a:latin typeface="Sassoon Penpals" panose="02000400000000000000" pitchFamily="50" charset="0"/>
              </a:rPr>
              <a:t>Hieroglyphics</a:t>
            </a:r>
          </a:p>
          <a:p>
            <a:pPr>
              <a:spcAft>
                <a:spcPts val="200"/>
              </a:spcAft>
            </a:pPr>
            <a:r>
              <a:rPr lang="en-US" sz="1400" dirty="0">
                <a:solidFill>
                  <a:schemeClr val="tx1"/>
                </a:solidFill>
                <a:latin typeface="Sassoon Penpals" panose="02000400000000000000" pitchFamily="50" charset="0"/>
              </a:rPr>
              <a:t>Sculptures</a:t>
            </a:r>
          </a:p>
          <a:p>
            <a:pPr>
              <a:spcAft>
                <a:spcPts val="600"/>
              </a:spcAft>
            </a:pPr>
            <a:endParaRPr lang="en-GB" sz="12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3051597170"/>
              </p:ext>
            </p:extLst>
          </p:nvPr>
        </p:nvGraphicFramePr>
        <p:xfrm>
          <a:off x="3968985" y="4594111"/>
          <a:ext cx="4353848" cy="2447194"/>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Selecting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Choosing the information most suitable and relevant.</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Sequencing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Arranging events or artefacts in their correct time order.</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Comparing and contrasting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Finding similarities and differences in how people lived at different times.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Reasoning and speculating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Forming ideas about something without firm evidence.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pPr>
                        <a:spcAft>
                          <a:spcPts val="0"/>
                        </a:spcAft>
                      </a:pPr>
                      <a:r>
                        <a:rPr lang="en-US" sz="900" dirty="0" err="1">
                          <a:effectLst/>
                          <a:latin typeface="Sassoon Penpals" panose="02000400000000000000" pitchFamily="50" charset="0"/>
                          <a:ea typeface="Calibri" panose="020F0502020204030204" pitchFamily="34" charset="0"/>
                          <a:cs typeface="Times New Roman" panose="02020603050405020304" pitchFamily="18" charset="0"/>
                        </a:rPr>
                        <a:t>Summarise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US" sz="900" dirty="0">
                          <a:effectLst/>
                          <a:latin typeface="Sassoon Penpals" panose="02000400000000000000" pitchFamily="50" charset="0"/>
                          <a:ea typeface="Calibri" panose="020F0502020204030204" pitchFamily="34" charset="0"/>
                          <a:cs typeface="Times New Roman" panose="02020603050405020304" pitchFamily="18" charset="0"/>
                        </a:rPr>
                        <a:t>Outline or sum up briefly the main points about something .</a:t>
                      </a:r>
                      <a:endParaRPr lang="en-GB" sz="9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9953013"/>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Synthesising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Combining a range of ideas and facts from different sources.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Explaining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Showing understanding of how or why something happened.</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a:t>
            </a:r>
            <a:r>
              <a:rPr lang="en-US" sz="1400" dirty="0">
                <a:solidFill>
                  <a:srgbClr val="FF0000"/>
                </a:solidFill>
                <a:latin typeface="Sassoon Penpals" panose="02000400000000000000" pitchFamily="50" charset="0"/>
              </a:rPr>
              <a:t>Causation</a:t>
            </a: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Similarity and difference </a:t>
            </a:r>
            <a:r>
              <a:rPr lang="en-US" sz="1400" dirty="0">
                <a:solidFill>
                  <a:schemeClr val="tx1"/>
                </a:solidFill>
                <a:latin typeface="Sassoon Penpals" panose="02000400000000000000" pitchFamily="50" charset="0"/>
              </a:rPr>
              <a:t>Perspective	Sources	 	Significance 	</a:t>
            </a:r>
            <a:r>
              <a:rPr lang="en-US" sz="1400" dirty="0">
                <a:solidFill>
                  <a:srgbClr val="FF0000"/>
                </a:solidFill>
                <a:latin typeface="Sassoon Penpals" panose="02000400000000000000" pitchFamily="50" charset="0"/>
              </a:rPr>
              <a:t>Chronology</a:t>
            </a:r>
            <a:r>
              <a:rPr lang="en-US" sz="1400" dirty="0">
                <a:solidFill>
                  <a:schemeClr val="tx1"/>
                </a:solidFill>
                <a:latin typeface="Sassoon Penpals" panose="02000400000000000000" pitchFamily="50" charset="0"/>
              </a:rPr>
              <a:t>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7"/>
            <a:ext cx="4169759" cy="42254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Explain</a:t>
            </a:r>
            <a:r>
              <a:rPr lang="en-US" sz="1100" dirty="0">
                <a:solidFill>
                  <a:schemeClr val="tx1"/>
                </a:solidFill>
                <a:latin typeface="Sassoon Penpals" panose="02000400000000000000" pitchFamily="50" charset="0"/>
              </a:rPr>
              <a:t> that farming (agriculture, taming animals) had a huge impact on the people’s way of life (Neolithic).</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Reason</a:t>
            </a:r>
            <a:r>
              <a:rPr lang="en-US" sz="1100" dirty="0">
                <a:solidFill>
                  <a:schemeClr val="tx1"/>
                </a:solidFill>
                <a:latin typeface="Sassoon Penpals" panose="02000400000000000000" pitchFamily="50" charset="0"/>
              </a:rPr>
              <a:t> and </a:t>
            </a:r>
            <a:r>
              <a:rPr lang="en-US" sz="1100" b="1" dirty="0">
                <a:solidFill>
                  <a:schemeClr val="tx1"/>
                </a:solidFill>
                <a:latin typeface="Sassoon Penpals" panose="02000400000000000000" pitchFamily="50" charset="0"/>
              </a:rPr>
              <a:t>speculate</a:t>
            </a:r>
            <a:r>
              <a:rPr lang="en-US" sz="1100" dirty="0">
                <a:solidFill>
                  <a:schemeClr val="tx1"/>
                </a:solidFill>
                <a:latin typeface="Sassoon Penpals" panose="02000400000000000000" pitchFamily="50" charset="0"/>
              </a:rPr>
              <a:t> about the way of life by examining evidence of items left behind (fishing hooks, animal bones, flint tools, building foundations).</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Describe</a:t>
            </a:r>
            <a:r>
              <a:rPr lang="en-US" sz="1100" dirty="0">
                <a:solidFill>
                  <a:schemeClr val="tx1"/>
                </a:solidFill>
                <a:latin typeface="Sassoon Penpals" panose="02000400000000000000" pitchFamily="50" charset="0"/>
              </a:rPr>
              <a:t> and </a:t>
            </a:r>
            <a:r>
              <a:rPr lang="en-US" sz="1100" b="1" dirty="0" err="1">
                <a:solidFill>
                  <a:schemeClr val="tx1"/>
                </a:solidFill>
                <a:latin typeface="Sassoon Penpals" panose="02000400000000000000" pitchFamily="50" charset="0"/>
              </a:rPr>
              <a:t>summarise</a:t>
            </a:r>
            <a:r>
              <a:rPr lang="en-US" sz="1100" dirty="0">
                <a:solidFill>
                  <a:schemeClr val="tx1"/>
                </a:solidFill>
                <a:latin typeface="Sassoon Penpals" panose="02000400000000000000" pitchFamily="50" charset="0"/>
              </a:rPr>
              <a:t> changes that occurred during the Iron Age (e.g., agriculture, language, trade, war and conflict etc.)</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Recall</a:t>
            </a:r>
            <a:r>
              <a:rPr lang="en-US" sz="1100" dirty="0">
                <a:solidFill>
                  <a:schemeClr val="tx1"/>
                </a:solidFill>
                <a:latin typeface="Sassoon Penpals" panose="02000400000000000000" pitchFamily="50" charset="0"/>
              </a:rPr>
              <a:t> and </a:t>
            </a:r>
            <a:r>
              <a:rPr lang="en-US" sz="1100" b="1" dirty="0">
                <a:solidFill>
                  <a:schemeClr val="tx1"/>
                </a:solidFill>
                <a:latin typeface="Sassoon Penpals" panose="02000400000000000000" pitchFamily="50" charset="0"/>
              </a:rPr>
              <a:t>locate</a:t>
            </a:r>
            <a:r>
              <a:rPr lang="en-US" sz="1100" dirty="0">
                <a:solidFill>
                  <a:schemeClr val="tx1"/>
                </a:solidFill>
                <a:latin typeface="Sassoon Penpals" panose="02000400000000000000" pitchFamily="50" charset="0"/>
              </a:rPr>
              <a:t> several different major </a:t>
            </a:r>
            <a:r>
              <a:rPr lang="en-US" sz="1100" dirty="0" err="1">
                <a:solidFill>
                  <a:schemeClr val="tx1"/>
                </a:solidFill>
                <a:latin typeface="Sassoon Penpals" panose="02000400000000000000" pitchFamily="50" charset="0"/>
              </a:rPr>
              <a:t>civilisations</a:t>
            </a:r>
            <a:r>
              <a:rPr lang="en-US" sz="1100" dirty="0">
                <a:solidFill>
                  <a:schemeClr val="tx1"/>
                </a:solidFill>
                <a:latin typeface="Sassoon Penpals" panose="02000400000000000000" pitchFamily="50" charset="0"/>
              </a:rPr>
              <a:t> around the world during this time – Indus Valley, Sumer, Shang dynasty, Ancient Egypt.</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Describe</a:t>
            </a:r>
            <a:r>
              <a:rPr lang="en-US" sz="1100" dirty="0">
                <a:solidFill>
                  <a:schemeClr val="tx1"/>
                </a:solidFill>
                <a:latin typeface="Sassoon Penpals" panose="02000400000000000000" pitchFamily="50" charset="0"/>
              </a:rPr>
              <a:t> key characteristics of Ancient Egypt e.g. hieroglyphics, pyramids, mummies, pharaohs, sarcophagus, sphinx, River Nile, papyrus</a:t>
            </a:r>
            <a:endParaRPr lang="en-US" sz="1100" b="1" dirty="0">
              <a:solidFill>
                <a:schemeClr val="tx1"/>
              </a:solidFill>
              <a:latin typeface="Sassoon Penpals" panose="02000400000000000000" pitchFamily="50" charset="0"/>
            </a:endParaRP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Explain</a:t>
            </a:r>
            <a:r>
              <a:rPr lang="en-US" sz="1100" dirty="0">
                <a:solidFill>
                  <a:schemeClr val="tx1"/>
                </a:solidFill>
                <a:latin typeface="Sassoon Penpals" panose="02000400000000000000" pitchFamily="50" charset="0"/>
              </a:rPr>
              <a:t> the importance of the River Nile and its floods to Ancient Egypt e.g. water, crops, fertile soil, mud pots/bricks, fishing, papyrus reeds, transport, pyramid building.</a:t>
            </a:r>
          </a:p>
          <a:p>
            <a:pPr marL="228600" indent="-228600">
              <a:spcAft>
                <a:spcPts val="600"/>
              </a:spcAft>
              <a:buFont typeface="+mj-lt"/>
              <a:buAutoNum type="arabicPeriod"/>
            </a:pPr>
            <a:r>
              <a:rPr lang="en-US" sz="1100" b="1" dirty="0" err="1">
                <a:solidFill>
                  <a:schemeClr val="tx1"/>
                </a:solidFill>
                <a:latin typeface="Sassoon Penpals" panose="02000400000000000000" pitchFamily="50" charset="0"/>
              </a:rPr>
              <a:t>Recognise</a:t>
            </a:r>
            <a:r>
              <a:rPr lang="en-US" sz="1100" b="1" dirty="0">
                <a:solidFill>
                  <a:schemeClr val="tx1"/>
                </a:solidFill>
                <a:latin typeface="Sassoon Penpals" panose="02000400000000000000" pitchFamily="50" charset="0"/>
              </a:rPr>
              <a:t> </a:t>
            </a:r>
            <a:r>
              <a:rPr lang="en-US" sz="1100" dirty="0">
                <a:solidFill>
                  <a:schemeClr val="tx1"/>
                </a:solidFill>
                <a:latin typeface="Sassoon Penpals" panose="02000400000000000000" pitchFamily="50" charset="0"/>
              </a:rPr>
              <a:t>that prehistory is the start and largest part of the wider the British narrative and </a:t>
            </a:r>
            <a:r>
              <a:rPr lang="en-US" sz="1100" b="1" dirty="0" err="1">
                <a:solidFill>
                  <a:schemeClr val="tx1"/>
                </a:solidFill>
                <a:latin typeface="Sassoon Penpals" panose="02000400000000000000" pitchFamily="50" charset="0"/>
              </a:rPr>
              <a:t>recognise</a:t>
            </a:r>
            <a:r>
              <a:rPr lang="en-US" sz="1100" b="1" dirty="0">
                <a:solidFill>
                  <a:schemeClr val="tx1"/>
                </a:solidFill>
                <a:latin typeface="Sassoon Penpals" panose="02000400000000000000" pitchFamily="50" charset="0"/>
              </a:rPr>
              <a:t> </a:t>
            </a:r>
            <a:r>
              <a:rPr lang="en-US" sz="1100" dirty="0">
                <a:solidFill>
                  <a:schemeClr val="tx1"/>
                </a:solidFill>
                <a:latin typeface="Sassoon Penpals" panose="02000400000000000000" pitchFamily="50" charset="0"/>
              </a:rPr>
              <a:t>other major civilizations were evolving during the same time.</a:t>
            </a:r>
            <a:r>
              <a:rPr lang="en-US" sz="1100" b="1" dirty="0">
                <a:solidFill>
                  <a:schemeClr val="tx1"/>
                </a:solidFill>
                <a:latin typeface="Sassoon Penpals" panose="02000400000000000000" pitchFamily="50" charset="0"/>
              </a:rPr>
              <a:t> </a:t>
            </a:r>
            <a:endParaRPr lang="en-US" sz="11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100" dirty="0">
              <a:solidFill>
                <a:schemeClr val="tx1"/>
              </a:solidFill>
              <a:latin typeface="Sassoon Penpals" panose="02000400000000000000" pitchFamily="50" charset="0"/>
            </a:endParaRPr>
          </a:p>
          <a:p>
            <a:pPr>
              <a:spcAft>
                <a:spcPts val="600"/>
              </a:spcAft>
            </a:pPr>
            <a:endParaRPr lang="en-GB" sz="3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5627756"/>
            <a:ext cx="4169759" cy="384012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KS1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That ‘History’ is about studying people and events in the past (KS1).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Read stories about significant people and events in the past (KS1).</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Examined historical artefacts and their modern equivalents (KS1 and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The distinction between ‘History’ and ‘Prehistory’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About how life changed in prehistoric Britain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The causes of key changes that occurred in ‘Prehistoric Britain’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F1F2AC43-B77A-4E40-927E-31CE42B637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86973" y="5715270"/>
            <a:ext cx="606080" cy="438815"/>
          </a:xfrm>
          <a:prstGeom prst="rect">
            <a:avLst/>
          </a:prstGeom>
        </p:spPr>
      </p:pic>
      <p:sp>
        <p:nvSpPr>
          <p:cNvPr id="15" name="Rounded Rectangle 48">
            <a:extLst>
              <a:ext uri="{FF2B5EF4-FFF2-40B4-BE49-F238E27FC236}">
                <a16:creationId xmlns:a16="http://schemas.microsoft.com/office/drawing/2014/main" id="{CAC702F8-494E-46EF-AD96-88252BFC3532}"/>
              </a:ext>
            </a:extLst>
          </p:cNvPr>
          <p:cNvSpPr/>
          <p:nvPr/>
        </p:nvSpPr>
        <p:spPr>
          <a:xfrm>
            <a:off x="3874282" y="7408981"/>
            <a:ext cx="4586654" cy="205890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99ADB149-BC88-415D-A2C4-C8A8BD5F03FF}"/>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3941295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4</a:t>
            </a:r>
          </a:p>
        </p:txBody>
      </p:sp>
      <p:pic>
        <p:nvPicPr>
          <p:cNvPr id="5" name="Picture 4">
            <a:extLst>
              <a:ext uri="{FF2B5EF4-FFF2-40B4-BE49-F238E27FC236}">
                <a16:creationId xmlns:a16="http://schemas.microsoft.com/office/drawing/2014/main" id="{22B64D87-550F-4AB0-96DD-9EAFC955C8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36732"/>
            <a:ext cx="1841152" cy="1835055"/>
          </a:xfrm>
          <a:prstGeom prst="rect">
            <a:avLst/>
          </a:prstGeom>
        </p:spPr>
      </p:pic>
    </p:spTree>
    <p:extLst>
      <p:ext uri="{BB962C8B-B14F-4D97-AF65-F5344CB8AC3E}">
        <p14:creationId xmlns:p14="http://schemas.microsoft.com/office/powerpoint/2010/main" val="896201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4 – Roman Britain</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4" y="758160"/>
            <a:ext cx="3214672" cy="357734"/>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panose="02000400000000000000" pitchFamily="50" charset="0"/>
              </a:rPr>
              <a:t>How did the arrival of the Romans change Britain? </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What an empire is.</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Modern day countries that were once part of the Roman Empire.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Why Claudius invaded Britain in AD 43. </a:t>
            </a:r>
            <a:r>
              <a:rPr lang="en-US" sz="1200" dirty="0" err="1">
                <a:solidFill>
                  <a:schemeClr val="tx1"/>
                </a:solidFill>
                <a:latin typeface="Sassoon Penpals" panose="02000400000000000000" pitchFamily="50" charset="0"/>
              </a:rPr>
              <a:t>eg</a:t>
            </a:r>
            <a:r>
              <a:rPr lang="en-US" sz="1200" dirty="0">
                <a:solidFill>
                  <a:schemeClr val="tx1"/>
                </a:solidFill>
                <a:latin typeface="Sassoon Penpals" panose="02000400000000000000" pitchFamily="50" charset="0"/>
              </a:rPr>
              <a:t>: raw materials such as corn, iron, also Claudius’ personal motivation.</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Who Boudica was and why she was such a threat to the Roman settlement of Britain.</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That Boudica has been interpreted in different ways, and that stereotype warrior is not the only picture we have of her. Most pictures come from Roman accounts – no surviving pictures. Later interpretations are affected by later discovery of evidence.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Why the Roman army was so powerful including </a:t>
            </a:r>
            <a:r>
              <a:rPr lang="en-US" sz="1200" dirty="0" err="1">
                <a:solidFill>
                  <a:srgbClr val="FF0000"/>
                </a:solidFill>
                <a:latin typeface="Sassoon Penpals" panose="02000400000000000000" pitchFamily="50" charset="0"/>
              </a:rPr>
              <a:t>organisation</a:t>
            </a:r>
            <a:r>
              <a:rPr lang="en-US" sz="1200" dirty="0">
                <a:solidFill>
                  <a:srgbClr val="FF0000"/>
                </a:solidFill>
                <a:latin typeface="Sassoon Penpals" panose="02000400000000000000" pitchFamily="50" charset="0"/>
              </a:rPr>
              <a:t>, conditions, pay </a:t>
            </a:r>
            <a:r>
              <a:rPr lang="en-US" sz="1200" dirty="0" err="1">
                <a:solidFill>
                  <a:srgbClr val="FF0000"/>
                </a:solidFill>
                <a:latin typeface="Sassoon Penpals" panose="02000400000000000000" pitchFamily="50" charset="0"/>
              </a:rPr>
              <a:t>etc</a:t>
            </a:r>
            <a:endParaRPr lang="en-US" sz="1200" dirty="0">
              <a:solidFill>
                <a:srgbClr val="FF0000"/>
              </a:solidFill>
              <a:latin typeface="Sassoon Penpals" panose="02000400000000000000" pitchFamily="50" charset="0"/>
            </a:endParaRP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lifestyle of many high status Romans living in Britain. They understand the nature of evidence from Roman times e.g. remains of buildings, coins, written descriptions, objects such as tesserae, bones, oil lamps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society was diverse and that poor lived very differently.</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Why the Romans constructed Hadrian’s Wall in AD122. </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What remains today in Britain of the Roman occupation. E.g. roads, place-names, surviving buildings and also other influences such as Latin, calendar, money etc.</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Why most Romans eventually left Britain and returned to Rome. e.g. costs of running empire and need to increase taxation, or use of barbarians in army and impact on morale.</a:t>
            </a:r>
          </a:p>
          <a:p>
            <a:pPr>
              <a:spcAft>
                <a:spcPts val="600"/>
              </a:spcAft>
            </a:pPr>
            <a:endParaRPr lang="en-US"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Roman Empire and its impact on Britain.</a:t>
            </a:r>
            <a:endParaRPr lang="en-GB" sz="16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01174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Discipline Knowledge</a:t>
            </a:r>
          </a:p>
          <a:p>
            <a:pPr>
              <a:spcAft>
                <a:spcPts val="2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200"/>
              </a:spcAft>
            </a:pPr>
            <a:r>
              <a:rPr lang="en-US" sz="1400" dirty="0">
                <a:solidFill>
                  <a:schemeClr val="tx1"/>
                </a:solidFill>
                <a:latin typeface="Sassoon Penpals" panose="02000400000000000000" pitchFamily="50" charset="0"/>
              </a:rPr>
              <a:t>Maps</a:t>
            </a:r>
          </a:p>
          <a:p>
            <a:pPr>
              <a:spcAft>
                <a:spcPts val="200"/>
              </a:spcAft>
            </a:pPr>
            <a:r>
              <a:rPr lang="en-US" sz="1400" dirty="0">
                <a:solidFill>
                  <a:schemeClr val="tx1"/>
                </a:solidFill>
                <a:latin typeface="Sassoon Penpals" panose="02000400000000000000" pitchFamily="50" charset="0"/>
              </a:rPr>
              <a:t>Modern artistic representations and reconstructions of people and places</a:t>
            </a:r>
          </a:p>
          <a:p>
            <a:pPr>
              <a:spcAft>
                <a:spcPts val="200"/>
              </a:spcAft>
            </a:pPr>
            <a:r>
              <a:rPr lang="en-US" sz="1400" dirty="0">
                <a:solidFill>
                  <a:schemeClr val="tx1"/>
                </a:solidFill>
                <a:latin typeface="Sassoon Penpals" panose="02000400000000000000" pitchFamily="50" charset="0"/>
              </a:rPr>
              <a:t>Photographs</a:t>
            </a:r>
          </a:p>
          <a:p>
            <a:pPr>
              <a:spcAft>
                <a:spcPts val="200"/>
              </a:spcAft>
            </a:pPr>
            <a:r>
              <a:rPr lang="en-US" sz="1400" dirty="0">
                <a:solidFill>
                  <a:schemeClr val="tx1"/>
                </a:solidFill>
                <a:latin typeface="Sassoon Penpals" panose="02000400000000000000" pitchFamily="50" charset="0"/>
              </a:rPr>
              <a:t>Artefacts</a:t>
            </a:r>
          </a:p>
          <a:p>
            <a:pPr>
              <a:spcAft>
                <a:spcPts val="200"/>
              </a:spcAft>
            </a:pPr>
            <a:r>
              <a:rPr lang="en-US" sz="1400" dirty="0">
                <a:solidFill>
                  <a:schemeClr val="tx1"/>
                </a:solidFill>
                <a:latin typeface="Sassoon Penpals" panose="02000400000000000000" pitchFamily="50" charset="0"/>
              </a:rPr>
              <a:t>Engravings</a:t>
            </a:r>
          </a:p>
          <a:p>
            <a:pPr>
              <a:spcAft>
                <a:spcPts val="200"/>
              </a:spcAft>
            </a:pPr>
            <a:r>
              <a:rPr lang="en-US" sz="1400" dirty="0">
                <a:solidFill>
                  <a:schemeClr val="tx1"/>
                </a:solidFill>
                <a:latin typeface="Sassoon Penpals" panose="02000400000000000000" pitchFamily="50" charset="0"/>
              </a:rPr>
              <a:t>Written documents – speeches, journals, manuscripts</a:t>
            </a:r>
          </a:p>
          <a:p>
            <a:pPr>
              <a:spcAft>
                <a:spcPts val="200"/>
              </a:spcAft>
            </a:pPr>
            <a:r>
              <a:rPr lang="en-US" sz="1400" dirty="0">
                <a:solidFill>
                  <a:schemeClr val="tx1"/>
                </a:solidFill>
                <a:latin typeface="Sassoon Penpals" panose="02000400000000000000" pitchFamily="50" charset="0"/>
              </a:rPr>
              <a:t>Statues </a:t>
            </a:r>
          </a:p>
          <a:p>
            <a:pPr>
              <a:spcAft>
                <a:spcPts val="200"/>
              </a:spcAft>
            </a:pPr>
            <a:r>
              <a:rPr lang="en-US" sz="1400" dirty="0">
                <a:solidFill>
                  <a:schemeClr val="tx1"/>
                </a:solidFill>
                <a:latin typeface="Sassoon Penpals" panose="02000400000000000000" pitchFamily="50" charset="0"/>
              </a:rPr>
              <a:t>Local historical sites</a:t>
            </a:r>
            <a:endParaRPr lang="en-GB" sz="1400"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1977589369"/>
              </p:ext>
            </p:extLst>
          </p:nvPr>
        </p:nvGraphicFramePr>
        <p:xfrm>
          <a:off x="3968985" y="4465154"/>
          <a:ext cx="4353848" cy="2447194"/>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Selecting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Choosing the information most suitable and relevant.</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Sequencing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Arranging events or artefacts in their correct time order.</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Comparing and contrasting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Finding similarities and differences in how people lived at different times.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Reasoning and speculating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Forming ideas about something without firm evidence.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pPr>
                        <a:spcAft>
                          <a:spcPts val="0"/>
                        </a:spcAft>
                      </a:pPr>
                      <a:r>
                        <a:rPr lang="en-US" sz="900" dirty="0" err="1">
                          <a:effectLst/>
                          <a:latin typeface="Sassoon Penpals" panose="02000400000000000000" pitchFamily="50" charset="0"/>
                          <a:ea typeface="Calibri" panose="020F0502020204030204" pitchFamily="34" charset="0"/>
                          <a:cs typeface="Times New Roman" panose="02020603050405020304" pitchFamily="18" charset="0"/>
                        </a:rPr>
                        <a:t>Summarise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US" sz="900" dirty="0">
                          <a:effectLst/>
                          <a:latin typeface="Sassoon Penpals" panose="02000400000000000000" pitchFamily="50" charset="0"/>
                          <a:ea typeface="Calibri" panose="020F0502020204030204" pitchFamily="34" charset="0"/>
                          <a:cs typeface="Times New Roman" panose="02020603050405020304" pitchFamily="18" charset="0"/>
                        </a:rPr>
                        <a:t>Outline or sum up briefly the main points about something .</a:t>
                      </a:r>
                      <a:endParaRPr lang="en-GB" sz="9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9953013"/>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Synthesising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Combining a range of ideas and facts from different sources.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Explaining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Showing understanding of how or why something happened.</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rgbClr val="FF0000"/>
                </a:solidFill>
                <a:latin typeface="Sassoon Penpals" panose="02000400000000000000" pitchFamily="50" charset="0"/>
              </a:rPr>
              <a:t>Change		Continuity</a:t>
            </a:r>
            <a:r>
              <a:rPr lang="en-US" sz="1400" dirty="0">
                <a:solidFill>
                  <a:schemeClr val="tx1"/>
                </a:solidFill>
                <a:latin typeface="Sassoon Penpals" panose="02000400000000000000" pitchFamily="50" charset="0"/>
              </a:rPr>
              <a:t>	Causation	Similarity and difference Perspective	Sources	 	</a:t>
            </a:r>
            <a:r>
              <a:rPr lang="en-US" sz="1400" dirty="0">
                <a:solidFill>
                  <a:srgbClr val="FF0000"/>
                </a:solidFill>
                <a:latin typeface="Sassoon Penpals" panose="02000400000000000000" pitchFamily="50" charset="0"/>
              </a:rPr>
              <a:t>Significance</a:t>
            </a:r>
            <a:r>
              <a:rPr lang="en-US" sz="1400" dirty="0">
                <a:solidFill>
                  <a:schemeClr val="tx1"/>
                </a:solidFill>
                <a:latin typeface="Sassoon Penpals" panose="02000400000000000000" pitchFamily="50" charset="0"/>
              </a:rPr>
              <a:t> 	Chronology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7"/>
            <a:ext cx="4169759" cy="42254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Identify</a:t>
            </a:r>
            <a:r>
              <a:rPr lang="en-US" sz="1100" dirty="0">
                <a:solidFill>
                  <a:schemeClr val="tx1"/>
                </a:solidFill>
                <a:latin typeface="Sassoon Penpals" panose="02000400000000000000" pitchFamily="50" charset="0"/>
              </a:rPr>
              <a:t> and </a:t>
            </a:r>
            <a:r>
              <a:rPr lang="en-US" sz="1100" b="1" dirty="0">
                <a:solidFill>
                  <a:schemeClr val="tx1"/>
                </a:solidFill>
                <a:latin typeface="Sassoon Penpals" panose="02000400000000000000" pitchFamily="50" charset="0"/>
              </a:rPr>
              <a:t>locate</a:t>
            </a:r>
            <a:r>
              <a:rPr lang="en-US" sz="1100" dirty="0">
                <a:solidFill>
                  <a:schemeClr val="tx1"/>
                </a:solidFill>
                <a:latin typeface="Sassoon Penpals" panose="02000400000000000000" pitchFamily="50" charset="0"/>
              </a:rPr>
              <a:t> those modern-day countries that were once part of the Roman Empire.</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Explain</a:t>
            </a:r>
            <a:r>
              <a:rPr lang="en-US" sz="1100" dirty="0">
                <a:solidFill>
                  <a:schemeClr val="tx1"/>
                </a:solidFill>
                <a:latin typeface="Sassoon Penpals" panose="02000400000000000000" pitchFamily="50" charset="0"/>
              </a:rPr>
              <a:t> that </a:t>
            </a:r>
            <a:r>
              <a:rPr lang="en-US" sz="1100" dirty="0" err="1">
                <a:solidFill>
                  <a:schemeClr val="tx1"/>
                </a:solidFill>
                <a:latin typeface="Sassoon Penpals" panose="02000400000000000000" pitchFamily="50" charset="0"/>
              </a:rPr>
              <a:t>Boudica</a:t>
            </a:r>
            <a:r>
              <a:rPr lang="en-US" sz="1100" dirty="0">
                <a:solidFill>
                  <a:schemeClr val="tx1"/>
                </a:solidFill>
                <a:latin typeface="Sassoon Penpals" panose="02000400000000000000" pitchFamily="50" charset="0"/>
              </a:rPr>
              <a:t> has been interpreted in different ways, and that stereotype warrior is not the only picture we have of her. Most pictures come from Roman accounts – no surviving pictures. Later interpretations are affected by later discovery of evidence.</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Describe</a:t>
            </a:r>
            <a:r>
              <a:rPr lang="en-US" sz="1100" dirty="0">
                <a:solidFill>
                  <a:schemeClr val="tx1"/>
                </a:solidFill>
                <a:latin typeface="Sassoon Penpals" panose="02000400000000000000" pitchFamily="50" charset="0"/>
              </a:rPr>
              <a:t> what remains today in Britain of the Roman occupation. E.g., roads, place-names, surviving buildings and also other influences such as Latin, calendar, money etc.</a:t>
            </a:r>
          </a:p>
          <a:p>
            <a:pPr marL="228600" indent="-228600">
              <a:spcAft>
                <a:spcPts val="600"/>
              </a:spcAft>
              <a:buFont typeface="+mj-lt"/>
              <a:buAutoNum type="arabicPeriod"/>
            </a:pPr>
            <a:r>
              <a:rPr lang="en-US" sz="1100" b="1" dirty="0">
                <a:solidFill>
                  <a:schemeClr val="tx1"/>
                </a:solidFill>
                <a:latin typeface="Sassoon Penpals" panose="02000400000000000000" pitchFamily="50" charset="0"/>
              </a:rPr>
              <a:t>Explain</a:t>
            </a:r>
            <a:r>
              <a:rPr lang="en-US" sz="1100" dirty="0">
                <a:solidFill>
                  <a:schemeClr val="tx1"/>
                </a:solidFill>
                <a:latin typeface="Sassoon Penpals" panose="02000400000000000000" pitchFamily="50" charset="0"/>
              </a:rPr>
              <a:t> that some </a:t>
            </a:r>
            <a:r>
              <a:rPr lang="en-US" sz="1100" dirty="0" err="1">
                <a:solidFill>
                  <a:schemeClr val="tx1"/>
                </a:solidFill>
                <a:latin typeface="Sassoon Penpals" panose="02000400000000000000" pitchFamily="50" charset="0"/>
              </a:rPr>
              <a:t>hist</a:t>
            </a:r>
            <a:r>
              <a:rPr lang="en-GB" sz="1100" dirty="0" err="1">
                <a:solidFill>
                  <a:schemeClr val="tx1"/>
                </a:solidFill>
                <a:latin typeface="Sassoon Penpals" panose="02000400000000000000" pitchFamily="50" charset="0"/>
              </a:rPr>
              <a:t>orians</a:t>
            </a:r>
            <a:r>
              <a:rPr lang="en-GB" sz="1100" dirty="0">
                <a:solidFill>
                  <a:schemeClr val="tx1"/>
                </a:solidFill>
                <a:latin typeface="Sassoon Penpals" panose="02000400000000000000" pitchFamily="50" charset="0"/>
              </a:rPr>
              <a:t> call this period of time the ‘Dark Ages’ due to the lack of clear archaeological finds (many Anglo-Saxons and Vikings were carpenters) and the fall of the Roman Empire.</a:t>
            </a:r>
          </a:p>
          <a:p>
            <a:pPr marL="228600" indent="-228600">
              <a:spcAft>
                <a:spcPts val="600"/>
              </a:spcAft>
              <a:buFont typeface="+mj-lt"/>
              <a:buAutoNum type="arabicPeriod"/>
            </a:pPr>
            <a:r>
              <a:rPr lang="en-GB" sz="1100" b="1" dirty="0">
                <a:solidFill>
                  <a:schemeClr val="tx1"/>
                </a:solidFill>
                <a:latin typeface="Sassoon Penpals" panose="02000400000000000000" pitchFamily="50" charset="0"/>
              </a:rPr>
              <a:t>Explain</a:t>
            </a:r>
            <a:r>
              <a:rPr lang="en-GB" sz="1100" dirty="0">
                <a:solidFill>
                  <a:schemeClr val="tx1"/>
                </a:solidFill>
                <a:latin typeface="Sassoon Penpals" panose="02000400000000000000" pitchFamily="50" charset="0"/>
              </a:rPr>
              <a:t> that Britain was an attractive location for invaders from Europe and Scandinavia (landscape, resources, trade links, fertile land, space) and many were tempted to emigrate. </a:t>
            </a:r>
          </a:p>
          <a:p>
            <a:pPr marL="228600" indent="-228600">
              <a:spcAft>
                <a:spcPts val="600"/>
              </a:spcAft>
              <a:buFont typeface="+mj-lt"/>
              <a:buAutoNum type="arabicPeriod"/>
            </a:pPr>
            <a:r>
              <a:rPr lang="en-GB" sz="1100" b="1" dirty="0">
                <a:solidFill>
                  <a:schemeClr val="tx1"/>
                </a:solidFill>
                <a:latin typeface="Sassoon Penpals" panose="02000400000000000000" pitchFamily="50" charset="0"/>
              </a:rPr>
              <a:t>Identify</a:t>
            </a:r>
            <a:r>
              <a:rPr lang="en-GB" sz="1100" dirty="0">
                <a:solidFill>
                  <a:schemeClr val="tx1"/>
                </a:solidFill>
                <a:latin typeface="Sassoon Penpals" panose="02000400000000000000" pitchFamily="50" charset="0"/>
              </a:rPr>
              <a:t> and </a:t>
            </a:r>
            <a:r>
              <a:rPr lang="en-GB" sz="1100" b="1" dirty="0">
                <a:solidFill>
                  <a:schemeClr val="tx1"/>
                </a:solidFill>
                <a:latin typeface="Sassoon Penpals" panose="02000400000000000000" pitchFamily="50" charset="0"/>
              </a:rPr>
              <a:t>describe</a:t>
            </a:r>
            <a:r>
              <a:rPr lang="en-GB" sz="1100" dirty="0">
                <a:solidFill>
                  <a:schemeClr val="tx1"/>
                </a:solidFill>
                <a:latin typeface="Sassoon Penpals" panose="02000400000000000000" pitchFamily="50" charset="0"/>
              </a:rPr>
              <a:t> the time of Roman Britain, the Saxons and Vikings in relation to prior units studied across BC and |AD.</a:t>
            </a: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5546558"/>
            <a:ext cx="4169759" cy="392132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‘History’ is about studying people and events in the past (KS1).</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Read stories about significant people and events in the past (KS1).</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Examined historical artefacts and their modern equivalents (KS1 and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Visited and discussed places of historical importance locally (KS1).</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Pompeii was part of the Roman Empire when Vesuvius erupted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What artefacts from Pompeii suggest about the lives of Romans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distinction between ‘History’ and ‘Prehistory’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About how life changed in prehistoric Britain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during this time people moved into Britain from places all over Europe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during the Iron Age wars were fought between tribes for control of land and resources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endParaRPr lang="en-GB" sz="90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A836F1CC-EC84-4892-AFB5-7B32815790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98696" y="5589823"/>
            <a:ext cx="606080" cy="438815"/>
          </a:xfrm>
          <a:prstGeom prst="rect">
            <a:avLst/>
          </a:prstGeom>
        </p:spPr>
      </p:pic>
      <p:sp>
        <p:nvSpPr>
          <p:cNvPr id="15" name="Rounded Rectangle 48">
            <a:extLst>
              <a:ext uri="{FF2B5EF4-FFF2-40B4-BE49-F238E27FC236}">
                <a16:creationId xmlns:a16="http://schemas.microsoft.com/office/drawing/2014/main" id="{C4F7E10D-FAB2-4267-9D11-F8E8363325AE}"/>
              </a:ext>
            </a:extLst>
          </p:cNvPr>
          <p:cNvSpPr/>
          <p:nvPr/>
        </p:nvSpPr>
        <p:spPr>
          <a:xfrm>
            <a:off x="3874282" y="7338647"/>
            <a:ext cx="4586654" cy="212923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244596FC-F7D9-4783-8B6C-B41C15FB87E0}"/>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116613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4 – Saxons and Vikings</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4" y="758160"/>
            <a:ext cx="6904222" cy="357734"/>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Should this period of time be called the ‘Dark Ages’? How well did the Saxons and Vikings get on with each other? </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Key concepts such as: invade, settle, trade, conflict.</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That the Romans withdrew from Britain in 410 and left Britain vulnerable to foreign invaders.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That some </a:t>
            </a:r>
            <a:r>
              <a:rPr lang="en-US" sz="1100" dirty="0" err="1">
                <a:solidFill>
                  <a:srgbClr val="FF0000"/>
                </a:solidFill>
                <a:latin typeface="Sassoon Penpals" panose="02000400000000000000" pitchFamily="50" charset="0"/>
              </a:rPr>
              <a:t>hist</a:t>
            </a:r>
            <a:r>
              <a:rPr lang="en-GB" sz="1100" dirty="0" err="1">
                <a:solidFill>
                  <a:srgbClr val="FF0000"/>
                </a:solidFill>
                <a:latin typeface="Sassoon Penpals" panose="02000400000000000000" pitchFamily="50" charset="0"/>
              </a:rPr>
              <a:t>orians</a:t>
            </a:r>
            <a:r>
              <a:rPr lang="en-GB" sz="1100" dirty="0">
                <a:solidFill>
                  <a:srgbClr val="FF0000"/>
                </a:solidFill>
                <a:latin typeface="Sassoon Penpals" panose="02000400000000000000" pitchFamily="50" charset="0"/>
              </a:rPr>
              <a:t> call this period of time the ‘Dark Ages’ due to the lack of clear archaeological finds (many Anglo-Saxons and Vikings were carpenters) and the fall of the Roman Empire.</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The groups of people who settled and traded in Britain and where they were from (Angles, Saxons, Vikings, Jutes).</a:t>
            </a:r>
          </a:p>
          <a:p>
            <a:pPr marL="171450" indent="-171450">
              <a:spcAft>
                <a:spcPts val="600"/>
              </a:spcAft>
              <a:buFont typeface="Arial" panose="020B0604020202020204" pitchFamily="34" charset="0"/>
              <a:buChar char="•"/>
            </a:pPr>
            <a:r>
              <a:rPr lang="en-GB" sz="1100" dirty="0">
                <a:solidFill>
                  <a:srgbClr val="FF0000"/>
                </a:solidFill>
                <a:latin typeface="Sassoon Penpals" panose="02000400000000000000" pitchFamily="50" charset="0"/>
              </a:rPr>
              <a:t>That Britain was an attractive location for invaders from Europe and Scandinavia (landscape, resources, trade links, fertile land, space) and many were tempted to emigrate. </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That the Vikings have historically been given an image of being raiders and fighting, however this wasn’t entirely the case. </a:t>
            </a:r>
          </a:p>
          <a:p>
            <a:pPr marL="171450" indent="-171450">
              <a:spcAft>
                <a:spcPts val="600"/>
              </a:spcAft>
              <a:buFont typeface="Arial" panose="020B0604020202020204" pitchFamily="34" charset="0"/>
              <a:buChar char="•"/>
            </a:pPr>
            <a:r>
              <a:rPr lang="en-GB" sz="1100" dirty="0">
                <a:solidFill>
                  <a:srgbClr val="FF0000"/>
                </a:solidFill>
                <a:latin typeface="Sassoon Penpals" panose="02000400000000000000" pitchFamily="50" charset="0"/>
              </a:rPr>
              <a:t>That burial sites like the one discovered at Sutton </a:t>
            </a:r>
            <a:r>
              <a:rPr lang="en-GB" sz="1100" dirty="0" err="1">
                <a:solidFill>
                  <a:srgbClr val="FF0000"/>
                </a:solidFill>
                <a:latin typeface="Sassoon Penpals" panose="02000400000000000000" pitchFamily="50" charset="0"/>
              </a:rPr>
              <a:t>Hoo</a:t>
            </a:r>
            <a:r>
              <a:rPr lang="en-GB" sz="1100" dirty="0">
                <a:solidFill>
                  <a:srgbClr val="FF0000"/>
                </a:solidFill>
                <a:latin typeface="Sassoon Penpals" panose="02000400000000000000" pitchFamily="50" charset="0"/>
              </a:rPr>
              <a:t> provide historians with a rich understanding of a Saxon’s life. e.g. weapons, coins, Christening spoons etc.</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early Saxons worshipped Gods we name our days after (Tiw, </a:t>
            </a:r>
            <a:r>
              <a:rPr lang="en-US" sz="1100" dirty="0" err="1">
                <a:solidFill>
                  <a:schemeClr val="tx1"/>
                </a:solidFill>
                <a:latin typeface="Sassoon Penpals" panose="02000400000000000000" pitchFamily="50" charset="0"/>
              </a:rPr>
              <a:t>Woden</a:t>
            </a:r>
            <a:r>
              <a:rPr lang="en-US" sz="1100" dirty="0">
                <a:solidFill>
                  <a:schemeClr val="tx1"/>
                </a:solidFill>
                <a:latin typeface="Sassoon Penpals" panose="02000400000000000000" pitchFamily="50" charset="0"/>
              </a:rPr>
              <a:t>, Thor, Frig) and know stories of St Augustine  and missionaries from Rome setting up church at Canterbury. </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it took about 70 years for English kings to give up pagan ways and become Christian and the Christian message was delivered to the people through monasteries and churches. </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The reasons why Alfred is known as ‘the Great’ e.g. Peace with the Vikings and establishing Danelaw, encouraging people to learn and he tried to govern well and fairly, advised by a council of nobles and church leaders called the Witan, good laws and believed education was important, books translated from Latin into English, so people could read them, told monks to begin writing the Anglo-Saxon Chronicle.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6 main methods of keeping law and order in Anglo-Saxon times and predict which punishments fitted which crimes.</a:t>
            </a:r>
            <a:endParaRPr lang="en-GB" sz="11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Britain’s settlement by Anglo-Saxons and Scots.</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The Viking and Anglo-Saxon struggle for the Kingdom of England to the time of Edward the Confessor.</a:t>
            </a:r>
            <a:endParaRPr lang="en-GB" sz="14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17586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600"/>
              </a:spcAft>
            </a:pPr>
            <a:r>
              <a:rPr lang="en-US" sz="1400" dirty="0">
                <a:solidFill>
                  <a:schemeClr val="tx1"/>
                </a:solidFill>
                <a:latin typeface="Sassoon Penpals" panose="02000400000000000000" pitchFamily="50" charset="0"/>
              </a:rPr>
              <a:t>Maps</a:t>
            </a:r>
          </a:p>
          <a:p>
            <a:pPr>
              <a:spcAft>
                <a:spcPts val="600"/>
              </a:spcAft>
            </a:pPr>
            <a:r>
              <a:rPr lang="en-US" sz="1400" dirty="0">
                <a:solidFill>
                  <a:schemeClr val="tx1"/>
                </a:solidFill>
                <a:latin typeface="Sassoon Penpals" panose="02000400000000000000" pitchFamily="50" charset="0"/>
              </a:rPr>
              <a:t>Modern artistic representations and reconstructions of people and places</a:t>
            </a:r>
          </a:p>
          <a:p>
            <a:pPr>
              <a:spcAft>
                <a:spcPts val="600"/>
              </a:spcAft>
            </a:pPr>
            <a:r>
              <a:rPr lang="en-US" sz="1400" dirty="0">
                <a:solidFill>
                  <a:schemeClr val="tx1"/>
                </a:solidFill>
                <a:latin typeface="Sassoon Penpals" panose="02000400000000000000" pitchFamily="50" charset="0"/>
              </a:rPr>
              <a:t>Photographs</a:t>
            </a:r>
          </a:p>
          <a:p>
            <a:pPr>
              <a:spcAft>
                <a:spcPts val="600"/>
              </a:spcAft>
            </a:pPr>
            <a:r>
              <a:rPr lang="en-US" sz="1400" dirty="0">
                <a:solidFill>
                  <a:schemeClr val="tx1"/>
                </a:solidFill>
                <a:latin typeface="Sassoon Penpals" panose="02000400000000000000" pitchFamily="50" charset="0"/>
              </a:rPr>
              <a:t>Artefacts</a:t>
            </a:r>
          </a:p>
          <a:p>
            <a:pPr>
              <a:spcAft>
                <a:spcPts val="600"/>
              </a:spcAft>
            </a:pPr>
            <a:r>
              <a:rPr lang="en-US" sz="1400" dirty="0">
                <a:solidFill>
                  <a:schemeClr val="tx1"/>
                </a:solidFill>
                <a:latin typeface="Sassoon Penpals" panose="02000400000000000000" pitchFamily="50" charset="0"/>
              </a:rPr>
              <a:t>Engravings</a:t>
            </a:r>
          </a:p>
          <a:p>
            <a:pPr>
              <a:spcAft>
                <a:spcPts val="600"/>
              </a:spcAft>
            </a:pPr>
            <a:r>
              <a:rPr lang="en-US" sz="1400" dirty="0">
                <a:solidFill>
                  <a:schemeClr val="tx1"/>
                </a:solidFill>
                <a:latin typeface="Sassoon Penpals" panose="02000400000000000000" pitchFamily="50" charset="0"/>
              </a:rPr>
              <a:t>Written documents – speeches, journals, manuscripts</a:t>
            </a:r>
          </a:p>
          <a:p>
            <a:pPr>
              <a:spcAft>
                <a:spcPts val="600"/>
              </a:spcAft>
            </a:pPr>
            <a:r>
              <a:rPr lang="en-US" sz="1400" dirty="0">
                <a:solidFill>
                  <a:schemeClr val="tx1"/>
                </a:solidFill>
                <a:latin typeface="Sassoon Penpals" panose="02000400000000000000" pitchFamily="50" charset="0"/>
              </a:rPr>
              <a:t>Statues</a:t>
            </a: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654609947"/>
              </p:ext>
            </p:extLst>
          </p:nvPr>
        </p:nvGraphicFramePr>
        <p:xfrm>
          <a:off x="3968985" y="4605834"/>
          <a:ext cx="4353848" cy="2447194"/>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Selecting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Choosing the information most suitable and relevant.</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Sequencing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Arranging events or artefacts in their correct time order.</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Comparing and contrasting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Finding similarities and differences in how people lived at different times.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Reasoning and speculating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Forming ideas about something without firm evidence.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pPr>
                        <a:spcAft>
                          <a:spcPts val="0"/>
                        </a:spcAft>
                      </a:pPr>
                      <a:r>
                        <a:rPr lang="en-US" sz="900" dirty="0" err="1">
                          <a:effectLst/>
                          <a:latin typeface="Sassoon Penpals" panose="02000400000000000000" pitchFamily="50" charset="0"/>
                          <a:ea typeface="Calibri" panose="020F0502020204030204" pitchFamily="34" charset="0"/>
                          <a:cs typeface="Times New Roman" panose="02020603050405020304" pitchFamily="18" charset="0"/>
                        </a:rPr>
                        <a:t>Summarise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US" sz="900" dirty="0">
                          <a:effectLst/>
                          <a:latin typeface="Sassoon Penpals" panose="02000400000000000000" pitchFamily="50" charset="0"/>
                          <a:ea typeface="Calibri" panose="020F0502020204030204" pitchFamily="34" charset="0"/>
                          <a:cs typeface="Times New Roman" panose="02020603050405020304" pitchFamily="18" charset="0"/>
                        </a:rPr>
                        <a:t>Outline or sum up briefly the main points about something .</a:t>
                      </a:r>
                      <a:endParaRPr lang="en-GB" sz="9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9953013"/>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Synthesising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Combining a range of ideas and facts from different sources.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Explaining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Showing understanding of how or why something happened.</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rgbClr val="FF0000"/>
                </a:solidFill>
                <a:latin typeface="Sassoon Penpals" panose="02000400000000000000" pitchFamily="50" charset="0"/>
              </a:rPr>
              <a:t>Change</a:t>
            </a: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Continuity</a:t>
            </a: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Causation</a:t>
            </a:r>
            <a:r>
              <a:rPr lang="en-US" sz="1400" dirty="0">
                <a:solidFill>
                  <a:schemeClr val="tx1"/>
                </a:solidFill>
                <a:latin typeface="Sassoon Penpals" panose="02000400000000000000" pitchFamily="50" charset="0"/>
              </a:rPr>
              <a:t>	Similarity and difference </a:t>
            </a:r>
            <a:r>
              <a:rPr lang="en-US" sz="1400" dirty="0">
                <a:solidFill>
                  <a:srgbClr val="FF0000"/>
                </a:solidFill>
                <a:latin typeface="Sassoon Penpals" panose="02000400000000000000" pitchFamily="50" charset="0"/>
              </a:rPr>
              <a:t>Perspective</a:t>
            </a:r>
            <a:r>
              <a:rPr lang="en-US" sz="1400" dirty="0">
                <a:solidFill>
                  <a:schemeClr val="tx1"/>
                </a:solidFill>
                <a:latin typeface="Sassoon Penpals" panose="02000400000000000000" pitchFamily="50" charset="0"/>
              </a:rPr>
              <a:t>	Sources	 	Significance 	Chronology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7"/>
            <a:ext cx="4169759" cy="529050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Identify</a:t>
            </a:r>
            <a:r>
              <a:rPr lang="en-US" sz="1200" dirty="0">
                <a:solidFill>
                  <a:schemeClr val="tx1"/>
                </a:solidFill>
                <a:latin typeface="Sassoon Penpals" panose="02000400000000000000" pitchFamily="50" charset="0"/>
              </a:rPr>
              <a:t> and </a:t>
            </a:r>
            <a:r>
              <a:rPr lang="en-US" sz="1200" b="1" dirty="0">
                <a:solidFill>
                  <a:schemeClr val="tx1"/>
                </a:solidFill>
                <a:latin typeface="Sassoon Penpals" panose="02000400000000000000" pitchFamily="50" charset="0"/>
              </a:rPr>
              <a:t>locate</a:t>
            </a:r>
            <a:r>
              <a:rPr lang="en-US" sz="1200" dirty="0">
                <a:solidFill>
                  <a:schemeClr val="tx1"/>
                </a:solidFill>
                <a:latin typeface="Sassoon Penpals" panose="02000400000000000000" pitchFamily="50" charset="0"/>
              </a:rPr>
              <a:t> those modern-day countries that were once part of the Roman Empire.</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Explain</a:t>
            </a:r>
            <a:r>
              <a:rPr lang="en-US" sz="1200" dirty="0">
                <a:solidFill>
                  <a:schemeClr val="tx1"/>
                </a:solidFill>
                <a:latin typeface="Sassoon Penpals" panose="02000400000000000000" pitchFamily="50" charset="0"/>
              </a:rPr>
              <a:t> that </a:t>
            </a:r>
            <a:r>
              <a:rPr lang="en-US" sz="1200" dirty="0" err="1">
                <a:solidFill>
                  <a:schemeClr val="tx1"/>
                </a:solidFill>
                <a:latin typeface="Sassoon Penpals" panose="02000400000000000000" pitchFamily="50" charset="0"/>
              </a:rPr>
              <a:t>Boudica</a:t>
            </a:r>
            <a:r>
              <a:rPr lang="en-US" sz="1200" dirty="0">
                <a:solidFill>
                  <a:schemeClr val="tx1"/>
                </a:solidFill>
                <a:latin typeface="Sassoon Penpals" panose="02000400000000000000" pitchFamily="50" charset="0"/>
              </a:rPr>
              <a:t> has been interpreted in different ways, and that stereotype warrior is not the only picture we have of her. Most pictures come from Roman accounts – no surviving pictures. Later interpretations are affected by later discovery of evidence.</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Describe</a:t>
            </a:r>
            <a:r>
              <a:rPr lang="en-US" sz="1200" dirty="0">
                <a:solidFill>
                  <a:schemeClr val="tx1"/>
                </a:solidFill>
                <a:latin typeface="Sassoon Penpals" panose="02000400000000000000" pitchFamily="50" charset="0"/>
              </a:rPr>
              <a:t> what remains today in Britain of the Roman occupation. E.g., roads, place-names, surviving buildings and also other influences such as Latin, calendar, money etc.</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Explain</a:t>
            </a:r>
            <a:r>
              <a:rPr lang="en-US" sz="1200" dirty="0">
                <a:solidFill>
                  <a:schemeClr val="tx1"/>
                </a:solidFill>
                <a:latin typeface="Sassoon Penpals" panose="02000400000000000000" pitchFamily="50" charset="0"/>
              </a:rPr>
              <a:t> that some </a:t>
            </a:r>
            <a:r>
              <a:rPr lang="en-US" sz="1200" dirty="0" err="1">
                <a:solidFill>
                  <a:schemeClr val="tx1"/>
                </a:solidFill>
                <a:latin typeface="Sassoon Penpals" panose="02000400000000000000" pitchFamily="50" charset="0"/>
              </a:rPr>
              <a:t>hist</a:t>
            </a:r>
            <a:r>
              <a:rPr lang="en-GB" sz="1200" dirty="0" err="1">
                <a:solidFill>
                  <a:schemeClr val="tx1"/>
                </a:solidFill>
                <a:latin typeface="Sassoon Penpals" panose="02000400000000000000" pitchFamily="50" charset="0"/>
              </a:rPr>
              <a:t>orians</a:t>
            </a:r>
            <a:r>
              <a:rPr lang="en-GB" sz="1200" dirty="0">
                <a:solidFill>
                  <a:schemeClr val="tx1"/>
                </a:solidFill>
                <a:latin typeface="Sassoon Penpals" panose="02000400000000000000" pitchFamily="50" charset="0"/>
              </a:rPr>
              <a:t> call this period of time the ‘Dark Ages’ due to the lack of clear archaeological finds (many Anglo-Saxons and Vikings were carpenters) and the fall of the Roman Empire.</a:t>
            </a:r>
          </a:p>
          <a:p>
            <a:pPr marL="228600" indent="-228600">
              <a:spcAft>
                <a:spcPts val="600"/>
              </a:spcAft>
              <a:buFont typeface="+mj-lt"/>
              <a:buAutoNum type="arabicPeriod"/>
            </a:pPr>
            <a:r>
              <a:rPr lang="en-GB" sz="1200" b="1" dirty="0">
                <a:solidFill>
                  <a:schemeClr val="tx1"/>
                </a:solidFill>
                <a:latin typeface="Sassoon Penpals" panose="02000400000000000000" pitchFamily="50" charset="0"/>
              </a:rPr>
              <a:t>Explain</a:t>
            </a:r>
            <a:r>
              <a:rPr lang="en-GB" sz="1200" dirty="0">
                <a:solidFill>
                  <a:schemeClr val="tx1"/>
                </a:solidFill>
                <a:latin typeface="Sassoon Penpals" panose="02000400000000000000" pitchFamily="50" charset="0"/>
              </a:rPr>
              <a:t> that Britain was an attractive location for invaders from Europe and Scandinavia (landscape, resources, trade links, fertile land, space) and many were tempted to emigrate. </a:t>
            </a:r>
          </a:p>
          <a:p>
            <a:pPr marL="228600" indent="-228600">
              <a:spcAft>
                <a:spcPts val="600"/>
              </a:spcAft>
              <a:buFont typeface="+mj-lt"/>
              <a:buAutoNum type="arabicPeriod"/>
            </a:pPr>
            <a:r>
              <a:rPr lang="en-GB" sz="1200" b="1" dirty="0">
                <a:solidFill>
                  <a:schemeClr val="tx1"/>
                </a:solidFill>
                <a:latin typeface="Sassoon Penpals" panose="02000400000000000000" pitchFamily="50" charset="0"/>
              </a:rPr>
              <a:t>Identify</a:t>
            </a:r>
            <a:r>
              <a:rPr lang="en-GB" sz="1200" dirty="0">
                <a:solidFill>
                  <a:schemeClr val="tx1"/>
                </a:solidFill>
                <a:latin typeface="Sassoon Penpals" panose="02000400000000000000" pitchFamily="50" charset="0"/>
              </a:rPr>
              <a:t> and </a:t>
            </a:r>
            <a:r>
              <a:rPr lang="en-GB" sz="1200" b="1" dirty="0">
                <a:solidFill>
                  <a:schemeClr val="tx1"/>
                </a:solidFill>
                <a:latin typeface="Sassoon Penpals" panose="02000400000000000000" pitchFamily="50" charset="0"/>
              </a:rPr>
              <a:t>describe</a:t>
            </a:r>
            <a:r>
              <a:rPr lang="en-GB" sz="1200" dirty="0">
                <a:solidFill>
                  <a:schemeClr val="tx1"/>
                </a:solidFill>
                <a:latin typeface="Sassoon Penpals" panose="02000400000000000000" pitchFamily="50" charset="0"/>
              </a:rPr>
              <a:t> the time of Roman Britain, the Saxons and Vikings in relation to prior units studied across BC and |AD.</a:t>
            </a: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6617368"/>
            <a:ext cx="4169759" cy="2850515"/>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‘History’ is about studying people and events in the past (KS1).</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Read stories about significant people and events in the past (KS1).</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Examined historical artefacts and their modern equivalents (KS1 and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during this time people moved into Britain from places all over Europe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Life in Britain changed significantly under Roman occupation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4.)</a:t>
            </a:r>
          </a:p>
          <a:p>
            <a:pPr marL="171450" indent="-171450">
              <a:spcAft>
                <a:spcPts val="600"/>
              </a:spcAft>
              <a:buFont typeface="Arial" panose="020B0604020202020204" pitchFamily="34" charset="0"/>
              <a:buChar char="•"/>
            </a:pPr>
            <a:endParaRPr lang="en-GB" sz="90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B5814F28-91E9-45B9-8B9A-D47DD05440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16420" y="6666629"/>
            <a:ext cx="606080" cy="438815"/>
          </a:xfrm>
          <a:prstGeom prst="rect">
            <a:avLst/>
          </a:prstGeom>
        </p:spPr>
      </p:pic>
      <p:sp>
        <p:nvSpPr>
          <p:cNvPr id="15" name="Rounded Rectangle 48">
            <a:extLst>
              <a:ext uri="{FF2B5EF4-FFF2-40B4-BE49-F238E27FC236}">
                <a16:creationId xmlns:a16="http://schemas.microsoft.com/office/drawing/2014/main" id="{C2E7445D-043C-4653-92E5-AADF65B83932}"/>
              </a:ext>
            </a:extLst>
          </p:cNvPr>
          <p:cNvSpPr/>
          <p:nvPr/>
        </p:nvSpPr>
        <p:spPr>
          <a:xfrm>
            <a:off x="3874282" y="7479319"/>
            <a:ext cx="4586654" cy="198856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3210CD3F-A202-40D9-BAEB-EA333B3C9698}"/>
              </a:ext>
            </a:extLst>
          </p:cNvPr>
          <p:cNvPicPr>
            <a:picLocks noChangeAspect="1"/>
          </p:cNvPicPr>
          <p:nvPr/>
        </p:nvPicPr>
        <p:blipFill>
          <a:blip r:embed="rId5"/>
          <a:stretch>
            <a:fillRect/>
          </a:stretch>
        </p:blipFill>
        <p:spPr>
          <a:xfrm>
            <a:off x="12010227" y="137755"/>
            <a:ext cx="750026" cy="747542"/>
          </a:xfrm>
          <a:prstGeom prst="rect">
            <a:avLst/>
          </a:prstGeom>
        </p:spPr>
      </p:pic>
    </p:spTree>
    <p:extLst>
      <p:ext uri="{BB962C8B-B14F-4D97-AF65-F5344CB8AC3E}">
        <p14:creationId xmlns:p14="http://schemas.microsoft.com/office/powerpoint/2010/main" val="4000743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800497" y="2792605"/>
            <a:ext cx="9180188" cy="4015991"/>
            <a:chOff x="352697" y="2321004"/>
            <a:chExt cx="9180188" cy="4015992"/>
          </a:xfrm>
        </p:grpSpPr>
        <p:sp>
          <p:nvSpPr>
            <p:cNvPr id="26" name="Rectangle 25"/>
            <p:cNvSpPr/>
            <p:nvPr/>
          </p:nvSpPr>
          <p:spPr>
            <a:xfrm>
              <a:off x="352697" y="2321004"/>
              <a:ext cx="9180188" cy="221599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EYFS</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2791" y="4536996"/>
              <a:ext cx="1800000" cy="18000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714014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5</a:t>
            </a:r>
          </a:p>
        </p:txBody>
      </p:sp>
      <p:pic>
        <p:nvPicPr>
          <p:cNvPr id="5" name="Picture 4">
            <a:extLst>
              <a:ext uri="{FF2B5EF4-FFF2-40B4-BE49-F238E27FC236}">
                <a16:creationId xmlns:a16="http://schemas.microsoft.com/office/drawing/2014/main" id="{C6BFC175-F0C6-4592-8E88-3BBDD07A61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4127187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5 – The Mayans</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3" y="758160"/>
            <a:ext cx="8084683" cy="357734"/>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Why should we study the Maya? Manmade or Natural Disaster – which best explains the disappearance of the Maya around AD 900?</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the term ‘civilization’ means.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A range of Mayan achievements such as </a:t>
            </a:r>
            <a:r>
              <a:rPr lang="en-US" sz="1100" dirty="0" err="1">
                <a:solidFill>
                  <a:srgbClr val="FF0000"/>
                </a:solidFill>
                <a:latin typeface="Sassoon Penpals" panose="02000400000000000000" pitchFamily="50" charset="0"/>
              </a:rPr>
              <a:t>realising</a:t>
            </a:r>
            <a:r>
              <a:rPr lang="en-US" sz="1100" dirty="0">
                <a:solidFill>
                  <a:srgbClr val="FF0000"/>
                </a:solidFill>
                <a:latin typeface="Sassoon Penpals" panose="02000400000000000000" pitchFamily="50" charset="0"/>
              </a:rPr>
              <a:t> that without the use of the cartwheel or metal tools, they built massive stone stepped pyramids and many large cities, some of 100,000 people, </a:t>
            </a:r>
            <a:r>
              <a:rPr lang="en-US" sz="1100" dirty="0">
                <a:solidFill>
                  <a:schemeClr val="tx1"/>
                </a:solidFill>
                <a:latin typeface="Sassoon Penpals" panose="02000400000000000000" pitchFamily="50" charset="0"/>
              </a:rPr>
              <a:t>that they must have been accomplished scientists as they tracked a solar year of 365 days, built observatories and knew about eclipses, that the Maya developed their own system of writing, they built some of the largest cities in the world at the time.</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The area of the modern world that was once part of the empire of the Mayan </a:t>
            </a:r>
            <a:r>
              <a:rPr lang="en-US" sz="1100" dirty="0" err="1">
                <a:solidFill>
                  <a:srgbClr val="FF0000"/>
                </a:solidFill>
                <a:latin typeface="Sassoon Penpals" panose="02000400000000000000" pitchFamily="50" charset="0"/>
              </a:rPr>
              <a:t>Civilisation</a:t>
            </a:r>
            <a:r>
              <a:rPr lang="en-US" sz="1100" dirty="0">
                <a:solidFill>
                  <a:srgbClr val="FF0000"/>
                </a:solidFill>
                <a:latin typeface="Sassoon Penpals" panose="02000400000000000000" pitchFamily="50" charset="0"/>
              </a:rPr>
              <a:t>.</a:t>
            </a:r>
          </a:p>
          <a:p>
            <a:pPr marL="171450" indent="-171450">
              <a:spcAft>
                <a:spcPts val="600"/>
              </a:spcAft>
              <a:buFont typeface="Arial" panose="020B0604020202020204" pitchFamily="34" charset="0"/>
              <a:buChar char="•"/>
            </a:pPr>
            <a:r>
              <a:rPr lang="en-GB" sz="1100" dirty="0">
                <a:solidFill>
                  <a:srgbClr val="FF0000"/>
                </a:solidFill>
                <a:latin typeface="Sassoon Penpals" panose="02000400000000000000" pitchFamily="50" charset="0"/>
              </a:rPr>
              <a:t>Pupils grasp that artists’ reconstructions are based on a mixture of physical evidence and imagination.: Archaeological remains, Spanish Conquest sources, Artefacts and hieroglyphs, Oral tradition</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Mayan’s history was destroyed by the Spanish when they conquered this area in 16Cth, including most books and many buildings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Valid reasons for its growth e.g. Mayans knew how to grow crops like maize (slash and burn technique) and irrigate fields, and how to hunt e.g. for deer, and to trade.</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Pupils are able to explain why human sacrifice was practised i.e. they appeased their gods with the human blood collected from the human sacrifice.</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Pupils appreciate that over 1,000 years ago moral values were different in England too</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That there are many competing explanations (e.g. drought, over-population, warfare, poor land, popular discontent, disease) and that it is difficult to be certain as to the reason, without written records.</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How life in Ancient Maya compared with Ancient Egypt and Anglo-Saxon Britain – location, time, pyramids, hieroglyphics, time, calendars, farming etc.</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a non-European society that provides contrasts with British history – one study chosen from: early Islamic civilization, including a study of Baghdad c. AD 900; Mayan civilization c. AD 900; Benin (West Africa) c. AD 900-1300</a:t>
            </a:r>
          </a:p>
          <a:p>
            <a:pPr>
              <a:spcAft>
                <a:spcPts val="600"/>
              </a:spcAft>
            </a:pPr>
            <a:endParaRPr lang="en-GB" sz="14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6"/>
            <a:ext cx="4586654" cy="6222756"/>
          </a:xfrm>
          <a:prstGeom prst="roundRect">
            <a:avLst>
              <a:gd name="adj" fmla="val 436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Discipline Knowledge</a:t>
            </a:r>
          </a:p>
          <a:p>
            <a:pPr>
              <a:spcAft>
                <a:spcPts val="2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200"/>
              </a:spcAft>
            </a:pPr>
            <a:r>
              <a:rPr lang="en-US" sz="1400" dirty="0">
                <a:solidFill>
                  <a:schemeClr val="tx1"/>
                </a:solidFill>
                <a:latin typeface="Sassoon Penpals" panose="02000400000000000000" pitchFamily="50" charset="0"/>
              </a:rPr>
              <a:t>Maps</a:t>
            </a:r>
          </a:p>
          <a:p>
            <a:pPr>
              <a:spcAft>
                <a:spcPts val="200"/>
              </a:spcAft>
            </a:pPr>
            <a:r>
              <a:rPr lang="en-US" sz="1400" dirty="0">
                <a:solidFill>
                  <a:schemeClr val="tx1"/>
                </a:solidFill>
                <a:latin typeface="Sassoon Penpals" panose="02000400000000000000" pitchFamily="50" charset="0"/>
              </a:rPr>
              <a:t>Sculptures</a:t>
            </a:r>
          </a:p>
          <a:p>
            <a:pPr>
              <a:spcAft>
                <a:spcPts val="200"/>
              </a:spcAft>
            </a:pPr>
            <a:r>
              <a:rPr lang="en-US" sz="1400" dirty="0">
                <a:solidFill>
                  <a:schemeClr val="tx1"/>
                </a:solidFill>
                <a:latin typeface="Sassoon Penpals" panose="02000400000000000000" pitchFamily="50" charset="0"/>
              </a:rPr>
              <a:t>Engravings</a:t>
            </a:r>
          </a:p>
          <a:p>
            <a:pPr>
              <a:spcAft>
                <a:spcPts val="200"/>
              </a:spcAft>
            </a:pPr>
            <a:r>
              <a:rPr lang="en-US" sz="1400" dirty="0">
                <a:solidFill>
                  <a:schemeClr val="tx1"/>
                </a:solidFill>
                <a:latin typeface="Sassoon Penpals" panose="02000400000000000000" pitchFamily="50" charset="0"/>
              </a:rPr>
              <a:t>Artefacts </a:t>
            </a:r>
          </a:p>
          <a:p>
            <a:pPr>
              <a:spcAft>
                <a:spcPts val="200"/>
              </a:spcAft>
            </a:pPr>
            <a:r>
              <a:rPr lang="en-US" sz="1400" dirty="0">
                <a:solidFill>
                  <a:schemeClr val="tx1"/>
                </a:solidFill>
                <a:latin typeface="Sassoon Penpals" panose="02000400000000000000" pitchFamily="50" charset="0"/>
              </a:rPr>
              <a:t>Photographs</a:t>
            </a:r>
            <a:endParaRPr lang="en-US" sz="1400" b="1" dirty="0">
              <a:solidFill>
                <a:schemeClr val="tx1"/>
              </a:solidFill>
              <a:latin typeface="Sassoon Penpals" panose="02000400000000000000" pitchFamily="50" charset="0"/>
            </a:endParaRPr>
          </a:p>
          <a:p>
            <a:pPr>
              <a:spcAft>
                <a:spcPts val="600"/>
              </a:spcAft>
            </a:pPr>
            <a:endParaRPr lang="en-GB" sz="2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1388575462"/>
              </p:ext>
            </p:extLst>
          </p:nvPr>
        </p:nvGraphicFramePr>
        <p:xfrm>
          <a:off x="3968985" y="3572006"/>
          <a:ext cx="4353848" cy="3743851"/>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r>
                        <a:rPr lang="en-US" sz="1000" b="1" dirty="0" err="1">
                          <a:latin typeface="Sassoon Penpals" panose="02000400000000000000" pitchFamily="50" charset="0"/>
                        </a:rPr>
                        <a:t>Synthesise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Bring together a range of ideas and facts from different sources to develop an argument or explanation for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r>
                        <a:rPr lang="en-US" sz="1000" b="1" dirty="0">
                          <a:latin typeface="Sassoon Penpals" panose="02000400000000000000" pitchFamily="50" charset="0"/>
                        </a:rPr>
                        <a:t>Explain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Demonstrate understanding and comprehension of how or why something is the way it is as a result of synthesizing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r>
                        <a:rPr lang="en-US" sz="1000" b="1" dirty="0" err="1">
                          <a:latin typeface="Sassoon Penpals" panose="02000400000000000000" pitchFamily="50" charset="0"/>
                        </a:rPr>
                        <a:t>Empathise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capacity to place oneself impartially in another’s position to better understand their motives, decisions and actions (even if they are not shared values).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r>
                        <a:rPr lang="en-US" sz="1000" b="1" dirty="0">
                          <a:latin typeface="Sassoon Penpals" panose="02000400000000000000" pitchFamily="50" charset="0"/>
                        </a:rPr>
                        <a:t>Informed Conclusion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knowledgeable summing up of the main points or issues</a:t>
                      </a:r>
                    </a:p>
                    <a:p>
                      <a:r>
                        <a:rPr lang="en-US" sz="900" dirty="0">
                          <a:latin typeface="Sassoon Penpals" panose="02000400000000000000" pitchFamily="50" charset="0"/>
                        </a:rPr>
                        <a:t>about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r>
                        <a:rPr lang="en-US" sz="1000" b="1" dirty="0">
                          <a:latin typeface="Sassoon Penpals" panose="02000400000000000000" pitchFamily="50" charset="0"/>
                        </a:rPr>
                        <a:t>Reasoned Judgement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personal view or opinion about something supported by </a:t>
                      </a:r>
                    </a:p>
                    <a:p>
                      <a:r>
                        <a:rPr lang="en-US" sz="900" dirty="0">
                          <a:latin typeface="Sassoon Penpals" panose="02000400000000000000" pitchFamily="50" charset="0"/>
                        </a:rPr>
                        <a:t>factual evidence.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r>
                        <a:rPr lang="en-US" sz="1000" b="1" dirty="0">
                          <a:latin typeface="Sassoon Penpals" panose="02000400000000000000" pitchFamily="50" charset="0"/>
                        </a:rPr>
                        <a:t>Justify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Give reasons to show or prove what you feel to be right or </a:t>
                      </a:r>
                    </a:p>
                    <a:p>
                      <a:r>
                        <a:rPr lang="en-US" sz="900" dirty="0">
                          <a:latin typeface="Sassoon Penpals" panose="02000400000000000000" pitchFamily="50" charset="0"/>
                        </a:rPr>
                        <a:t>reasonable.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328983">
                <a:tc>
                  <a:txBody>
                    <a:bodyPr/>
                    <a:lstStyle/>
                    <a:p>
                      <a:r>
                        <a:rPr lang="en-US" sz="1000" b="1" dirty="0">
                          <a:latin typeface="Sassoon Penpals" panose="02000400000000000000" pitchFamily="50" charset="0"/>
                        </a:rPr>
                        <a:t>Apply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transfer of knowledge and/or skills learned in one context to help make sense of a different situation.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328983">
                <a:tc>
                  <a:txBody>
                    <a:bodyPr/>
                    <a:lstStyle/>
                    <a:p>
                      <a:r>
                        <a:rPr lang="en-GB" sz="1000" b="1" dirty="0">
                          <a:latin typeface="Sassoon Penpals" panose="02000400000000000000" pitchFamily="50" charset="0"/>
                        </a:rPr>
                        <a:t>Evaluate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Weigh up and judge the relative importance of something in relation to counter ideas and arguments.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328983">
                <a:tc>
                  <a:txBody>
                    <a:bodyPr/>
                    <a:lstStyle/>
                    <a:p>
                      <a:r>
                        <a:rPr lang="en-US" sz="1000" b="1" dirty="0">
                          <a:latin typeface="Sassoon Penpals" panose="02000400000000000000" pitchFamily="50" charset="0"/>
                        </a:rPr>
                        <a:t>Critique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Review and examine something critically particularly to gain </a:t>
                      </a:r>
                    </a:p>
                    <a:p>
                      <a:r>
                        <a:rPr lang="en-US" sz="900" dirty="0">
                          <a:latin typeface="Sassoon Penpals" panose="02000400000000000000" pitchFamily="50" charset="0"/>
                        </a:rPr>
                        <a:t>an awareness of its limitations and reliability as evidence </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328983">
                <a:tc>
                  <a:txBody>
                    <a:bodyPr/>
                    <a:lstStyle/>
                    <a:p>
                      <a:r>
                        <a:rPr lang="en-GB" sz="1000" b="1" dirty="0">
                          <a:latin typeface="Sassoon Penpals" panose="02000400000000000000" pitchFamily="50" charset="0"/>
                        </a:rPr>
                        <a:t>Hypothesise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Come up with an idea, question or theory that can be </a:t>
                      </a:r>
                    </a:p>
                    <a:p>
                      <a:r>
                        <a:rPr lang="en-US" sz="900" dirty="0">
                          <a:latin typeface="Sassoon Penpals" panose="02000400000000000000" pitchFamily="50" charset="0"/>
                        </a:rPr>
                        <a:t>investigated to see whether it has any validity or truth.</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a:t>
            </a:r>
            <a:r>
              <a:rPr lang="en-US" sz="1400" dirty="0">
                <a:solidFill>
                  <a:srgbClr val="FF0000"/>
                </a:solidFill>
                <a:latin typeface="Sassoon Penpals" panose="02000400000000000000" pitchFamily="50" charset="0"/>
              </a:rPr>
              <a:t>Causation</a:t>
            </a: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Similarity and difference </a:t>
            </a:r>
            <a:r>
              <a:rPr lang="en-US" sz="1400" dirty="0">
                <a:solidFill>
                  <a:schemeClr val="tx1"/>
                </a:solidFill>
                <a:latin typeface="Sassoon Penpals" panose="02000400000000000000" pitchFamily="50" charset="0"/>
              </a:rPr>
              <a:t>Perspective	Sources	 	Significance 	</a:t>
            </a:r>
            <a:r>
              <a:rPr lang="en-US" sz="1400" dirty="0">
                <a:solidFill>
                  <a:srgbClr val="FF0000"/>
                </a:solidFill>
                <a:latin typeface="Sassoon Penpals" panose="02000400000000000000" pitchFamily="50" charset="0"/>
              </a:rPr>
              <a:t>Chronology</a:t>
            </a:r>
            <a:r>
              <a:rPr lang="en-US" sz="1400" dirty="0">
                <a:solidFill>
                  <a:schemeClr val="tx1"/>
                </a:solidFill>
                <a:latin typeface="Sassoon Penpals" panose="02000400000000000000" pitchFamily="50" charset="0"/>
              </a:rPr>
              <a:t>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7"/>
            <a:ext cx="4169759" cy="529050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Summarise</a:t>
            </a:r>
            <a:r>
              <a:rPr lang="en-GB" sz="1400" dirty="0">
                <a:solidFill>
                  <a:schemeClr val="tx1"/>
                </a:solidFill>
                <a:latin typeface="Sassoon Penpals" panose="02000400000000000000" pitchFamily="50" charset="0"/>
              </a:rPr>
              <a:t> a range of Mayan achievements such as realising that without the use of the cartwheel or metal tools, they built massive stone stepped pyramids and many large cities, some of 100,000 people.</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Evaluate</a:t>
            </a:r>
            <a:r>
              <a:rPr lang="en-GB" sz="1400" dirty="0">
                <a:solidFill>
                  <a:schemeClr val="tx1"/>
                </a:solidFill>
                <a:latin typeface="Sassoon Penpals" panose="02000400000000000000" pitchFamily="50" charset="0"/>
              </a:rPr>
              <a:t> evidence and reach an </a:t>
            </a:r>
            <a:r>
              <a:rPr lang="en-GB" sz="1400" b="1" dirty="0">
                <a:solidFill>
                  <a:schemeClr val="tx1"/>
                </a:solidFill>
                <a:latin typeface="Sassoon Penpals" panose="02000400000000000000" pitchFamily="50" charset="0"/>
              </a:rPr>
              <a:t>informed judgment </a:t>
            </a:r>
            <a:r>
              <a:rPr lang="en-GB" sz="1400" dirty="0">
                <a:solidFill>
                  <a:schemeClr val="tx1"/>
                </a:solidFill>
                <a:latin typeface="Sassoon Penpals" panose="02000400000000000000" pitchFamily="50" charset="0"/>
              </a:rPr>
              <a:t>as to why the Maya disappeared at around 900AD and to be able to </a:t>
            </a:r>
            <a:r>
              <a:rPr lang="en-GB" sz="1400" b="1" dirty="0">
                <a:solidFill>
                  <a:schemeClr val="tx1"/>
                </a:solidFill>
                <a:latin typeface="Sassoon Penpals" panose="02000400000000000000" pitchFamily="50" charset="0"/>
              </a:rPr>
              <a:t>justify</a:t>
            </a:r>
            <a:r>
              <a:rPr lang="en-GB" sz="1400" dirty="0">
                <a:solidFill>
                  <a:schemeClr val="tx1"/>
                </a:solidFill>
                <a:latin typeface="Sassoon Penpals" panose="02000400000000000000" pitchFamily="50" charset="0"/>
              </a:rPr>
              <a:t> their views.</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Explain</a:t>
            </a:r>
            <a:r>
              <a:rPr lang="en-US" sz="1400" dirty="0">
                <a:solidFill>
                  <a:schemeClr val="tx1"/>
                </a:solidFill>
                <a:latin typeface="Sassoon Penpals" panose="02000400000000000000" pitchFamily="50" charset="0"/>
              </a:rPr>
              <a:t> why 1066 is seen as a significant turning point in British History. </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Explain </a:t>
            </a:r>
            <a:r>
              <a:rPr lang="en-GB" sz="1400" dirty="0">
                <a:solidFill>
                  <a:schemeClr val="tx1"/>
                </a:solidFill>
                <a:latin typeface="Sassoon Penpals" panose="02000400000000000000" pitchFamily="50" charset="0"/>
              </a:rPr>
              <a:t>that Battle Abbey was built as a monument to reflect god’s backing of William at the Battle and to reflect his strength and power. </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Explain</a:t>
            </a:r>
            <a:r>
              <a:rPr lang="en-US" sz="1400" dirty="0">
                <a:solidFill>
                  <a:schemeClr val="tx1"/>
                </a:solidFill>
                <a:latin typeface="Sassoon Penpals" panose="02000400000000000000" pitchFamily="50" charset="0"/>
              </a:rPr>
              <a:t> reasons for the establishment of the Church of England and the dissolution of Battle Abbey. </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Identify</a:t>
            </a:r>
            <a:r>
              <a:rPr lang="en-GB" sz="1400" dirty="0">
                <a:solidFill>
                  <a:schemeClr val="tx1"/>
                </a:solidFill>
                <a:latin typeface="Sassoon Penpals" panose="02000400000000000000" pitchFamily="50" charset="0"/>
              </a:rPr>
              <a:t> and </a:t>
            </a:r>
            <a:r>
              <a:rPr lang="en-GB" sz="1400" b="1" dirty="0">
                <a:solidFill>
                  <a:schemeClr val="tx1"/>
                </a:solidFill>
                <a:latin typeface="Sassoon Penpals" panose="02000400000000000000" pitchFamily="50" charset="0"/>
              </a:rPr>
              <a:t>describe</a:t>
            </a:r>
            <a:r>
              <a:rPr lang="en-GB" sz="1400" dirty="0">
                <a:solidFill>
                  <a:schemeClr val="tx1"/>
                </a:solidFill>
                <a:latin typeface="Sassoon Penpals" panose="02000400000000000000" pitchFamily="50" charset="0"/>
              </a:rPr>
              <a:t> the time of the Ancient Maya, Battle of Hastings and Henry VIII in relation to prior units studied across BC and |AD.</a:t>
            </a: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6617368"/>
            <a:ext cx="4169759" cy="2850515"/>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About life in Anglo-Saxon Britain which occurred at the same time as the disappearance of the Maya. (</a:t>
            </a:r>
            <a:r>
              <a:rPr lang="en-GB" sz="1400" dirty="0" err="1">
                <a:solidFill>
                  <a:schemeClr val="tx1"/>
                </a:solidFill>
                <a:latin typeface="Sassoon Penpals" panose="02000400000000000000" pitchFamily="50" charset="0"/>
              </a:rPr>
              <a:t>Yr</a:t>
            </a:r>
            <a:r>
              <a:rPr lang="en-GB" sz="1400" dirty="0">
                <a:solidFill>
                  <a:schemeClr val="tx1"/>
                </a:solidFill>
                <a:latin typeface="Sassoon Penpals" panose="02000400000000000000" pitchFamily="50" charset="0"/>
              </a:rPr>
              <a:t> 4)</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Life in Ancient Egypt and the significance of the River Nile. (</a:t>
            </a:r>
            <a:r>
              <a:rPr lang="en-GB" sz="1400" dirty="0" err="1">
                <a:solidFill>
                  <a:schemeClr val="tx1"/>
                </a:solidFill>
                <a:latin typeface="Sassoon Penpals" panose="02000400000000000000" pitchFamily="50" charset="0"/>
              </a:rPr>
              <a:t>Yr</a:t>
            </a:r>
            <a:r>
              <a:rPr lang="en-GB" sz="14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The achievements of empires and civilisations such as the Roman Empire, British Empire and Ancient Egypt. (</a:t>
            </a:r>
            <a:r>
              <a:rPr lang="en-GB" sz="1400" dirty="0" err="1">
                <a:solidFill>
                  <a:schemeClr val="tx1"/>
                </a:solidFill>
                <a:latin typeface="Sassoon Penpals" panose="02000400000000000000" pitchFamily="50" charset="0"/>
              </a:rPr>
              <a:t>Yr</a:t>
            </a:r>
            <a:r>
              <a:rPr lang="en-GB" sz="1400" dirty="0">
                <a:solidFill>
                  <a:schemeClr val="tx1"/>
                </a:solidFill>
                <a:latin typeface="Sassoon Penpals" panose="02000400000000000000" pitchFamily="50" charset="0"/>
              </a:rPr>
              <a:t> 3 and 4)</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Rainforest environments and the causes and consequences of deforestation. (</a:t>
            </a:r>
            <a:r>
              <a:rPr lang="en-GB" sz="1400" dirty="0" err="1">
                <a:solidFill>
                  <a:schemeClr val="tx1"/>
                </a:solidFill>
                <a:latin typeface="Sassoon Penpals" panose="02000400000000000000" pitchFamily="50" charset="0"/>
              </a:rPr>
              <a:t>Yr</a:t>
            </a:r>
            <a:r>
              <a:rPr lang="en-GB" sz="1400" dirty="0">
                <a:solidFill>
                  <a:schemeClr val="tx1"/>
                </a:solidFill>
                <a:latin typeface="Sassoon Penpals" panose="02000400000000000000" pitchFamily="50" charset="0"/>
              </a:rPr>
              <a:t> 5 Geography)</a:t>
            </a:r>
          </a:p>
          <a:p>
            <a:pPr marL="171450" indent="-171450">
              <a:spcAft>
                <a:spcPts val="600"/>
              </a:spcAft>
              <a:buFont typeface="Arial" panose="020B0604020202020204" pitchFamily="34" charset="0"/>
              <a:buChar char="•"/>
            </a:pPr>
            <a:endParaRPr lang="en-GB" sz="900" dirty="0">
              <a:solidFill>
                <a:schemeClr val="tx1"/>
              </a:solidFill>
              <a:latin typeface="Sassoon Penpals" panose="02000400000000000000" pitchFamily="50" charset="0"/>
            </a:endParaRPr>
          </a:p>
        </p:txBody>
      </p:sp>
      <p:pic>
        <p:nvPicPr>
          <p:cNvPr id="4" name="Picture 3">
            <a:extLst>
              <a:ext uri="{FF2B5EF4-FFF2-40B4-BE49-F238E27FC236}">
                <a16:creationId xmlns:a16="http://schemas.microsoft.com/office/drawing/2014/main" id="{8B59B8A5-FACE-4B8F-A6A4-43DE0197F452}"/>
              </a:ext>
            </a:extLst>
          </p:cNvPr>
          <p:cNvPicPr>
            <a:picLocks noChangeAspect="1"/>
          </p:cNvPicPr>
          <p:nvPr/>
        </p:nvPicPr>
        <p:blipFill>
          <a:blip r:embed="rId3"/>
          <a:stretch>
            <a:fillRect/>
          </a:stretch>
        </p:blipFill>
        <p:spPr>
          <a:xfrm>
            <a:off x="11922142" y="6678285"/>
            <a:ext cx="603556" cy="438950"/>
          </a:xfrm>
          <a:prstGeom prst="rect">
            <a:avLst/>
          </a:prstGeom>
        </p:spPr>
      </p:pic>
      <p:sp>
        <p:nvSpPr>
          <p:cNvPr id="14" name="Rounded Rectangle 48">
            <a:extLst>
              <a:ext uri="{FF2B5EF4-FFF2-40B4-BE49-F238E27FC236}">
                <a16:creationId xmlns:a16="http://schemas.microsoft.com/office/drawing/2014/main" id="{CB88339E-2AB5-4417-A878-C0A0F37D5474}"/>
              </a:ext>
            </a:extLst>
          </p:cNvPr>
          <p:cNvSpPr/>
          <p:nvPr/>
        </p:nvSpPr>
        <p:spPr>
          <a:xfrm>
            <a:off x="3874282" y="7572299"/>
            <a:ext cx="4586654" cy="18955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10D8F3FE-576E-4190-A3EE-B37952AC7129}"/>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587264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latin typeface="Sassoon Penpals" panose="02000400000000000000" pitchFamily="50" charset="0"/>
              </a:rPr>
              <a:t>Year 5 – A Battle and an Abbey</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3" y="676099"/>
            <a:ext cx="4091575" cy="3577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1400" dirty="0">
                <a:solidFill>
                  <a:schemeClr val="tx1"/>
                </a:solidFill>
                <a:latin typeface="Sassoon Penpals" panose="02000400000000000000" pitchFamily="50" charset="0"/>
              </a:rPr>
              <a:t>Why is there an Abbey at Battle? Why was the Abbey destroyed?</a:t>
            </a:r>
          </a:p>
        </p:txBody>
      </p:sp>
      <p:sp>
        <p:nvSpPr>
          <p:cNvPr id="49" name="Rounded Rectangle 48"/>
          <p:cNvSpPr/>
          <p:nvPr/>
        </p:nvSpPr>
        <p:spPr>
          <a:xfrm>
            <a:off x="76201" y="1127614"/>
            <a:ext cx="3928639" cy="83915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the terms ‘succession’, ‘conquer’,</a:t>
            </a:r>
            <a:r>
              <a:rPr lang="en-GB" sz="1100" dirty="0">
                <a:solidFill>
                  <a:schemeClr val="tx1"/>
                </a:solidFill>
                <a:latin typeface="Sassoon Penpals" panose="02000400000000000000" pitchFamily="50" charset="0"/>
              </a:rPr>
              <a:t> tyrant’, ‘dissolution’, ‘treason’ and ‘reformation’ mean.</a:t>
            </a:r>
            <a:endParaRPr lang="en-US" sz="11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Why the death of Edward the Confessor led to a crisis in the line of succession.</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names and backgrounds of the 4 candidates for the throne of England and the arguments for and against each one. (Harold Godwinson, Edgar Atheling, Harald Hardrada, William of Normandy)</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events that led to the Battle of Hastings (1064 onwards)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How the Bayeux Tapestry reflects a Norman point of view. </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landscape around Pevensey in 1066 looked very different to what it looks like today (coastline, population, woodland).</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reasons why William of Normandy won at the Battle of Hastings (weaponry, tactics, time, leadership etc.)</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The impact that William’s victory at the Battle of Hastings had on England (Motte and Bailey castles, language, food, Domesday Book, feudal system, architecture, aristocracy, Church, redistribution of wealth and power).</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That the Abbey was built as a monument to reflect god’s backing of William at the Battle and to reflect his strength and power. </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That Henry desired to have a male heir to provide stability and security to Tudor England (fears of turmoil following 1066 and the War of the Roses). </a:t>
            </a:r>
          </a:p>
          <a:p>
            <a:pPr marL="171450" indent="-171450">
              <a:spcAft>
                <a:spcPts val="600"/>
              </a:spcAft>
              <a:buFont typeface="Arial" panose="020B0604020202020204" pitchFamily="34" charset="0"/>
              <a:buChar char="•"/>
            </a:pPr>
            <a:r>
              <a:rPr lang="en-GB" sz="1100" dirty="0">
                <a:solidFill>
                  <a:srgbClr val="FF0000"/>
                </a:solidFill>
                <a:latin typeface="Sassoon Penpals" panose="02000400000000000000" pitchFamily="50" charset="0"/>
              </a:rPr>
              <a:t>That Henry VIII is a complex character to study with various historical sources (with differing levels of bias) providing conflicting viewpoints.</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Why the Catholic Church was receiving lots of criticism in the 1500s.</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The reasons why Henry VIII fell out with the Pope and became Head of the Church of England.</a:t>
            </a:r>
          </a:p>
          <a:p>
            <a:pPr marL="171450" indent="-171450">
              <a:spcAft>
                <a:spcPts val="600"/>
              </a:spcAft>
              <a:buFont typeface="Arial" panose="020B0604020202020204" pitchFamily="34" charset="0"/>
              <a:buChar char="•"/>
            </a:pPr>
            <a:r>
              <a:rPr lang="en-GB" sz="1100" dirty="0">
                <a:solidFill>
                  <a:srgbClr val="FF0000"/>
                </a:solidFill>
                <a:latin typeface="Sassoon Penpals" panose="02000400000000000000" pitchFamily="50" charset="0"/>
              </a:rPr>
              <a:t>The reasons for the establishment of the Church of England and the dissolution of the monasteries. </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a local history study </a:t>
            </a:r>
            <a:r>
              <a:rPr lang="en-GB" sz="1100" dirty="0">
                <a:solidFill>
                  <a:schemeClr val="tx1"/>
                </a:solidFill>
                <a:latin typeface="Sassoon Penpals" panose="02000400000000000000" pitchFamily="50" charset="0"/>
              </a:rPr>
              <a:t>[a study over time tracing how several aspects of national history are reflected in the locality (this can go beyond 1066)]</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the Viking and Anglo-Saxon struggle for the Kingdom of England to the time of Edward the Confessor [Edward the Confessor and his death in 1066]</a:t>
            </a:r>
            <a:endParaRPr lang="en-GB" sz="14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4132162" y="1127614"/>
            <a:ext cx="4277912" cy="642204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Discipline Knowledge</a:t>
            </a:r>
          </a:p>
          <a:p>
            <a:pPr>
              <a:spcAft>
                <a:spcPts val="2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200"/>
              </a:spcAft>
            </a:pPr>
            <a:r>
              <a:rPr lang="en-US" sz="1400" dirty="0">
                <a:solidFill>
                  <a:schemeClr val="tx1"/>
                </a:solidFill>
                <a:latin typeface="Sassoon Penpals" panose="02000400000000000000" pitchFamily="50" charset="0"/>
              </a:rPr>
              <a:t>Maps					Local historical sites</a:t>
            </a:r>
          </a:p>
          <a:p>
            <a:pPr>
              <a:spcAft>
                <a:spcPts val="200"/>
              </a:spcAft>
            </a:pPr>
            <a:r>
              <a:rPr lang="en-US" sz="1400" dirty="0">
                <a:solidFill>
                  <a:schemeClr val="tx1"/>
                </a:solidFill>
                <a:latin typeface="Sassoon Penpals" panose="02000400000000000000" pitchFamily="50" charset="0"/>
              </a:rPr>
              <a:t>Modern artistic representations 		Artefacts</a:t>
            </a:r>
          </a:p>
          <a:p>
            <a:pPr>
              <a:spcAft>
                <a:spcPts val="200"/>
              </a:spcAft>
            </a:pPr>
            <a:r>
              <a:rPr lang="en-US" sz="1400" dirty="0">
                <a:solidFill>
                  <a:schemeClr val="tx1"/>
                </a:solidFill>
                <a:latin typeface="Sassoon Penpals" panose="02000400000000000000" pitchFamily="50" charset="0"/>
              </a:rPr>
              <a:t>Paintings and portraits 			BBC School Radio</a:t>
            </a:r>
          </a:p>
          <a:p>
            <a:pPr>
              <a:spcAft>
                <a:spcPts val="200"/>
              </a:spcAft>
            </a:pPr>
            <a:r>
              <a:rPr lang="en-US" sz="1400" dirty="0">
                <a:solidFill>
                  <a:schemeClr val="tx1"/>
                </a:solidFill>
                <a:latin typeface="Sassoon Penpals" panose="02000400000000000000" pitchFamily="50" charset="0"/>
              </a:rPr>
              <a:t>Embroideries (Bayeux Tapestry) 	Exhibitions</a:t>
            </a:r>
          </a:p>
          <a:p>
            <a:pPr>
              <a:spcAft>
                <a:spcPts val="200"/>
              </a:spcAft>
            </a:pPr>
            <a:r>
              <a:rPr lang="en-US" sz="1400" dirty="0">
                <a:solidFill>
                  <a:schemeClr val="tx1"/>
                </a:solidFill>
                <a:latin typeface="Sassoon Penpals" panose="02000400000000000000" pitchFamily="50" charset="0"/>
              </a:rPr>
              <a:t>Letters and poems</a:t>
            </a: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GB" sz="1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US" sz="1100" dirty="0">
                <a:solidFill>
                  <a:schemeClr val="tx1"/>
                </a:solidFill>
                <a:latin typeface="Sassoon Penpals" panose="02000400000000000000" pitchFamily="50" charset="0"/>
              </a:rPr>
              <a:t>. </a:t>
            </a:r>
            <a:endParaRPr lang="en-GB" sz="1100"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3953528707"/>
              </p:ext>
            </p:extLst>
          </p:nvPr>
        </p:nvGraphicFramePr>
        <p:xfrm>
          <a:off x="4271058" y="3382418"/>
          <a:ext cx="3958542" cy="3973649"/>
        </p:xfrm>
        <a:graphic>
          <a:graphicData uri="http://schemas.openxmlformats.org/drawingml/2006/table">
            <a:tbl>
              <a:tblPr bandRow="1">
                <a:tableStyleId>{3B4B98B0-60AC-42C2-AFA5-B58CD77FA1E5}</a:tableStyleId>
              </a:tblPr>
              <a:tblGrid>
                <a:gridCol w="770174">
                  <a:extLst>
                    <a:ext uri="{9D8B030D-6E8A-4147-A177-3AD203B41FA5}">
                      <a16:colId xmlns:a16="http://schemas.microsoft.com/office/drawing/2014/main" val="1551781930"/>
                    </a:ext>
                  </a:extLst>
                </a:gridCol>
                <a:gridCol w="3188368">
                  <a:extLst>
                    <a:ext uri="{9D8B030D-6E8A-4147-A177-3AD203B41FA5}">
                      <a16:colId xmlns:a16="http://schemas.microsoft.com/office/drawing/2014/main" val="3696036744"/>
                    </a:ext>
                  </a:extLst>
                </a:gridCol>
              </a:tblGrid>
              <a:tr h="376947">
                <a:tc>
                  <a:txBody>
                    <a:bodyPr/>
                    <a:lstStyle/>
                    <a:p>
                      <a:r>
                        <a:rPr lang="en-US" sz="1000" b="1" dirty="0" err="1">
                          <a:latin typeface="Sassoon Penpals" panose="02000400000000000000" pitchFamily="50" charset="0"/>
                        </a:rPr>
                        <a:t>Synthesise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Bring together a range of ideas and facts from different sources to develop an argument or explanation for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76947">
                <a:tc>
                  <a:txBody>
                    <a:bodyPr/>
                    <a:lstStyle/>
                    <a:p>
                      <a:r>
                        <a:rPr lang="en-US" sz="1000" b="1" dirty="0">
                          <a:latin typeface="Sassoon Penpals" panose="02000400000000000000" pitchFamily="50" charset="0"/>
                        </a:rPr>
                        <a:t>Explain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Demonstrate understanding and comprehension of how or why something is the way it is as a result of synthesizing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518302">
                <a:tc>
                  <a:txBody>
                    <a:bodyPr/>
                    <a:lstStyle/>
                    <a:p>
                      <a:r>
                        <a:rPr lang="en-US" sz="1000" b="1" dirty="0" err="1">
                          <a:latin typeface="Sassoon Penpals" panose="02000400000000000000" pitchFamily="50" charset="0"/>
                        </a:rPr>
                        <a:t>Empathise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capacity to place oneself impartially in another’s position to better understand their motives, decisions and actions (even if they are not shared values).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408359">
                <a:tc>
                  <a:txBody>
                    <a:bodyPr/>
                    <a:lstStyle/>
                    <a:p>
                      <a:r>
                        <a:rPr lang="en-US" sz="1000" b="1" dirty="0">
                          <a:latin typeface="Sassoon Penpals" panose="02000400000000000000" pitchFamily="50" charset="0"/>
                        </a:rPr>
                        <a:t>Informed Conclusion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knowledgeable summing up of the main points or issues</a:t>
                      </a:r>
                    </a:p>
                    <a:p>
                      <a:r>
                        <a:rPr lang="en-US" sz="900" dirty="0">
                          <a:latin typeface="Sassoon Penpals" panose="02000400000000000000" pitchFamily="50" charset="0"/>
                        </a:rPr>
                        <a:t>about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408359">
                <a:tc>
                  <a:txBody>
                    <a:bodyPr/>
                    <a:lstStyle/>
                    <a:p>
                      <a:r>
                        <a:rPr lang="en-US" sz="1000" b="1" dirty="0">
                          <a:latin typeface="Sassoon Penpals" panose="02000400000000000000" pitchFamily="50" charset="0"/>
                        </a:rPr>
                        <a:t>Reasoned Judgement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personal view or opinion about something supported by </a:t>
                      </a:r>
                    </a:p>
                    <a:p>
                      <a:r>
                        <a:rPr lang="en-US" sz="900" dirty="0">
                          <a:latin typeface="Sassoon Penpals" panose="02000400000000000000" pitchFamily="50" charset="0"/>
                        </a:rPr>
                        <a:t>factual evidence.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76947">
                <a:tc>
                  <a:txBody>
                    <a:bodyPr/>
                    <a:lstStyle/>
                    <a:p>
                      <a:r>
                        <a:rPr lang="en-US" sz="1000" b="1" dirty="0">
                          <a:latin typeface="Sassoon Penpals" panose="02000400000000000000" pitchFamily="50" charset="0"/>
                        </a:rPr>
                        <a:t>Justify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Give reasons to show or prove what you feel to be right or </a:t>
                      </a:r>
                    </a:p>
                    <a:p>
                      <a:r>
                        <a:rPr lang="en-US" sz="900" dirty="0">
                          <a:latin typeface="Sassoon Penpals" panose="02000400000000000000" pitchFamily="50" charset="0"/>
                        </a:rPr>
                        <a:t>reasonable.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376947">
                <a:tc>
                  <a:txBody>
                    <a:bodyPr/>
                    <a:lstStyle/>
                    <a:p>
                      <a:r>
                        <a:rPr lang="en-US" sz="1000" b="1" dirty="0">
                          <a:latin typeface="Sassoon Penpals" panose="02000400000000000000" pitchFamily="50" charset="0"/>
                        </a:rPr>
                        <a:t>Apply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transfer of knowledge and/or skills learned in one context to help make sense of a different situation.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376947">
                <a:tc>
                  <a:txBody>
                    <a:bodyPr/>
                    <a:lstStyle/>
                    <a:p>
                      <a:r>
                        <a:rPr lang="en-GB" sz="1000" b="1" dirty="0">
                          <a:latin typeface="Sassoon Penpals" panose="02000400000000000000" pitchFamily="50" charset="0"/>
                        </a:rPr>
                        <a:t>Evaluate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Weigh up and judge the relative importance of something in relation to counter ideas and arguments.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376947">
                <a:tc>
                  <a:txBody>
                    <a:bodyPr/>
                    <a:lstStyle/>
                    <a:p>
                      <a:r>
                        <a:rPr lang="en-US" sz="1000" b="1" dirty="0">
                          <a:latin typeface="Sassoon Penpals" panose="02000400000000000000" pitchFamily="50" charset="0"/>
                        </a:rPr>
                        <a:t>Critique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Review and examine something critically particularly to gain </a:t>
                      </a:r>
                    </a:p>
                    <a:p>
                      <a:r>
                        <a:rPr lang="en-US" sz="900" dirty="0">
                          <a:latin typeface="Sassoon Penpals" panose="02000400000000000000" pitchFamily="50" charset="0"/>
                        </a:rPr>
                        <a:t>an awareness of its limitations and reliability as evidence </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376947">
                <a:tc>
                  <a:txBody>
                    <a:bodyPr/>
                    <a:lstStyle/>
                    <a:p>
                      <a:r>
                        <a:rPr lang="en-GB" sz="1000" b="1" dirty="0">
                          <a:latin typeface="Sassoon Penpals" panose="02000400000000000000" pitchFamily="50" charset="0"/>
                        </a:rPr>
                        <a:t>Hypothesise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Come up with an idea, question or theory that can be </a:t>
                      </a:r>
                    </a:p>
                    <a:p>
                      <a:r>
                        <a:rPr lang="en-US" sz="900" dirty="0">
                          <a:latin typeface="Sassoon Penpals" panose="02000400000000000000" pitchFamily="50" charset="0"/>
                        </a:rPr>
                        <a:t>investigated to see whether it has any validity or truth.</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a:t>
            </a:r>
            <a:r>
              <a:rPr lang="en-US" sz="1400" dirty="0">
                <a:solidFill>
                  <a:srgbClr val="FF0000"/>
                </a:solidFill>
                <a:latin typeface="Sassoon Penpals" panose="02000400000000000000" pitchFamily="50" charset="0"/>
              </a:rPr>
              <a:t>Causation</a:t>
            </a:r>
            <a:r>
              <a:rPr lang="en-US" sz="1400" dirty="0">
                <a:solidFill>
                  <a:schemeClr val="tx1"/>
                </a:solidFill>
                <a:latin typeface="Sassoon Penpals" panose="02000400000000000000" pitchFamily="50" charset="0"/>
              </a:rPr>
              <a:t>	Similarity and difference Perspective	</a:t>
            </a:r>
            <a:r>
              <a:rPr lang="en-US" sz="1400" dirty="0">
                <a:solidFill>
                  <a:srgbClr val="FF0000"/>
                </a:solidFill>
                <a:latin typeface="Sassoon Penpals" panose="02000400000000000000" pitchFamily="50" charset="0"/>
              </a:rPr>
              <a:t>Sources</a:t>
            </a: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Significance</a:t>
            </a:r>
            <a:r>
              <a:rPr lang="en-US" sz="1400" dirty="0">
                <a:solidFill>
                  <a:schemeClr val="tx1"/>
                </a:solidFill>
                <a:latin typeface="Sassoon Penpals" panose="02000400000000000000" pitchFamily="50" charset="0"/>
              </a:rPr>
              <a:t> 	Chronology	Empathy</a:t>
            </a: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6388768"/>
            <a:ext cx="4169759" cy="31303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The settling of Angles, Saxons and Jutes in Britain after 410 AD and life in Anglo-Saxon Britain. (</a:t>
            </a:r>
            <a:r>
              <a:rPr lang="en-GB" sz="1200" dirty="0" err="1">
                <a:solidFill>
                  <a:schemeClr val="tx1"/>
                </a:solidFill>
                <a:latin typeface="Sassoon Penpals" panose="02000400000000000000" pitchFamily="50" charset="0"/>
              </a:rPr>
              <a:t>Yr</a:t>
            </a:r>
            <a:r>
              <a:rPr lang="en-GB" sz="1200" dirty="0">
                <a:solidFill>
                  <a:schemeClr val="tx1"/>
                </a:solidFill>
                <a:latin typeface="Sassoon Penpals" panose="02000400000000000000" pitchFamily="50" charset="0"/>
              </a:rPr>
              <a:t> 4)</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a:t>
            </a:r>
            <a:r>
              <a:rPr lang="en-GB" sz="1200" dirty="0">
                <a:solidFill>
                  <a:schemeClr val="tx1"/>
                </a:solidFill>
                <a:latin typeface="Sassoon Penpals" panose="02000400000000000000" pitchFamily="50" charset="0"/>
              </a:rPr>
              <a:t>he threat of Viking invasions after 793 and the struggle between different Kingdoms. (</a:t>
            </a:r>
            <a:r>
              <a:rPr lang="en-GB" sz="1200" dirty="0" err="1">
                <a:solidFill>
                  <a:schemeClr val="tx1"/>
                </a:solidFill>
                <a:latin typeface="Sassoon Penpals" panose="02000400000000000000" pitchFamily="50" charset="0"/>
              </a:rPr>
              <a:t>Yr</a:t>
            </a:r>
            <a:r>
              <a:rPr lang="en-GB" sz="1200" dirty="0">
                <a:solidFill>
                  <a:schemeClr val="tx1"/>
                </a:solidFill>
                <a:latin typeface="Sassoon Penpals" panose="02000400000000000000" pitchFamily="50" charset="0"/>
              </a:rPr>
              <a:t> 4)</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The role of King Alfred in unifying Anglo-Saxon Britain. (</a:t>
            </a:r>
            <a:r>
              <a:rPr lang="en-GB" sz="1200" dirty="0" err="1">
                <a:solidFill>
                  <a:schemeClr val="tx1"/>
                </a:solidFill>
                <a:latin typeface="Sassoon Penpals" panose="02000400000000000000" pitchFamily="50" charset="0"/>
              </a:rPr>
              <a:t>Yr</a:t>
            </a:r>
            <a:r>
              <a:rPr lang="en-GB" sz="1200" dirty="0">
                <a:solidFill>
                  <a:schemeClr val="tx1"/>
                </a:solidFill>
                <a:latin typeface="Sassoon Penpals" panose="02000400000000000000" pitchFamily="50" charset="0"/>
              </a:rPr>
              <a:t> 4)</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Visited and discussed places of historical importance locally.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2, 4)</a:t>
            </a:r>
            <a:endParaRPr lang="en-GB" sz="12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William the Conqueror being a significant individual in our local area. (</a:t>
            </a:r>
            <a:r>
              <a:rPr lang="en-US" sz="1200" dirty="0" err="1">
                <a:solidFill>
                  <a:schemeClr val="tx1"/>
                </a:solidFill>
                <a:latin typeface="Sassoon Penpals" panose="02000400000000000000" pitchFamily="50" charset="0"/>
              </a:rPr>
              <a:t>Yr</a:t>
            </a:r>
            <a:r>
              <a:rPr lang="en-US" sz="1200" dirty="0">
                <a:solidFill>
                  <a:schemeClr val="tx1"/>
                </a:solidFill>
                <a:latin typeface="Sassoon Penpals" panose="02000400000000000000" pitchFamily="50" charset="0"/>
              </a:rPr>
              <a:t> 2)</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Identify and explain the significance of different symbols in St Mary’s Church. (</a:t>
            </a:r>
            <a:r>
              <a:rPr lang="en-GB" sz="1200" dirty="0" err="1">
                <a:solidFill>
                  <a:schemeClr val="tx1"/>
                </a:solidFill>
                <a:latin typeface="Sassoon Penpals" panose="02000400000000000000" pitchFamily="50" charset="0"/>
              </a:rPr>
              <a:t>Yr</a:t>
            </a:r>
            <a:r>
              <a:rPr lang="en-GB" sz="1200" dirty="0">
                <a:solidFill>
                  <a:schemeClr val="tx1"/>
                </a:solidFill>
                <a:latin typeface="Sassoon Penpals" panose="02000400000000000000" pitchFamily="50" charset="0"/>
              </a:rPr>
              <a:t> 5 RE).</a:t>
            </a:r>
          </a:p>
          <a:p>
            <a:pPr marL="171450" indent="-171450">
              <a:spcAft>
                <a:spcPts val="600"/>
              </a:spcAft>
              <a:buFont typeface="Arial" panose="020B0604020202020204" pitchFamily="34" charset="0"/>
              <a:buChar char="•"/>
            </a:pPr>
            <a:endParaRPr lang="en-GB" sz="9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7BB80192-160A-42ED-A39C-1EC3201B5873}"/>
              </a:ext>
            </a:extLst>
          </p:cNvPr>
          <p:cNvSpPr/>
          <p:nvPr/>
        </p:nvSpPr>
        <p:spPr>
          <a:xfrm>
            <a:off x="8555639" y="1206547"/>
            <a:ext cx="4169759" cy="50859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Summarise</a:t>
            </a:r>
            <a:r>
              <a:rPr lang="en-GB" sz="1400" dirty="0">
                <a:solidFill>
                  <a:schemeClr val="tx1"/>
                </a:solidFill>
                <a:latin typeface="Sassoon Penpals" panose="02000400000000000000" pitchFamily="50" charset="0"/>
              </a:rPr>
              <a:t> a range of Mayan achievements such as realising that without the use of the cartwheel or metal tools, they built massive stone stepped pyramids and many large cities, some of 100,000 people.</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Evaluate</a:t>
            </a:r>
            <a:r>
              <a:rPr lang="en-GB" sz="1400" dirty="0">
                <a:solidFill>
                  <a:schemeClr val="tx1"/>
                </a:solidFill>
                <a:latin typeface="Sassoon Penpals" panose="02000400000000000000" pitchFamily="50" charset="0"/>
              </a:rPr>
              <a:t> evidence and reach an </a:t>
            </a:r>
            <a:r>
              <a:rPr lang="en-GB" sz="1400" b="1" dirty="0">
                <a:solidFill>
                  <a:schemeClr val="tx1"/>
                </a:solidFill>
                <a:latin typeface="Sassoon Penpals" panose="02000400000000000000" pitchFamily="50" charset="0"/>
              </a:rPr>
              <a:t>informed judgment </a:t>
            </a:r>
            <a:r>
              <a:rPr lang="en-GB" sz="1400" dirty="0">
                <a:solidFill>
                  <a:schemeClr val="tx1"/>
                </a:solidFill>
                <a:latin typeface="Sassoon Penpals" panose="02000400000000000000" pitchFamily="50" charset="0"/>
              </a:rPr>
              <a:t>as to why the Maya disappeared at around 900AD and to be able to </a:t>
            </a:r>
            <a:r>
              <a:rPr lang="en-GB" sz="1400" b="1" dirty="0">
                <a:solidFill>
                  <a:schemeClr val="tx1"/>
                </a:solidFill>
                <a:latin typeface="Sassoon Penpals" panose="02000400000000000000" pitchFamily="50" charset="0"/>
              </a:rPr>
              <a:t>justify</a:t>
            </a:r>
            <a:r>
              <a:rPr lang="en-GB" sz="1400" dirty="0">
                <a:solidFill>
                  <a:schemeClr val="tx1"/>
                </a:solidFill>
                <a:latin typeface="Sassoon Penpals" panose="02000400000000000000" pitchFamily="50" charset="0"/>
              </a:rPr>
              <a:t> their views.</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Explain</a:t>
            </a:r>
            <a:r>
              <a:rPr lang="en-US" sz="1400" dirty="0">
                <a:solidFill>
                  <a:schemeClr val="tx1"/>
                </a:solidFill>
                <a:latin typeface="Sassoon Penpals" panose="02000400000000000000" pitchFamily="50" charset="0"/>
              </a:rPr>
              <a:t> why 1066 is seen as a significant turning point in British History. </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Explain </a:t>
            </a:r>
            <a:r>
              <a:rPr lang="en-GB" sz="1400" dirty="0">
                <a:solidFill>
                  <a:schemeClr val="tx1"/>
                </a:solidFill>
                <a:latin typeface="Sassoon Penpals" panose="02000400000000000000" pitchFamily="50" charset="0"/>
              </a:rPr>
              <a:t>that Battle Abbey was built as a monument to reflect god’s backing of William at the Battle and to reflect his strength and power. </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Explain</a:t>
            </a:r>
            <a:r>
              <a:rPr lang="en-US" sz="1400" dirty="0">
                <a:solidFill>
                  <a:schemeClr val="tx1"/>
                </a:solidFill>
                <a:latin typeface="Sassoon Penpals" panose="02000400000000000000" pitchFamily="50" charset="0"/>
              </a:rPr>
              <a:t> reasons for the establishment of the Church of England and the dissolution of Battle Abbey. </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Identify</a:t>
            </a:r>
            <a:r>
              <a:rPr lang="en-GB" sz="1400" dirty="0">
                <a:solidFill>
                  <a:schemeClr val="tx1"/>
                </a:solidFill>
                <a:latin typeface="Sassoon Penpals" panose="02000400000000000000" pitchFamily="50" charset="0"/>
              </a:rPr>
              <a:t> and </a:t>
            </a:r>
            <a:r>
              <a:rPr lang="en-GB" sz="1400" b="1" dirty="0">
                <a:solidFill>
                  <a:schemeClr val="tx1"/>
                </a:solidFill>
                <a:latin typeface="Sassoon Penpals" panose="02000400000000000000" pitchFamily="50" charset="0"/>
              </a:rPr>
              <a:t>describe</a:t>
            </a:r>
            <a:r>
              <a:rPr lang="en-GB" sz="1400" dirty="0">
                <a:solidFill>
                  <a:schemeClr val="tx1"/>
                </a:solidFill>
                <a:latin typeface="Sassoon Penpals" panose="02000400000000000000" pitchFamily="50" charset="0"/>
              </a:rPr>
              <a:t> the time of the Ancient Maya, Battle of Hastings and Henry VIII in relation to prior units studied across BC and |AD.</a:t>
            </a:r>
          </a:p>
          <a:p>
            <a:pPr marL="228600" indent="-228600">
              <a:spcAft>
                <a:spcPts val="600"/>
              </a:spcAft>
              <a:buFont typeface="+mj-lt"/>
              <a:buAutoNum type="arabicPeriod"/>
            </a:pPr>
            <a:endParaRPr lang="en-GB" sz="12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55ADB48C-B543-44A9-B68B-DC0BBF8CBD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86973" y="6450369"/>
            <a:ext cx="606080" cy="438815"/>
          </a:xfrm>
          <a:prstGeom prst="rect">
            <a:avLst/>
          </a:prstGeom>
        </p:spPr>
      </p:pic>
      <p:sp>
        <p:nvSpPr>
          <p:cNvPr id="15" name="Rounded Rectangle 48">
            <a:extLst>
              <a:ext uri="{FF2B5EF4-FFF2-40B4-BE49-F238E27FC236}">
                <a16:creationId xmlns:a16="http://schemas.microsoft.com/office/drawing/2014/main" id="{704E4083-D1A0-429D-986D-D7DA23A4B532}"/>
              </a:ext>
            </a:extLst>
          </p:cNvPr>
          <p:cNvSpPr/>
          <p:nvPr/>
        </p:nvSpPr>
        <p:spPr>
          <a:xfrm>
            <a:off x="4132162" y="7643443"/>
            <a:ext cx="4328774" cy="187569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5F6056A2-3B59-4ECA-9947-2E43C36BAB12}"/>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893844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6</a:t>
            </a:r>
          </a:p>
        </p:txBody>
      </p:sp>
      <p:pic>
        <p:nvPicPr>
          <p:cNvPr id="5" name="Picture 4">
            <a:extLst>
              <a:ext uri="{FF2B5EF4-FFF2-40B4-BE49-F238E27FC236}">
                <a16:creationId xmlns:a16="http://schemas.microsoft.com/office/drawing/2014/main" id="{E97EA518-5ABA-4DD3-845C-94BB15C2D3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1464189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latin typeface="Sassoon Penpals" panose="02000400000000000000" pitchFamily="50" charset="0"/>
              </a:rPr>
              <a:t>Year 6 – The Second World War</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3" y="758160"/>
            <a:ext cx="4982926" cy="357734"/>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Home Front 1939-45: What was life like in Britain during the Second World War?</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GB" sz="1100" dirty="0">
                <a:solidFill>
                  <a:srgbClr val="FF0000"/>
                </a:solidFill>
                <a:latin typeface="Sassoon Penpals" panose="02000400000000000000" pitchFamily="50" charset="0"/>
              </a:rPr>
              <a:t>Why Adolf Hitler came to power in Nazi Germany.</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is meant by the term ‘appeasement’.</a:t>
            </a:r>
            <a:endParaRPr lang="en-GB" sz="11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dilemma facing Chamberlain and other appeasers and why Chamberlain ultimately took the decision to go to war.</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Which countries were allies of Britain in the war.</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That Nazi Germany invaded and occupied most of Western Europe by 1940.</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Why Britain faced the threat of invasion by Nazi Germany in 1940.</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Why Nazi Germany needed to defeat the Royal Air Force before considering beginning an invasion.</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much of the war was in the air and that there would be vastly more civilian damage than in the First World War.</a:t>
            </a:r>
            <a:endParaRPr lang="en-GB" sz="11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GB" sz="1100" dirty="0">
                <a:solidFill>
                  <a:srgbClr val="FF0000"/>
                </a:solidFill>
                <a:latin typeface="Sassoon Penpals" panose="02000400000000000000" pitchFamily="50" charset="0"/>
              </a:rPr>
              <a:t>Why many children had to be evacuated during a large proportion of the Second World War.</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Some of the experiences that children had when they were evacuated and </a:t>
            </a:r>
            <a:r>
              <a:rPr lang="en-US" sz="1100" dirty="0">
                <a:solidFill>
                  <a:schemeClr val="tx1"/>
                </a:solidFill>
                <a:latin typeface="Sassoon Penpals" panose="02000400000000000000" pitchFamily="50" charset="0"/>
              </a:rPr>
              <a:t>reasons why the government’s portrayal was so positive.</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That not all children were evacuated during the Second World War.</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Key features of resistance to German invasion: Trying on gas masks, Home Guard, Battle of Britain, Blitz, Evacuation, Rationing, Fire service, Air-raid shelters.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A range of roles adults played on the Home Front which were unique to that time and how each group helped to develop the ‘Blitz Spirit’ and ‘kept the home fires burning’.</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That much of the evidence from this period has to be treated with caution; all is not what it seems. The government used censorship and propaganda.</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How VE Day was typically celebrated and that some families had mixed emotions. They know why depictions of VE Day parties might vary.</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GB" sz="1100" dirty="0">
                <a:solidFill>
                  <a:schemeClr val="tx1"/>
                </a:solidFill>
                <a:latin typeface="Sassoon Penpals" panose="02000400000000000000" pitchFamily="50" charset="0"/>
              </a:rPr>
              <a:t>A study of an aspect or theme in British history that extends pupils’ chronological knowledge beyond 1066.</a:t>
            </a:r>
            <a:endParaRPr lang="en-GB" sz="14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9968" y="1209675"/>
            <a:ext cx="4412468" cy="6257925"/>
          </a:xfrm>
          <a:prstGeom prst="roundRect">
            <a:avLst>
              <a:gd name="adj" fmla="val 521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600"/>
              </a:spcAft>
            </a:pPr>
            <a:r>
              <a:rPr lang="en-US" sz="1400" dirty="0">
                <a:solidFill>
                  <a:schemeClr val="tx1"/>
                </a:solidFill>
                <a:latin typeface="Sassoon Penpals" panose="02000400000000000000" pitchFamily="50" charset="0"/>
              </a:rPr>
              <a:t> Photographs					Diary entries</a:t>
            </a:r>
          </a:p>
          <a:p>
            <a:pPr>
              <a:spcAft>
                <a:spcPts val="600"/>
              </a:spcAft>
            </a:pPr>
            <a:r>
              <a:rPr lang="en-US" sz="1400" dirty="0">
                <a:solidFill>
                  <a:schemeClr val="tx1"/>
                </a:solidFill>
                <a:latin typeface="Sassoon Penpals" panose="02000400000000000000" pitchFamily="50" charset="0"/>
              </a:rPr>
              <a:t> Maps						Letters</a:t>
            </a:r>
          </a:p>
          <a:p>
            <a:pPr>
              <a:spcAft>
                <a:spcPts val="600"/>
              </a:spcAft>
            </a:pPr>
            <a:r>
              <a:rPr lang="en-US" sz="1400" dirty="0">
                <a:solidFill>
                  <a:schemeClr val="tx1"/>
                </a:solidFill>
                <a:latin typeface="Sassoon Penpals" panose="02000400000000000000" pitchFamily="50" charset="0"/>
              </a:rPr>
              <a:t> Films						Books</a:t>
            </a:r>
          </a:p>
          <a:p>
            <a:pPr>
              <a:spcAft>
                <a:spcPts val="600"/>
              </a:spcAft>
            </a:pPr>
            <a:r>
              <a:rPr lang="en-US" sz="1400" dirty="0">
                <a:solidFill>
                  <a:schemeClr val="tx1"/>
                </a:solidFill>
                <a:latin typeface="Sassoon Penpals" panose="02000400000000000000" pitchFamily="50" charset="0"/>
              </a:rPr>
              <a:t> Military and government orders		Speeches</a:t>
            </a:r>
          </a:p>
          <a:p>
            <a:pPr>
              <a:spcAft>
                <a:spcPts val="600"/>
              </a:spcAft>
            </a:pPr>
            <a:endParaRPr lang="en-US" sz="100" dirty="0">
              <a:solidFill>
                <a:schemeClr val="tx1"/>
              </a:solidFill>
              <a:latin typeface="Sassoon Penpals" panose="02000400000000000000" pitchFamily="50" charset="0"/>
            </a:endParaRPr>
          </a:p>
          <a:p>
            <a:pPr>
              <a:spcAft>
                <a:spcPts val="600"/>
              </a:spcAft>
            </a:pPr>
            <a:r>
              <a:rPr lang="en-US" sz="1400" dirty="0">
                <a:solidFill>
                  <a:schemeClr val="tx1"/>
                </a:solidFill>
                <a:latin typeface="Sassoon Penpals" panose="02000400000000000000" pitchFamily="50" charset="0"/>
              </a:rPr>
              <a:t></a:t>
            </a: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747202255"/>
              </p:ext>
            </p:extLst>
          </p:nvPr>
        </p:nvGraphicFramePr>
        <p:xfrm>
          <a:off x="3968985" y="3641248"/>
          <a:ext cx="4089165" cy="3718560"/>
        </p:xfrm>
        <a:graphic>
          <a:graphicData uri="http://schemas.openxmlformats.org/drawingml/2006/table">
            <a:tbl>
              <a:tblPr bandRow="1">
                <a:tableStyleId>{3B4B98B0-60AC-42C2-AFA5-B58CD77FA1E5}</a:tableStyleId>
              </a:tblPr>
              <a:tblGrid>
                <a:gridCol w="751469">
                  <a:extLst>
                    <a:ext uri="{9D8B030D-6E8A-4147-A177-3AD203B41FA5}">
                      <a16:colId xmlns:a16="http://schemas.microsoft.com/office/drawing/2014/main" val="1551781930"/>
                    </a:ext>
                  </a:extLst>
                </a:gridCol>
                <a:gridCol w="3337696">
                  <a:extLst>
                    <a:ext uri="{9D8B030D-6E8A-4147-A177-3AD203B41FA5}">
                      <a16:colId xmlns:a16="http://schemas.microsoft.com/office/drawing/2014/main" val="3696036744"/>
                    </a:ext>
                  </a:extLst>
                </a:gridCol>
              </a:tblGrid>
              <a:tr h="303925">
                <a:tc>
                  <a:txBody>
                    <a:bodyPr/>
                    <a:lstStyle/>
                    <a:p>
                      <a:r>
                        <a:rPr lang="en-US" sz="1000" b="1" dirty="0" err="1">
                          <a:latin typeface="Sassoon Penpals" panose="02000400000000000000" pitchFamily="50" charset="0"/>
                        </a:rPr>
                        <a:t>Synthesise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Bring together a range of ideas and facts from different sources to develop an argument or explanation for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03925">
                <a:tc>
                  <a:txBody>
                    <a:bodyPr/>
                    <a:lstStyle/>
                    <a:p>
                      <a:r>
                        <a:rPr lang="en-US" sz="1000" b="1" dirty="0">
                          <a:latin typeface="Sassoon Penpals" panose="02000400000000000000" pitchFamily="50" charset="0"/>
                        </a:rPr>
                        <a:t>Explain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Demonstrate understanding and comprehension of how or why something is the way it is as a result of synthesizing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03925">
                <a:tc>
                  <a:txBody>
                    <a:bodyPr/>
                    <a:lstStyle/>
                    <a:p>
                      <a:r>
                        <a:rPr lang="en-US" sz="1000" b="1" dirty="0" err="1">
                          <a:latin typeface="Sassoon Penpals" panose="02000400000000000000" pitchFamily="50" charset="0"/>
                        </a:rPr>
                        <a:t>Empathise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capacity to place oneself impartially in another’s position to better understand their motives, decisions and actions (even if they are not shared values).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29253">
                <a:tc>
                  <a:txBody>
                    <a:bodyPr/>
                    <a:lstStyle/>
                    <a:p>
                      <a:r>
                        <a:rPr lang="en-US" sz="1000" b="1" dirty="0">
                          <a:latin typeface="Sassoon Penpals" panose="02000400000000000000" pitchFamily="50" charset="0"/>
                        </a:rPr>
                        <a:t>Informed Conclusion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knowledgeable summing up of the main points or issues</a:t>
                      </a:r>
                    </a:p>
                    <a:p>
                      <a:r>
                        <a:rPr lang="en-US" sz="900" dirty="0">
                          <a:latin typeface="Sassoon Penpals" panose="02000400000000000000" pitchFamily="50" charset="0"/>
                        </a:rPr>
                        <a:t>about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29253">
                <a:tc>
                  <a:txBody>
                    <a:bodyPr/>
                    <a:lstStyle/>
                    <a:p>
                      <a:r>
                        <a:rPr lang="en-US" sz="1000" b="1" dirty="0">
                          <a:latin typeface="Sassoon Penpals" panose="02000400000000000000" pitchFamily="50" charset="0"/>
                        </a:rPr>
                        <a:t>Reasoned Judgement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personal view or opinion about something supported by </a:t>
                      </a:r>
                    </a:p>
                    <a:p>
                      <a:r>
                        <a:rPr lang="en-US" sz="900" dirty="0">
                          <a:latin typeface="Sassoon Penpals" panose="02000400000000000000" pitchFamily="50" charset="0"/>
                        </a:rPr>
                        <a:t>factual evidence.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03925">
                <a:tc>
                  <a:txBody>
                    <a:bodyPr/>
                    <a:lstStyle/>
                    <a:p>
                      <a:r>
                        <a:rPr lang="en-US" sz="1000" b="1" dirty="0">
                          <a:latin typeface="Sassoon Penpals" panose="02000400000000000000" pitchFamily="50" charset="0"/>
                        </a:rPr>
                        <a:t>Justify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Give reasons to show or prove what you feel to be right or </a:t>
                      </a:r>
                    </a:p>
                    <a:p>
                      <a:r>
                        <a:rPr lang="en-US" sz="900" dirty="0">
                          <a:latin typeface="Sassoon Penpals" panose="02000400000000000000" pitchFamily="50" charset="0"/>
                        </a:rPr>
                        <a:t>reasonable.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303925">
                <a:tc>
                  <a:txBody>
                    <a:bodyPr/>
                    <a:lstStyle/>
                    <a:p>
                      <a:r>
                        <a:rPr lang="en-US" sz="1000" b="1" dirty="0">
                          <a:latin typeface="Sassoon Penpals" panose="02000400000000000000" pitchFamily="50" charset="0"/>
                        </a:rPr>
                        <a:t>Apply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transfer of knowledge and/or skills learned in one context to help make sense of a different situation.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303925">
                <a:tc>
                  <a:txBody>
                    <a:bodyPr/>
                    <a:lstStyle/>
                    <a:p>
                      <a:r>
                        <a:rPr lang="en-GB" sz="1000" b="1" dirty="0">
                          <a:latin typeface="Sassoon Penpals" panose="02000400000000000000" pitchFamily="50" charset="0"/>
                        </a:rPr>
                        <a:t>Evaluate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Weigh up and judge the relative importance of something in relation to counter ideas and arguments.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303925">
                <a:tc>
                  <a:txBody>
                    <a:bodyPr/>
                    <a:lstStyle/>
                    <a:p>
                      <a:r>
                        <a:rPr lang="en-US" sz="1000" b="1" dirty="0">
                          <a:latin typeface="Sassoon Penpals" panose="02000400000000000000" pitchFamily="50" charset="0"/>
                        </a:rPr>
                        <a:t>Critique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Review and examine something critically particularly to gain </a:t>
                      </a:r>
                    </a:p>
                    <a:p>
                      <a:r>
                        <a:rPr lang="en-US" sz="900" dirty="0">
                          <a:latin typeface="Sassoon Penpals" panose="02000400000000000000" pitchFamily="50" charset="0"/>
                        </a:rPr>
                        <a:t>an awareness of its limitations and reliability as evidence </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303925">
                <a:tc>
                  <a:txBody>
                    <a:bodyPr/>
                    <a:lstStyle/>
                    <a:p>
                      <a:r>
                        <a:rPr lang="en-GB" sz="1000" b="1" dirty="0">
                          <a:latin typeface="Sassoon Penpals" panose="02000400000000000000" pitchFamily="50" charset="0"/>
                        </a:rPr>
                        <a:t>Hypothesise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Come up with an idea, question or theory that can be </a:t>
                      </a:r>
                    </a:p>
                    <a:p>
                      <a:r>
                        <a:rPr lang="en-US" sz="900" dirty="0">
                          <a:latin typeface="Sassoon Penpals" panose="02000400000000000000" pitchFamily="50" charset="0"/>
                        </a:rPr>
                        <a:t>investigated to see whether it has any validity or truth.</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Causation	Similarity and difference </a:t>
            </a:r>
            <a:r>
              <a:rPr lang="en-US" sz="1400" dirty="0">
                <a:solidFill>
                  <a:srgbClr val="FF0000"/>
                </a:solidFill>
                <a:latin typeface="Sassoon Penpals" panose="02000400000000000000" pitchFamily="50" charset="0"/>
              </a:rPr>
              <a:t>Perspective</a:t>
            </a: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Sources</a:t>
            </a:r>
            <a:r>
              <a:rPr lang="en-US" sz="1400" dirty="0">
                <a:solidFill>
                  <a:schemeClr val="tx1"/>
                </a:solidFill>
                <a:latin typeface="Sassoon Penpals" panose="02000400000000000000" pitchFamily="50" charset="0"/>
              </a:rPr>
              <a:t>	 	Significance 	Chronology	</a:t>
            </a:r>
            <a:r>
              <a:rPr lang="en-US" sz="1400" dirty="0">
                <a:solidFill>
                  <a:srgbClr val="FF0000"/>
                </a:solidFill>
                <a:latin typeface="Sassoon Penpals" panose="02000400000000000000" pitchFamily="50" charset="0"/>
              </a:rPr>
              <a:t>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381455" y="1206548"/>
            <a:ext cx="4343944" cy="48694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GB" sz="1200" b="1" dirty="0">
                <a:solidFill>
                  <a:schemeClr val="tx1"/>
                </a:solidFill>
                <a:latin typeface="Sassoon Penpals" panose="02000400000000000000" pitchFamily="50" charset="0"/>
              </a:rPr>
              <a:t>Explain</a:t>
            </a:r>
            <a:r>
              <a:rPr lang="en-GB" sz="1200" dirty="0">
                <a:solidFill>
                  <a:schemeClr val="tx1"/>
                </a:solidFill>
                <a:latin typeface="Sassoon Penpals" panose="02000400000000000000" pitchFamily="50" charset="0"/>
              </a:rPr>
              <a:t> why many children had to be evacuated during a large proportion of the Second World War.</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Describe</a:t>
            </a:r>
            <a:r>
              <a:rPr lang="en-US" sz="1200" dirty="0">
                <a:solidFill>
                  <a:schemeClr val="tx1"/>
                </a:solidFill>
                <a:latin typeface="Sassoon Penpals" panose="02000400000000000000" pitchFamily="50" charset="0"/>
              </a:rPr>
              <a:t> a range of roles adults played on the Home Front which were unique to that time and how each group helped to develop the ‘Blitz Spirit’ and ‘kept the home fires burning’.</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Critique</a:t>
            </a:r>
            <a:r>
              <a:rPr lang="en-US" sz="1200" dirty="0">
                <a:solidFill>
                  <a:schemeClr val="tx1"/>
                </a:solidFill>
                <a:latin typeface="Sassoon Penpals" panose="02000400000000000000" pitchFamily="50" charset="0"/>
              </a:rPr>
              <a:t> and </a:t>
            </a:r>
            <a:r>
              <a:rPr lang="en-US" sz="1200" b="1" dirty="0">
                <a:solidFill>
                  <a:schemeClr val="tx1"/>
                </a:solidFill>
                <a:latin typeface="Sassoon Penpals" panose="02000400000000000000" pitchFamily="50" charset="0"/>
              </a:rPr>
              <a:t>evaluate</a:t>
            </a:r>
            <a:r>
              <a:rPr lang="en-US" sz="1200" dirty="0">
                <a:solidFill>
                  <a:schemeClr val="tx1"/>
                </a:solidFill>
                <a:latin typeface="Sassoon Penpals" panose="02000400000000000000" pitchFamily="50" charset="0"/>
              </a:rPr>
              <a:t> the evidence from this period as it has to be treated with caution; all is not what it seems. The government used censorship and propaganda.</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Evaluate</a:t>
            </a:r>
            <a:r>
              <a:rPr lang="en-US" sz="1200" dirty="0">
                <a:solidFill>
                  <a:schemeClr val="tx1"/>
                </a:solidFill>
                <a:latin typeface="Sassoon Penpals" panose="02000400000000000000" pitchFamily="50" charset="0"/>
              </a:rPr>
              <a:t> archaeological evidence as well as written and spoken, e.g., myths and legends as well as surviving buildings. </a:t>
            </a:r>
          </a:p>
          <a:p>
            <a:pPr marL="228600" indent="-228600">
              <a:spcAft>
                <a:spcPts val="600"/>
              </a:spcAft>
              <a:buFont typeface="+mj-lt"/>
              <a:buAutoNum type="arabicPeriod"/>
            </a:pPr>
            <a:r>
              <a:rPr lang="en-US" sz="1200" b="1" dirty="0" err="1">
                <a:solidFill>
                  <a:schemeClr val="tx1"/>
                </a:solidFill>
                <a:latin typeface="Sassoon Penpals" panose="02000400000000000000" pitchFamily="50" charset="0"/>
              </a:rPr>
              <a:t>Summarise</a:t>
            </a:r>
            <a:r>
              <a:rPr lang="en-US" sz="1200" dirty="0">
                <a:solidFill>
                  <a:schemeClr val="tx1"/>
                </a:solidFill>
                <a:latin typeface="Sassoon Penpals" panose="02000400000000000000" pitchFamily="50" charset="0"/>
              </a:rPr>
              <a:t> the major achievements of the Ancient Greece civilization. E.g., thinking, Olympics, politics, theatres, language, architecture (Tudor theatres, public buildings).</a:t>
            </a:r>
          </a:p>
          <a:p>
            <a:pPr marL="228600" indent="-228600">
              <a:spcAft>
                <a:spcPts val="600"/>
              </a:spcAft>
              <a:buFont typeface="+mj-lt"/>
              <a:buAutoNum type="arabicPeriod"/>
            </a:pPr>
            <a:r>
              <a:rPr lang="en-US" sz="1200" dirty="0">
                <a:solidFill>
                  <a:schemeClr val="tx1"/>
                </a:solidFill>
                <a:latin typeface="Sassoon Penpals" panose="02000400000000000000" pitchFamily="50" charset="0"/>
              </a:rPr>
              <a:t>Reach an </a:t>
            </a:r>
            <a:r>
              <a:rPr lang="en-US" sz="1200" b="1" dirty="0">
                <a:solidFill>
                  <a:schemeClr val="tx1"/>
                </a:solidFill>
                <a:latin typeface="Sassoon Penpals" panose="02000400000000000000" pitchFamily="50" charset="0"/>
              </a:rPr>
              <a:t>informed conclusion </a:t>
            </a:r>
            <a:r>
              <a:rPr lang="en-US" sz="1200" dirty="0">
                <a:solidFill>
                  <a:schemeClr val="tx1"/>
                </a:solidFill>
                <a:latin typeface="Sassoon Penpals" panose="02000400000000000000" pitchFamily="50" charset="0"/>
              </a:rPr>
              <a:t>as to whether they feel the story of the </a:t>
            </a:r>
            <a:r>
              <a:rPr lang="en-US" sz="1200" dirty="0" err="1">
                <a:solidFill>
                  <a:schemeClr val="tx1"/>
                </a:solidFill>
                <a:latin typeface="Sassoon Penpals" panose="02000400000000000000" pitchFamily="50" charset="0"/>
              </a:rPr>
              <a:t>trojan</a:t>
            </a:r>
            <a:r>
              <a:rPr lang="en-US" sz="1200" dirty="0">
                <a:solidFill>
                  <a:schemeClr val="tx1"/>
                </a:solidFill>
                <a:latin typeface="Sassoon Penpals" panose="02000400000000000000" pitchFamily="50" charset="0"/>
              </a:rPr>
              <a:t> horse at the siege of Troy was factual or a myth or legend, </a:t>
            </a:r>
            <a:r>
              <a:rPr lang="en-US" sz="1200" b="1" dirty="0">
                <a:solidFill>
                  <a:schemeClr val="tx1"/>
                </a:solidFill>
                <a:latin typeface="Sassoon Penpals" panose="02000400000000000000" pitchFamily="50" charset="0"/>
              </a:rPr>
              <a:t>justifying</a:t>
            </a:r>
            <a:r>
              <a:rPr lang="en-US" sz="1200" dirty="0">
                <a:solidFill>
                  <a:schemeClr val="tx1"/>
                </a:solidFill>
                <a:latin typeface="Sassoon Penpals" panose="02000400000000000000" pitchFamily="50" charset="0"/>
              </a:rPr>
              <a:t> their views.</a:t>
            </a:r>
          </a:p>
          <a:p>
            <a:pPr marL="228600" indent="-228600">
              <a:spcAft>
                <a:spcPts val="600"/>
              </a:spcAft>
              <a:buFont typeface="+mj-lt"/>
              <a:buAutoNum type="arabicPeriod"/>
            </a:pPr>
            <a:r>
              <a:rPr lang="en-GB" sz="1200" b="1" dirty="0">
                <a:solidFill>
                  <a:schemeClr val="tx1"/>
                </a:solidFill>
                <a:latin typeface="Sassoon Penpals" panose="02000400000000000000" pitchFamily="50" charset="0"/>
              </a:rPr>
              <a:t>Identify</a:t>
            </a:r>
            <a:r>
              <a:rPr lang="en-GB" sz="1200" dirty="0">
                <a:solidFill>
                  <a:schemeClr val="tx1"/>
                </a:solidFill>
                <a:latin typeface="Sassoon Penpals" panose="02000400000000000000" pitchFamily="50" charset="0"/>
              </a:rPr>
              <a:t> and </a:t>
            </a:r>
            <a:r>
              <a:rPr lang="en-GB" sz="1200" b="1" dirty="0">
                <a:solidFill>
                  <a:schemeClr val="tx1"/>
                </a:solidFill>
                <a:latin typeface="Sassoon Penpals" panose="02000400000000000000" pitchFamily="50" charset="0"/>
              </a:rPr>
              <a:t>describe</a:t>
            </a:r>
            <a:r>
              <a:rPr lang="en-GB" sz="1200" dirty="0">
                <a:solidFill>
                  <a:schemeClr val="tx1"/>
                </a:solidFill>
                <a:latin typeface="Sassoon Penpals" panose="02000400000000000000" pitchFamily="50" charset="0"/>
              </a:rPr>
              <a:t> the time of the Ancient Greeks and Second World War in relation to prior units studied across BC and |AD.</a:t>
            </a:r>
          </a:p>
          <a:p>
            <a:pPr marL="228600" indent="-228600">
              <a:spcAft>
                <a:spcPts val="600"/>
              </a:spcAft>
              <a:buFont typeface="+mj-lt"/>
              <a:buAutoNum type="arabicPeriod"/>
            </a:pPr>
            <a:endParaRPr lang="en-US" sz="12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2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1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05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381454" y="6196263"/>
            <a:ext cx="4343944" cy="327162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The most common reasons why tribes, kingdoms, nations and empires invade the territory of other people (</a:t>
            </a:r>
            <a:r>
              <a:rPr lang="en-GB" sz="1600" dirty="0" err="1">
                <a:solidFill>
                  <a:schemeClr val="tx1"/>
                </a:solidFill>
                <a:latin typeface="Sassoon Penpals" panose="02000400000000000000" pitchFamily="50" charset="0"/>
              </a:rPr>
              <a:t>Yr</a:t>
            </a:r>
            <a:r>
              <a:rPr lang="en-GB" sz="1600" dirty="0">
                <a:solidFill>
                  <a:schemeClr val="tx1"/>
                </a:solidFill>
                <a:latin typeface="Sassoon Penpals" panose="02000400000000000000" pitchFamily="50" charset="0"/>
              </a:rPr>
              <a:t> 3, 4, 5).</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About some very significant battles fought by England and Britain such as the Battle of Hastings (</a:t>
            </a:r>
            <a:r>
              <a:rPr lang="en-GB" sz="1600" dirty="0" err="1">
                <a:solidFill>
                  <a:schemeClr val="tx1"/>
                </a:solidFill>
                <a:latin typeface="Sassoon Penpals" panose="02000400000000000000" pitchFamily="50" charset="0"/>
              </a:rPr>
              <a:t>Yr</a:t>
            </a:r>
            <a:r>
              <a:rPr lang="en-GB" sz="1600" dirty="0">
                <a:solidFill>
                  <a:schemeClr val="tx1"/>
                </a:solidFill>
                <a:latin typeface="Sassoon Penpals" panose="02000400000000000000" pitchFamily="50" charset="0"/>
              </a:rPr>
              <a:t> 5). </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About some of the events of the First World War and how life in Britain changed during the conflict (</a:t>
            </a:r>
            <a:r>
              <a:rPr lang="en-GB" sz="1600" dirty="0" err="1">
                <a:solidFill>
                  <a:schemeClr val="tx1"/>
                </a:solidFill>
                <a:latin typeface="Sassoon Penpals" panose="02000400000000000000" pitchFamily="50" charset="0"/>
              </a:rPr>
              <a:t>Yr</a:t>
            </a:r>
            <a:r>
              <a:rPr lang="en-GB" sz="1600" dirty="0">
                <a:solidFill>
                  <a:schemeClr val="tx1"/>
                </a:solidFill>
                <a:latin typeface="Sassoon Penpals" panose="02000400000000000000" pitchFamily="50" charset="0"/>
              </a:rPr>
              <a:t> 1). </a:t>
            </a:r>
          </a:p>
          <a:p>
            <a:pPr marL="171450" indent="-171450">
              <a:spcAft>
                <a:spcPts val="600"/>
              </a:spcAft>
              <a:buFont typeface="Arial" panose="020B0604020202020204" pitchFamily="34" charset="0"/>
              <a:buChar char="•"/>
            </a:pPr>
            <a:endParaRPr lang="en-GB" sz="90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1F47785F-3EF4-4560-81D3-4F4CA55B7F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92974" y="6282530"/>
            <a:ext cx="584333" cy="423070"/>
          </a:xfrm>
          <a:prstGeom prst="rect">
            <a:avLst/>
          </a:prstGeom>
        </p:spPr>
      </p:pic>
      <p:sp>
        <p:nvSpPr>
          <p:cNvPr id="15" name="Rounded Rectangle 48">
            <a:extLst>
              <a:ext uri="{FF2B5EF4-FFF2-40B4-BE49-F238E27FC236}">
                <a16:creationId xmlns:a16="http://schemas.microsoft.com/office/drawing/2014/main" id="{3B28E328-CA8D-45ED-844E-DB47923CFC6C}"/>
              </a:ext>
            </a:extLst>
          </p:cNvPr>
          <p:cNvSpPr/>
          <p:nvPr/>
        </p:nvSpPr>
        <p:spPr>
          <a:xfrm>
            <a:off x="3874282" y="7572299"/>
            <a:ext cx="4412468" cy="18955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6501136E-7D43-48BF-9246-3F1CD7B93CC5}"/>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845172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6 – Ancient Greece</a:t>
            </a:r>
          </a:p>
        </p:txBody>
      </p:sp>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4" y="758160"/>
            <a:ext cx="5899822" cy="357734"/>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panose="02000400000000000000" pitchFamily="50" charset="0"/>
              </a:rPr>
              <a:t>What was so special about Ancient Greece? The story of the Trojan Horse – fact, myth or legend?</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the term ‘</a:t>
            </a:r>
            <a:r>
              <a:rPr lang="en-US" sz="1100" dirty="0" err="1">
                <a:solidFill>
                  <a:schemeClr val="tx1"/>
                </a:solidFill>
                <a:latin typeface="Sassoon Penpals" panose="02000400000000000000" pitchFamily="50" charset="0"/>
              </a:rPr>
              <a:t>civilisation</a:t>
            </a:r>
            <a:r>
              <a:rPr lang="en-US" sz="1100" dirty="0">
                <a:solidFill>
                  <a:schemeClr val="tx1"/>
                </a:solidFill>
                <a:latin typeface="Sassoon Penpals" panose="02000400000000000000" pitchFamily="50" charset="0"/>
              </a:rPr>
              <a:t>’ means.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The area of the modern world that was once part of the empire of Ancient Greece.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our knowledge of the climate and geography of Greece today helps us understand the importance of: long indented coastlines, mostly mountainous interior, few areas of flat fertile land, abundant islands. These feature frequently in Greek legends.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Where Ancient Greece, Crete, Athens and Sparta on a map.</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Where Ancient Greece is on a simple timeline, that also shows when Athens was at its height in C5th - C6th BC-the Golden Age.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Ancient Greece consisted of city states such as Athens and Sparta who were rivals.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The importance of archaeological evidence as well as written and spoken, </a:t>
            </a:r>
            <a:r>
              <a:rPr lang="en-US" sz="1100" dirty="0" err="1">
                <a:solidFill>
                  <a:srgbClr val="FF0000"/>
                </a:solidFill>
                <a:latin typeface="Sassoon Penpals" panose="02000400000000000000" pitchFamily="50" charset="0"/>
              </a:rPr>
              <a:t>eg</a:t>
            </a:r>
            <a:r>
              <a:rPr lang="en-US" sz="1100" dirty="0">
                <a:solidFill>
                  <a:srgbClr val="FF0000"/>
                </a:solidFill>
                <a:latin typeface="Sassoon Penpals" panose="02000400000000000000" pitchFamily="50" charset="0"/>
              </a:rPr>
              <a:t>: myths and legends as well as surviving buildings.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much evidence comes from pottery and that many of the pictures they see in books are scenes from the sides of pots.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The major achievements of the Ancient Greece civilization. E.g. thinking, ideas, Olympics, politics, theatres, language, words, architecture (Tudor theatres, public buildings).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this was a time of massive growth in new ideas and ways of thinking. Focus on philosophers and ideas such as democracy.</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That this would not have been possible without the slave culture which gave men time to think and cultivate interests.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Why the city of Sparta and Troy began a war that lasted ten years.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Why Greek armies laid siege to Troy.</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the so called ‘trojan horse’ was believed to have been.</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story of the trojan horse.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difference between a myth and legend.</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Whether they feel the story of the trojan horse at the siege of Troy was factual or a myth or legend.</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Ancient Greece – a study of Greek life and achievements and their influence on the western world</a:t>
            </a:r>
            <a:endParaRPr lang="en-GB" sz="14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451011" cy="621103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600"/>
              </a:spcAft>
            </a:pPr>
            <a:r>
              <a:rPr lang="en-US" sz="1400" dirty="0">
                <a:solidFill>
                  <a:schemeClr val="tx1"/>
                </a:solidFill>
                <a:latin typeface="Sassoon Penpals" panose="02000400000000000000" pitchFamily="50" charset="0"/>
              </a:rPr>
              <a:t>Maps					Paintings</a:t>
            </a:r>
          </a:p>
          <a:p>
            <a:pPr>
              <a:spcAft>
                <a:spcPts val="600"/>
              </a:spcAft>
            </a:pPr>
            <a:r>
              <a:rPr lang="en-US" sz="1400" dirty="0">
                <a:solidFill>
                  <a:schemeClr val="tx1"/>
                </a:solidFill>
                <a:latin typeface="Sassoon Penpals" panose="02000400000000000000" pitchFamily="50" charset="0"/>
              </a:rPr>
              <a:t>Engravings				Mosaics</a:t>
            </a:r>
          </a:p>
          <a:p>
            <a:pPr>
              <a:spcAft>
                <a:spcPts val="600"/>
              </a:spcAft>
            </a:pPr>
            <a:r>
              <a:rPr lang="en-US" sz="1400" dirty="0">
                <a:solidFill>
                  <a:schemeClr val="tx1"/>
                </a:solidFill>
                <a:latin typeface="Sassoon Penpals" panose="02000400000000000000" pitchFamily="50" charset="0"/>
              </a:rPr>
              <a:t>Manuscripts and written accounts	Statues</a:t>
            </a:r>
          </a:p>
          <a:p>
            <a:pPr>
              <a:spcAft>
                <a:spcPts val="600"/>
              </a:spcAft>
            </a:pPr>
            <a:endParaRPr lang="en-GB" sz="3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3940441210"/>
              </p:ext>
            </p:extLst>
          </p:nvPr>
        </p:nvGraphicFramePr>
        <p:xfrm>
          <a:off x="3968985" y="3479500"/>
          <a:ext cx="4218085" cy="3718560"/>
        </p:xfrm>
        <a:graphic>
          <a:graphicData uri="http://schemas.openxmlformats.org/drawingml/2006/table">
            <a:tbl>
              <a:tblPr bandRow="1">
                <a:tableStyleId>{3B4B98B0-60AC-42C2-AFA5-B58CD77FA1E5}</a:tableStyleId>
              </a:tblPr>
              <a:tblGrid>
                <a:gridCol w="775160">
                  <a:extLst>
                    <a:ext uri="{9D8B030D-6E8A-4147-A177-3AD203B41FA5}">
                      <a16:colId xmlns:a16="http://schemas.microsoft.com/office/drawing/2014/main" val="1551781930"/>
                    </a:ext>
                  </a:extLst>
                </a:gridCol>
                <a:gridCol w="3442925">
                  <a:extLst>
                    <a:ext uri="{9D8B030D-6E8A-4147-A177-3AD203B41FA5}">
                      <a16:colId xmlns:a16="http://schemas.microsoft.com/office/drawing/2014/main" val="3696036744"/>
                    </a:ext>
                  </a:extLst>
                </a:gridCol>
              </a:tblGrid>
              <a:tr h="303925">
                <a:tc>
                  <a:txBody>
                    <a:bodyPr/>
                    <a:lstStyle/>
                    <a:p>
                      <a:r>
                        <a:rPr lang="en-US" sz="1000" b="1" dirty="0" err="1">
                          <a:latin typeface="Sassoon Penpals" panose="02000400000000000000" pitchFamily="50" charset="0"/>
                        </a:rPr>
                        <a:t>Synthesise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Bring together a range of ideas and facts from different sources to develop an argument or explanation for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03925">
                <a:tc>
                  <a:txBody>
                    <a:bodyPr/>
                    <a:lstStyle/>
                    <a:p>
                      <a:r>
                        <a:rPr lang="en-US" sz="1000" b="1" dirty="0">
                          <a:latin typeface="Sassoon Penpals" panose="02000400000000000000" pitchFamily="50" charset="0"/>
                        </a:rPr>
                        <a:t>Explain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Demonstrate understanding and comprehension of how or why something is the way it is as a result of synthesizing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03925">
                <a:tc>
                  <a:txBody>
                    <a:bodyPr/>
                    <a:lstStyle/>
                    <a:p>
                      <a:r>
                        <a:rPr lang="en-US" sz="1000" b="1" dirty="0" err="1">
                          <a:latin typeface="Sassoon Penpals" panose="02000400000000000000" pitchFamily="50" charset="0"/>
                        </a:rPr>
                        <a:t>Empathise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capacity to place oneself impartially in another’s position to better understand their motives, decisions and actions (even if they are not shared values).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29253">
                <a:tc>
                  <a:txBody>
                    <a:bodyPr/>
                    <a:lstStyle/>
                    <a:p>
                      <a:r>
                        <a:rPr lang="en-US" sz="1000" b="1" dirty="0">
                          <a:latin typeface="Sassoon Penpals" panose="02000400000000000000" pitchFamily="50" charset="0"/>
                        </a:rPr>
                        <a:t>Informed Conclusion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knowledgeable summing up of the main points or issues</a:t>
                      </a:r>
                    </a:p>
                    <a:p>
                      <a:r>
                        <a:rPr lang="en-US" sz="900" dirty="0">
                          <a:latin typeface="Sassoon Penpals" panose="02000400000000000000" pitchFamily="50" charset="0"/>
                        </a:rPr>
                        <a:t>about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29253">
                <a:tc>
                  <a:txBody>
                    <a:bodyPr/>
                    <a:lstStyle/>
                    <a:p>
                      <a:r>
                        <a:rPr lang="en-US" sz="1000" b="1" dirty="0">
                          <a:latin typeface="Sassoon Penpals" panose="02000400000000000000" pitchFamily="50" charset="0"/>
                        </a:rPr>
                        <a:t>Reasoned Judgement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personal view or opinion about something supported by </a:t>
                      </a:r>
                    </a:p>
                    <a:p>
                      <a:r>
                        <a:rPr lang="en-US" sz="900" dirty="0">
                          <a:latin typeface="Sassoon Penpals" panose="02000400000000000000" pitchFamily="50" charset="0"/>
                        </a:rPr>
                        <a:t>factual evidence.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03925">
                <a:tc>
                  <a:txBody>
                    <a:bodyPr/>
                    <a:lstStyle/>
                    <a:p>
                      <a:r>
                        <a:rPr lang="en-US" sz="1000" b="1" dirty="0">
                          <a:latin typeface="Sassoon Penpals" panose="02000400000000000000" pitchFamily="50" charset="0"/>
                        </a:rPr>
                        <a:t>Justify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Give reasons to show or prove what you feel to be right or </a:t>
                      </a:r>
                    </a:p>
                    <a:p>
                      <a:r>
                        <a:rPr lang="en-US" sz="900" dirty="0">
                          <a:latin typeface="Sassoon Penpals" panose="02000400000000000000" pitchFamily="50" charset="0"/>
                        </a:rPr>
                        <a:t>reasonable.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303925">
                <a:tc>
                  <a:txBody>
                    <a:bodyPr/>
                    <a:lstStyle/>
                    <a:p>
                      <a:r>
                        <a:rPr lang="en-US" sz="1000" b="1" dirty="0">
                          <a:latin typeface="Sassoon Penpals" panose="02000400000000000000" pitchFamily="50" charset="0"/>
                        </a:rPr>
                        <a:t>Apply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transfer of knowledge and/or skills learned in one context to help make sense of a different situation.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303925">
                <a:tc>
                  <a:txBody>
                    <a:bodyPr/>
                    <a:lstStyle/>
                    <a:p>
                      <a:r>
                        <a:rPr lang="en-GB" sz="1000" b="1" dirty="0">
                          <a:latin typeface="Sassoon Penpals" panose="02000400000000000000" pitchFamily="50" charset="0"/>
                        </a:rPr>
                        <a:t>Evaluate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Weigh up and judge the relative importance of something in relation to counter ideas and arguments.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303925">
                <a:tc>
                  <a:txBody>
                    <a:bodyPr/>
                    <a:lstStyle/>
                    <a:p>
                      <a:r>
                        <a:rPr lang="en-US" sz="1000" b="1" dirty="0">
                          <a:latin typeface="Sassoon Penpals" panose="02000400000000000000" pitchFamily="50" charset="0"/>
                        </a:rPr>
                        <a:t>Critique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Review and examine something critically particularly to gain </a:t>
                      </a:r>
                    </a:p>
                    <a:p>
                      <a:r>
                        <a:rPr lang="en-US" sz="900" dirty="0">
                          <a:latin typeface="Sassoon Penpals" panose="02000400000000000000" pitchFamily="50" charset="0"/>
                        </a:rPr>
                        <a:t>an awareness of its limitations and reliability as evidence </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303925">
                <a:tc>
                  <a:txBody>
                    <a:bodyPr/>
                    <a:lstStyle/>
                    <a:p>
                      <a:r>
                        <a:rPr lang="en-GB" sz="1000" b="1" dirty="0">
                          <a:latin typeface="Sassoon Penpals" panose="02000400000000000000" pitchFamily="50" charset="0"/>
                        </a:rPr>
                        <a:t>Hypothesise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Come up with an idea, question or theory that can be </a:t>
                      </a:r>
                    </a:p>
                    <a:p>
                      <a:r>
                        <a:rPr lang="en-US" sz="900" dirty="0">
                          <a:latin typeface="Sassoon Penpals" panose="02000400000000000000" pitchFamily="50" charset="0"/>
                        </a:rPr>
                        <a:t>investigated to see whether it has any validity or truth.</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Causation	Similarity and difference </a:t>
            </a:r>
            <a:r>
              <a:rPr lang="en-US" sz="1400" dirty="0">
                <a:solidFill>
                  <a:srgbClr val="FF0000"/>
                </a:solidFill>
                <a:latin typeface="Sassoon Penpals" panose="02000400000000000000" pitchFamily="50" charset="0"/>
              </a:rPr>
              <a:t>Perspective</a:t>
            </a: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Sources</a:t>
            </a: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Significance</a:t>
            </a:r>
            <a:r>
              <a:rPr lang="en-US" sz="1400" dirty="0">
                <a:solidFill>
                  <a:schemeClr val="tx1"/>
                </a:solidFill>
                <a:latin typeface="Sassoon Penpals" panose="02000400000000000000" pitchFamily="50" charset="0"/>
              </a:rPr>
              <a:t> 	Chronology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381455" y="1206548"/>
            <a:ext cx="4343944" cy="48694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GB" sz="1200" b="1" dirty="0">
                <a:solidFill>
                  <a:schemeClr val="tx1"/>
                </a:solidFill>
                <a:latin typeface="Sassoon Penpals" panose="02000400000000000000" pitchFamily="50" charset="0"/>
              </a:rPr>
              <a:t>Explain</a:t>
            </a:r>
            <a:r>
              <a:rPr lang="en-GB" sz="1200" dirty="0">
                <a:solidFill>
                  <a:schemeClr val="tx1"/>
                </a:solidFill>
                <a:latin typeface="Sassoon Penpals" panose="02000400000000000000" pitchFamily="50" charset="0"/>
              </a:rPr>
              <a:t> why many children had to be evacuated during a large proportion of the Second World War.</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Describe</a:t>
            </a:r>
            <a:r>
              <a:rPr lang="en-US" sz="1200" dirty="0">
                <a:solidFill>
                  <a:schemeClr val="tx1"/>
                </a:solidFill>
                <a:latin typeface="Sassoon Penpals" panose="02000400000000000000" pitchFamily="50" charset="0"/>
              </a:rPr>
              <a:t> a range of roles adults played on the Home Front which were unique to that time and how each group helped to develop the ‘Blitz Spirit’ and ‘kept the home fires burning’.</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Critique</a:t>
            </a:r>
            <a:r>
              <a:rPr lang="en-US" sz="1200" dirty="0">
                <a:solidFill>
                  <a:schemeClr val="tx1"/>
                </a:solidFill>
                <a:latin typeface="Sassoon Penpals" panose="02000400000000000000" pitchFamily="50" charset="0"/>
              </a:rPr>
              <a:t> and </a:t>
            </a:r>
            <a:r>
              <a:rPr lang="en-US" sz="1200" b="1" dirty="0">
                <a:solidFill>
                  <a:schemeClr val="tx1"/>
                </a:solidFill>
                <a:latin typeface="Sassoon Penpals" panose="02000400000000000000" pitchFamily="50" charset="0"/>
              </a:rPr>
              <a:t>evaluate</a:t>
            </a:r>
            <a:r>
              <a:rPr lang="en-US" sz="1200" dirty="0">
                <a:solidFill>
                  <a:schemeClr val="tx1"/>
                </a:solidFill>
                <a:latin typeface="Sassoon Penpals" panose="02000400000000000000" pitchFamily="50" charset="0"/>
              </a:rPr>
              <a:t> the evidence from this period as it has to be treated with caution; all is not what it seems. The government used censorship and propaganda.</a:t>
            </a:r>
          </a:p>
          <a:p>
            <a:pPr marL="228600" indent="-228600">
              <a:spcAft>
                <a:spcPts val="600"/>
              </a:spcAft>
              <a:buFont typeface="+mj-lt"/>
              <a:buAutoNum type="arabicPeriod"/>
            </a:pPr>
            <a:r>
              <a:rPr lang="en-US" sz="1200" b="1" dirty="0">
                <a:solidFill>
                  <a:schemeClr val="tx1"/>
                </a:solidFill>
                <a:latin typeface="Sassoon Penpals" panose="02000400000000000000" pitchFamily="50" charset="0"/>
              </a:rPr>
              <a:t>Evaluate</a:t>
            </a:r>
            <a:r>
              <a:rPr lang="en-US" sz="1200" dirty="0">
                <a:solidFill>
                  <a:schemeClr val="tx1"/>
                </a:solidFill>
                <a:latin typeface="Sassoon Penpals" panose="02000400000000000000" pitchFamily="50" charset="0"/>
              </a:rPr>
              <a:t> archaeological evidence as well as written and spoken, e.g., myths and legends as well as surviving buildings. </a:t>
            </a:r>
          </a:p>
          <a:p>
            <a:pPr marL="228600" indent="-228600">
              <a:spcAft>
                <a:spcPts val="600"/>
              </a:spcAft>
              <a:buFont typeface="+mj-lt"/>
              <a:buAutoNum type="arabicPeriod"/>
            </a:pPr>
            <a:r>
              <a:rPr lang="en-US" sz="1200" b="1" dirty="0" err="1">
                <a:solidFill>
                  <a:schemeClr val="tx1"/>
                </a:solidFill>
                <a:latin typeface="Sassoon Penpals" panose="02000400000000000000" pitchFamily="50" charset="0"/>
              </a:rPr>
              <a:t>Summarise</a:t>
            </a:r>
            <a:r>
              <a:rPr lang="en-US" sz="1200" dirty="0">
                <a:solidFill>
                  <a:schemeClr val="tx1"/>
                </a:solidFill>
                <a:latin typeface="Sassoon Penpals" panose="02000400000000000000" pitchFamily="50" charset="0"/>
              </a:rPr>
              <a:t> the major achievements of the Ancient Greece civilization. E.g., thinking, Olympics, politics, theatres, language, architecture (Tudor theatres, public buildings).</a:t>
            </a:r>
          </a:p>
          <a:p>
            <a:pPr marL="228600" indent="-228600">
              <a:spcAft>
                <a:spcPts val="600"/>
              </a:spcAft>
              <a:buFont typeface="+mj-lt"/>
              <a:buAutoNum type="arabicPeriod"/>
            </a:pPr>
            <a:r>
              <a:rPr lang="en-US" sz="1200" dirty="0">
                <a:solidFill>
                  <a:schemeClr val="tx1"/>
                </a:solidFill>
                <a:latin typeface="Sassoon Penpals" panose="02000400000000000000" pitchFamily="50" charset="0"/>
              </a:rPr>
              <a:t>Reach an </a:t>
            </a:r>
            <a:r>
              <a:rPr lang="en-US" sz="1200" b="1" dirty="0">
                <a:solidFill>
                  <a:schemeClr val="tx1"/>
                </a:solidFill>
                <a:latin typeface="Sassoon Penpals" panose="02000400000000000000" pitchFamily="50" charset="0"/>
              </a:rPr>
              <a:t>informed conclusion </a:t>
            </a:r>
            <a:r>
              <a:rPr lang="en-US" sz="1200" dirty="0">
                <a:solidFill>
                  <a:schemeClr val="tx1"/>
                </a:solidFill>
                <a:latin typeface="Sassoon Penpals" panose="02000400000000000000" pitchFamily="50" charset="0"/>
              </a:rPr>
              <a:t>as to whether they feel the story of the </a:t>
            </a:r>
            <a:r>
              <a:rPr lang="en-US" sz="1200" dirty="0" err="1">
                <a:solidFill>
                  <a:schemeClr val="tx1"/>
                </a:solidFill>
                <a:latin typeface="Sassoon Penpals" panose="02000400000000000000" pitchFamily="50" charset="0"/>
              </a:rPr>
              <a:t>trojan</a:t>
            </a:r>
            <a:r>
              <a:rPr lang="en-US" sz="1200" dirty="0">
                <a:solidFill>
                  <a:schemeClr val="tx1"/>
                </a:solidFill>
                <a:latin typeface="Sassoon Penpals" panose="02000400000000000000" pitchFamily="50" charset="0"/>
              </a:rPr>
              <a:t> horse at the siege of Troy was factual or a myth or legend, </a:t>
            </a:r>
            <a:r>
              <a:rPr lang="en-US" sz="1200" b="1" dirty="0">
                <a:solidFill>
                  <a:schemeClr val="tx1"/>
                </a:solidFill>
                <a:latin typeface="Sassoon Penpals" panose="02000400000000000000" pitchFamily="50" charset="0"/>
              </a:rPr>
              <a:t>justifying</a:t>
            </a:r>
            <a:r>
              <a:rPr lang="en-US" sz="1200" dirty="0">
                <a:solidFill>
                  <a:schemeClr val="tx1"/>
                </a:solidFill>
                <a:latin typeface="Sassoon Penpals" panose="02000400000000000000" pitchFamily="50" charset="0"/>
              </a:rPr>
              <a:t> their views.</a:t>
            </a:r>
          </a:p>
          <a:p>
            <a:pPr marL="228600" indent="-228600">
              <a:spcAft>
                <a:spcPts val="600"/>
              </a:spcAft>
              <a:buFont typeface="+mj-lt"/>
              <a:buAutoNum type="arabicPeriod"/>
            </a:pPr>
            <a:r>
              <a:rPr lang="en-GB" sz="1200" b="1" dirty="0">
                <a:solidFill>
                  <a:schemeClr val="tx1"/>
                </a:solidFill>
                <a:latin typeface="Sassoon Penpals" panose="02000400000000000000" pitchFamily="50" charset="0"/>
              </a:rPr>
              <a:t>Identify</a:t>
            </a:r>
            <a:r>
              <a:rPr lang="en-GB" sz="1200" dirty="0">
                <a:solidFill>
                  <a:schemeClr val="tx1"/>
                </a:solidFill>
                <a:latin typeface="Sassoon Penpals" panose="02000400000000000000" pitchFamily="50" charset="0"/>
              </a:rPr>
              <a:t> and </a:t>
            </a:r>
            <a:r>
              <a:rPr lang="en-GB" sz="1200" b="1" dirty="0">
                <a:solidFill>
                  <a:schemeClr val="tx1"/>
                </a:solidFill>
                <a:latin typeface="Sassoon Penpals" panose="02000400000000000000" pitchFamily="50" charset="0"/>
              </a:rPr>
              <a:t>describe</a:t>
            </a:r>
            <a:r>
              <a:rPr lang="en-GB" sz="1200" dirty="0">
                <a:solidFill>
                  <a:schemeClr val="tx1"/>
                </a:solidFill>
                <a:latin typeface="Sassoon Penpals" panose="02000400000000000000" pitchFamily="50" charset="0"/>
              </a:rPr>
              <a:t> the time of the Ancient Greeks and Second World War in relation to prior units studied across BC and |AD.</a:t>
            </a:r>
          </a:p>
          <a:p>
            <a:pPr marL="228600" indent="-228600">
              <a:spcAft>
                <a:spcPts val="600"/>
              </a:spcAft>
              <a:buFont typeface="+mj-lt"/>
              <a:buAutoNum type="arabicPeriod"/>
            </a:pPr>
            <a:endParaRPr lang="en-GB" sz="105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0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381454" y="6196263"/>
            <a:ext cx="4343944" cy="327162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About life in Bronze Age Britain.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3)</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What a ‘</a:t>
            </a:r>
            <a:r>
              <a:rPr lang="en-US" sz="1600" dirty="0" err="1">
                <a:solidFill>
                  <a:schemeClr val="tx1"/>
                </a:solidFill>
                <a:latin typeface="Sassoon Penpals" panose="02000400000000000000" pitchFamily="50" charset="0"/>
              </a:rPr>
              <a:t>civilsation</a:t>
            </a:r>
            <a:r>
              <a:rPr lang="en-US" sz="1600" dirty="0">
                <a:solidFill>
                  <a:schemeClr val="tx1"/>
                </a:solidFill>
                <a:latin typeface="Sassoon Penpals" panose="02000400000000000000" pitchFamily="50" charset="0"/>
              </a:rPr>
              <a:t>’ is.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3, 4, 5)</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About the Maya civilization.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5)</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Modern day Greece. (</a:t>
            </a:r>
            <a:r>
              <a:rPr lang="en-US" sz="1600" dirty="0" err="1">
                <a:solidFill>
                  <a:schemeClr val="tx1"/>
                </a:solidFill>
                <a:latin typeface="Sassoon Penpals" panose="02000400000000000000" pitchFamily="50" charset="0"/>
              </a:rPr>
              <a:t>Yr</a:t>
            </a:r>
            <a:r>
              <a:rPr lang="en-US" sz="1600" dirty="0">
                <a:solidFill>
                  <a:schemeClr val="tx1"/>
                </a:solidFill>
                <a:latin typeface="Sassoon Penpals" panose="02000400000000000000" pitchFamily="50" charset="0"/>
              </a:rPr>
              <a:t> 6 Geography)</a:t>
            </a:r>
            <a:endParaRPr lang="en-US"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90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ECB76112-50F5-4EFE-9634-7FBDFC39CA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5250" y="6283674"/>
            <a:ext cx="606080" cy="438815"/>
          </a:xfrm>
          <a:prstGeom prst="rect">
            <a:avLst/>
          </a:prstGeom>
        </p:spPr>
      </p:pic>
      <p:sp>
        <p:nvSpPr>
          <p:cNvPr id="15" name="Rounded Rectangle 48">
            <a:extLst>
              <a:ext uri="{FF2B5EF4-FFF2-40B4-BE49-F238E27FC236}">
                <a16:creationId xmlns:a16="http://schemas.microsoft.com/office/drawing/2014/main" id="{145134E8-FF50-462B-8FBF-3A5E36B7BA3B}"/>
              </a:ext>
            </a:extLst>
          </p:cNvPr>
          <p:cNvSpPr/>
          <p:nvPr/>
        </p:nvSpPr>
        <p:spPr>
          <a:xfrm>
            <a:off x="3874282" y="7514489"/>
            <a:ext cx="4451011" cy="19533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3"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4" name="Picture 3">
            <a:extLst>
              <a:ext uri="{FF2B5EF4-FFF2-40B4-BE49-F238E27FC236}">
                <a16:creationId xmlns:a16="http://schemas.microsoft.com/office/drawing/2014/main" id="{750645CE-29D1-4B82-BDAE-01054A6904FD}"/>
              </a:ext>
            </a:extLst>
          </p:cNvPr>
          <p:cNvPicPr>
            <a:picLocks noChangeAspect="1"/>
          </p:cNvPicPr>
          <p:nvPr/>
        </p:nvPicPr>
        <p:blipFill>
          <a:blip r:embed="rId4"/>
          <a:stretch>
            <a:fillRect/>
          </a:stretch>
        </p:blipFill>
        <p:spPr>
          <a:xfrm>
            <a:off x="11951612" y="137755"/>
            <a:ext cx="750026" cy="747542"/>
          </a:xfrm>
          <a:prstGeom prst="rect">
            <a:avLst/>
          </a:prstGeom>
        </p:spPr>
      </p:pic>
    </p:spTree>
    <p:extLst>
      <p:ext uri="{BB962C8B-B14F-4D97-AF65-F5344CB8AC3E}">
        <p14:creationId xmlns:p14="http://schemas.microsoft.com/office/powerpoint/2010/main" val="2540299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33314"/>
            <a:ext cx="11052073"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latin typeface="Sassoon Penpals" panose="02000400000000000000" pitchFamily="50" charset="0"/>
              </a:rPr>
              <a:t>History – Inclusive and Adaptive Teaching Strategies</a:t>
            </a:r>
          </a:p>
        </p:txBody>
      </p:sp>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pic>
        <p:nvPicPr>
          <p:cNvPr id="4" name="Picture 3">
            <a:extLst>
              <a:ext uri="{FF2B5EF4-FFF2-40B4-BE49-F238E27FC236}">
                <a16:creationId xmlns:a16="http://schemas.microsoft.com/office/drawing/2014/main" id="{750645CE-29D1-4B82-BDAE-01054A6904FD}"/>
              </a:ext>
            </a:extLst>
          </p:cNvPr>
          <p:cNvPicPr>
            <a:picLocks noChangeAspect="1"/>
          </p:cNvPicPr>
          <p:nvPr/>
        </p:nvPicPr>
        <p:blipFill>
          <a:blip r:embed="rId2"/>
          <a:stretch>
            <a:fillRect/>
          </a:stretch>
        </p:blipFill>
        <p:spPr>
          <a:xfrm>
            <a:off x="11951612" y="137755"/>
            <a:ext cx="750026" cy="747542"/>
          </a:xfrm>
          <a:prstGeom prst="rect">
            <a:avLst/>
          </a:prstGeom>
        </p:spPr>
      </p:pic>
      <p:sp>
        <p:nvSpPr>
          <p:cNvPr id="5" name="TextBox 4">
            <a:extLst>
              <a:ext uri="{FF2B5EF4-FFF2-40B4-BE49-F238E27FC236}">
                <a16:creationId xmlns:a16="http://schemas.microsoft.com/office/drawing/2014/main" id="{02FF4C53-D7DA-499D-B1AC-95CF1659FDE8}"/>
              </a:ext>
            </a:extLst>
          </p:cNvPr>
          <p:cNvSpPr txBox="1"/>
          <p:nvPr/>
        </p:nvSpPr>
        <p:spPr>
          <a:xfrm>
            <a:off x="364801" y="924609"/>
            <a:ext cx="12258431" cy="9402574"/>
          </a:xfrm>
          <a:prstGeom prst="rect">
            <a:avLst/>
          </a:prstGeom>
          <a:noFill/>
        </p:spPr>
        <p:txBody>
          <a:bodyPr wrap="square">
            <a:spAutoFit/>
          </a:bodyPr>
          <a:lstStyle/>
          <a:p>
            <a:pPr>
              <a:defRPr/>
            </a:pPr>
            <a:r>
              <a:rPr lang="en-GB" sz="1900" b="1" dirty="0">
                <a:solidFill>
                  <a:prstClr val="black"/>
                </a:solidFill>
                <a:latin typeface="Sassoon Penpals" panose="02000400000000000000" pitchFamily="50" charset="0"/>
              </a:rPr>
              <a:t>In addition to the generic inclusive and adaptive teaching strategies at PaWS, in History, teachers consider the following:</a:t>
            </a:r>
          </a:p>
          <a:p>
            <a:pPr>
              <a:defRPr/>
            </a:pPr>
            <a:endParaRPr lang="en-GB" sz="1900" b="1" dirty="0">
              <a:solidFill>
                <a:prstClr val="black"/>
              </a:solidFill>
              <a:latin typeface="Sassoon Penpals" panose="02000400000000000000" pitchFamily="50" charset="0"/>
            </a:endParaRPr>
          </a:p>
          <a:p>
            <a:pPr>
              <a:defRPr/>
            </a:pPr>
            <a:r>
              <a:rPr lang="en-GB" sz="1900" dirty="0">
                <a:solidFill>
                  <a:prstClr val="black"/>
                </a:solidFill>
                <a:latin typeface="Sassoon Penpals" panose="02000400000000000000" pitchFamily="50" charset="0"/>
              </a:rPr>
              <a:t>● Use visual sources for comparisons, demonstrate changes, explain patterns, for timelines and as a means of presenting information.</a:t>
            </a:r>
          </a:p>
          <a:p>
            <a:pPr>
              <a:defRPr/>
            </a:pPr>
            <a:r>
              <a:rPr lang="en-GB" sz="1900" dirty="0">
                <a:solidFill>
                  <a:prstClr val="black"/>
                </a:solidFill>
                <a:latin typeface="Sassoon Penpals" panose="02000400000000000000" pitchFamily="50" charset="0"/>
              </a:rPr>
              <a:t>● Use multisensory approaches to learning.</a:t>
            </a:r>
          </a:p>
          <a:p>
            <a:pPr>
              <a:defRPr/>
            </a:pPr>
            <a:r>
              <a:rPr lang="en-GB" sz="1900" dirty="0">
                <a:solidFill>
                  <a:prstClr val="black"/>
                </a:solidFill>
                <a:latin typeface="Sassoon Penpals" panose="02000400000000000000" pitchFamily="50" charset="0"/>
              </a:rPr>
              <a:t>	❖ summarising ideas in pictures</a:t>
            </a:r>
          </a:p>
          <a:p>
            <a:pPr>
              <a:defRPr/>
            </a:pPr>
            <a:r>
              <a:rPr lang="en-GB" sz="1900" dirty="0">
                <a:solidFill>
                  <a:prstClr val="black"/>
                </a:solidFill>
                <a:latin typeface="Sassoon Penpals" panose="02000400000000000000" pitchFamily="50" charset="0"/>
              </a:rPr>
              <a:t>	❖ modifying visual sources to show changes</a:t>
            </a:r>
          </a:p>
          <a:p>
            <a:pPr>
              <a:defRPr/>
            </a:pPr>
            <a:r>
              <a:rPr lang="en-GB" sz="1900" dirty="0">
                <a:solidFill>
                  <a:prstClr val="black"/>
                </a:solidFill>
                <a:latin typeface="Sassoon Penpals" panose="02000400000000000000" pitchFamily="50" charset="0"/>
              </a:rPr>
              <a:t>	❖ comparing visual sources from different times</a:t>
            </a:r>
          </a:p>
          <a:p>
            <a:pPr>
              <a:defRPr/>
            </a:pPr>
            <a:r>
              <a:rPr lang="en-GB" sz="1900" dirty="0">
                <a:solidFill>
                  <a:prstClr val="black"/>
                </a:solidFill>
                <a:latin typeface="Sassoon Penpals" panose="02000400000000000000" pitchFamily="50" charset="0"/>
              </a:rPr>
              <a:t>	❖ explaining patterns in graphs</a:t>
            </a:r>
          </a:p>
          <a:p>
            <a:pPr>
              <a:defRPr/>
            </a:pPr>
            <a:r>
              <a:rPr lang="en-GB" sz="1900" dirty="0">
                <a:solidFill>
                  <a:prstClr val="black"/>
                </a:solidFill>
                <a:latin typeface="Sassoon Penpals" panose="02000400000000000000" pitchFamily="50" charset="0"/>
              </a:rPr>
              <a:t>	❖ using visual timelines</a:t>
            </a:r>
          </a:p>
          <a:p>
            <a:pPr>
              <a:defRPr/>
            </a:pPr>
            <a:r>
              <a:rPr lang="en-GB" sz="1900" dirty="0">
                <a:solidFill>
                  <a:prstClr val="black"/>
                </a:solidFill>
                <a:latin typeface="Sassoon Penpals" panose="02000400000000000000" pitchFamily="50" charset="0"/>
              </a:rPr>
              <a:t>	❖ using or presenting information in tables or diagrams, rather than unbroken text</a:t>
            </a:r>
          </a:p>
          <a:p>
            <a:pPr>
              <a:defRPr/>
            </a:pPr>
            <a:r>
              <a:rPr lang="en-GB" sz="1900" dirty="0">
                <a:solidFill>
                  <a:prstClr val="black"/>
                </a:solidFill>
                <a:latin typeface="Sassoon Penpals" panose="02000400000000000000" pitchFamily="50" charset="0"/>
              </a:rPr>
              <a:t>	❖ storyboarding text</a:t>
            </a:r>
          </a:p>
          <a:p>
            <a:pPr>
              <a:defRPr/>
            </a:pPr>
            <a:r>
              <a:rPr lang="en-GB" sz="1900" dirty="0">
                <a:solidFill>
                  <a:prstClr val="black"/>
                </a:solidFill>
                <a:latin typeface="Sassoon Penpals" panose="02000400000000000000" pitchFamily="50" charset="0"/>
              </a:rPr>
              <a:t>	❖ role play</a:t>
            </a:r>
          </a:p>
          <a:p>
            <a:pPr>
              <a:defRPr/>
            </a:pPr>
            <a:r>
              <a:rPr lang="en-GB" sz="1900" dirty="0">
                <a:solidFill>
                  <a:prstClr val="black"/>
                </a:solidFill>
                <a:latin typeface="Sassoon Penpals" panose="02000400000000000000" pitchFamily="50" charset="0"/>
              </a:rPr>
              <a:t>	❖ card sorting</a:t>
            </a:r>
          </a:p>
          <a:p>
            <a:pPr>
              <a:defRPr/>
            </a:pPr>
            <a:r>
              <a:rPr lang="en-GB" sz="1900" dirty="0">
                <a:solidFill>
                  <a:prstClr val="black"/>
                </a:solidFill>
                <a:latin typeface="Sassoon Penpals" panose="02000400000000000000" pitchFamily="50" charset="0"/>
              </a:rPr>
              <a:t>● Carefully considered use of ICT to help learners to develop their historical enquiry skills.</a:t>
            </a:r>
          </a:p>
          <a:p>
            <a:pPr>
              <a:defRPr/>
            </a:pPr>
            <a:r>
              <a:rPr lang="en-GB" sz="1900" dirty="0">
                <a:solidFill>
                  <a:prstClr val="black"/>
                </a:solidFill>
                <a:latin typeface="Sassoon Penpals" panose="02000400000000000000" pitchFamily="50" charset="0"/>
              </a:rPr>
              <a:t>● Teach new history vocabulary explicitly in context to extend proficiency in technical vocabulary.</a:t>
            </a:r>
          </a:p>
          <a:p>
            <a:pPr>
              <a:defRPr/>
            </a:pPr>
            <a:r>
              <a:rPr lang="en-GB" sz="1900" dirty="0">
                <a:solidFill>
                  <a:prstClr val="black"/>
                </a:solidFill>
                <a:latin typeface="Sassoon Penpals" panose="02000400000000000000" pitchFamily="50" charset="0"/>
              </a:rPr>
              <a:t>● Use motivational initial stimuli to engage students in a history activity, e.g. mysteries, storytelling, visual puzzles.</a:t>
            </a:r>
          </a:p>
          <a:p>
            <a:pPr>
              <a:defRPr/>
            </a:pPr>
            <a:r>
              <a:rPr lang="en-GB" sz="1900" dirty="0">
                <a:solidFill>
                  <a:prstClr val="black"/>
                </a:solidFill>
                <a:latin typeface="Sassoon Penpals" panose="02000400000000000000" pitchFamily="50" charset="0"/>
              </a:rPr>
              <a:t>● Use questions to revisit learning from previous lessons.</a:t>
            </a:r>
          </a:p>
          <a:p>
            <a:pPr>
              <a:defRPr/>
            </a:pPr>
            <a:r>
              <a:rPr lang="en-GB" sz="1900" dirty="0">
                <a:solidFill>
                  <a:prstClr val="black"/>
                </a:solidFill>
                <a:latin typeface="Sassoon Penpals" panose="02000400000000000000" pitchFamily="50" charset="0"/>
              </a:rPr>
              <a:t>● Sharing of ‘the big picture’.</a:t>
            </a:r>
          </a:p>
          <a:p>
            <a:pPr>
              <a:defRPr/>
            </a:pPr>
            <a:r>
              <a:rPr lang="en-GB" sz="1900" dirty="0">
                <a:solidFill>
                  <a:prstClr val="black"/>
                </a:solidFill>
                <a:latin typeface="Sassoon Penpals" panose="02000400000000000000" pitchFamily="50" charset="0"/>
              </a:rPr>
              <a:t>● Provide opportunities for learners to make choices about how they present their learning.</a:t>
            </a:r>
          </a:p>
          <a:p>
            <a:pPr>
              <a:defRPr/>
            </a:pPr>
            <a:r>
              <a:rPr lang="en-GB" sz="1900" dirty="0">
                <a:solidFill>
                  <a:prstClr val="black"/>
                </a:solidFill>
                <a:latin typeface="Sassoon Penpals" panose="02000400000000000000" pitchFamily="50" charset="0"/>
              </a:rPr>
              <a:t>● Use digital stills or video cameras to capture the stages of an activity, the final outcomes and/or the sights of a visit for later reference.</a:t>
            </a:r>
          </a:p>
          <a:p>
            <a:pPr>
              <a:defRPr/>
            </a:pPr>
            <a:r>
              <a:rPr lang="en-GB" sz="1900" dirty="0">
                <a:solidFill>
                  <a:prstClr val="black"/>
                </a:solidFill>
                <a:latin typeface="Sassoon Penpals" panose="02000400000000000000" pitchFamily="50" charset="0"/>
              </a:rPr>
              <a:t>● Use sentence starters to scaffold speaking or writing to focus attention on key pieces of information. </a:t>
            </a:r>
          </a:p>
          <a:p>
            <a:pPr>
              <a:defRPr/>
            </a:pPr>
            <a:r>
              <a:rPr lang="en-GB" sz="1900" dirty="0">
                <a:solidFill>
                  <a:prstClr val="black"/>
                </a:solidFill>
                <a:latin typeface="Sassoon Penpals" panose="02000400000000000000" pitchFamily="50" charset="0"/>
              </a:rPr>
              <a:t>● Use pictures and symbols to illustrate abstract, new or historical concepts to enhance curriculum access for students with learning difficulties.</a:t>
            </a:r>
          </a:p>
          <a:p>
            <a:pPr>
              <a:defRPr/>
            </a:pPr>
            <a:r>
              <a:rPr lang="en-GB" sz="1900" dirty="0">
                <a:solidFill>
                  <a:prstClr val="black"/>
                </a:solidFill>
                <a:latin typeface="Sassoon Penpals" panose="02000400000000000000" pitchFamily="50" charset="0"/>
              </a:rPr>
              <a:t>● Ensure the use of ICT is accessible for pupils and does not act as a distraction or barrier to learning - ensure the focus is on developing historical enquiry skills.</a:t>
            </a:r>
          </a:p>
          <a:p>
            <a:pPr>
              <a:defRPr/>
            </a:pPr>
            <a:r>
              <a:rPr lang="en-GB" sz="1900" dirty="0">
                <a:solidFill>
                  <a:prstClr val="black"/>
                </a:solidFill>
                <a:latin typeface="Sassoon Penpals" panose="02000400000000000000" pitchFamily="50" charset="0"/>
              </a:rPr>
              <a:t>● Pre teaching of historical content/ vocabulary where applicable.</a:t>
            </a:r>
          </a:p>
          <a:p>
            <a:pPr>
              <a:defRPr/>
            </a:pPr>
            <a:r>
              <a:rPr lang="en-GB" sz="1900" dirty="0">
                <a:solidFill>
                  <a:prstClr val="black"/>
                </a:solidFill>
                <a:latin typeface="Sassoon Penpals" panose="02000400000000000000" pitchFamily="50" charset="0"/>
              </a:rPr>
              <a:t>● Make sure pupils are well prepared for visits and trips. Preparation can include using photographs, videos, artefacts etc, so that pupils are not worried about unfamiliar situations.</a:t>
            </a:r>
          </a:p>
          <a:p>
            <a:pPr>
              <a:defRPr/>
            </a:pPr>
            <a:endParaRPr lang="en-GB" sz="1700" b="1" dirty="0">
              <a:solidFill>
                <a:prstClr val="black"/>
              </a:solidFill>
              <a:latin typeface="Sassoon Penpals" panose="02000400000000000000" pitchFamily="50" charset="0"/>
            </a:endParaRPr>
          </a:p>
          <a:p>
            <a:pPr>
              <a:defRPr/>
            </a:pPr>
            <a:endParaRPr lang="en-GB" sz="2800" b="1" dirty="0">
              <a:solidFill>
                <a:prstClr val="black"/>
              </a:solidFill>
              <a:latin typeface="Sassoon Penpals" panose="02000400000000000000" pitchFamily="50" charset="0"/>
            </a:endParaRPr>
          </a:p>
          <a:p>
            <a:pPr>
              <a:defRPr/>
            </a:pPr>
            <a:endParaRPr lang="en-GB" sz="2800" b="1" dirty="0">
              <a:solidFill>
                <a:prstClr val="black"/>
              </a:solidFill>
              <a:latin typeface="Sassoon Penpals" panose="02000400000000000000" pitchFamily="50" charset="0"/>
            </a:endParaRPr>
          </a:p>
        </p:txBody>
      </p:sp>
    </p:spTree>
    <p:extLst>
      <p:ext uri="{BB962C8B-B14F-4D97-AF65-F5344CB8AC3E}">
        <p14:creationId xmlns:p14="http://schemas.microsoft.com/office/powerpoint/2010/main" val="4064682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p:nvPr/>
        </p:nvSpPr>
        <p:spPr>
          <a:xfrm>
            <a:off x="489356" y="263487"/>
            <a:ext cx="10311994" cy="6879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4400" b="1" i="0" u="none" strike="noStrike" cap="none" dirty="0">
                <a:solidFill>
                  <a:schemeClr val="dk1"/>
                </a:solidFill>
                <a:latin typeface="Sassoon Penpals" panose="02000400000000000000" pitchFamily="50" charset="0"/>
                <a:sym typeface="Arial"/>
              </a:rPr>
              <a:t>Early Years – Laying the Foundations for History </a:t>
            </a:r>
            <a:endParaRPr sz="4400" b="1" dirty="0">
              <a:solidFill>
                <a:schemeClr val="dk1"/>
              </a:solidFill>
              <a:latin typeface="Sassoon Penpals" panose="02000400000000000000" pitchFamily="50" charset="0"/>
              <a:sym typeface="Arial"/>
            </a:endParaRPr>
          </a:p>
        </p:txBody>
      </p:sp>
      <p:sp>
        <p:nvSpPr>
          <p:cNvPr id="93" name="Google Shape;93;p2"/>
          <p:cNvSpPr/>
          <p:nvPr/>
        </p:nvSpPr>
        <p:spPr>
          <a:xfrm>
            <a:off x="11935955" y="121387"/>
            <a:ext cx="797079" cy="793171"/>
          </a:xfrm>
          <a:prstGeom prst="rect">
            <a:avLst/>
          </a:prstGeom>
          <a:noFill/>
          <a:ln>
            <a:noFill/>
          </a:ln>
        </p:spPr>
      </p:sp>
      <p:sp>
        <p:nvSpPr>
          <p:cNvPr id="94" name="Google Shape;94;p2"/>
          <p:cNvSpPr/>
          <p:nvPr/>
        </p:nvSpPr>
        <p:spPr>
          <a:xfrm>
            <a:off x="4468377" y="1201697"/>
            <a:ext cx="4029898" cy="8263973"/>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a:spcBef>
                <a:spcPts val="600"/>
              </a:spcBef>
            </a:pPr>
            <a:r>
              <a:rPr lang="en-GB" sz="1800" b="1" dirty="0">
                <a:solidFill>
                  <a:srgbClr val="FF0000"/>
                </a:solidFill>
                <a:latin typeface="Comic Sans MS" panose="030F0702030302020204" pitchFamily="66" charset="0"/>
              </a:rPr>
              <a:t>The following activities will provide opportunities to develop the required knowledge I need; </a:t>
            </a:r>
          </a:p>
          <a:p>
            <a:pPr marL="0" marR="0" lvl="0" indent="0" algn="l" rtl="0">
              <a:spcBef>
                <a:spcPts val="600"/>
              </a:spcBef>
              <a:spcAft>
                <a:spcPts val="0"/>
              </a:spcAft>
              <a:buNone/>
            </a:pPr>
            <a:r>
              <a:rPr lang="en-GB" sz="1200" b="1" u="sng" dirty="0">
                <a:solidFill>
                  <a:schemeClr val="dk1"/>
                </a:solidFill>
                <a:latin typeface="Comic Sans MS" panose="030F0702030302020204" pitchFamily="66" charset="0"/>
                <a:sym typeface="Arial"/>
              </a:rPr>
              <a:t>Term 1 – </a:t>
            </a:r>
            <a:r>
              <a:rPr lang="en-GB" sz="1200" b="1" u="sng" dirty="0">
                <a:solidFill>
                  <a:schemeClr val="dk1"/>
                </a:solidFill>
                <a:latin typeface="Comic Sans MS" panose="030F0702030302020204" pitchFamily="66" charset="0"/>
              </a:rPr>
              <a:t>Me and my family </a:t>
            </a:r>
            <a:endParaRPr sz="1200" b="1" u="sng" dirty="0">
              <a:latin typeface="Comic Sans MS" panose="030F0702030302020204" pitchFamily="66" charset="0"/>
            </a:endParaRPr>
          </a:p>
          <a:p>
            <a:pPr marL="0" marR="0" lvl="0" indent="0" algn="l" rtl="0">
              <a:spcBef>
                <a:spcPts val="600"/>
              </a:spcBef>
              <a:spcAft>
                <a:spcPts val="0"/>
              </a:spcAft>
              <a:buNone/>
            </a:pPr>
            <a:r>
              <a:rPr lang="en-GB" sz="1200" dirty="0">
                <a:solidFill>
                  <a:schemeClr val="dk1"/>
                </a:solidFill>
                <a:latin typeface="Comic Sans MS" panose="030F0702030302020204" pitchFamily="66" charset="0"/>
                <a:sym typeface="Arial"/>
              </a:rPr>
              <a:t>Talk about experiences </a:t>
            </a:r>
            <a:r>
              <a:rPr lang="en-GB" sz="1200" dirty="0">
                <a:solidFill>
                  <a:schemeClr val="dk1"/>
                </a:solidFill>
                <a:latin typeface="Comic Sans MS" panose="030F0702030302020204" pitchFamily="66" charset="0"/>
              </a:rPr>
              <a:t>that I have had before I came to school. Use </a:t>
            </a:r>
            <a:r>
              <a:rPr lang="en-GB" sz="1200" dirty="0">
                <a:solidFill>
                  <a:schemeClr val="dk1"/>
                </a:solidFill>
                <a:latin typeface="Comic Sans MS" panose="030F0702030302020204" pitchFamily="66" charset="0"/>
                <a:sym typeface="Arial"/>
              </a:rPr>
              <a:t>vocabulary ‘yesterday, last week, last year.’ Make comparisons between now and when </a:t>
            </a:r>
            <a:r>
              <a:rPr lang="en-GB" sz="1200" dirty="0">
                <a:solidFill>
                  <a:schemeClr val="dk1"/>
                </a:solidFill>
                <a:latin typeface="Comic Sans MS" panose="030F0702030302020204" pitchFamily="66" charset="0"/>
              </a:rPr>
              <a:t>I was a baby</a:t>
            </a:r>
            <a:r>
              <a:rPr lang="en-GB" sz="1200" dirty="0">
                <a:solidFill>
                  <a:schemeClr val="dk1"/>
                </a:solidFill>
                <a:latin typeface="Comic Sans MS" panose="030F0702030302020204" pitchFamily="66" charset="0"/>
                <a:sym typeface="Arial"/>
              </a:rPr>
              <a:t>, what </a:t>
            </a:r>
            <a:r>
              <a:rPr lang="en-GB" sz="1200" dirty="0">
                <a:solidFill>
                  <a:schemeClr val="dk1"/>
                </a:solidFill>
                <a:latin typeface="Comic Sans MS" panose="030F0702030302020204" pitchFamily="66" charset="0"/>
              </a:rPr>
              <a:t>I </a:t>
            </a:r>
            <a:r>
              <a:rPr lang="en-GB" sz="1200" dirty="0">
                <a:solidFill>
                  <a:schemeClr val="dk1"/>
                </a:solidFill>
                <a:latin typeface="Comic Sans MS" panose="030F0702030302020204" pitchFamily="66" charset="0"/>
                <a:sym typeface="Arial"/>
              </a:rPr>
              <a:t>can do now compared to then. </a:t>
            </a:r>
            <a:endParaRPr sz="1200" dirty="0">
              <a:solidFill>
                <a:schemeClr val="dk1"/>
              </a:solidFill>
              <a:latin typeface="Comic Sans MS" panose="030F0702030302020204" pitchFamily="66" charset="0"/>
              <a:sym typeface="Arial"/>
            </a:endParaRPr>
          </a:p>
          <a:p>
            <a:pPr marL="0" marR="0" lvl="0" indent="0" algn="l" rtl="0">
              <a:spcBef>
                <a:spcPts val="600"/>
              </a:spcBef>
              <a:spcAft>
                <a:spcPts val="0"/>
              </a:spcAft>
              <a:buNone/>
            </a:pPr>
            <a:r>
              <a:rPr lang="en-GB" sz="1200" b="1" u="sng" dirty="0">
                <a:solidFill>
                  <a:schemeClr val="dk1"/>
                </a:solidFill>
                <a:latin typeface="Comic Sans MS" panose="030F0702030302020204" pitchFamily="66" charset="0"/>
                <a:sym typeface="Arial"/>
              </a:rPr>
              <a:t>Term 2 – My </a:t>
            </a:r>
            <a:r>
              <a:rPr lang="en-GB" sz="1200" b="1" u="sng" dirty="0">
                <a:solidFill>
                  <a:schemeClr val="dk1"/>
                </a:solidFill>
                <a:latin typeface="Comic Sans MS" panose="030F0702030302020204" pitchFamily="66" charset="0"/>
              </a:rPr>
              <a:t>country </a:t>
            </a:r>
            <a:endParaRPr sz="1200" b="1" u="sng" dirty="0">
              <a:latin typeface="Comic Sans MS" panose="030F0702030302020204" pitchFamily="66" charset="0"/>
            </a:endParaRPr>
          </a:p>
          <a:p>
            <a:pPr marL="0" marR="0" lvl="0" indent="0" algn="l" rtl="0">
              <a:spcBef>
                <a:spcPts val="600"/>
              </a:spcBef>
              <a:spcAft>
                <a:spcPts val="0"/>
              </a:spcAft>
              <a:buNone/>
            </a:pPr>
            <a:r>
              <a:rPr lang="en-GB" sz="1200" dirty="0">
                <a:solidFill>
                  <a:schemeClr val="dk1"/>
                </a:solidFill>
                <a:latin typeface="Comic Sans MS" panose="030F0702030302020204" pitchFamily="66" charset="0"/>
                <a:sym typeface="Arial"/>
              </a:rPr>
              <a:t>Through the story of Guy Fawkes, discuss and recognise the clothing, concept and language that shows these events happened a long time ago. Compare our modern day Royal Family to King James and pictures of old London and modern London. Visit Pevensey Castle and discuss how we can tell that it is old. </a:t>
            </a:r>
          </a:p>
          <a:p>
            <a:pPr marL="0" marR="0" lvl="0" indent="0" algn="l" rtl="0">
              <a:spcBef>
                <a:spcPts val="600"/>
              </a:spcBef>
              <a:spcAft>
                <a:spcPts val="0"/>
              </a:spcAft>
              <a:buNone/>
            </a:pPr>
            <a:r>
              <a:rPr lang="en-GB" sz="1200" b="1" u="sng" dirty="0">
                <a:solidFill>
                  <a:schemeClr val="dk1"/>
                </a:solidFill>
                <a:latin typeface="Comic Sans MS" panose="030F0702030302020204" pitchFamily="66" charset="0"/>
              </a:rPr>
              <a:t>Term 3 – My planet </a:t>
            </a:r>
          </a:p>
          <a:p>
            <a:pPr marL="0" marR="0" lvl="0" indent="0" algn="l" rtl="0">
              <a:spcBef>
                <a:spcPts val="600"/>
              </a:spcBef>
              <a:spcAft>
                <a:spcPts val="0"/>
              </a:spcAft>
              <a:buNone/>
            </a:pPr>
            <a:r>
              <a:rPr lang="en-GB" sz="1200" dirty="0">
                <a:solidFill>
                  <a:schemeClr val="dk1"/>
                </a:solidFill>
                <a:latin typeface="Comic Sans MS" panose="030F0702030302020204" pitchFamily="66" charset="0"/>
              </a:rPr>
              <a:t>Introduce the children to the timeline in the school hall and explain that throughout their time at PAWS they will be learning about events across all of these eras. </a:t>
            </a:r>
          </a:p>
          <a:p>
            <a:pPr marL="0" marR="0" lvl="0" indent="0" algn="l" rtl="0">
              <a:spcBef>
                <a:spcPts val="600"/>
              </a:spcBef>
              <a:spcAft>
                <a:spcPts val="0"/>
              </a:spcAft>
              <a:buNone/>
            </a:pPr>
            <a:r>
              <a:rPr lang="en-GB" sz="1200" b="1" u="sng" dirty="0">
                <a:solidFill>
                  <a:schemeClr val="dk1"/>
                </a:solidFill>
                <a:latin typeface="Comic Sans MS" panose="030F0702030302020204" pitchFamily="66" charset="0"/>
                <a:sym typeface="Arial"/>
              </a:rPr>
              <a:t>Term 4 – My u</a:t>
            </a:r>
            <a:r>
              <a:rPr lang="en-GB" sz="1200" b="1" u="sng" dirty="0">
                <a:solidFill>
                  <a:schemeClr val="dk1"/>
                </a:solidFill>
                <a:latin typeface="Comic Sans MS" panose="030F0702030302020204" pitchFamily="66" charset="0"/>
              </a:rPr>
              <a:t>niverse </a:t>
            </a:r>
            <a:endParaRPr sz="1200" b="1" u="sng" dirty="0">
              <a:latin typeface="Comic Sans MS" panose="030F0702030302020204" pitchFamily="66" charset="0"/>
            </a:endParaRPr>
          </a:p>
          <a:p>
            <a:pPr marL="0" marR="0" lvl="0" indent="0" algn="l" rtl="0">
              <a:spcBef>
                <a:spcPts val="600"/>
              </a:spcBef>
              <a:spcAft>
                <a:spcPts val="0"/>
              </a:spcAft>
              <a:buNone/>
            </a:pPr>
            <a:r>
              <a:rPr lang="en-GB" sz="1200" dirty="0">
                <a:solidFill>
                  <a:schemeClr val="dk1"/>
                </a:solidFill>
                <a:latin typeface="Comic Sans MS" panose="030F0702030302020204" pitchFamily="66" charset="0"/>
                <a:sym typeface="Arial"/>
              </a:rPr>
              <a:t>Using the concept of dinosaurs discuss things that have happened in </a:t>
            </a:r>
            <a:r>
              <a:rPr lang="en-GB" sz="1200" dirty="0">
                <a:solidFill>
                  <a:schemeClr val="dk1"/>
                </a:solidFill>
                <a:latin typeface="Comic Sans MS" panose="030F0702030302020204" pitchFamily="66" charset="0"/>
              </a:rPr>
              <a:t>my</a:t>
            </a:r>
            <a:r>
              <a:rPr lang="en-GB" sz="1200" dirty="0">
                <a:solidFill>
                  <a:schemeClr val="dk1"/>
                </a:solidFill>
                <a:latin typeface="Comic Sans MS" panose="030F0702030302020204" pitchFamily="66" charset="0"/>
                <a:sym typeface="Arial"/>
              </a:rPr>
              <a:t> lifetime (recently), before </a:t>
            </a:r>
            <a:r>
              <a:rPr lang="en-GB" sz="1200" dirty="0">
                <a:solidFill>
                  <a:schemeClr val="dk1"/>
                </a:solidFill>
                <a:latin typeface="Comic Sans MS" panose="030F0702030302020204" pitchFamily="66" charset="0"/>
              </a:rPr>
              <a:t>I was</a:t>
            </a:r>
            <a:r>
              <a:rPr lang="en-GB" sz="1200" dirty="0">
                <a:solidFill>
                  <a:schemeClr val="dk1"/>
                </a:solidFill>
                <a:latin typeface="Comic Sans MS" panose="030F0702030302020204" pitchFamily="66" charset="0"/>
                <a:sym typeface="Arial"/>
              </a:rPr>
              <a:t> born (a long time ago),  and also before any of us were born (a long, long time ago). Begin to plot these events on a class timeline. </a:t>
            </a:r>
            <a:endParaRPr sz="1200" dirty="0">
              <a:latin typeface="Comic Sans MS" panose="030F0702030302020204" pitchFamily="66" charset="0"/>
            </a:endParaRPr>
          </a:p>
          <a:p>
            <a:pPr marL="0" marR="0" lvl="0" indent="0" algn="l" rtl="0">
              <a:spcBef>
                <a:spcPts val="600"/>
              </a:spcBef>
              <a:spcAft>
                <a:spcPts val="0"/>
              </a:spcAft>
              <a:buNone/>
            </a:pPr>
            <a:r>
              <a:rPr lang="en-GB" sz="1200" b="1" u="sng" dirty="0">
                <a:solidFill>
                  <a:schemeClr val="dk1"/>
                </a:solidFill>
                <a:latin typeface="Comic Sans MS" panose="030F0702030302020204" pitchFamily="66" charset="0"/>
                <a:sym typeface="Arial"/>
              </a:rPr>
              <a:t>Term 5 – Caring for myself and others </a:t>
            </a:r>
            <a:endParaRPr sz="1200" b="1" u="sng" dirty="0">
              <a:latin typeface="Comic Sans MS" panose="030F0702030302020204" pitchFamily="66" charset="0"/>
            </a:endParaRPr>
          </a:p>
          <a:p>
            <a:pPr marL="0" marR="0" lvl="0" indent="0" algn="l" rtl="0">
              <a:spcBef>
                <a:spcPts val="600"/>
              </a:spcBef>
              <a:spcAft>
                <a:spcPts val="0"/>
              </a:spcAft>
              <a:buNone/>
            </a:pPr>
            <a:r>
              <a:rPr lang="en-GB" sz="1200" dirty="0">
                <a:solidFill>
                  <a:schemeClr val="dk1"/>
                </a:solidFill>
                <a:latin typeface="Comic Sans MS" panose="030F0702030302020204" pitchFamily="66" charset="0"/>
                <a:sym typeface="Arial"/>
              </a:rPr>
              <a:t>Record a timeline of events from egg to duck as </a:t>
            </a:r>
            <a:r>
              <a:rPr lang="en-GB" sz="1200" dirty="0">
                <a:solidFill>
                  <a:schemeClr val="dk1"/>
                </a:solidFill>
                <a:latin typeface="Comic Sans MS" panose="030F0702030302020204" pitchFamily="66" charset="0"/>
              </a:rPr>
              <a:t>I</a:t>
            </a:r>
            <a:r>
              <a:rPr lang="en-GB" sz="1200" dirty="0">
                <a:solidFill>
                  <a:schemeClr val="dk1"/>
                </a:solidFill>
                <a:latin typeface="Comic Sans MS" panose="030F0702030302020204" pitchFamily="66" charset="0"/>
                <a:sym typeface="Arial"/>
              </a:rPr>
              <a:t> observe ducklings grow across the term. </a:t>
            </a:r>
            <a:endParaRPr sz="1200" dirty="0">
              <a:latin typeface="Comic Sans MS" panose="030F0702030302020204" pitchFamily="66" charset="0"/>
            </a:endParaRPr>
          </a:p>
          <a:p>
            <a:pPr marL="0" marR="0" lvl="0" indent="0" algn="l" rtl="0">
              <a:spcBef>
                <a:spcPts val="600"/>
              </a:spcBef>
              <a:spcAft>
                <a:spcPts val="0"/>
              </a:spcAft>
              <a:buNone/>
            </a:pPr>
            <a:r>
              <a:rPr lang="en-GB" sz="1200" b="1" u="sng" dirty="0">
                <a:solidFill>
                  <a:schemeClr val="dk1"/>
                </a:solidFill>
                <a:latin typeface="Comic Sans MS" panose="030F0702030302020204" pitchFamily="66" charset="0"/>
                <a:sym typeface="Arial"/>
              </a:rPr>
              <a:t>Term 6 – My Next Move </a:t>
            </a:r>
            <a:endParaRPr sz="1200" b="1" u="sng" dirty="0">
              <a:latin typeface="Comic Sans MS" panose="030F0702030302020204" pitchFamily="66" charset="0"/>
            </a:endParaRPr>
          </a:p>
          <a:p>
            <a:pPr marL="0" marR="0" lvl="0" indent="0" algn="l" rtl="0">
              <a:spcBef>
                <a:spcPts val="600"/>
              </a:spcBef>
              <a:spcAft>
                <a:spcPts val="0"/>
              </a:spcAft>
              <a:buNone/>
            </a:pPr>
            <a:r>
              <a:rPr lang="en-GB" sz="1200" dirty="0">
                <a:solidFill>
                  <a:schemeClr val="dk1"/>
                </a:solidFill>
                <a:latin typeface="Comic Sans MS" panose="030F0702030302020204" pitchFamily="66" charset="0"/>
                <a:sym typeface="Arial"/>
              </a:rPr>
              <a:t>Reflecting on </a:t>
            </a:r>
            <a:r>
              <a:rPr lang="en-GB" sz="1200" dirty="0">
                <a:solidFill>
                  <a:schemeClr val="dk1"/>
                </a:solidFill>
                <a:latin typeface="Comic Sans MS" panose="030F0702030302020204" pitchFamily="66" charset="0"/>
              </a:rPr>
              <a:t>my</a:t>
            </a:r>
            <a:r>
              <a:rPr lang="en-GB" sz="1200" dirty="0">
                <a:solidFill>
                  <a:schemeClr val="dk1"/>
                </a:solidFill>
                <a:latin typeface="Comic Sans MS" panose="030F0702030302020204" pitchFamily="66" charset="0"/>
                <a:sym typeface="Arial"/>
              </a:rPr>
              <a:t> first year of school, look back and complete our class timeline to see how much </a:t>
            </a:r>
            <a:r>
              <a:rPr lang="en-GB" sz="1200" dirty="0">
                <a:solidFill>
                  <a:schemeClr val="dk1"/>
                </a:solidFill>
                <a:latin typeface="Comic Sans MS" panose="030F0702030302020204" pitchFamily="66" charset="0"/>
              </a:rPr>
              <a:t>I</a:t>
            </a:r>
            <a:r>
              <a:rPr lang="en-GB" sz="1200" dirty="0">
                <a:solidFill>
                  <a:schemeClr val="dk1"/>
                </a:solidFill>
                <a:latin typeface="Comic Sans MS" panose="030F0702030302020204" pitchFamily="66" charset="0"/>
                <a:sym typeface="Arial"/>
              </a:rPr>
              <a:t> have grown and developed, considering what </a:t>
            </a:r>
            <a:r>
              <a:rPr lang="en-GB" sz="1200" dirty="0">
                <a:solidFill>
                  <a:schemeClr val="dk1"/>
                </a:solidFill>
                <a:latin typeface="Comic Sans MS" panose="030F0702030302020204" pitchFamily="66" charset="0"/>
              </a:rPr>
              <a:t>I</a:t>
            </a:r>
            <a:r>
              <a:rPr lang="en-GB" sz="1200" dirty="0">
                <a:solidFill>
                  <a:schemeClr val="dk1"/>
                </a:solidFill>
                <a:latin typeface="Comic Sans MS" panose="030F0702030302020204" pitchFamily="66" charset="0"/>
                <a:sym typeface="Arial"/>
              </a:rPr>
              <a:t> can do now as to when </a:t>
            </a:r>
            <a:r>
              <a:rPr lang="en-GB" sz="1200" dirty="0">
                <a:solidFill>
                  <a:schemeClr val="dk1"/>
                </a:solidFill>
                <a:latin typeface="Comic Sans MS" panose="030F0702030302020204" pitchFamily="66" charset="0"/>
              </a:rPr>
              <a:t>I </a:t>
            </a:r>
            <a:r>
              <a:rPr lang="en-GB" sz="1200" dirty="0">
                <a:solidFill>
                  <a:schemeClr val="dk1"/>
                </a:solidFill>
                <a:latin typeface="Comic Sans MS" panose="030F0702030302020204" pitchFamily="66" charset="0"/>
                <a:sym typeface="Arial"/>
              </a:rPr>
              <a:t>started in September, using past tense when speaking about these things. </a:t>
            </a:r>
            <a:endParaRPr sz="1200" dirty="0">
              <a:solidFill>
                <a:schemeClr val="dk1"/>
              </a:solidFill>
              <a:latin typeface="Comic Sans MS" panose="030F0702030302020204" pitchFamily="66" charset="0"/>
              <a:sym typeface="Arial"/>
            </a:endParaRPr>
          </a:p>
          <a:p>
            <a:pPr marL="0" marR="0" lvl="0" indent="0" algn="l" rtl="0">
              <a:spcBef>
                <a:spcPts val="600"/>
              </a:spcBef>
              <a:spcAft>
                <a:spcPts val="0"/>
              </a:spcAft>
              <a:buNone/>
            </a:pPr>
            <a:endParaRPr sz="1200" dirty="0">
              <a:solidFill>
                <a:schemeClr val="dk1"/>
              </a:solidFill>
              <a:latin typeface="Comic Sans MS" panose="030F0702030302020204" pitchFamily="66" charset="0"/>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p:txBody>
      </p:sp>
      <p:sp>
        <p:nvSpPr>
          <p:cNvPr id="95" name="Google Shape;95;p2"/>
          <p:cNvSpPr/>
          <p:nvPr/>
        </p:nvSpPr>
        <p:spPr>
          <a:xfrm>
            <a:off x="8638674" y="4769127"/>
            <a:ext cx="4029898" cy="4710686"/>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a:spcBef>
                <a:spcPts val="600"/>
              </a:spcBef>
            </a:pPr>
            <a:r>
              <a:rPr lang="en-GB" sz="1600" b="1" dirty="0">
                <a:solidFill>
                  <a:srgbClr val="FF0000"/>
                </a:solidFill>
                <a:latin typeface="Comic Sans MS" panose="030F0702030302020204" pitchFamily="66" charset="0"/>
              </a:rPr>
              <a:t>By the end of the reception year, I will have gained a good level of development in the following areas, which will sufficiently prepare me for the Year 1 history curriculum at PAWS. </a:t>
            </a:r>
          </a:p>
          <a:p>
            <a:pPr marL="0" marR="0" lvl="0" indent="0" algn="l" rtl="0">
              <a:spcBef>
                <a:spcPts val="600"/>
              </a:spcBef>
              <a:spcAft>
                <a:spcPts val="0"/>
              </a:spcAft>
              <a:buNone/>
            </a:pPr>
            <a:r>
              <a:rPr lang="en-GB" sz="1400" b="1" dirty="0">
                <a:solidFill>
                  <a:schemeClr val="dk1"/>
                </a:solidFill>
                <a:latin typeface="Comic Sans MS" panose="030F0702030302020204" pitchFamily="66" charset="0"/>
                <a:sym typeface="Arial"/>
              </a:rPr>
              <a:t>Understanding the world</a:t>
            </a:r>
            <a:endParaRPr lang="en-GB" sz="1400" b="1" dirty="0">
              <a:solidFill>
                <a:schemeClr val="dk1"/>
              </a:solidFill>
              <a:latin typeface="Comic Sans MS" panose="030F0702030302020204" pitchFamily="66" charset="0"/>
            </a:endParaRPr>
          </a:p>
          <a:p>
            <a:pPr marL="171450" marR="0" lvl="0" indent="-171450" algn="l" rtl="0">
              <a:spcBef>
                <a:spcPts val="600"/>
              </a:spcBef>
              <a:spcAft>
                <a:spcPts val="0"/>
              </a:spcAft>
              <a:buFont typeface="Wingdings" panose="05000000000000000000" pitchFamily="2" charset="2"/>
              <a:buChar char="q"/>
            </a:pPr>
            <a:r>
              <a:rPr lang="en-GB" sz="1400" b="1" dirty="0">
                <a:solidFill>
                  <a:schemeClr val="dk1"/>
                </a:solidFill>
                <a:latin typeface="Comic Sans MS" panose="030F0702030302020204" pitchFamily="66" charset="0"/>
                <a:sym typeface="Arial"/>
              </a:rPr>
              <a:t>Past &amp; Present </a:t>
            </a:r>
            <a:endParaRPr sz="1400" dirty="0">
              <a:latin typeface="Comic Sans MS" panose="030F0702030302020204" pitchFamily="66" charset="0"/>
            </a:endParaRPr>
          </a:p>
          <a:p>
            <a:pPr marL="171450" marR="0" lvl="0" indent="-171450" algn="l" rtl="0">
              <a:spcBef>
                <a:spcPts val="600"/>
              </a:spcBef>
              <a:spcAft>
                <a:spcPts val="0"/>
              </a:spcAft>
              <a:buFont typeface="Wingdings" panose="05000000000000000000" pitchFamily="2" charset="2"/>
              <a:buChar char="q"/>
            </a:pPr>
            <a:r>
              <a:rPr lang="en-GB" sz="1400" b="1" dirty="0">
                <a:solidFill>
                  <a:schemeClr val="dk1"/>
                </a:solidFill>
                <a:latin typeface="Comic Sans MS" panose="030F0702030302020204" pitchFamily="66" charset="0"/>
                <a:sym typeface="Arial"/>
              </a:rPr>
              <a:t>People, culture &amp; communities</a:t>
            </a:r>
            <a:endParaRPr sz="1400" dirty="0">
              <a:latin typeface="Comic Sans MS" panose="030F0702030302020204" pitchFamily="66" charset="0"/>
            </a:endParaRPr>
          </a:p>
          <a:p>
            <a:pPr marL="0" marR="0" lvl="0" indent="0" algn="l" rtl="0">
              <a:spcBef>
                <a:spcPts val="600"/>
              </a:spcBef>
              <a:spcAft>
                <a:spcPts val="0"/>
              </a:spcAft>
              <a:buNone/>
            </a:pPr>
            <a:endParaRPr lang="en-GB" sz="1400" b="1" dirty="0">
              <a:solidFill>
                <a:schemeClr val="dk1"/>
              </a:solidFill>
              <a:latin typeface="Comic Sans MS" panose="030F0702030302020204" pitchFamily="66" charset="0"/>
              <a:sym typeface="Arial"/>
            </a:endParaRPr>
          </a:p>
          <a:p>
            <a:pPr marL="0" marR="0" lvl="0" indent="0" algn="l" rtl="0">
              <a:spcBef>
                <a:spcPts val="600"/>
              </a:spcBef>
              <a:spcAft>
                <a:spcPts val="0"/>
              </a:spcAft>
              <a:buNone/>
            </a:pPr>
            <a:r>
              <a:rPr lang="en-GB" sz="1400" b="1" dirty="0">
                <a:solidFill>
                  <a:schemeClr val="dk1"/>
                </a:solidFill>
                <a:latin typeface="Comic Sans MS" panose="030F0702030302020204" pitchFamily="66" charset="0"/>
                <a:sym typeface="Arial"/>
              </a:rPr>
              <a:t>EAD		</a:t>
            </a:r>
            <a:endParaRPr lang="en-GB" sz="1400" b="1" dirty="0">
              <a:solidFill>
                <a:schemeClr val="dk1"/>
              </a:solidFill>
              <a:latin typeface="Comic Sans MS" panose="030F0702030302020204" pitchFamily="66" charset="0"/>
            </a:endParaRPr>
          </a:p>
          <a:p>
            <a:pPr marL="171450" marR="0" lvl="0" indent="-171450" rtl="0">
              <a:spcBef>
                <a:spcPts val="600"/>
              </a:spcBef>
              <a:spcAft>
                <a:spcPts val="0"/>
              </a:spcAft>
              <a:buFont typeface="Wingdings" panose="05000000000000000000" pitchFamily="2" charset="2"/>
              <a:buChar char="q"/>
            </a:pPr>
            <a:r>
              <a:rPr lang="en-GB" sz="1400" b="1" dirty="0">
                <a:solidFill>
                  <a:schemeClr val="dk1"/>
                </a:solidFill>
                <a:latin typeface="Comic Sans MS" panose="030F0702030302020204" pitchFamily="66" charset="0"/>
                <a:sym typeface="Arial"/>
              </a:rPr>
              <a:t>Being imaginative and expressive </a:t>
            </a:r>
            <a:endParaRPr sz="1400" dirty="0">
              <a:latin typeface="Comic Sans MS" panose="030F0702030302020204" pitchFamily="66" charset="0"/>
            </a:endParaRPr>
          </a:p>
          <a:p>
            <a:pPr marL="0" marR="0" lvl="0" indent="0" algn="l" rtl="0">
              <a:spcBef>
                <a:spcPts val="600"/>
              </a:spcBef>
              <a:spcAft>
                <a:spcPts val="0"/>
              </a:spcAft>
              <a:buNone/>
            </a:pPr>
            <a:endParaRPr lang="en-GB" sz="1400" b="1" dirty="0">
              <a:solidFill>
                <a:schemeClr val="dk1"/>
              </a:solidFill>
              <a:latin typeface="Comic Sans MS" panose="030F0702030302020204" pitchFamily="66" charset="0"/>
              <a:sym typeface="Arial"/>
            </a:endParaRPr>
          </a:p>
          <a:p>
            <a:pPr marL="0" marR="0" lvl="0" indent="0" algn="l" rtl="0">
              <a:spcBef>
                <a:spcPts val="600"/>
              </a:spcBef>
              <a:spcAft>
                <a:spcPts val="0"/>
              </a:spcAft>
              <a:buNone/>
            </a:pPr>
            <a:r>
              <a:rPr lang="en-GB" sz="1400" b="1" dirty="0">
                <a:solidFill>
                  <a:schemeClr val="dk1"/>
                </a:solidFill>
                <a:latin typeface="Comic Sans MS" panose="030F0702030302020204" pitchFamily="66" charset="0"/>
                <a:sym typeface="Arial"/>
              </a:rPr>
              <a:t>C&amp;L 	</a:t>
            </a:r>
            <a:endParaRPr lang="en-GB" sz="1400" b="1" dirty="0">
              <a:solidFill>
                <a:schemeClr val="dk1"/>
              </a:solidFill>
              <a:latin typeface="Comic Sans MS" panose="030F0702030302020204" pitchFamily="66" charset="0"/>
            </a:endParaRPr>
          </a:p>
          <a:p>
            <a:pPr marL="171450" marR="0" lvl="0" indent="-171450" algn="l" rtl="0">
              <a:spcBef>
                <a:spcPts val="600"/>
              </a:spcBef>
              <a:spcAft>
                <a:spcPts val="0"/>
              </a:spcAft>
              <a:buFont typeface="Wingdings" panose="05000000000000000000" pitchFamily="2" charset="2"/>
              <a:buChar char="q"/>
            </a:pPr>
            <a:r>
              <a:rPr lang="en-GB" sz="1400" b="1" dirty="0">
                <a:solidFill>
                  <a:schemeClr val="dk1"/>
                </a:solidFill>
                <a:latin typeface="Comic Sans MS" panose="030F0702030302020204" pitchFamily="66" charset="0"/>
                <a:sym typeface="Arial"/>
              </a:rPr>
              <a:t>Speaking </a:t>
            </a:r>
            <a:endParaRPr sz="1400" dirty="0">
              <a:latin typeface="Comic Sans MS" panose="030F0702030302020204" pitchFamily="66" charset="0"/>
            </a:endParaRPr>
          </a:p>
          <a:p>
            <a:pPr marL="171450" marR="0" lvl="0" indent="-171450" algn="l" rtl="0">
              <a:spcBef>
                <a:spcPts val="600"/>
              </a:spcBef>
              <a:spcAft>
                <a:spcPts val="0"/>
              </a:spcAft>
              <a:buFont typeface="Wingdings" panose="05000000000000000000" pitchFamily="2" charset="2"/>
              <a:buChar char="q"/>
            </a:pPr>
            <a:r>
              <a:rPr lang="en-GB" sz="1400" b="1" dirty="0">
                <a:solidFill>
                  <a:schemeClr val="dk1"/>
                </a:solidFill>
                <a:latin typeface="Comic Sans MS" panose="030F0702030302020204" pitchFamily="66" charset="0"/>
                <a:sym typeface="Arial"/>
              </a:rPr>
              <a:t>Listening, Attention and Understanding </a:t>
            </a:r>
            <a:endParaRPr sz="1400" dirty="0">
              <a:latin typeface="Comic Sans MS" panose="030F0702030302020204" pitchFamily="66" charset="0"/>
            </a:endParaRPr>
          </a:p>
          <a:p>
            <a:pPr marL="0" marR="0" lvl="0" indent="0" algn="l" rtl="0">
              <a:spcBef>
                <a:spcPts val="600"/>
              </a:spcBef>
              <a:spcAft>
                <a:spcPts val="0"/>
              </a:spcAft>
              <a:buNone/>
            </a:pPr>
            <a:endParaRPr sz="1400" b="1" dirty="0">
              <a:solidFill>
                <a:schemeClr val="dk1"/>
              </a:solidFill>
              <a:latin typeface="Arial"/>
              <a:ea typeface="Arial"/>
              <a:cs typeface="Arial"/>
              <a:sym typeface="Arial"/>
            </a:endParaRPr>
          </a:p>
        </p:txBody>
      </p:sp>
      <p:sp>
        <p:nvSpPr>
          <p:cNvPr id="96" name="Google Shape;96;p2"/>
          <p:cNvSpPr/>
          <p:nvPr/>
        </p:nvSpPr>
        <p:spPr>
          <a:xfrm>
            <a:off x="8762201" y="1316839"/>
            <a:ext cx="3782845" cy="3344340"/>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a:spcAft>
                <a:spcPts val="600"/>
              </a:spcAft>
            </a:pPr>
            <a:r>
              <a:rPr lang="en-GB" sz="1800" b="1" dirty="0">
                <a:solidFill>
                  <a:srgbClr val="FF0000"/>
                </a:solidFill>
                <a:latin typeface="Comic Sans MS" panose="030F0702030302020204" pitchFamily="66" charset="0"/>
              </a:rPr>
              <a:t>I will gain relevant experiences of history through the continuous and enhanced provision within the following areas; </a:t>
            </a:r>
          </a:p>
          <a:p>
            <a:pPr marL="0" marR="0" lvl="0" indent="0" algn="ctr" defTabSz="457200" rtl="0" eaLnBrk="1" fontAlgn="auto" latinLnBrk="0" hangingPunct="1">
              <a:lnSpc>
                <a:spcPct val="100000"/>
              </a:lnSpc>
              <a:spcBef>
                <a:spcPts val="0"/>
              </a:spcBef>
              <a:spcAft>
                <a:spcPts val="600"/>
              </a:spcAft>
              <a:buClrTx/>
              <a:buSzTx/>
              <a:buFontTx/>
              <a:buNone/>
              <a:tabLst/>
              <a:defRPr/>
            </a:pPr>
            <a:endParaRPr kumimoji="0" lang="en-GB" sz="16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Role play (small and large), small world, mark making (indoors and outdoors), performance and musical areas, literacy and computing areas.  </a:t>
            </a:r>
          </a:p>
          <a:p>
            <a:pPr>
              <a:spcAft>
                <a:spcPts val="600"/>
              </a:spcAft>
            </a:pPr>
            <a:endParaRPr lang="en-GB" sz="1800" b="1" dirty="0">
              <a:solidFill>
                <a:srgbClr val="FF0000"/>
              </a:solidFill>
              <a:latin typeface="Comic Sans MS" panose="030F0702030302020204" pitchFamily="66" charset="0"/>
            </a:endParaRPr>
          </a:p>
          <a:p>
            <a:pPr>
              <a:spcAft>
                <a:spcPts val="600"/>
              </a:spcAft>
            </a:pPr>
            <a:endParaRPr lang="en-GB" sz="1800" b="1" dirty="0">
              <a:solidFill>
                <a:schemeClr val="tx1"/>
              </a:solidFill>
              <a:latin typeface="Comic Sans MS" panose="030F0702030302020204" pitchFamily="66" charset="0"/>
            </a:endParaRPr>
          </a:p>
        </p:txBody>
      </p:sp>
      <p:sp>
        <p:nvSpPr>
          <p:cNvPr id="100" name="Google Shape;100;p2"/>
          <p:cNvSpPr/>
          <p:nvPr/>
        </p:nvSpPr>
        <p:spPr>
          <a:xfrm>
            <a:off x="145428" y="1215840"/>
            <a:ext cx="4039747" cy="8263973"/>
          </a:xfrm>
          <a:prstGeom prst="roundRect">
            <a:avLst>
              <a:gd name="adj" fmla="val 9730"/>
            </a:avLst>
          </a:prstGeom>
          <a:solidFill>
            <a:srgbClr val="FEE599"/>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r>
              <a:rPr lang="en-GB" sz="1800" b="1" dirty="0">
                <a:solidFill>
                  <a:srgbClr val="FF0000"/>
                </a:solidFill>
                <a:effectLst/>
                <a:latin typeface="Comic Sans MS" panose="030F0702030302020204" pitchFamily="66" charset="0"/>
                <a:ea typeface="Times New Roman" panose="02020603050405020304" pitchFamily="18" charset="0"/>
              </a:rPr>
              <a:t>Throughout the reception year at PAWS I will be building on the foundations in history that will allow me to…</a:t>
            </a:r>
          </a:p>
          <a:p>
            <a:pPr marL="0" marR="0" lvl="0" indent="0" algn="l" rtl="0">
              <a:spcBef>
                <a:spcPts val="0"/>
              </a:spcBef>
              <a:spcAft>
                <a:spcPts val="0"/>
              </a:spcAft>
              <a:buNone/>
            </a:pPr>
            <a:endParaRPr dirty="0">
              <a:latin typeface="Sassoon Penpals" panose="02000400000000000000" pitchFamily="50" charset="0"/>
            </a:endParaRPr>
          </a:p>
          <a:p>
            <a:pPr marL="285750" marR="0" lvl="0" indent="-285750" algn="l" rtl="0">
              <a:spcBef>
                <a:spcPts val="300"/>
              </a:spcBef>
              <a:spcAft>
                <a:spcPts val="0"/>
              </a:spcAft>
              <a:buClr>
                <a:schemeClr val="dk1"/>
              </a:buClr>
              <a:buSzPts val="1400"/>
              <a:buFont typeface="Wingdings" panose="05000000000000000000" pitchFamily="2" charset="2"/>
              <a:buChar char="q"/>
            </a:pPr>
            <a:r>
              <a:rPr lang="en-GB" sz="1800" dirty="0">
                <a:solidFill>
                  <a:schemeClr val="dk1"/>
                </a:solidFill>
                <a:latin typeface="Comic Sans MS" panose="030F0702030302020204" pitchFamily="66" charset="0"/>
                <a:ea typeface="Oi"/>
                <a:cs typeface="Oi"/>
                <a:sym typeface="Oi"/>
              </a:rPr>
              <a:t>Use words associated with the past including yesterday, last week, last year.</a:t>
            </a:r>
            <a:endParaRPr sz="1800" dirty="0">
              <a:solidFill>
                <a:schemeClr val="dk1"/>
              </a:solidFill>
              <a:latin typeface="Comic Sans MS" panose="030F0702030302020204" pitchFamily="66" charset="0"/>
              <a:ea typeface="Oi"/>
              <a:cs typeface="Oi"/>
              <a:sym typeface="Oi"/>
            </a:endParaRPr>
          </a:p>
          <a:p>
            <a:pPr marL="285750" marR="0" lvl="0" indent="-285750" algn="l" rtl="0">
              <a:spcBef>
                <a:spcPts val="300"/>
              </a:spcBef>
              <a:spcAft>
                <a:spcPts val="0"/>
              </a:spcAft>
              <a:buClr>
                <a:schemeClr val="dk1"/>
              </a:buClr>
              <a:buSzPts val="1400"/>
              <a:buFont typeface="Wingdings" panose="05000000000000000000" pitchFamily="2" charset="2"/>
              <a:buChar char="q"/>
            </a:pPr>
            <a:r>
              <a:rPr lang="en-GB" sz="1800" dirty="0">
                <a:solidFill>
                  <a:schemeClr val="dk1"/>
                </a:solidFill>
                <a:latin typeface="Comic Sans MS" panose="030F0702030302020204" pitchFamily="66" charset="0"/>
                <a:ea typeface="Oi"/>
                <a:cs typeface="Oi"/>
                <a:sym typeface="Oi"/>
              </a:rPr>
              <a:t>Use past tense when speaking about things that happened in the past. </a:t>
            </a:r>
          </a:p>
          <a:p>
            <a:pPr marL="285750" marR="0" lvl="0" indent="-285750" algn="l" rtl="0">
              <a:spcBef>
                <a:spcPts val="300"/>
              </a:spcBef>
              <a:spcAft>
                <a:spcPts val="0"/>
              </a:spcAft>
              <a:buClr>
                <a:schemeClr val="dk1"/>
              </a:buClr>
              <a:buSzPts val="1400"/>
              <a:buFont typeface="Wingdings" panose="05000000000000000000" pitchFamily="2" charset="2"/>
              <a:buChar char="q"/>
            </a:pPr>
            <a:r>
              <a:rPr lang="en-GB" sz="1800" dirty="0">
                <a:latin typeface="Comic Sans MS" panose="030F0702030302020204" pitchFamily="66" charset="0"/>
              </a:rPr>
              <a:t>Share memories of significant events in my own life.</a:t>
            </a:r>
          </a:p>
          <a:p>
            <a:pPr marL="285750" marR="0" lvl="0" indent="-285750" algn="l" rtl="0">
              <a:spcBef>
                <a:spcPts val="300"/>
              </a:spcBef>
              <a:spcAft>
                <a:spcPts val="0"/>
              </a:spcAft>
              <a:buClr>
                <a:schemeClr val="dk1"/>
              </a:buClr>
              <a:buSzPts val="1400"/>
              <a:buFont typeface="Wingdings" panose="05000000000000000000" pitchFamily="2" charset="2"/>
              <a:buChar char="q"/>
            </a:pPr>
            <a:r>
              <a:rPr lang="en-GB" sz="1800" dirty="0">
                <a:latin typeface="Comic Sans MS" panose="030F0702030302020204" pitchFamily="66" charset="0"/>
              </a:rPr>
              <a:t>Share memories of things that I have done with people that are special to me including friends, family, classmates and teachers.</a:t>
            </a:r>
          </a:p>
          <a:p>
            <a:pPr marL="285750" marR="0" lvl="0" indent="-285750" algn="l" rtl="0">
              <a:spcBef>
                <a:spcPts val="300"/>
              </a:spcBef>
              <a:spcAft>
                <a:spcPts val="0"/>
              </a:spcAft>
              <a:buClr>
                <a:schemeClr val="dk1"/>
              </a:buClr>
              <a:buSzPts val="1400"/>
              <a:buFont typeface="Wingdings" panose="05000000000000000000" pitchFamily="2" charset="2"/>
              <a:buChar char="q"/>
            </a:pPr>
            <a:r>
              <a:rPr lang="en-GB" sz="1800" dirty="0">
                <a:latin typeface="Comic Sans MS" panose="030F0702030302020204" pitchFamily="66" charset="0"/>
              </a:rPr>
              <a:t>Talk about things that have changed.</a:t>
            </a:r>
          </a:p>
          <a:p>
            <a:pPr marL="285750" marR="0" lvl="0" indent="-285750" algn="l" rtl="0">
              <a:spcBef>
                <a:spcPts val="300"/>
              </a:spcBef>
              <a:spcAft>
                <a:spcPts val="0"/>
              </a:spcAft>
              <a:buClr>
                <a:schemeClr val="dk1"/>
              </a:buClr>
              <a:buSzPts val="1400"/>
              <a:buFont typeface="Wingdings" panose="05000000000000000000" pitchFamily="2" charset="2"/>
              <a:buChar char="q"/>
            </a:pPr>
            <a:r>
              <a:rPr lang="en-GB" sz="1800" dirty="0">
                <a:latin typeface="Comic Sans MS" panose="030F0702030302020204" pitchFamily="66" charset="0"/>
              </a:rPr>
              <a:t>Recognise language in stories that shows the story happened in the past. </a:t>
            </a:r>
          </a:p>
          <a:p>
            <a:pPr marL="285750" marR="0" lvl="0" indent="-285750" algn="l" rtl="0">
              <a:spcBef>
                <a:spcPts val="300"/>
              </a:spcBef>
              <a:spcAft>
                <a:spcPts val="0"/>
              </a:spcAft>
              <a:buClr>
                <a:schemeClr val="dk1"/>
              </a:buClr>
              <a:buSzPts val="1400"/>
              <a:buFont typeface="Wingdings" panose="05000000000000000000" pitchFamily="2" charset="2"/>
              <a:buChar char="q"/>
            </a:pPr>
            <a:r>
              <a:rPr lang="en-GB" sz="1800" dirty="0">
                <a:latin typeface="Comic Sans MS" panose="030F0702030302020204" pitchFamily="66" charset="0"/>
              </a:rPr>
              <a:t>Talk about the order of events in a range of familiar stories.</a:t>
            </a:r>
          </a:p>
          <a:p>
            <a:pPr marL="285750" marR="0" lvl="0" indent="-285750" algn="l" rtl="0">
              <a:spcBef>
                <a:spcPts val="300"/>
              </a:spcBef>
              <a:spcAft>
                <a:spcPts val="0"/>
              </a:spcAft>
              <a:buClr>
                <a:schemeClr val="dk1"/>
              </a:buClr>
              <a:buSzPts val="1400"/>
              <a:buFont typeface="Wingdings" panose="05000000000000000000" pitchFamily="2" charset="2"/>
              <a:buChar char="q"/>
            </a:pPr>
            <a:r>
              <a:rPr lang="en-GB" sz="1800" dirty="0">
                <a:latin typeface="Comic Sans MS" panose="030F0702030302020204" pitchFamily="66" charset="0"/>
              </a:rPr>
              <a:t>Begin to put events in order.</a:t>
            </a:r>
          </a:p>
          <a:p>
            <a:pPr marL="285750" marR="0" lvl="0" indent="-285750" algn="l" rtl="0">
              <a:spcBef>
                <a:spcPts val="300"/>
              </a:spcBef>
              <a:spcAft>
                <a:spcPts val="0"/>
              </a:spcAft>
              <a:buClr>
                <a:schemeClr val="dk1"/>
              </a:buClr>
              <a:buSzPts val="1400"/>
              <a:buFont typeface="Arial"/>
              <a:buChar char="•"/>
            </a:pPr>
            <a:endParaRPr sz="1800" dirty="0">
              <a:latin typeface="Comic Sans MS" panose="030F0702030302020204" pitchFamily="66" charset="0"/>
            </a:endParaRPr>
          </a:p>
          <a:p>
            <a:pPr marL="0" marR="0" lvl="0" indent="0" algn="l" rtl="0">
              <a:spcBef>
                <a:spcPts val="300"/>
              </a:spcBef>
              <a:spcAft>
                <a:spcPts val="0"/>
              </a:spcAft>
              <a:buNone/>
            </a:pPr>
            <a:endParaRPr sz="1800" dirty="0">
              <a:solidFill>
                <a:schemeClr val="dk1"/>
              </a:solidFill>
              <a:latin typeface="Sassoon Penpals" panose="02000400000000000000" pitchFamily="50" charset="0"/>
              <a:ea typeface="Oi"/>
              <a:cs typeface="Oi"/>
              <a:sym typeface="Oi"/>
            </a:endParaRPr>
          </a:p>
          <a:p>
            <a:pPr marL="342900" marR="0" lvl="0" indent="-254000" algn="l" rtl="0">
              <a:spcBef>
                <a:spcPts val="300"/>
              </a:spcBef>
              <a:spcAft>
                <a:spcPts val="0"/>
              </a:spcAft>
              <a:buClr>
                <a:schemeClr val="dk1"/>
              </a:buClr>
              <a:buSzPts val="1400"/>
              <a:buFont typeface="Noto Sans Symbols"/>
              <a:buNone/>
            </a:pPr>
            <a:endParaRPr sz="1400" dirty="0">
              <a:solidFill>
                <a:schemeClr val="dk1"/>
              </a:solidFill>
              <a:latin typeface="Sassoon Penpals" panose="02000400000000000000" pitchFamily="50" charset="0"/>
              <a:ea typeface="Oi"/>
              <a:cs typeface="Oi"/>
              <a:sym typeface="Oi"/>
            </a:endParaRPr>
          </a:p>
          <a:p>
            <a:pPr marL="171450" marR="0" lvl="0" indent="-104775" algn="l" rtl="0">
              <a:spcBef>
                <a:spcPts val="300"/>
              </a:spcBef>
              <a:spcAft>
                <a:spcPts val="0"/>
              </a:spcAft>
              <a:buClr>
                <a:schemeClr val="dk1"/>
              </a:buClr>
              <a:buSzPts val="1050"/>
              <a:buFont typeface="Arial"/>
              <a:buNone/>
            </a:pPr>
            <a:endParaRPr sz="1050" dirty="0">
              <a:solidFill>
                <a:schemeClr val="dk1"/>
              </a:solidFill>
              <a:latin typeface="Sassoon Penpals" panose="02000400000000000000" pitchFamily="50" charset="0"/>
              <a:sym typeface="Arial"/>
            </a:endParaRPr>
          </a:p>
          <a:p>
            <a:pPr marL="171450" marR="0" lvl="0" indent="-104775" algn="l" rtl="0">
              <a:spcBef>
                <a:spcPts val="600"/>
              </a:spcBef>
              <a:spcAft>
                <a:spcPts val="0"/>
              </a:spcAft>
              <a:buClr>
                <a:schemeClr val="dk1"/>
              </a:buClr>
              <a:buSzPts val="1050"/>
              <a:buFont typeface="Arial"/>
              <a:buNone/>
            </a:pPr>
            <a:endParaRPr sz="1050" dirty="0">
              <a:solidFill>
                <a:schemeClr val="dk1"/>
              </a:solidFill>
              <a:latin typeface="Arial"/>
              <a:ea typeface="Arial"/>
              <a:cs typeface="Arial"/>
              <a:sym typeface="Arial"/>
            </a:endParaRPr>
          </a:p>
        </p:txBody>
      </p:sp>
      <p:pic>
        <p:nvPicPr>
          <p:cNvPr id="8" name="Picture 7"/>
          <p:cNvPicPr>
            <a:picLocks noChangeAspect="1"/>
          </p:cNvPicPr>
          <p:nvPr/>
        </p:nvPicPr>
        <p:blipFill>
          <a:blip r:embed="rId3"/>
          <a:stretch>
            <a:fillRect/>
          </a:stretch>
        </p:blipFill>
        <p:spPr>
          <a:xfrm>
            <a:off x="11329202" y="64952"/>
            <a:ext cx="1213505" cy="1209486"/>
          </a:xfrm>
          <a:prstGeom prst="rect">
            <a:avLst/>
          </a:prstGeom>
        </p:spPr>
      </p:pic>
    </p:spTree>
    <p:extLst>
      <p:ext uri="{BB962C8B-B14F-4D97-AF65-F5344CB8AC3E}">
        <p14:creationId xmlns:p14="http://schemas.microsoft.com/office/powerpoint/2010/main" val="2394575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3"/>
          <p:cNvSpPr/>
          <p:nvPr/>
        </p:nvSpPr>
        <p:spPr>
          <a:xfrm>
            <a:off x="237249" y="203652"/>
            <a:ext cx="10047849" cy="68775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600" b="1">
              <a:solidFill>
                <a:schemeClr val="dk1"/>
              </a:solidFill>
              <a:latin typeface="Arial"/>
              <a:ea typeface="Arial"/>
              <a:cs typeface="Arial"/>
              <a:sym typeface="Arial"/>
            </a:endParaRPr>
          </a:p>
        </p:txBody>
      </p:sp>
      <p:sp>
        <p:nvSpPr>
          <p:cNvPr id="109" name="Google Shape;109;p3"/>
          <p:cNvSpPr/>
          <p:nvPr/>
        </p:nvSpPr>
        <p:spPr>
          <a:xfrm>
            <a:off x="184575" y="1066797"/>
            <a:ext cx="4029900" cy="8279002"/>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1" u="sng" dirty="0">
                <a:solidFill>
                  <a:srgbClr val="FF0000"/>
                </a:solidFill>
                <a:latin typeface="Comic Sans MS" panose="030F0702030302020204" pitchFamily="66" charset="0"/>
              </a:rPr>
              <a:t>I will widen my history vocabulary as I become exposed to and encouraged to use the following words;</a:t>
            </a:r>
            <a:endParaRPr sz="1800" b="1" u="sng" dirty="0">
              <a:solidFill>
                <a:schemeClr val="dk1"/>
              </a:solidFill>
              <a:latin typeface="Comic Sans MS" panose="030F0702030302020204" pitchFamily="66" charset="0"/>
            </a:endParaRPr>
          </a:p>
          <a:p>
            <a:pPr marL="0" marR="0" lvl="0" indent="0" algn="l" rtl="0">
              <a:spcBef>
                <a:spcPts val="0"/>
              </a:spcBef>
              <a:spcAft>
                <a:spcPts val="0"/>
              </a:spcAft>
              <a:buNone/>
            </a:pPr>
            <a:endParaRPr lang="en-GB" b="1" dirty="0">
              <a:solidFill>
                <a:schemeClr val="dk1"/>
              </a:solidFill>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A long time ago </a:t>
            </a:r>
          </a:p>
          <a:p>
            <a:pPr marL="0" marR="0" lvl="0" indent="0" algn="l" rtl="0">
              <a:spcBef>
                <a:spcPts val="0"/>
              </a:spcBef>
              <a:spcAft>
                <a:spcPts val="0"/>
              </a:spcAft>
              <a:buNone/>
            </a:pPr>
            <a:endParaRPr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Same/different, change </a:t>
            </a:r>
          </a:p>
          <a:p>
            <a:pPr marL="0" marR="0" lvl="0" indent="0" algn="l" rtl="0">
              <a:spcBef>
                <a:spcPts val="0"/>
              </a:spcBef>
              <a:spcAft>
                <a:spcPts val="0"/>
              </a:spcAft>
              <a:buNone/>
            </a:pPr>
            <a:endParaRPr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People, lives </a:t>
            </a:r>
          </a:p>
          <a:p>
            <a:pPr marL="0" marR="0" lvl="0" indent="0" algn="l" rtl="0">
              <a:spcBef>
                <a:spcPts val="0"/>
              </a:spcBef>
              <a:spcAft>
                <a:spcPts val="0"/>
              </a:spcAft>
              <a:buNone/>
            </a:pPr>
            <a:endParaRPr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History </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Artefact</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Past/now </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Modern, old, new</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Uses senses-touch, see, smell, hear </a:t>
            </a: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Discuss </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Questioning </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Finding out </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Order </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Compare</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lang="en-GB" sz="1600" dirty="0">
              <a:solidFill>
                <a:schemeClr val="dk1"/>
              </a:solidFill>
              <a:latin typeface="Comic Sans MS" panose="030F0702030302020204" pitchFamily="66" charset="0"/>
            </a:endParaRPr>
          </a:p>
          <a:p>
            <a:pPr marL="0" marR="0" lvl="0" indent="0" algn="l" rtl="0">
              <a:spcBef>
                <a:spcPts val="0"/>
              </a:spcBef>
              <a:spcAft>
                <a:spcPts val="0"/>
              </a:spcAft>
              <a:buNone/>
            </a:pPr>
            <a:r>
              <a:rPr lang="en-GB" sz="1600" dirty="0">
                <a:solidFill>
                  <a:schemeClr val="dk1"/>
                </a:solidFill>
                <a:latin typeface="Comic Sans MS" panose="030F0702030302020204" pitchFamily="66" charset="0"/>
              </a:rPr>
              <a:t>Important </a:t>
            </a:r>
            <a:endParaRPr sz="1600" dirty="0">
              <a:solidFill>
                <a:schemeClr val="dk1"/>
              </a:solidFill>
              <a:latin typeface="Comic Sans MS" panose="030F0702030302020204" pitchFamily="66" charset="0"/>
            </a:endParaRPr>
          </a:p>
          <a:p>
            <a:pPr marL="0" marR="0" lvl="0" indent="0" algn="l" rtl="0">
              <a:spcBef>
                <a:spcPts val="0"/>
              </a:spcBef>
              <a:spcAft>
                <a:spcPts val="0"/>
              </a:spcAft>
              <a:buNone/>
            </a:pPr>
            <a:endParaRPr b="1" u="sng" dirty="0">
              <a:solidFill>
                <a:schemeClr val="dk1"/>
              </a:solidFill>
            </a:endParaRPr>
          </a:p>
          <a:p>
            <a:pPr marL="0" marR="0" lvl="0" indent="0" algn="l" rtl="0">
              <a:spcBef>
                <a:spcPts val="0"/>
              </a:spcBef>
              <a:spcAft>
                <a:spcPts val="0"/>
              </a:spcAft>
              <a:buNone/>
            </a:pPr>
            <a:endParaRPr sz="1800" b="1" u="sng" dirty="0">
              <a:solidFill>
                <a:schemeClr val="dk1"/>
              </a:solidFill>
            </a:endParaRPr>
          </a:p>
          <a:p>
            <a:pPr marL="0" marR="0" lvl="0" indent="0" algn="l" rtl="0">
              <a:spcBef>
                <a:spcPts val="600"/>
              </a:spcBef>
              <a:spcAft>
                <a:spcPts val="0"/>
              </a:spcAft>
              <a:buNone/>
            </a:pPr>
            <a:endParaRPr sz="1400" dirty="0">
              <a:solidFill>
                <a:srgbClr val="FF0000"/>
              </a:solidFill>
              <a:latin typeface="Arial"/>
              <a:ea typeface="Arial"/>
              <a:cs typeface="Arial"/>
              <a:sym typeface="Arial"/>
            </a:endParaRPr>
          </a:p>
        </p:txBody>
      </p:sp>
      <p:sp>
        <p:nvSpPr>
          <p:cNvPr id="110" name="Google Shape;110;p3"/>
          <p:cNvSpPr/>
          <p:nvPr/>
        </p:nvSpPr>
        <p:spPr>
          <a:xfrm>
            <a:off x="11935955" y="121387"/>
            <a:ext cx="797079" cy="793171"/>
          </a:xfrm>
          <a:prstGeom prst="rect">
            <a:avLst/>
          </a:prstGeom>
          <a:noFill/>
          <a:ln>
            <a:noFill/>
          </a:ln>
        </p:spPr>
      </p:sp>
      <p:sp>
        <p:nvSpPr>
          <p:cNvPr id="111" name="Google Shape;111;p3"/>
          <p:cNvSpPr/>
          <p:nvPr/>
        </p:nvSpPr>
        <p:spPr>
          <a:xfrm>
            <a:off x="4395699" y="1066800"/>
            <a:ext cx="4029898" cy="8279003"/>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r>
              <a:rPr kumimoji="0" lang="en-GB" sz="1600" b="1" i="0" u="sng" strike="noStrike" kern="1200" cap="none" spc="0" normalizeH="0" baseline="0" dirty="0">
                <a:ln>
                  <a:noFill/>
                </a:ln>
                <a:solidFill>
                  <a:srgbClr val="FF0000"/>
                </a:solidFill>
                <a:effectLst/>
                <a:uLnTx/>
                <a:uFillTx/>
                <a:latin typeface="Comic Sans MS" panose="030F0702030302020204" pitchFamily="66" charset="0"/>
              </a:rPr>
              <a:t>These</a:t>
            </a:r>
            <a:r>
              <a:rPr kumimoji="0" lang="en-GB" sz="1600" b="1" i="0" u="sng" strike="noStrike" kern="1200" cap="none" spc="0" normalizeH="0" dirty="0">
                <a:ln>
                  <a:noFill/>
                </a:ln>
                <a:solidFill>
                  <a:srgbClr val="FF0000"/>
                </a:solidFill>
                <a:effectLst/>
                <a:uLnTx/>
                <a:uFillTx/>
                <a:latin typeface="Comic Sans MS" panose="030F0702030302020204" pitchFamily="66" charset="0"/>
              </a:rPr>
              <a:t> </a:t>
            </a:r>
            <a:r>
              <a:rPr lang="en-GB" sz="1600" b="1" u="sng" dirty="0">
                <a:solidFill>
                  <a:srgbClr val="FF0000"/>
                </a:solidFill>
                <a:latin typeface="Comic Sans MS" panose="030F0702030302020204" pitchFamily="66" charset="0"/>
              </a:rPr>
              <a:t>c</a:t>
            </a:r>
            <a:r>
              <a:rPr kumimoji="0" lang="en-GB" sz="1600" b="1" i="0" u="sng" strike="noStrike" kern="1200" cap="none" spc="0" normalizeH="0" baseline="0" dirty="0">
                <a:ln>
                  <a:noFill/>
                </a:ln>
                <a:solidFill>
                  <a:srgbClr val="FF0000"/>
                </a:solidFill>
                <a:effectLst/>
                <a:uLnTx/>
                <a:uFillTx/>
                <a:latin typeface="Comic Sans MS" panose="030F0702030302020204" pitchFamily="66" charset="0"/>
              </a:rPr>
              <a:t>ore</a:t>
            </a:r>
            <a:r>
              <a:rPr kumimoji="0" lang="en-GB" sz="1600" b="1" i="0" u="sng" strike="noStrike" kern="1200" cap="none" spc="0" normalizeH="0" dirty="0">
                <a:ln>
                  <a:noFill/>
                </a:ln>
                <a:solidFill>
                  <a:srgbClr val="FF0000"/>
                </a:solidFill>
                <a:effectLst/>
                <a:uLnTx/>
                <a:uFillTx/>
                <a:latin typeface="Comic Sans MS" panose="030F0702030302020204" pitchFamily="66" charset="0"/>
              </a:rPr>
              <a:t> texts will stimulate discussion and help me to make links within my understanding; </a:t>
            </a:r>
            <a:endParaRPr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Moving Molly</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A Walk in London</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The Animal’s Christmas</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A street in time</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Sam Plants a sunflower</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Katie &amp; The dinosaurs</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Who is in the egg? </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when I grow up I want to play</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Tad</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Once there were Giants</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The Gunpowder Plot</a:t>
            </a:r>
            <a:endParaRPr lang="en-GB" sz="1350" dirty="0">
              <a:solidFill>
                <a:schemeClr val="dk1"/>
              </a:solidFill>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Toys &amp; Games</a:t>
            </a:r>
            <a:endParaRPr lang="en-GB" sz="1350" dirty="0">
              <a:solidFill>
                <a:schemeClr val="dk1"/>
              </a:solidFill>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A Story Of Diwali – The Festival Of Light</a:t>
            </a:r>
            <a:endParaRPr sz="1350" dirty="0">
              <a:solidFill>
                <a:schemeClr val="dk1"/>
              </a:solidFill>
              <a:latin typeface="Comic Sans MS" panose="030F0702030302020204" pitchFamily="66" charset="0"/>
              <a:sym typeface="Arial"/>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Winter sleep – a hibernation story</a:t>
            </a:r>
            <a:endParaRPr sz="1350" dirty="0">
              <a:solidFill>
                <a:schemeClr val="dk1"/>
              </a:solidFill>
              <a:latin typeface="Comic Sans MS" panose="030F0702030302020204" pitchFamily="66" charset="0"/>
              <a:sym typeface="Arial"/>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Jaspers Bean</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The Easter Story</a:t>
            </a:r>
            <a:endParaRPr sz="1350" dirty="0">
              <a:solidFill>
                <a:schemeClr val="dk1"/>
              </a:solidFill>
              <a:latin typeface="Comic Sans MS" panose="030F0702030302020204" pitchFamily="66" charset="0"/>
              <a:sym typeface="Arial"/>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When I was little like you</a:t>
            </a:r>
            <a:endParaRPr sz="1350" dirty="0">
              <a:solidFill>
                <a:schemeClr val="dk1"/>
              </a:solidFill>
              <a:latin typeface="Comic Sans MS" panose="030F0702030302020204" pitchFamily="66" charset="0"/>
              <a:sym typeface="Arial"/>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The Toymaker</a:t>
            </a:r>
            <a:endParaRPr sz="1350" dirty="0">
              <a:solidFill>
                <a:schemeClr val="dk1"/>
              </a:solidFill>
              <a:latin typeface="Comic Sans MS" panose="030F0702030302020204" pitchFamily="66" charset="0"/>
              <a:sym typeface="Arial"/>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When I was little</a:t>
            </a:r>
            <a:endParaRPr sz="1350" dirty="0">
              <a:solidFill>
                <a:schemeClr val="dk1"/>
              </a:solidFill>
              <a:latin typeface="Comic Sans MS" panose="030F0702030302020204" pitchFamily="66" charset="0"/>
              <a:sym typeface="Arial"/>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The Growing Story</a:t>
            </a:r>
            <a:endParaRPr sz="1350" dirty="0">
              <a:solidFill>
                <a:schemeClr val="dk1"/>
              </a:solidFill>
              <a:latin typeface="Comic Sans MS" panose="030F0702030302020204" pitchFamily="66" charset="0"/>
              <a:sym typeface="Arial"/>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When Granny was a little girl</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Seasons</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Caterpillar to butterfly</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Emilie Pankhurst Big People Little dreams</a:t>
            </a:r>
            <a:endParaRPr sz="1350" dirty="0">
              <a:latin typeface="Comic Sans MS" panose="030F0702030302020204" pitchFamily="66" charset="0"/>
            </a:endParaRPr>
          </a:p>
          <a:p>
            <a:pPr marL="285750" marR="0" lvl="0" indent="-285750" algn="l" rtl="0">
              <a:spcBef>
                <a:spcPts val="600"/>
              </a:spcBef>
              <a:spcAft>
                <a:spcPts val="0"/>
              </a:spcAft>
              <a:buFont typeface="Wingdings" panose="05000000000000000000" pitchFamily="2" charset="2"/>
              <a:buChar char="q"/>
            </a:pPr>
            <a:r>
              <a:rPr lang="en-GB" sz="1350" dirty="0">
                <a:solidFill>
                  <a:schemeClr val="dk1"/>
                </a:solidFill>
                <a:latin typeface="Comic Sans MS" panose="030F0702030302020204" pitchFamily="66" charset="0"/>
                <a:sym typeface="Arial"/>
              </a:rPr>
              <a:t>Amelia Earhart Big People Little dreams </a:t>
            </a:r>
            <a:endParaRPr sz="1350" dirty="0">
              <a:latin typeface="Comic Sans MS" panose="030F0702030302020204" pitchFamily="66" charset="0"/>
            </a:endParaRPr>
          </a:p>
          <a:p>
            <a:pPr marL="0" marR="0" lvl="0" indent="0" algn="l" rtl="0">
              <a:spcBef>
                <a:spcPts val="600"/>
              </a:spcBef>
              <a:spcAft>
                <a:spcPts val="0"/>
              </a:spcAft>
              <a:buNone/>
            </a:pPr>
            <a:endParaRPr sz="1400" dirty="0">
              <a:solidFill>
                <a:schemeClr val="dk1"/>
              </a:solidFill>
              <a:latin typeface="Arial"/>
              <a:ea typeface="Arial"/>
              <a:cs typeface="Arial"/>
              <a:sym typeface="Arial"/>
            </a:endParaRPr>
          </a:p>
          <a:p>
            <a:pPr marL="0" marR="0" lvl="0" indent="0" algn="l" rtl="0">
              <a:spcBef>
                <a:spcPts val="600"/>
              </a:spcBef>
              <a:spcAft>
                <a:spcPts val="0"/>
              </a:spcAft>
              <a:buNone/>
            </a:pPr>
            <a:endParaRPr sz="1400" dirty="0">
              <a:solidFill>
                <a:schemeClr val="dk1"/>
              </a:solidFill>
              <a:latin typeface="Arial"/>
              <a:ea typeface="Arial"/>
              <a:cs typeface="Arial"/>
              <a:sym typeface="Arial"/>
            </a:endParaRPr>
          </a:p>
        </p:txBody>
      </p:sp>
      <p:sp>
        <p:nvSpPr>
          <p:cNvPr id="113" name="Google Shape;113;p3"/>
          <p:cNvSpPr/>
          <p:nvPr/>
        </p:nvSpPr>
        <p:spPr>
          <a:xfrm>
            <a:off x="8638674" y="1376746"/>
            <a:ext cx="4029900" cy="3718314"/>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r>
              <a:rPr lang="en-GB" sz="1400" b="1" u="sng" dirty="0">
                <a:solidFill>
                  <a:srgbClr val="FF0000"/>
                </a:solidFill>
                <a:latin typeface="Comic Sans MS" panose="030F0702030302020204" pitchFamily="66" charset="0"/>
              </a:rPr>
              <a:t>These home learning links will help my parents and care givers support my learning at home: </a:t>
            </a:r>
          </a:p>
          <a:p>
            <a:pPr marL="0" marR="0" lvl="0" indent="0" algn="l" rtl="0">
              <a:spcBef>
                <a:spcPts val="0"/>
              </a:spcBef>
              <a:spcAft>
                <a:spcPts val="0"/>
              </a:spcAft>
              <a:buNone/>
            </a:pPr>
            <a:endParaRPr lang="en-GB" dirty="0">
              <a:solidFill>
                <a:schemeClr val="dk1"/>
              </a:solidFill>
            </a:endParaRPr>
          </a:p>
          <a:p>
            <a:pPr marL="0" marR="0" lvl="0" indent="0" algn="l" rtl="0">
              <a:spcBef>
                <a:spcPts val="0"/>
              </a:spcBef>
              <a:spcAft>
                <a:spcPts val="0"/>
              </a:spcAft>
              <a:buNone/>
            </a:pPr>
            <a:r>
              <a:rPr lang="en-GB" sz="1400" dirty="0">
                <a:solidFill>
                  <a:schemeClr val="dk1"/>
                </a:solidFill>
                <a:latin typeface="Comic Sans MS" panose="030F0702030302020204" pitchFamily="66" charset="0"/>
                <a:sym typeface="Arial"/>
                <a:hlinkClick r:id="rId3"/>
              </a:rPr>
              <a:t>https://theschooltrip.co.uk/guide/free-history-teaching-resources/</a:t>
            </a:r>
            <a:endParaRPr lang="en-GB" sz="1400" dirty="0">
              <a:solidFill>
                <a:schemeClr val="dk1"/>
              </a:solidFill>
              <a:latin typeface="Comic Sans MS" panose="030F0702030302020204" pitchFamily="66" charset="0"/>
              <a:sym typeface="Arial"/>
            </a:endParaRPr>
          </a:p>
          <a:p>
            <a:pPr marL="0" marR="0" lvl="0" indent="0" algn="l" rtl="0">
              <a:spcBef>
                <a:spcPts val="0"/>
              </a:spcBef>
              <a:spcAft>
                <a:spcPts val="0"/>
              </a:spcAft>
              <a:buNone/>
            </a:pPr>
            <a:endParaRPr lang="en-GB" dirty="0">
              <a:solidFill>
                <a:schemeClr val="dk1"/>
              </a:solidFill>
              <a:latin typeface="Comic Sans MS" panose="030F0702030302020204" pitchFamily="66" charset="0"/>
            </a:endParaRPr>
          </a:p>
          <a:p>
            <a:pPr marL="0" marR="0" lvl="0" indent="0" algn="l" rtl="0">
              <a:spcBef>
                <a:spcPts val="0"/>
              </a:spcBef>
              <a:spcAft>
                <a:spcPts val="0"/>
              </a:spcAft>
              <a:buNone/>
            </a:pPr>
            <a:r>
              <a:rPr lang="en-GB" sz="1400" dirty="0">
                <a:solidFill>
                  <a:schemeClr val="dk1"/>
                </a:solidFill>
                <a:latin typeface="Comic Sans MS" panose="030F0702030302020204" pitchFamily="66" charset="0"/>
                <a:sym typeface="Arial"/>
                <a:hlinkClick r:id="rId4"/>
              </a:rPr>
              <a:t>https://www.bbc.co.uk/bitesize/topics/zn3vvk7/articles/zh7m8hv</a:t>
            </a:r>
            <a:endParaRPr lang="en-GB" sz="1400" dirty="0">
              <a:solidFill>
                <a:schemeClr val="dk1"/>
              </a:solidFill>
              <a:latin typeface="Comic Sans MS" panose="030F0702030302020204" pitchFamily="66" charset="0"/>
              <a:sym typeface="Arial"/>
            </a:endParaRPr>
          </a:p>
          <a:p>
            <a:pPr marL="0" marR="0" lvl="0" indent="0" algn="l" rtl="0">
              <a:spcBef>
                <a:spcPts val="0"/>
              </a:spcBef>
              <a:spcAft>
                <a:spcPts val="0"/>
              </a:spcAft>
              <a:buNone/>
            </a:pPr>
            <a:endParaRPr lang="en-GB" sz="1400" dirty="0">
              <a:solidFill>
                <a:schemeClr val="dk1"/>
              </a:solidFill>
              <a:latin typeface="Comic Sans MS" panose="030F0702030302020204" pitchFamily="66" charset="0"/>
              <a:sym typeface="Arial"/>
            </a:endParaRPr>
          </a:p>
          <a:p>
            <a:pPr marL="0" marR="0" lvl="0" indent="0" algn="l" rtl="0">
              <a:spcBef>
                <a:spcPts val="0"/>
              </a:spcBef>
              <a:spcAft>
                <a:spcPts val="0"/>
              </a:spcAft>
              <a:buNone/>
            </a:pPr>
            <a:r>
              <a:rPr lang="en-GB" sz="1400" dirty="0">
                <a:solidFill>
                  <a:schemeClr val="dk1"/>
                </a:solidFill>
                <a:latin typeface="Comic Sans MS" panose="030F0702030302020204" pitchFamily="66" charset="0"/>
                <a:sym typeface="Arial"/>
                <a:hlinkClick r:id="rId5"/>
              </a:rPr>
              <a:t>https://www.bbc.co.uk/bitesize/topics/z7nrydm/articles/zdmgbqt</a:t>
            </a:r>
            <a:endParaRPr lang="en-GB" sz="1400" dirty="0">
              <a:solidFill>
                <a:schemeClr val="dk1"/>
              </a:solidFill>
              <a:latin typeface="Comic Sans MS" panose="030F0702030302020204" pitchFamily="66" charset="0"/>
              <a:sym typeface="Arial"/>
            </a:endParaRPr>
          </a:p>
          <a:p>
            <a:pPr marL="0" marR="0" lvl="0" indent="0" algn="l" rtl="0">
              <a:spcBef>
                <a:spcPts val="0"/>
              </a:spcBef>
              <a:spcAft>
                <a:spcPts val="0"/>
              </a:spcAft>
              <a:buNone/>
            </a:pPr>
            <a:endParaRPr lang="en-GB" dirty="0">
              <a:solidFill>
                <a:schemeClr val="dk1"/>
              </a:solidFill>
              <a:latin typeface="Comic Sans MS" panose="030F0702030302020204" pitchFamily="66" charset="0"/>
            </a:endParaRPr>
          </a:p>
          <a:p>
            <a:pPr marL="0" marR="0" lvl="0" indent="0" algn="l" rtl="0">
              <a:spcBef>
                <a:spcPts val="0"/>
              </a:spcBef>
              <a:spcAft>
                <a:spcPts val="0"/>
              </a:spcAft>
              <a:buNone/>
            </a:pPr>
            <a:r>
              <a:rPr lang="en-GB" sz="1400" dirty="0">
                <a:solidFill>
                  <a:schemeClr val="dk1"/>
                </a:solidFill>
                <a:latin typeface="Comic Sans MS" panose="030F0702030302020204" pitchFamily="66" charset="0"/>
                <a:sym typeface="Arial"/>
                <a:hlinkClick r:id="rId6"/>
              </a:rPr>
              <a:t>https://ancienthistory.mrdonn.org/games.html</a:t>
            </a:r>
            <a:endParaRPr lang="en-GB" sz="1400" dirty="0">
              <a:solidFill>
                <a:schemeClr val="dk1"/>
              </a:solidFill>
              <a:latin typeface="Comic Sans MS" panose="030F0702030302020204" pitchFamily="66" charset="0"/>
              <a:sym typeface="Arial"/>
            </a:endParaRPr>
          </a:p>
          <a:p>
            <a:pPr marL="0" marR="0" lvl="0" indent="0" algn="l" rtl="0">
              <a:spcBef>
                <a:spcPts val="0"/>
              </a:spcBef>
              <a:spcAft>
                <a:spcPts val="0"/>
              </a:spcAft>
              <a:buNone/>
            </a:pPr>
            <a:endParaRPr lang="en-GB" sz="1400" dirty="0">
              <a:solidFill>
                <a:schemeClr val="dk1"/>
              </a:solidFill>
              <a:latin typeface="Arial"/>
              <a:ea typeface="Arial"/>
              <a:cs typeface="Arial"/>
              <a:sym typeface="Arial"/>
            </a:endParaRPr>
          </a:p>
          <a:p>
            <a:pPr marL="0" marR="0" lvl="0" indent="0" algn="l" rtl="0">
              <a:spcBef>
                <a:spcPts val="0"/>
              </a:spcBef>
              <a:spcAft>
                <a:spcPts val="0"/>
              </a:spcAft>
              <a:buNone/>
            </a:pPr>
            <a:endParaRPr sz="1400" dirty="0">
              <a:solidFill>
                <a:schemeClr val="dk1"/>
              </a:solidFill>
              <a:latin typeface="Arial"/>
              <a:ea typeface="Arial"/>
              <a:cs typeface="Arial"/>
              <a:sym typeface="Arial"/>
            </a:endParaRPr>
          </a:p>
        </p:txBody>
      </p:sp>
      <p:sp>
        <p:nvSpPr>
          <p:cNvPr id="117" name="Google Shape;117;p3"/>
          <p:cNvSpPr/>
          <p:nvPr/>
        </p:nvSpPr>
        <p:spPr>
          <a:xfrm>
            <a:off x="184582" y="255397"/>
            <a:ext cx="9774300" cy="6879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4000" b="1" dirty="0">
                <a:solidFill>
                  <a:schemeClr val="dk1"/>
                </a:solidFill>
                <a:latin typeface="Sassoon Penpals" panose="02000400000000000000" pitchFamily="50" charset="0"/>
                <a:sym typeface="Arial"/>
              </a:rPr>
              <a:t>Early Years – Laying the Foundations for History</a:t>
            </a:r>
            <a:endParaRPr sz="4000" b="1" dirty="0">
              <a:solidFill>
                <a:schemeClr val="dk1"/>
              </a:solidFill>
              <a:latin typeface="Sassoon Penpals" panose="02000400000000000000" pitchFamily="50" charset="0"/>
              <a:sym typeface="Arial"/>
            </a:endParaRPr>
          </a:p>
        </p:txBody>
      </p:sp>
      <p:sp>
        <p:nvSpPr>
          <p:cNvPr id="14" name="Google Shape;112;p3">
            <a:extLst>
              <a:ext uri="{FF2B5EF4-FFF2-40B4-BE49-F238E27FC236}">
                <a16:creationId xmlns:a16="http://schemas.microsoft.com/office/drawing/2014/main" id="{C8ABFFF0-C423-4B61-AE51-315FC71C31AE}"/>
              </a:ext>
            </a:extLst>
          </p:cNvPr>
          <p:cNvSpPr/>
          <p:nvPr/>
        </p:nvSpPr>
        <p:spPr>
          <a:xfrm>
            <a:off x="8638674" y="7910019"/>
            <a:ext cx="4029898" cy="1298713"/>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a:spcAft>
                <a:spcPts val="600"/>
              </a:spcAft>
            </a:pPr>
            <a:r>
              <a:rPr lang="en-GB" b="1" dirty="0">
                <a:solidFill>
                  <a:srgbClr val="FF0000"/>
                </a:solidFill>
                <a:latin typeface="Comic Sans MS" panose="030F0702030302020204" pitchFamily="66" charset="0"/>
              </a:rPr>
              <a:t>Here are some examples of the work that we have created so far!; </a:t>
            </a:r>
          </a:p>
          <a:p>
            <a:pPr>
              <a:spcAft>
                <a:spcPts val="600"/>
              </a:spcAft>
            </a:pPr>
            <a:r>
              <a:rPr lang="en-GB" sz="1100" dirty="0">
                <a:solidFill>
                  <a:schemeClr val="tx1"/>
                </a:solidFill>
                <a:latin typeface="Comic Sans MS" panose="030F0702030302020204" pitchFamily="66" charset="0"/>
              </a:rPr>
              <a:t>Hyperlink </a:t>
            </a:r>
            <a:r>
              <a:rPr lang="en-GB" sz="1100">
                <a:solidFill>
                  <a:schemeClr val="tx1"/>
                </a:solidFill>
                <a:latin typeface="Comic Sans MS" panose="030F0702030302020204" pitchFamily="66" charset="0"/>
              </a:rPr>
              <a:t>to </a:t>
            </a:r>
            <a:r>
              <a:rPr lang="en-GB" sz="1100">
                <a:latin typeface="Comic Sans MS" panose="030F0702030302020204" pitchFamily="66" charset="0"/>
              </a:rPr>
              <a:t>history </a:t>
            </a:r>
            <a:r>
              <a:rPr lang="en-GB" sz="1100">
                <a:solidFill>
                  <a:schemeClr val="tx1"/>
                </a:solidFill>
                <a:latin typeface="Comic Sans MS" panose="030F0702030302020204" pitchFamily="66" charset="0"/>
              </a:rPr>
              <a:t>evidence </a:t>
            </a:r>
            <a:r>
              <a:rPr lang="en-GB" sz="1100" dirty="0">
                <a:solidFill>
                  <a:schemeClr val="tx1"/>
                </a:solidFill>
                <a:latin typeface="Comic Sans MS" panose="030F0702030302020204" pitchFamily="66" charset="0"/>
              </a:rPr>
              <a:t>folder. </a:t>
            </a:r>
          </a:p>
        </p:txBody>
      </p:sp>
      <p:pic>
        <p:nvPicPr>
          <p:cNvPr id="10" name="Picture 9"/>
          <p:cNvPicPr>
            <a:picLocks noChangeAspect="1"/>
          </p:cNvPicPr>
          <p:nvPr/>
        </p:nvPicPr>
        <p:blipFill>
          <a:blip r:embed="rId7"/>
          <a:stretch>
            <a:fillRect/>
          </a:stretch>
        </p:blipFill>
        <p:spPr>
          <a:xfrm>
            <a:off x="11294511" y="121387"/>
            <a:ext cx="1213505" cy="1209486"/>
          </a:xfrm>
          <a:prstGeom prst="rect">
            <a:avLst/>
          </a:prstGeom>
        </p:spPr>
      </p:pic>
      <p:sp>
        <p:nvSpPr>
          <p:cNvPr id="12" name="Rounded Rectangle 48">
            <a:extLst>
              <a:ext uri="{FF2B5EF4-FFF2-40B4-BE49-F238E27FC236}">
                <a16:creationId xmlns:a16="http://schemas.microsoft.com/office/drawing/2014/main" id="{4AFA92CA-D71D-4B99-8558-88BAC488EC9D}"/>
              </a:ext>
            </a:extLst>
          </p:cNvPr>
          <p:cNvSpPr/>
          <p:nvPr/>
        </p:nvSpPr>
        <p:spPr>
          <a:xfrm>
            <a:off x="8638674" y="5298830"/>
            <a:ext cx="3978351" cy="242667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8"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3757772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latin typeface="Sassoon Penpals" panose="02000400000000000000" pitchFamily="50" charset="0"/>
              </a:rPr>
              <a:t>EYFS – My Story</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4" y="758159"/>
            <a:ext cx="4080000"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What changes have occurred in my lifetime? How have I changed?</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a:t>
            </a:r>
          </a:p>
          <a:p>
            <a:pPr marL="171450" indent="-171450">
              <a:spcAft>
                <a:spcPts val="600"/>
              </a:spcAft>
              <a:buFont typeface="Arial" panose="020B0604020202020204" pitchFamily="34" charset="0"/>
              <a:buChar char="•"/>
            </a:pPr>
            <a:r>
              <a:rPr lang="en-US" sz="1200" b="1" dirty="0">
                <a:solidFill>
                  <a:srgbClr val="FF0000"/>
                </a:solidFill>
                <a:latin typeface="Sassoon Penpals" panose="02000400000000000000" pitchFamily="50" charset="0"/>
              </a:rPr>
              <a:t>Comprehend </a:t>
            </a:r>
            <a:r>
              <a:rPr lang="en-US" sz="1200" dirty="0">
                <a:solidFill>
                  <a:srgbClr val="FF0000"/>
                </a:solidFill>
                <a:latin typeface="Sassoon Penpals" panose="02000400000000000000" pitchFamily="50" charset="0"/>
              </a:rPr>
              <a:t>the passing of time. </a:t>
            </a:r>
          </a:p>
          <a:p>
            <a:pPr marL="171450" indent="-171450">
              <a:spcAft>
                <a:spcPts val="600"/>
              </a:spcAft>
              <a:buFont typeface="Arial" panose="020B0604020202020204" pitchFamily="34" charset="0"/>
              <a:buChar char="•"/>
            </a:pPr>
            <a:r>
              <a:rPr lang="en-US" sz="1200" b="1" dirty="0">
                <a:solidFill>
                  <a:srgbClr val="FF0000"/>
                </a:solidFill>
                <a:latin typeface="Sassoon Penpals" panose="02000400000000000000" pitchFamily="50" charset="0"/>
              </a:rPr>
              <a:t>Develop an understanding </a:t>
            </a:r>
            <a:r>
              <a:rPr lang="en-US" sz="1200" dirty="0">
                <a:solidFill>
                  <a:srgbClr val="FF0000"/>
                </a:solidFill>
                <a:latin typeface="Sassoon Penpals" panose="02000400000000000000" pitchFamily="50" charset="0"/>
              </a:rPr>
              <a:t>of ‘past’ and some people, places and events in history. </a:t>
            </a:r>
          </a:p>
          <a:p>
            <a:pPr marL="171450" indent="-171450">
              <a:spcAft>
                <a:spcPts val="600"/>
              </a:spcAft>
              <a:buFont typeface="Arial" panose="020B0604020202020204" pitchFamily="34" charset="0"/>
              <a:buChar char="•"/>
            </a:pPr>
            <a:r>
              <a:rPr lang="en-US" sz="1200" b="1" dirty="0" err="1">
                <a:solidFill>
                  <a:schemeClr val="tx1"/>
                </a:solidFill>
                <a:latin typeface="Sassoon Penpals" panose="02000400000000000000" pitchFamily="50" charset="0"/>
              </a:rPr>
              <a:t>Recognise</a:t>
            </a:r>
            <a:r>
              <a:rPr lang="en-US" sz="1200" b="1" dirty="0">
                <a:solidFill>
                  <a:schemeClr val="tx1"/>
                </a:solidFill>
                <a:latin typeface="Sassoon Penpals" panose="02000400000000000000" pitchFamily="50" charset="0"/>
              </a:rPr>
              <a:t> </a:t>
            </a:r>
            <a:r>
              <a:rPr lang="en-US" sz="1200" dirty="0">
                <a:solidFill>
                  <a:schemeClr val="tx1"/>
                </a:solidFill>
                <a:latin typeface="Sassoon Penpals" panose="02000400000000000000" pitchFamily="50" charset="0"/>
              </a:rPr>
              <a:t>similarities and differences between things and ways of life at times in the past and now. </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Begin to understand </a:t>
            </a:r>
            <a:r>
              <a:rPr lang="en-US" sz="1200" dirty="0">
                <a:solidFill>
                  <a:schemeClr val="tx1"/>
                </a:solidFill>
                <a:latin typeface="Sassoon Penpals" panose="02000400000000000000" pitchFamily="50" charset="0"/>
              </a:rPr>
              <a:t>that one historical event is often caused by another.</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Identify </a:t>
            </a:r>
            <a:r>
              <a:rPr lang="en-US" sz="1200" dirty="0">
                <a:solidFill>
                  <a:schemeClr val="tx1"/>
                </a:solidFill>
                <a:latin typeface="Sassoon Penpals" panose="02000400000000000000" pitchFamily="50" charset="0"/>
              </a:rPr>
              <a:t>that historical events often occur in an order or sequence. </a:t>
            </a:r>
          </a:p>
          <a:p>
            <a:pPr marL="171450" indent="-171450">
              <a:spcAft>
                <a:spcPts val="600"/>
              </a:spcAft>
              <a:buFont typeface="Arial" panose="020B0604020202020204" pitchFamily="34" charset="0"/>
              <a:buChar char="•"/>
            </a:pPr>
            <a:r>
              <a:rPr lang="en-US" sz="1200" b="1" dirty="0">
                <a:solidFill>
                  <a:srgbClr val="FF0000"/>
                </a:solidFill>
                <a:latin typeface="Sassoon Penpals" panose="02000400000000000000" pitchFamily="50" charset="0"/>
              </a:rPr>
              <a:t>Use sources</a:t>
            </a:r>
            <a:r>
              <a:rPr lang="en-US" sz="1200" dirty="0">
                <a:solidFill>
                  <a:srgbClr val="FF0000"/>
                </a:solidFill>
                <a:latin typeface="Sassoon Penpals" panose="02000400000000000000" pitchFamily="50" charset="0"/>
              </a:rPr>
              <a:t>, first hand experiences, and storytelling to construct accounts of past times and people. </a:t>
            </a:r>
          </a:p>
          <a:p>
            <a:pPr marL="171450" indent="-171450">
              <a:spcAft>
                <a:spcPts val="600"/>
              </a:spcAft>
              <a:buFont typeface="Arial" panose="020B0604020202020204" pitchFamily="34" charset="0"/>
              <a:buChar char="•"/>
            </a:pPr>
            <a:r>
              <a:rPr lang="en-US" sz="1200" b="1" dirty="0">
                <a:solidFill>
                  <a:srgbClr val="FF0000"/>
                </a:solidFill>
                <a:latin typeface="Sassoon Penpals" panose="02000400000000000000" pitchFamily="50" charset="0"/>
              </a:rPr>
              <a:t>Talk </a:t>
            </a:r>
            <a:r>
              <a:rPr lang="en-US" sz="1200" dirty="0">
                <a:solidFill>
                  <a:srgbClr val="FF0000"/>
                </a:solidFill>
                <a:latin typeface="Sassoon Penpals" panose="02000400000000000000" pitchFamily="50" charset="0"/>
              </a:rPr>
              <a:t>about the roles of significant members of society. </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Acquire </a:t>
            </a:r>
            <a:r>
              <a:rPr lang="en-US" sz="1200" dirty="0">
                <a:solidFill>
                  <a:schemeClr val="tx1"/>
                </a:solidFill>
                <a:latin typeface="Sassoon Penpals" panose="02000400000000000000" pitchFamily="50" charset="0"/>
              </a:rPr>
              <a:t>new subject vocabulary to create narratives to communicate their developing historical knowledge and understanding.</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Changes within living memory</a:t>
            </a:r>
            <a:r>
              <a:rPr lang="en-US" sz="1100" dirty="0">
                <a:solidFill>
                  <a:schemeClr val="tx1"/>
                </a:solidFill>
                <a:latin typeface="Sassoon Penpals" panose="02000400000000000000" pitchFamily="50" charset="0"/>
              </a:rPr>
              <a:t>.</a:t>
            </a:r>
          </a:p>
          <a:p>
            <a:pPr>
              <a:spcAft>
                <a:spcPts val="600"/>
              </a:spcAft>
            </a:pPr>
            <a:r>
              <a:rPr lang="en-US" sz="1400" b="1" dirty="0">
                <a:solidFill>
                  <a:schemeClr val="tx1"/>
                </a:solidFill>
                <a:latin typeface="Sassoon Penpals" panose="02000400000000000000" pitchFamily="50" charset="0"/>
              </a:rPr>
              <a:t>ELG: Past and Present</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Talk about the lives of the people around them and their roles in society. </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Know some similarities and differences between things in the past and now, drawing on their experiences and what has been read in class. </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Understand the past through settings, characters and events in encountered books read in class and storytelling.</a:t>
            </a: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589451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600"/>
              </a:spcAft>
            </a:pPr>
            <a:r>
              <a:rPr lang="en-US" sz="1400" dirty="0">
                <a:solidFill>
                  <a:schemeClr val="tx1"/>
                </a:solidFill>
                <a:latin typeface="Sassoon Penpals" panose="02000400000000000000" pitchFamily="50" charset="0"/>
              </a:rPr>
              <a:t>Photographs</a:t>
            </a:r>
          </a:p>
          <a:p>
            <a:pPr>
              <a:spcAft>
                <a:spcPts val="600"/>
              </a:spcAft>
            </a:pPr>
            <a:r>
              <a:rPr lang="en-US" sz="1400" dirty="0">
                <a:solidFill>
                  <a:schemeClr val="tx1"/>
                </a:solidFill>
                <a:latin typeface="Sassoon Penpals" panose="02000400000000000000" pitchFamily="50" charset="0"/>
              </a:rPr>
              <a:t>Artefacts – objects of things they used when they were younger</a:t>
            </a:r>
          </a:p>
          <a:p>
            <a:pPr>
              <a:spcAft>
                <a:spcPts val="600"/>
              </a:spcAft>
            </a:pPr>
            <a:r>
              <a:rPr lang="en-US" sz="1400" dirty="0">
                <a:solidFill>
                  <a:schemeClr val="tx1"/>
                </a:solidFill>
                <a:latin typeface="Sassoon Penpals" panose="02000400000000000000" pitchFamily="50" charset="0"/>
              </a:rPr>
              <a:t>Stories</a:t>
            </a:r>
          </a:p>
          <a:p>
            <a:pPr>
              <a:spcAft>
                <a:spcPts val="600"/>
              </a:spcAft>
            </a:pPr>
            <a:r>
              <a:rPr lang="en-US" sz="1400" dirty="0">
                <a:solidFill>
                  <a:schemeClr val="tx1"/>
                </a:solidFill>
                <a:latin typeface="Sassoon Penpals" panose="02000400000000000000" pitchFamily="50" charset="0"/>
              </a:rPr>
              <a:t>Interviews</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sp>
        <p:nvSpPr>
          <p:cNvPr id="42" name="Rounded Rectangle 48">
            <a:extLst>
              <a:ext uri="{FF2B5EF4-FFF2-40B4-BE49-F238E27FC236}">
                <a16:creationId xmlns:a16="http://schemas.microsoft.com/office/drawing/2014/main" id="{7BB80192-160A-42ED-A39C-1EC3201B5873}"/>
              </a:ext>
            </a:extLst>
          </p:cNvPr>
          <p:cNvSpPr/>
          <p:nvPr/>
        </p:nvSpPr>
        <p:spPr>
          <a:xfrm>
            <a:off x="8555639" y="1206548"/>
            <a:ext cx="4169759" cy="38833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Comprehend </a:t>
            </a:r>
            <a:r>
              <a:rPr lang="en-US" dirty="0">
                <a:solidFill>
                  <a:schemeClr val="tx1"/>
                </a:solidFill>
                <a:latin typeface="Sassoon Penpals" panose="02000400000000000000" pitchFamily="50" charset="0"/>
              </a:rPr>
              <a:t>the passing of time. </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Develop an understanding </a:t>
            </a:r>
            <a:r>
              <a:rPr lang="en-US" dirty="0">
                <a:solidFill>
                  <a:schemeClr val="tx1"/>
                </a:solidFill>
                <a:latin typeface="Sassoon Penpals" panose="02000400000000000000" pitchFamily="50" charset="0"/>
              </a:rPr>
              <a:t>of ‘past’ and some people, places and events in history. </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Use sources</a:t>
            </a:r>
            <a:r>
              <a:rPr lang="en-US" dirty="0">
                <a:solidFill>
                  <a:schemeClr val="tx1"/>
                </a:solidFill>
                <a:latin typeface="Sassoon Penpals" panose="02000400000000000000" pitchFamily="50" charset="0"/>
              </a:rPr>
              <a:t>, first hand experiences, and storytelling to construct accounts of past times and people. </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Talk </a:t>
            </a:r>
            <a:r>
              <a:rPr lang="en-US" dirty="0">
                <a:solidFill>
                  <a:schemeClr val="tx1"/>
                </a:solidFill>
                <a:latin typeface="Sassoon Penpals" panose="02000400000000000000" pitchFamily="50" charset="0"/>
              </a:rPr>
              <a:t>about the roles of significant members of society.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050"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1075593744"/>
              </p:ext>
            </p:extLst>
          </p:nvPr>
        </p:nvGraphicFramePr>
        <p:xfrm>
          <a:off x="3966786" y="3845260"/>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Causation	Similarity and difference Perspective	Sources	 	Significance 	Chronology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8" y="5209054"/>
            <a:ext cx="4169759" cy="425883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Spent time with children talking about photos and memories. (Nursery/Development Matters)</a:t>
            </a:r>
          </a:p>
          <a:p>
            <a:pPr marL="171450" indent="-171450">
              <a:spcAft>
                <a:spcPts val="600"/>
              </a:spcAft>
              <a:buFont typeface="Arial" panose="020B0604020202020204" pitchFamily="34" charset="0"/>
              <a:buChar char="•"/>
            </a:pPr>
            <a:r>
              <a:rPr lang="en-GB" dirty="0">
                <a:solidFill>
                  <a:schemeClr val="tx1"/>
                </a:solidFill>
                <a:latin typeface="Sassoon Penpals" panose="02000400000000000000" pitchFamily="50" charset="0"/>
              </a:rPr>
              <a:t>Children retell what their parents told them about their life story and family. (Nursery/Development Matters)</a:t>
            </a: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3" name="Picture 12">
            <a:extLst>
              <a:ext uri="{FF2B5EF4-FFF2-40B4-BE49-F238E27FC236}">
                <a16:creationId xmlns:a16="http://schemas.microsoft.com/office/drawing/2014/main" id="{CE01362A-0BBD-4AB0-8D4A-F54C622434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86973" y="5295102"/>
            <a:ext cx="606080" cy="438815"/>
          </a:xfrm>
          <a:prstGeom prst="rect">
            <a:avLst/>
          </a:prstGeom>
        </p:spPr>
      </p:pic>
      <p:sp>
        <p:nvSpPr>
          <p:cNvPr id="14" name="Rounded Rectangle 48">
            <a:extLst>
              <a:ext uri="{FF2B5EF4-FFF2-40B4-BE49-F238E27FC236}">
                <a16:creationId xmlns:a16="http://schemas.microsoft.com/office/drawing/2014/main" id="{A55A9EC3-1500-4848-9B17-2F602E9B6AD3}"/>
              </a:ext>
            </a:extLst>
          </p:cNvPr>
          <p:cNvSpPr/>
          <p:nvPr/>
        </p:nvSpPr>
        <p:spPr>
          <a:xfrm>
            <a:off x="3874282" y="7199436"/>
            <a:ext cx="4586654" cy="226844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8B1D332-DA71-44CC-9F9B-2E017EE84EDE}"/>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142010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latin typeface="Sassoon Penpals" panose="02000400000000000000" pitchFamily="50" charset="0"/>
              </a:rPr>
              <a:t>EYFS – Toys</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4" y="758159"/>
            <a:ext cx="2656314" cy="356265"/>
          </a:xfrm>
          <a:prstGeom prst="roundRect">
            <a:avLst>
              <a:gd name="adj" fmla="val 9730"/>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Have the toys that we play with changed?</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terms ‘same’ and ‘different’ and begin to use them.</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some toys can be defined as ‘old’ and some can be defined as ‘new’.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toys can be </a:t>
            </a:r>
            <a:r>
              <a:rPr lang="en-US" sz="1200" dirty="0" err="1">
                <a:solidFill>
                  <a:schemeClr val="tx1"/>
                </a:solidFill>
                <a:latin typeface="Sassoon Penpals" panose="02000400000000000000" pitchFamily="50" charset="0"/>
              </a:rPr>
              <a:t>organised</a:t>
            </a:r>
            <a:r>
              <a:rPr lang="en-US" sz="1200" dirty="0">
                <a:solidFill>
                  <a:schemeClr val="tx1"/>
                </a:solidFill>
                <a:latin typeface="Sassoon Penpals" panose="02000400000000000000" pitchFamily="50" charset="0"/>
              </a:rPr>
              <a:t> into different </a:t>
            </a:r>
            <a:r>
              <a:rPr lang="en-US" sz="1200" dirty="0" err="1">
                <a:solidFill>
                  <a:schemeClr val="tx1"/>
                </a:solidFill>
                <a:latin typeface="Sassoon Penpals" panose="02000400000000000000" pitchFamily="50" charset="0"/>
              </a:rPr>
              <a:t>colours</a:t>
            </a:r>
            <a:r>
              <a:rPr lang="en-US" sz="1200" dirty="0">
                <a:solidFill>
                  <a:schemeClr val="tx1"/>
                </a:solidFill>
                <a:latin typeface="Sassoon Penpals" panose="02000400000000000000" pitchFamily="50" charset="0"/>
              </a:rPr>
              <a:t>, shapes and materials.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toys change as children grow older.</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certain toys are suitable for children of different ages.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a well-loved and much played with toy might look ‘old’ when it was purchased only a short time ago. In the same way old toys can look ‘new’ when they have been carefully handled and treasured. </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When a toy is old and how they can tell.</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That toys parents and grandparents played with are different to those that children play with today.</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That some of the same toys are played with.</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they are able to see toys within their context, by identifying past and present and matching the relevant toys to right person.</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Changes within living memory. Where appropriate, these should be used to reveal aspects of change in national life.</a:t>
            </a:r>
          </a:p>
          <a:p>
            <a:pPr>
              <a:spcAft>
                <a:spcPts val="600"/>
              </a:spcAft>
            </a:pPr>
            <a:r>
              <a:rPr lang="en-US" sz="1400" b="1" dirty="0">
                <a:solidFill>
                  <a:schemeClr val="tx1"/>
                </a:solidFill>
                <a:latin typeface="Sassoon Penpals" panose="02000400000000000000" pitchFamily="50" charset="0"/>
              </a:rPr>
              <a:t>ELG: Past and Present</a:t>
            </a:r>
          </a:p>
          <a:p>
            <a:pPr>
              <a:spcAft>
                <a:spcPts val="600"/>
              </a:spcAft>
            </a:pPr>
            <a:r>
              <a:rPr lang="en-US" sz="1200" dirty="0">
                <a:solidFill>
                  <a:schemeClr val="tx1"/>
                </a:solidFill>
                <a:latin typeface="Sassoon Penpals" panose="02000400000000000000" pitchFamily="50" charset="0"/>
              </a:rPr>
              <a:t>Know some similarities and differences between things in the past and now, drawing on their experiences and what has been read in class.</a:t>
            </a:r>
            <a:r>
              <a:rPr lang="en-GB" sz="1400" b="1" dirty="0">
                <a:solidFill>
                  <a:schemeClr val="tx1"/>
                </a:solidFill>
                <a:latin typeface="Sassoon Penpals" panose="02000400000000000000" pitchFamily="50" charset="0"/>
              </a:rPr>
              <a:t> </a:t>
            </a:r>
            <a:endParaRPr lang="en-US" sz="12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58827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600"/>
              </a:spcAft>
            </a:pPr>
            <a:r>
              <a:rPr lang="en-US" sz="1400" dirty="0">
                <a:solidFill>
                  <a:schemeClr val="tx1"/>
                </a:solidFill>
                <a:latin typeface="Sassoon Penpals" panose="02000400000000000000" pitchFamily="50" charset="0"/>
              </a:rPr>
              <a:t>Photographs</a:t>
            </a:r>
          </a:p>
          <a:p>
            <a:pPr>
              <a:spcAft>
                <a:spcPts val="600"/>
              </a:spcAft>
            </a:pPr>
            <a:r>
              <a:rPr lang="en-US" sz="1400" dirty="0">
                <a:solidFill>
                  <a:schemeClr val="tx1"/>
                </a:solidFill>
                <a:latin typeface="Sassoon Penpals" panose="02000400000000000000" pitchFamily="50" charset="0"/>
              </a:rPr>
              <a:t>Toys – artefacts</a:t>
            </a:r>
          </a:p>
          <a:p>
            <a:pPr>
              <a:spcAft>
                <a:spcPts val="600"/>
              </a:spcAft>
            </a:pPr>
            <a:r>
              <a:rPr lang="en-US" sz="1400" dirty="0">
                <a:solidFill>
                  <a:schemeClr val="tx1"/>
                </a:solidFill>
                <a:latin typeface="Sassoon Penpals" panose="02000400000000000000" pitchFamily="50" charset="0"/>
              </a:rPr>
              <a:t>Stories</a:t>
            </a:r>
          </a:p>
          <a:p>
            <a:pPr>
              <a:spcAft>
                <a:spcPts val="600"/>
              </a:spcAft>
            </a:pPr>
            <a:r>
              <a:rPr lang="en-US" sz="1400" dirty="0">
                <a:solidFill>
                  <a:schemeClr val="tx1"/>
                </a:solidFill>
                <a:latin typeface="Sassoon Penpals" panose="02000400000000000000" pitchFamily="50" charset="0"/>
              </a:rPr>
              <a:t>Interviews</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2994642511"/>
              </p:ext>
            </p:extLst>
          </p:nvPr>
        </p:nvGraphicFramePr>
        <p:xfrm>
          <a:off x="3966786" y="3845260"/>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Causation	Similarity and difference Perspective	Sources	 	Significance 	Chronology	Empathy</a:t>
            </a:r>
          </a:p>
        </p:txBody>
      </p:sp>
      <p:sp>
        <p:nvSpPr>
          <p:cNvPr id="14" name="Rounded Rectangle 48">
            <a:extLst>
              <a:ext uri="{FF2B5EF4-FFF2-40B4-BE49-F238E27FC236}">
                <a16:creationId xmlns:a16="http://schemas.microsoft.com/office/drawing/2014/main" id="{7BB80192-160A-42ED-A39C-1EC3201B5873}"/>
              </a:ext>
            </a:extLst>
          </p:cNvPr>
          <p:cNvSpPr/>
          <p:nvPr/>
        </p:nvSpPr>
        <p:spPr>
          <a:xfrm>
            <a:off x="8555639" y="1206548"/>
            <a:ext cx="4169759" cy="38833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Comprehend </a:t>
            </a:r>
            <a:r>
              <a:rPr lang="en-US" dirty="0">
                <a:solidFill>
                  <a:schemeClr val="tx1"/>
                </a:solidFill>
                <a:latin typeface="Sassoon Penpals" panose="02000400000000000000" pitchFamily="50" charset="0"/>
              </a:rPr>
              <a:t>the passing of time. </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Develop an understanding </a:t>
            </a:r>
            <a:r>
              <a:rPr lang="en-US" dirty="0">
                <a:solidFill>
                  <a:schemeClr val="tx1"/>
                </a:solidFill>
                <a:latin typeface="Sassoon Penpals" panose="02000400000000000000" pitchFamily="50" charset="0"/>
              </a:rPr>
              <a:t>of ‘past’ and some people, places and events in history. </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Use sources</a:t>
            </a:r>
            <a:r>
              <a:rPr lang="en-US" dirty="0">
                <a:solidFill>
                  <a:schemeClr val="tx1"/>
                </a:solidFill>
                <a:latin typeface="Sassoon Penpals" panose="02000400000000000000" pitchFamily="50" charset="0"/>
              </a:rPr>
              <a:t>, first hand experiences, and storytelling to construct accounts of past times and people. </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Talk </a:t>
            </a:r>
            <a:r>
              <a:rPr lang="en-US" dirty="0">
                <a:solidFill>
                  <a:schemeClr val="tx1"/>
                </a:solidFill>
                <a:latin typeface="Sassoon Penpals" panose="02000400000000000000" pitchFamily="50" charset="0"/>
              </a:rPr>
              <a:t>about the roles of significant members of society.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05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7BB80192-160A-42ED-A39C-1EC3201B5873}"/>
              </a:ext>
            </a:extLst>
          </p:cNvPr>
          <p:cNvSpPr/>
          <p:nvPr/>
        </p:nvSpPr>
        <p:spPr>
          <a:xfrm>
            <a:off x="8555638" y="5209053"/>
            <a:ext cx="4169759" cy="425883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Created their own personal timeline for their lives so far (EYFS).</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Introduced to people in stories about the past who did important things and are remembered today (EYFS).</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Heard and discussed accounts of the past involving people, places and events through storytelling and role play (EYFS).</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Supported to organise events using basic chronology (EYFS).</a:t>
            </a:r>
          </a:p>
          <a:p>
            <a:pPr marL="171450" indent="-171450">
              <a:spcAft>
                <a:spcPts val="600"/>
              </a:spcAft>
              <a:buFont typeface="Arial" panose="020B0604020202020204" pitchFamily="34" charset="0"/>
              <a:buChar char="•"/>
            </a:pPr>
            <a:r>
              <a:rPr lang="en-GB" sz="1600" dirty="0">
                <a:solidFill>
                  <a:schemeClr val="tx1"/>
                </a:solidFill>
                <a:latin typeface="Sassoon Penpals" panose="02000400000000000000" pitchFamily="50" charset="0"/>
              </a:rPr>
              <a:t>Recognised that things happened before they were born (EYFS).</a:t>
            </a: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A448A143-D75C-4984-92FD-E12D9EB0B2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250" y="5303611"/>
            <a:ext cx="606080" cy="438815"/>
          </a:xfrm>
          <a:prstGeom prst="rect">
            <a:avLst/>
          </a:prstGeom>
        </p:spPr>
      </p:pic>
      <p:sp>
        <p:nvSpPr>
          <p:cNvPr id="13" name="Rounded Rectangle 48">
            <a:extLst>
              <a:ext uri="{FF2B5EF4-FFF2-40B4-BE49-F238E27FC236}">
                <a16:creationId xmlns:a16="http://schemas.microsoft.com/office/drawing/2014/main" id="{68A2EB76-3D5F-4F75-96D9-AD0DB15BBBB5}"/>
              </a:ext>
            </a:extLst>
          </p:cNvPr>
          <p:cNvSpPr/>
          <p:nvPr/>
        </p:nvSpPr>
        <p:spPr>
          <a:xfrm>
            <a:off x="3874282" y="7256585"/>
            <a:ext cx="4586654" cy="221129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A85B9A93-7462-4048-93B0-A79A3CD9B76B}"/>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618665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latin typeface="Sassoon Penpals" panose="02000400000000000000" pitchFamily="50" charset="0"/>
              </a:rPr>
              <a:t>EYFS – The Royal Family</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4" y="758159"/>
            <a:ext cx="2934106"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Who is Charles III and why is he important?</a:t>
            </a:r>
          </a:p>
        </p:txBody>
      </p:sp>
      <p:sp>
        <p:nvSpPr>
          <p:cNvPr id="49" name="Rounded Rectangle 48"/>
          <p:cNvSpPr/>
          <p:nvPr/>
        </p:nvSpPr>
        <p:spPr>
          <a:xfrm>
            <a:off x="76202" y="1206547"/>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What the terms ‘monarch’, ‘coronation’ and ‘jubilee’ mean.</a:t>
            </a:r>
          </a:p>
          <a:p>
            <a:pPr marL="171450" indent="-171450">
              <a:spcAft>
                <a:spcPts val="600"/>
              </a:spcAft>
              <a:buFont typeface="Arial" panose="020B0604020202020204" pitchFamily="34" charset="0"/>
              <a:buChar char="•"/>
            </a:pPr>
            <a:r>
              <a:rPr lang="en-GB" sz="1200" dirty="0">
                <a:solidFill>
                  <a:srgbClr val="FF0000"/>
                </a:solidFill>
                <a:latin typeface="Sassoon Penpals" panose="02000400000000000000" pitchFamily="50" charset="0"/>
              </a:rPr>
              <a:t>Who the King is and key features of royalty today.</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the Queen was the longest-serving British monarch of all time.</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she ruled for 70 years.</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Charles’ appearance has changed a lot in his lifetime and he used to look very different when he first became Prince of Wales.</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How to sort images from the beginning, and end of his life.</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changes have occurred in the King’s lifetime e.g. greater presence of traffic, fashion, technology etc. </a:t>
            </a:r>
          </a:p>
          <a:p>
            <a:pPr marL="171450" indent="-171450">
              <a:spcAft>
                <a:spcPts val="600"/>
              </a:spcAft>
              <a:buFont typeface="Arial" panose="020B0604020202020204" pitchFamily="34" charset="0"/>
              <a:buChar char="•"/>
            </a:pPr>
            <a:r>
              <a:rPr lang="en-GB" sz="1200" dirty="0">
                <a:solidFill>
                  <a:schemeClr val="tx1"/>
                </a:solidFill>
                <a:latin typeface="Sassoon Penpals" panose="02000400000000000000" pitchFamily="50" charset="0"/>
              </a:rPr>
              <a:t>That there have been significant and minor events during the King’s lifetime.</a:t>
            </a:r>
          </a:p>
          <a:p>
            <a:pPr marL="171450" indent="-171450">
              <a:spcAft>
                <a:spcPts val="600"/>
              </a:spcAft>
              <a:buFont typeface="Arial" panose="020B0604020202020204" pitchFamily="34" charset="0"/>
              <a:buChar char="•"/>
            </a:pPr>
            <a:r>
              <a:rPr lang="en-GB" sz="1200" dirty="0">
                <a:solidFill>
                  <a:srgbClr val="FF0000"/>
                </a:solidFill>
                <a:latin typeface="Sassoon Penpals" panose="02000400000000000000" pitchFamily="50" charset="0"/>
              </a:rPr>
              <a:t>That coronation celebrations have changed (1953 and 2023) but there is an element of continuity. </a:t>
            </a:r>
          </a:p>
          <a:p>
            <a:pPr marL="171450" indent="-171450">
              <a:spcAft>
                <a:spcPts val="600"/>
              </a:spcAft>
              <a:buFont typeface="Arial" panose="020B0604020202020204" pitchFamily="34" charset="0"/>
              <a:buChar char="•"/>
            </a:pPr>
            <a:r>
              <a:rPr lang="en-GB" sz="1200" dirty="0">
                <a:solidFill>
                  <a:srgbClr val="FF0000"/>
                </a:solidFill>
                <a:latin typeface="Sassoon Penpals" panose="02000400000000000000" pitchFamily="50" charset="0"/>
              </a:rPr>
              <a:t>A variety of ways in which the King’s influence is felt in our lives today in terms of his role at home and within the Commonwealth as well as more obviously on e.g. coins, bank notes, stamps and pillar boxes and even tomato ketchup!</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events beyond living memory that are significant nationally or globally</a:t>
            </a:r>
          </a:p>
          <a:p>
            <a:pPr>
              <a:spcAft>
                <a:spcPts val="600"/>
              </a:spcAft>
            </a:pPr>
            <a:r>
              <a:rPr lang="en-US" sz="1400" b="1" dirty="0">
                <a:solidFill>
                  <a:schemeClr val="tx1"/>
                </a:solidFill>
                <a:latin typeface="Sassoon Penpals" panose="02000400000000000000" pitchFamily="50" charset="0"/>
              </a:rPr>
              <a:t>ELG: Past and Present</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Talk about the lives of the people around them and their roles in society.</a:t>
            </a:r>
            <a:r>
              <a:rPr lang="en-GB" sz="1200" dirty="0">
                <a:solidFill>
                  <a:schemeClr val="tx1"/>
                </a:solidFill>
                <a:latin typeface="Sassoon Penpals" panose="02000400000000000000" pitchFamily="50" charset="0"/>
              </a:rPr>
              <a:t> </a:t>
            </a:r>
            <a:endParaRPr lang="en-US" sz="1200"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210225"/>
          </a:xfrm>
          <a:prstGeom prst="roundRect">
            <a:avLst>
              <a:gd name="adj" fmla="val 461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Photographs</a:t>
            </a:r>
          </a:p>
          <a:p>
            <a:pPr>
              <a:spcAft>
                <a:spcPts val="600"/>
              </a:spcAft>
            </a:pPr>
            <a:r>
              <a:rPr lang="en-GB" sz="1400" dirty="0">
                <a:solidFill>
                  <a:schemeClr val="tx1"/>
                </a:solidFill>
                <a:latin typeface="Sassoon Penpals" panose="02000400000000000000" pitchFamily="50" charset="0"/>
              </a:rPr>
              <a:t>Videos</a:t>
            </a:r>
          </a:p>
          <a:p>
            <a:pPr>
              <a:spcAft>
                <a:spcPts val="600"/>
              </a:spcAft>
            </a:pPr>
            <a:r>
              <a:rPr lang="en-GB" sz="1400" dirty="0">
                <a:solidFill>
                  <a:schemeClr val="tx1"/>
                </a:solidFill>
                <a:latin typeface="Sassoon Penpals" panose="02000400000000000000" pitchFamily="50" charset="0"/>
              </a:rPr>
              <a:t>Coins</a:t>
            </a:r>
          </a:p>
          <a:p>
            <a:pPr>
              <a:spcAft>
                <a:spcPts val="600"/>
              </a:spcAft>
            </a:pPr>
            <a:r>
              <a:rPr lang="en-GB" sz="1400" dirty="0">
                <a:solidFill>
                  <a:schemeClr val="tx1"/>
                </a:solidFill>
                <a:latin typeface="Sassoon Penpals" panose="02000400000000000000" pitchFamily="50" charset="0"/>
              </a:rPr>
              <a:t>Banknotes</a:t>
            </a:r>
          </a:p>
          <a:p>
            <a:pPr>
              <a:spcAft>
                <a:spcPts val="600"/>
              </a:spcAft>
            </a:pPr>
            <a:r>
              <a:rPr lang="en-GB" sz="1400" dirty="0">
                <a:solidFill>
                  <a:schemeClr val="tx1"/>
                </a:solidFill>
                <a:latin typeface="Sassoon Penpals" panose="02000400000000000000" pitchFamily="50" charset="0"/>
              </a:rPr>
              <a:t>Stamps</a:t>
            </a:r>
          </a:p>
          <a:p>
            <a:pPr>
              <a:spcAft>
                <a:spcPts val="600"/>
              </a:spcAft>
            </a:pPr>
            <a:r>
              <a:rPr lang="en-GB" sz="1400" dirty="0">
                <a:solidFill>
                  <a:schemeClr val="tx1"/>
                </a:solidFill>
                <a:latin typeface="Sassoon Penpals" panose="02000400000000000000" pitchFamily="50" charset="0"/>
              </a:rPr>
              <a:t>Stories</a:t>
            </a:r>
          </a:p>
          <a:p>
            <a:pPr>
              <a:spcAft>
                <a:spcPts val="600"/>
              </a:spcAft>
            </a:pPr>
            <a:endParaRPr lang="en-GB" sz="5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983930894"/>
              </p:ext>
            </p:extLst>
          </p:nvPr>
        </p:nvGraphicFramePr>
        <p:xfrm>
          <a:off x="3966787" y="4183194"/>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Change		Continuity	Causation	Similarity and difference Perspective	Sources	 	Significance 	Chronology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8"/>
            <a:ext cx="4169759" cy="38833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Comprehend </a:t>
            </a:r>
            <a:r>
              <a:rPr lang="en-US" dirty="0">
                <a:solidFill>
                  <a:schemeClr val="tx1"/>
                </a:solidFill>
                <a:latin typeface="Sassoon Penpals" panose="02000400000000000000" pitchFamily="50" charset="0"/>
              </a:rPr>
              <a:t>the passing of time. </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Develop an understanding </a:t>
            </a:r>
            <a:r>
              <a:rPr lang="en-US" dirty="0">
                <a:solidFill>
                  <a:schemeClr val="tx1"/>
                </a:solidFill>
                <a:latin typeface="Sassoon Penpals" panose="02000400000000000000" pitchFamily="50" charset="0"/>
              </a:rPr>
              <a:t>of ‘past’ and some people, places and events in history. </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Use sources</a:t>
            </a:r>
            <a:r>
              <a:rPr lang="en-US" dirty="0">
                <a:solidFill>
                  <a:schemeClr val="tx1"/>
                </a:solidFill>
                <a:latin typeface="Sassoon Penpals" panose="02000400000000000000" pitchFamily="50" charset="0"/>
              </a:rPr>
              <a:t>, first hand experiences, and storytelling to construct accounts of past times and people. </a:t>
            </a:r>
          </a:p>
          <a:p>
            <a:pPr marL="228600" indent="-228600">
              <a:spcAft>
                <a:spcPts val="600"/>
              </a:spcAft>
              <a:buFont typeface="+mj-lt"/>
              <a:buAutoNum type="arabicPeriod"/>
            </a:pPr>
            <a:r>
              <a:rPr lang="en-US" b="1" dirty="0">
                <a:solidFill>
                  <a:schemeClr val="tx1"/>
                </a:solidFill>
                <a:latin typeface="Sassoon Penpals" panose="02000400000000000000" pitchFamily="50" charset="0"/>
              </a:rPr>
              <a:t>Talk </a:t>
            </a:r>
            <a:r>
              <a:rPr lang="en-US" dirty="0">
                <a:solidFill>
                  <a:schemeClr val="tx1"/>
                </a:solidFill>
                <a:latin typeface="Sassoon Penpals" panose="02000400000000000000" pitchFamily="50" charset="0"/>
              </a:rPr>
              <a:t>about the roles of significant members of society.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05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5209053"/>
            <a:ext cx="4169759" cy="425883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Created their own personal timeline for their lives so far (EYFS).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Introduced to people in stories about the past who did important things and are remembered today (EYFS).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Heard and discussed accounts of the past involving people, places and events through storytelling and role play (EYFS).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Supported to organise events using basic chronology (EYFS).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Recognised that things happened before they were born (EYFS).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Examined artefacts from the past. (EYFS)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Heard and discussed accounts of the past involving people, places and events through reading stories such as ‘Toby and the Great Fire of London’. (EYFS)</a:t>
            </a: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583BAEC6-3720-4C58-8B67-7A7FC67567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250" y="5335652"/>
            <a:ext cx="606080" cy="438815"/>
          </a:xfrm>
          <a:prstGeom prst="rect">
            <a:avLst/>
          </a:prstGeom>
        </p:spPr>
      </p:pic>
      <p:sp>
        <p:nvSpPr>
          <p:cNvPr id="15" name="Rounded Rectangle 48">
            <a:extLst>
              <a:ext uri="{FF2B5EF4-FFF2-40B4-BE49-F238E27FC236}">
                <a16:creationId xmlns:a16="http://schemas.microsoft.com/office/drawing/2014/main" id="{6FB27A2F-4B06-48F1-B811-94DDCE0729C2}"/>
              </a:ext>
            </a:extLst>
          </p:cNvPr>
          <p:cNvSpPr/>
          <p:nvPr/>
        </p:nvSpPr>
        <p:spPr>
          <a:xfrm>
            <a:off x="3874282" y="7572299"/>
            <a:ext cx="4586654" cy="18955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C9AA693C-DCB6-4768-8518-6EAEDBC1FB97}"/>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143456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1</a:t>
            </a:r>
          </a:p>
        </p:txBody>
      </p:sp>
      <p:pic>
        <p:nvPicPr>
          <p:cNvPr id="5" name="Picture 4">
            <a:extLst>
              <a:ext uri="{FF2B5EF4-FFF2-40B4-BE49-F238E27FC236}">
                <a16:creationId xmlns:a16="http://schemas.microsoft.com/office/drawing/2014/main" id="{CEEC80D1-C30B-426C-A2C4-8B25481B50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278118"/>
            <a:ext cx="1841152" cy="1835055"/>
          </a:xfrm>
          <a:prstGeom prst="rect">
            <a:avLst/>
          </a:prstGeom>
        </p:spPr>
      </p:pic>
    </p:spTree>
    <p:extLst>
      <p:ext uri="{BB962C8B-B14F-4D97-AF65-F5344CB8AC3E}">
        <p14:creationId xmlns:p14="http://schemas.microsoft.com/office/powerpoint/2010/main" val="2575081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latin typeface="Sassoon Penpals" panose="02000400000000000000" pitchFamily="50" charset="0"/>
              </a:rPr>
              <a:t>Year 1 – Our School</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1187650" y="172626"/>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History</a:t>
            </a:r>
            <a:endParaRPr lang="en-GB" sz="1000" dirty="0">
              <a:solidFill>
                <a:schemeClr val="bg1"/>
              </a:solidFill>
              <a:latin typeface="Sassoon Penpals" panose="02000400000000000000" pitchFamily="50" charset="0"/>
            </a:endParaRPr>
          </a:p>
        </p:txBody>
      </p:sp>
      <p:sp>
        <p:nvSpPr>
          <p:cNvPr id="18" name="Rounded Rectangle 17"/>
          <p:cNvSpPr/>
          <p:nvPr/>
        </p:nvSpPr>
        <p:spPr>
          <a:xfrm>
            <a:off x="376253" y="758159"/>
            <a:ext cx="5121722"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What were schools like for our parents and grandparents? How has </a:t>
            </a:r>
            <a:r>
              <a:rPr lang="en-GB" sz="1400" dirty="0" err="1">
                <a:solidFill>
                  <a:schemeClr val="tx1"/>
                </a:solidFill>
                <a:latin typeface="Sassoon Penpals" panose="02000400000000000000" pitchFamily="50" charset="0"/>
              </a:rPr>
              <a:t>PaWS</a:t>
            </a:r>
            <a:r>
              <a:rPr lang="en-GB" sz="1400" dirty="0">
                <a:solidFill>
                  <a:schemeClr val="tx1"/>
                </a:solidFill>
                <a:latin typeface="Sassoon Penpals" panose="02000400000000000000" pitchFamily="50" charset="0"/>
              </a:rPr>
              <a:t> changed? </a:t>
            </a: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there has been a school at this location since at least 1875.</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members of our local community came to </a:t>
            </a:r>
            <a:r>
              <a:rPr lang="en-US" sz="1200" dirty="0" err="1">
                <a:solidFill>
                  <a:schemeClr val="tx1"/>
                </a:solidFill>
                <a:latin typeface="Sassoon Penpals" panose="02000400000000000000" pitchFamily="50" charset="0"/>
              </a:rPr>
              <a:t>PaWS</a:t>
            </a:r>
            <a:r>
              <a:rPr lang="en-US" sz="1200" dirty="0">
                <a:solidFill>
                  <a:schemeClr val="tx1"/>
                </a:solidFill>
                <a:latin typeface="Sassoon Penpals" panose="02000400000000000000" pitchFamily="50" charset="0"/>
              </a:rPr>
              <a:t>.</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That our school environment changed significantly 20 years ago when the area was redeveloped.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old school building is opposite the church and it is being converted into a nursery.</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the current school building used to be part of a large field.</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That the style of teaching and learning has changed since parents and grandparents went to school, including those who went to </a:t>
            </a:r>
            <a:r>
              <a:rPr lang="en-US" sz="1200" dirty="0" err="1">
                <a:solidFill>
                  <a:srgbClr val="FF0000"/>
                </a:solidFill>
                <a:latin typeface="Sassoon Penpals" panose="02000400000000000000" pitchFamily="50" charset="0"/>
              </a:rPr>
              <a:t>PaWS</a:t>
            </a:r>
            <a:r>
              <a:rPr lang="en-US" sz="1200" dirty="0">
                <a:solidFill>
                  <a:srgbClr val="FF0000"/>
                </a:solidFill>
                <a:latin typeface="Sassoon Penpals" panose="02000400000000000000" pitchFamily="50" charset="0"/>
              </a:rPr>
              <a:t> e.g. technology, smartboards etc.</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a:t>
            </a:r>
            <a:r>
              <a:rPr lang="en-US" sz="1200" dirty="0" err="1">
                <a:solidFill>
                  <a:schemeClr val="tx1"/>
                </a:solidFill>
                <a:latin typeface="Sassoon Penpals" panose="02000400000000000000" pitchFamily="50" charset="0"/>
              </a:rPr>
              <a:t>behaviour</a:t>
            </a:r>
            <a:r>
              <a:rPr lang="en-US" sz="1200" dirty="0">
                <a:solidFill>
                  <a:schemeClr val="tx1"/>
                </a:solidFill>
                <a:latin typeface="Sassoon Penpals" panose="02000400000000000000" pitchFamily="50" charset="0"/>
              </a:rPr>
              <a:t> management and consequences have changed a lot since </a:t>
            </a:r>
            <a:r>
              <a:rPr lang="en-US" sz="1200" dirty="0" err="1">
                <a:solidFill>
                  <a:schemeClr val="tx1"/>
                </a:solidFill>
                <a:latin typeface="Sassoon Penpals" panose="02000400000000000000" pitchFamily="50" charset="0"/>
              </a:rPr>
              <a:t>PaWS</a:t>
            </a:r>
            <a:r>
              <a:rPr lang="en-US" sz="1200" dirty="0">
                <a:solidFill>
                  <a:schemeClr val="tx1"/>
                </a:solidFill>
                <a:latin typeface="Sassoon Penpals" panose="02000400000000000000" pitchFamily="50" charset="0"/>
              </a:rPr>
              <a:t> first existed.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Queen Victoria was the reigning monarch when the school was first established in our current location.</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high street has changed significantly in the last 150 years. e.g. cars, farming community, fashion, size etc.</a:t>
            </a:r>
          </a:p>
          <a:p>
            <a:pPr marL="171450" indent="-171450">
              <a:spcAft>
                <a:spcPts val="600"/>
              </a:spcAft>
              <a:buFont typeface="Arial" panose="020B0604020202020204" pitchFamily="34" charset="0"/>
              <a:buChar char="•"/>
            </a:pPr>
            <a:endParaRPr lang="en-US"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Changes within living memory. Where appropriate, these should be used to reveal aspects of change in national life.</a:t>
            </a:r>
            <a:endParaRPr lang="en-GB" sz="16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1524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Historical sources the pupils will interpret</a:t>
            </a:r>
            <a:r>
              <a:rPr lang="en-GB" sz="1400" b="1" dirty="0">
                <a:solidFill>
                  <a:schemeClr val="tx1"/>
                </a:solidFill>
                <a:latin typeface="Sassoon Penpals" panose="02000400000000000000" pitchFamily="50" charset="0"/>
              </a:rPr>
              <a:t>:</a:t>
            </a:r>
          </a:p>
          <a:p>
            <a:pPr>
              <a:spcAft>
                <a:spcPts val="600"/>
              </a:spcAft>
            </a:pPr>
            <a:r>
              <a:rPr lang="en-US" sz="1400" dirty="0">
                <a:solidFill>
                  <a:schemeClr val="tx1"/>
                </a:solidFill>
                <a:latin typeface="Sassoon Penpals" panose="02000400000000000000" pitchFamily="50" charset="0"/>
              </a:rPr>
              <a:t>Photographs</a:t>
            </a:r>
          </a:p>
          <a:p>
            <a:pPr>
              <a:spcAft>
                <a:spcPts val="600"/>
              </a:spcAft>
            </a:pPr>
            <a:r>
              <a:rPr lang="en-US" sz="1400" dirty="0">
                <a:solidFill>
                  <a:schemeClr val="tx1"/>
                </a:solidFill>
                <a:latin typeface="Sassoon Penpals" panose="02000400000000000000" pitchFamily="50" charset="0"/>
              </a:rPr>
              <a:t>Diaries</a:t>
            </a:r>
          </a:p>
          <a:p>
            <a:pPr>
              <a:spcAft>
                <a:spcPts val="600"/>
              </a:spcAft>
            </a:pPr>
            <a:r>
              <a:rPr lang="en-US" sz="1400" dirty="0">
                <a:solidFill>
                  <a:schemeClr val="tx1"/>
                </a:solidFill>
                <a:latin typeface="Sassoon Penpals" panose="02000400000000000000" pitchFamily="50" charset="0"/>
              </a:rPr>
              <a:t>Artefacts</a:t>
            </a:r>
          </a:p>
          <a:p>
            <a:pPr>
              <a:spcAft>
                <a:spcPts val="600"/>
              </a:spcAft>
            </a:pPr>
            <a:r>
              <a:rPr lang="en-US" sz="1400" dirty="0">
                <a:solidFill>
                  <a:schemeClr val="tx1"/>
                </a:solidFill>
                <a:latin typeface="Sassoon Penpals" panose="02000400000000000000" pitchFamily="50" charset="0"/>
              </a:rPr>
              <a:t>Maps</a:t>
            </a:r>
          </a:p>
          <a:p>
            <a:pPr>
              <a:spcAft>
                <a:spcPts val="600"/>
              </a:spcAft>
            </a:pPr>
            <a:r>
              <a:rPr lang="en-US" sz="1400" dirty="0">
                <a:solidFill>
                  <a:schemeClr val="tx1"/>
                </a:solidFill>
                <a:latin typeface="Sassoon Penpals" panose="02000400000000000000" pitchFamily="50" charset="0"/>
              </a:rPr>
              <a:t>Interviews – former pupils</a:t>
            </a:r>
          </a:p>
          <a:p>
            <a:pPr>
              <a:spcAft>
                <a:spcPts val="600"/>
              </a:spcAft>
            </a:pPr>
            <a:endParaRPr lang="en-US"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92240612"/>
              </p:ext>
            </p:extLst>
          </p:nvPr>
        </p:nvGraphicFramePr>
        <p:xfrm>
          <a:off x="3966786" y="4064667"/>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1" name="Rounded Rectangle 17">
            <a:extLst>
              <a:ext uri="{FF2B5EF4-FFF2-40B4-BE49-F238E27FC236}">
                <a16:creationId xmlns:a16="http://schemas.microsoft.com/office/drawing/2014/main" id="{CF67D446-FF8D-44BC-AE02-C552DAFA39B1}"/>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rgbClr val="FF0000"/>
                </a:solidFill>
                <a:latin typeface="Sassoon Penpals" panose="02000400000000000000" pitchFamily="50" charset="0"/>
              </a:rPr>
              <a:t>Change		Continuity</a:t>
            </a:r>
            <a:r>
              <a:rPr lang="en-US" sz="1400" dirty="0">
                <a:solidFill>
                  <a:schemeClr val="tx1"/>
                </a:solidFill>
                <a:latin typeface="Sassoon Penpals" panose="02000400000000000000" pitchFamily="50" charset="0"/>
              </a:rPr>
              <a:t>	Causation	Similarity and difference Perspective	Sources	 	Significance 	</a:t>
            </a:r>
            <a:r>
              <a:rPr lang="en-US" sz="1400" dirty="0">
                <a:solidFill>
                  <a:srgbClr val="FF0000"/>
                </a:solidFill>
                <a:latin typeface="Sassoon Penpals" panose="02000400000000000000" pitchFamily="50" charset="0"/>
              </a:rPr>
              <a:t>Chronology</a:t>
            </a:r>
            <a:r>
              <a:rPr lang="en-US" sz="1400" dirty="0">
                <a:solidFill>
                  <a:schemeClr val="tx1"/>
                </a:solidFill>
                <a:latin typeface="Sassoon Penpals" panose="02000400000000000000" pitchFamily="50" charset="0"/>
              </a:rPr>
              <a:t>	Empathy</a:t>
            </a:r>
          </a:p>
        </p:txBody>
      </p:sp>
      <p:sp>
        <p:nvSpPr>
          <p:cNvPr id="12" name="Rounded Rectangle 48">
            <a:extLst>
              <a:ext uri="{FF2B5EF4-FFF2-40B4-BE49-F238E27FC236}">
                <a16:creationId xmlns:a16="http://schemas.microsoft.com/office/drawing/2014/main" id="{7BB80192-160A-42ED-A39C-1EC3201B5873}"/>
              </a:ext>
            </a:extLst>
          </p:cNvPr>
          <p:cNvSpPr/>
          <p:nvPr/>
        </p:nvSpPr>
        <p:spPr>
          <a:xfrm>
            <a:off x="8555639" y="1206548"/>
            <a:ext cx="4169759" cy="38833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our school environment changed significantly 20 years ago when the area was redeveloped.</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the high street has changed significantly in the last 150 years. e.g. cars, farming community, fashion, size etc.</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Recall</a:t>
            </a:r>
            <a:r>
              <a:rPr lang="en-GB" sz="1400" dirty="0">
                <a:solidFill>
                  <a:schemeClr val="tx1"/>
                </a:solidFill>
                <a:latin typeface="Sassoon Penpals" panose="02000400000000000000" pitchFamily="50" charset="0"/>
              </a:rPr>
              <a:t> that Florence Nightingale, Mary </a:t>
            </a:r>
            <a:r>
              <a:rPr lang="en-GB" sz="1400" dirty="0" err="1">
                <a:solidFill>
                  <a:schemeClr val="tx1"/>
                </a:solidFill>
                <a:latin typeface="Sassoon Penpals" panose="02000400000000000000" pitchFamily="50" charset="0"/>
              </a:rPr>
              <a:t>Seacole</a:t>
            </a:r>
            <a:r>
              <a:rPr lang="en-GB" sz="1400" dirty="0">
                <a:solidFill>
                  <a:schemeClr val="tx1"/>
                </a:solidFill>
                <a:latin typeface="Sassoon Penpals" panose="02000400000000000000" pitchFamily="50" charset="0"/>
              </a:rPr>
              <a:t> and Edith Cavell are principally remembered as a nurses, a long time ago and were connected with major wars.</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Compare and contrast </a:t>
            </a:r>
            <a:r>
              <a:rPr lang="en-GB" sz="1400" dirty="0">
                <a:solidFill>
                  <a:schemeClr val="tx1"/>
                </a:solidFill>
                <a:latin typeface="Sassoon Penpals" panose="02000400000000000000" pitchFamily="50" charset="0"/>
              </a:rPr>
              <a:t>different ways of commemorating individuals.</a:t>
            </a:r>
          </a:p>
          <a:p>
            <a:pPr marL="228600" indent="-228600">
              <a:spcAft>
                <a:spcPts val="600"/>
              </a:spcAft>
              <a:buFont typeface="+mj-lt"/>
              <a:buAutoNum type="arabicPeriod"/>
            </a:pPr>
            <a:r>
              <a:rPr lang="en-GB" sz="1400" b="1" dirty="0">
                <a:solidFill>
                  <a:schemeClr val="tx1"/>
                </a:solidFill>
                <a:latin typeface="Sassoon Penpals" panose="02000400000000000000" pitchFamily="50" charset="0"/>
              </a:rPr>
              <a:t>Recognise</a:t>
            </a:r>
            <a:r>
              <a:rPr lang="en-GB" sz="1400" dirty="0">
                <a:solidFill>
                  <a:schemeClr val="tx1"/>
                </a:solidFill>
                <a:latin typeface="Sassoon Penpals" panose="02000400000000000000" pitchFamily="50" charset="0"/>
              </a:rPr>
              <a:t> that the nurses lived ‘beyond living memory’.</a:t>
            </a:r>
          </a:p>
          <a:p>
            <a:pPr>
              <a:spcAft>
                <a:spcPts val="600"/>
              </a:spcAft>
            </a:pPr>
            <a:endParaRPr lang="en-GB" sz="1200" b="1" dirty="0">
              <a:solidFill>
                <a:schemeClr val="tx1"/>
              </a:solidFill>
              <a:latin typeface="Sassoon Penpals" panose="02000400000000000000" pitchFamily="50" charset="0"/>
            </a:endParaRPr>
          </a:p>
          <a:p>
            <a:pPr>
              <a:spcAft>
                <a:spcPts val="600"/>
              </a:spcAft>
            </a:pPr>
            <a:endParaRPr lang="en-GB" sz="10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BB80192-160A-42ED-A39C-1EC3201B5873}"/>
              </a:ext>
            </a:extLst>
          </p:cNvPr>
          <p:cNvSpPr/>
          <p:nvPr/>
        </p:nvSpPr>
        <p:spPr>
          <a:xfrm>
            <a:off x="8555638" y="5209053"/>
            <a:ext cx="4169759" cy="425883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Have explored the concept of historical significance, change and continuity. (EYFS)</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Were introduced to people in stories about the past who did important and memorable things. (EYFS)</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Examined and talked about images of familiar situations in the past. (EYFS)</a:t>
            </a:r>
          </a:p>
          <a:p>
            <a:pPr marL="171450" indent="-171450">
              <a:spcAft>
                <a:spcPts val="600"/>
              </a:spcAft>
              <a:buFont typeface="Arial" panose="020B0604020202020204" pitchFamily="34" charset="0"/>
              <a:buChar char="•"/>
            </a:pPr>
            <a:r>
              <a:rPr lang="en-US" sz="1600" dirty="0">
                <a:solidFill>
                  <a:schemeClr val="tx1"/>
                </a:solidFill>
                <a:latin typeface="Sassoon Penpals" panose="02000400000000000000" pitchFamily="50" charset="0"/>
              </a:rPr>
              <a:t>Examined artefacts from the past. (EYFS)</a:t>
            </a: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D1AEB495-CE9E-4554-8D79-1612A478AB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250" y="5338780"/>
            <a:ext cx="606080" cy="438815"/>
          </a:xfrm>
          <a:prstGeom prst="rect">
            <a:avLst/>
          </a:prstGeom>
        </p:spPr>
      </p:pic>
      <p:sp>
        <p:nvSpPr>
          <p:cNvPr id="15" name="Rounded Rectangle 48">
            <a:extLst>
              <a:ext uri="{FF2B5EF4-FFF2-40B4-BE49-F238E27FC236}">
                <a16:creationId xmlns:a16="http://schemas.microsoft.com/office/drawing/2014/main" id="{91DDAA20-2A15-456E-87DD-0CFCDF8E92A0}"/>
              </a:ext>
            </a:extLst>
          </p:cNvPr>
          <p:cNvSpPr/>
          <p:nvPr/>
        </p:nvSpPr>
        <p:spPr>
          <a:xfrm>
            <a:off x="3874282" y="7457343"/>
            <a:ext cx="4586654" cy="201054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F0C20B84-BDE9-4A10-900B-343A58542C5F}"/>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2378216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5411</TotalTime>
  <Words>12829</Words>
  <Application>Microsoft Office PowerPoint</Application>
  <PresentationFormat>A3 Paper (297x420 mm)</PresentationFormat>
  <Paragraphs>1318</Paragraphs>
  <Slides>26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Calibri Light</vt:lpstr>
      <vt:lpstr>Comic Sans MS</vt:lpstr>
      <vt:lpstr>Noto Sans Symbols</vt:lpstr>
      <vt:lpstr>Sassoon Penpals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Luke Paramor</cp:lastModifiedBy>
  <cp:revision>411</cp:revision>
  <cp:lastPrinted>2023-07-24T11:25:08Z</cp:lastPrinted>
  <dcterms:created xsi:type="dcterms:W3CDTF">2021-01-16T16:53:53Z</dcterms:created>
  <dcterms:modified xsi:type="dcterms:W3CDTF">2024-05-05T12:47:38Z</dcterms:modified>
</cp:coreProperties>
</file>