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9" r:id="rId2"/>
    <p:sldId id="320" r:id="rId3"/>
    <p:sldId id="331" r:id="rId4"/>
    <p:sldId id="321" r:id="rId5"/>
    <p:sldId id="377" r:id="rId6"/>
    <p:sldId id="324" r:id="rId7"/>
    <p:sldId id="335" r:id="rId8"/>
    <p:sldId id="323" r:id="rId9"/>
    <p:sldId id="336" r:id="rId10"/>
    <p:sldId id="325" r:id="rId11"/>
    <p:sldId id="332" r:id="rId12"/>
    <p:sldId id="326" r:id="rId13"/>
    <p:sldId id="3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7C3"/>
    <a:srgbClr val="D628A8"/>
    <a:srgbClr val="F8AEF8"/>
    <a:srgbClr val="FE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5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E5B1B-942D-41C2-A35E-77C82422BD34}" type="datetimeFigureOut">
              <a:rPr lang="en-GB" smtClean="0"/>
              <a:t>28/12/2023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EF801-BF70-4530-AE31-BD4345CDC832}" type="slidenum">
              <a:rPr lang="en-GB" smtClean="0"/>
              <a:t>‹#›</a:t>
            </a:fld>
            <a:endParaRPr lang="en-GB"/>
          </a:p>
        </p:txBody>
      </p:sp>
    </p:spTree>
    <p:extLst>
      <p:ext uri="{BB962C8B-B14F-4D97-AF65-F5344CB8AC3E}">
        <p14:creationId xmlns:p14="http://schemas.microsoft.com/office/powerpoint/2010/main" val="28653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3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34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2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32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7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4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40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33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56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5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37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7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CC6B3-EC6E-47D6-AB75-4ED80AA59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5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bg1"/>
                </a:solidFill>
                <a:latin typeface="Arial Rounded MT Bold"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itchFamily="34" charset="0"/>
                <a:cs typeface="Arial" pitchFamily="34" charset="0"/>
              </a:defRPr>
            </a:lvl1pPr>
          </a:lstStyle>
          <a:p>
            <a:fld id="{3BB1766E-2C4C-401C-A9AA-C99F89171007}" type="datetimeFigureOut">
              <a:rPr lang="en-GB" smtClean="0"/>
              <a:pPr/>
              <a:t>28/12/2023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itchFamily="34" charset="0"/>
                <a:cs typeface="Arial" pitchFamily="34" charset="0"/>
              </a:defRPr>
            </a:lvl1p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itchFamily="34" charset="0"/>
                <a:cs typeface="Arial" pitchFamily="34" charset="0"/>
              </a:defRPr>
            </a:lvl1pPr>
          </a:lstStyle>
          <a:p>
            <a:fld id="{C2CA7E74-DCDF-41BB-9BA3-9A88F572D2C2}" type="slidenum">
              <a:rPr lang="en-GB" smtClean="0"/>
              <a:pPr/>
              <a:t>‹#›</a:t>
            </a:fld>
            <a:endParaRPr lang="en-GB"/>
          </a:p>
        </p:txBody>
      </p:sp>
    </p:spTree>
    <p:extLst>
      <p:ext uri="{BB962C8B-B14F-4D97-AF65-F5344CB8AC3E}">
        <p14:creationId xmlns:p14="http://schemas.microsoft.com/office/powerpoint/2010/main" val="12028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143892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240306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258545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200248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33508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401568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98605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281108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351437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B1766E-2C4C-401C-A9AA-C99F89171007}" type="datetimeFigureOut">
              <a:rPr lang="en-GB" smtClean="0"/>
              <a:t>28/12/2023</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2CA7E74-DCDF-41BB-9BA3-9A88F572D2C2}" type="slidenum">
              <a:rPr lang="en-GB" smtClean="0"/>
              <a:t>‹#›</a:t>
            </a:fld>
            <a:endParaRPr lang="en-GB"/>
          </a:p>
        </p:txBody>
      </p:sp>
    </p:spTree>
    <p:extLst>
      <p:ext uri="{BB962C8B-B14F-4D97-AF65-F5344CB8AC3E}">
        <p14:creationId xmlns:p14="http://schemas.microsoft.com/office/powerpoint/2010/main" val="336812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346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Arial Rounded MT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8977121" y="3647824"/>
            <a:ext cx="2487384" cy="2475191"/>
          </a:xfrm>
          <a:prstGeom prst="rect">
            <a:avLst/>
          </a:prstGeom>
        </p:spPr>
      </p:pic>
      <p:sp>
        <p:nvSpPr>
          <p:cNvPr id="22" name="Rectangle 21"/>
          <p:cNvSpPr/>
          <p:nvPr/>
        </p:nvSpPr>
        <p:spPr>
          <a:xfrm>
            <a:off x="1273628" y="674400"/>
            <a:ext cx="9674233" cy="2800767"/>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RSHE Life skills Learning Scaffolds</a:t>
            </a:r>
          </a:p>
        </p:txBody>
      </p:sp>
    </p:spTree>
    <p:extLst>
      <p:ext uri="{BB962C8B-B14F-4D97-AF65-F5344CB8AC3E}">
        <p14:creationId xmlns:p14="http://schemas.microsoft.com/office/powerpoint/2010/main" val="291963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5</a:t>
            </a:r>
          </a:p>
        </p:txBody>
      </p:sp>
    </p:spTree>
    <p:extLst>
      <p:ext uri="{BB962C8B-B14F-4D97-AF65-F5344CB8AC3E}">
        <p14:creationId xmlns:p14="http://schemas.microsoft.com/office/powerpoint/2010/main" val="379385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185191" y="458378"/>
            <a:ext cx="5658982" cy="2736378"/>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Online </a:t>
            </a:r>
            <a:r>
              <a:rPr lang="en-GB" sz="1400">
                <a:solidFill>
                  <a:prstClr val="black"/>
                </a:solidFill>
                <a:latin typeface="Sassoon Penpals" panose="02000400000000000000" pitchFamily="50" charset="0"/>
              </a:rPr>
              <a:t>Friendships &amp; </a:t>
            </a:r>
            <a:r>
              <a:rPr lang="en-GB" sz="1400" dirty="0">
                <a:solidFill>
                  <a:prstClr val="black"/>
                </a:solidFill>
                <a:latin typeface="Sassoon Penpals" panose="02000400000000000000" pitchFamily="50" charset="0"/>
              </a:rPr>
              <a:t>Internet Safety</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physical changes during puberty.</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the menstrual cycle.</a:t>
            </a:r>
          </a:p>
          <a:p>
            <a:pPr marL="540000" indent="-540000">
              <a:spcAft>
                <a:spcPts val="200"/>
              </a:spcAft>
              <a:buFont typeface="+mj-lt"/>
              <a:buAutoNum type="arabicParenR"/>
            </a:pPr>
            <a:r>
              <a:rPr lang="en-GB" sz="1400" dirty="0">
                <a:solidFill>
                  <a:prstClr val="black"/>
                </a:solidFill>
                <a:latin typeface="Sassoon Penpals" panose="02000400000000000000" pitchFamily="50" charset="0"/>
              </a:rPr>
              <a:t>To understand emotional changes during puberty.</a:t>
            </a:r>
            <a:r>
              <a:rPr lang="en-GB" sz="1400" dirty="0">
                <a:solidFill>
                  <a:schemeClr val="tx1"/>
                </a:solidFill>
                <a:latin typeface="Sassoon Penpals" panose="02000400000000000000" pitchFamily="50" charset="0"/>
              </a:rPr>
              <a:t> </a:t>
            </a:r>
          </a:p>
          <a:p>
            <a:pPr marL="540000" indent="-540000">
              <a:spcAft>
                <a:spcPts val="200"/>
              </a:spcAft>
              <a:buFont typeface="+mj-lt"/>
              <a:buAutoNum type="arabicParenR"/>
            </a:pPr>
            <a:r>
              <a:rPr lang="en-GB" sz="1400" dirty="0">
                <a:solidFill>
                  <a:schemeClr val="tx1"/>
                </a:solidFill>
                <a:latin typeface="Sassoon Penpals" panose="02000400000000000000" pitchFamily="50" charset="0"/>
              </a:rPr>
              <a:t>To understand how to help someone who is bleeding or who has suffered a head injury.</a:t>
            </a:r>
          </a:p>
          <a:p>
            <a:pPr marL="540000" indent="-540000">
              <a:spcAft>
                <a:spcPts val="200"/>
              </a:spcAft>
              <a:buFont typeface="+mj-lt"/>
              <a:buAutoNum type="arabicParenR"/>
            </a:pPr>
            <a:r>
              <a:rPr lang="en-GB" sz="1400" dirty="0">
                <a:solidFill>
                  <a:schemeClr val="tx1"/>
                </a:solidFill>
                <a:latin typeface="Sassoon Penpals" panose="02000400000000000000" pitchFamily="50" charset="0"/>
              </a:rPr>
              <a:t>To begin to understand the influence others have on us and how we can make our own decisions.</a:t>
            </a: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rPr>
              <a:t>To learn about giving and asking for permission (consent). To learn about personal boundaries. To learn about appropriate and inappropriate touch</a:t>
            </a:r>
          </a:p>
          <a:p>
            <a:pPr marL="540000" indent="-540000">
              <a:spcAft>
                <a:spcPts val="200"/>
              </a:spcAft>
              <a:buFont typeface="+mj-lt"/>
              <a:buAutoNum type="arabicParenR"/>
            </a:pPr>
            <a:endParaRPr lang="en-GB" sz="1400" dirty="0">
              <a:solidFill>
                <a:schemeClr val="tx1"/>
              </a:solidFill>
              <a:latin typeface="Sassoon Penpals" panose="02000400000000000000" pitchFamily="50" charset="0"/>
            </a:endParaRPr>
          </a:p>
          <a:p>
            <a:pPr marL="540000" indent="-540000">
              <a:spcAft>
                <a:spcPts val="200"/>
              </a:spcAft>
              <a:buFont typeface="+mj-lt"/>
              <a:buAutoNum type="arabicParenR"/>
            </a:pPr>
            <a:endParaRPr lang="en-GB" sz="1400" dirty="0">
              <a:solidFill>
                <a:schemeClr val="tx1"/>
              </a:solidFill>
              <a:latin typeface="Sassoon Penpals" panose="02000400000000000000" pitchFamily="50" charset="0"/>
            </a:endParaRPr>
          </a:p>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p:txBody>
      </p:sp>
      <p:sp>
        <p:nvSpPr>
          <p:cNvPr id="12" name="Rounded Rectangle 11"/>
          <p:cNvSpPr/>
          <p:nvPr/>
        </p:nvSpPr>
        <p:spPr>
          <a:xfrm>
            <a:off x="6202999" y="448534"/>
            <a:ext cx="2372636" cy="2320387"/>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puberty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cervix</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ovary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fallopian tube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uterus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vagina</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Vulva</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clitoris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urethra</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vaginal opening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labia</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6234709" y="453776"/>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263352"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Year 5 RSHE Life skills-</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ea typeface="+mn-ea"/>
                <a:cs typeface="+mn-cs"/>
              </a:rPr>
              <a:t> Safety and the changing body</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 </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120099" y="3305288"/>
            <a:ext cx="11912518" cy="3540705"/>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pPr>
            <a:endParaRPr lang="en-GB" sz="1600" dirty="0">
              <a:solidFill>
                <a:schemeClr val="tx1"/>
              </a:solidFill>
              <a:latin typeface="Sassoon Penpals" panose="02000400000000000000" pitchFamily="50" charset="0"/>
            </a:endParaRPr>
          </a:p>
          <a:p>
            <a:pPr lvl="0">
              <a:spcAft>
                <a:spcPts val="200"/>
              </a:spcAft>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2) What do we know about growing up? What are the correct names for parts of the body?</a:t>
            </a:r>
          </a:p>
          <a:p>
            <a:pPr lvl="0">
              <a:spcAft>
                <a:spcPts val="200"/>
              </a:spcAft>
            </a:pPr>
            <a:r>
              <a:rPr lang="en-GB" sz="1400" dirty="0">
                <a:solidFill>
                  <a:schemeClr val="tx1"/>
                </a:solidFill>
                <a:latin typeface="Sassoon Penpals" panose="02000400000000000000" pitchFamily="50" charset="0"/>
              </a:rPr>
              <a:t>3) What is a period? How do you deal with periods? What changes do boys go through during puberty? Who can you go to if you have questions about growing up?</a:t>
            </a:r>
          </a:p>
          <a:p>
            <a:pPr lvl="0">
              <a:spcAft>
                <a:spcPts val="200"/>
              </a:spcAft>
            </a:pPr>
            <a:r>
              <a:rPr lang="en-GB" sz="1400" dirty="0">
                <a:solidFill>
                  <a:schemeClr val="tx1"/>
                </a:solidFill>
                <a:latin typeface="Sassoon Penpals" panose="02000400000000000000" pitchFamily="50" charset="0"/>
              </a:rPr>
              <a:t>4) What do we know about puberty? What other changes happen during puberty? Who can help with problems? What do I know now about puberty that I didn’t at the start of these lessons?</a:t>
            </a:r>
          </a:p>
          <a:p>
            <a:pPr lvl="0">
              <a:spcAft>
                <a:spcPts val="200"/>
              </a:spcAft>
            </a:pPr>
            <a:r>
              <a:rPr lang="en-GB" sz="1400" dirty="0">
                <a:solidFill>
                  <a:schemeClr val="tx1"/>
                </a:solidFill>
                <a:latin typeface="Sassoon Penpals" panose="02000400000000000000" pitchFamily="50" charset="0"/>
              </a:rPr>
              <a:t>5) Vocab – arteries, heart, severe, minor, veins, positioning, shock, oxygen, red blood cells, reassuring, circulating, white blood cells, infection, bandaging, safety, head injury, concussion, calm, report, emergency</a:t>
            </a:r>
          </a:p>
          <a:p>
            <a:pPr lvl="0">
              <a:spcAft>
                <a:spcPts val="200"/>
              </a:spcAft>
            </a:pPr>
            <a:r>
              <a:rPr lang="en-GB" sz="1400" dirty="0">
                <a:solidFill>
                  <a:schemeClr val="tx1"/>
                </a:solidFill>
                <a:latin typeface="Sassoon Penpals" panose="02000400000000000000" pitchFamily="50" charset="0"/>
              </a:rPr>
              <a:t>6) What choices do we make? How have the choices changed as we have got older? Who and what influences our decisions? What do we need to think about before making a decision? What can I do to make my opinion clear to my friends?</a:t>
            </a:r>
          </a:p>
          <a:p>
            <a:pPr lvl="0">
              <a:spcAft>
                <a:spcPts val="200"/>
              </a:spcAft>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7" name="Rectangle 16">
            <a:extLst>
              <a:ext uri="{FF2B5EF4-FFF2-40B4-BE49-F238E27FC236}">
                <a16:creationId xmlns:a16="http://schemas.microsoft.com/office/drawing/2014/main" id="{12428BED-BB97-4694-820C-47EF1B387042}"/>
              </a:ext>
            </a:extLst>
          </p:cNvPr>
          <p:cNvSpPr/>
          <p:nvPr/>
        </p:nvSpPr>
        <p:spPr>
          <a:xfrm>
            <a:off x="263352" y="3476610"/>
            <a:ext cx="15135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263352" y="458379"/>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ounded Rectangle 11">
            <a:extLst>
              <a:ext uri="{FF2B5EF4-FFF2-40B4-BE49-F238E27FC236}">
                <a16:creationId xmlns:a16="http://schemas.microsoft.com/office/drawing/2014/main" id="{F40CC415-EEBC-4E08-904B-88AF3E4D760E}"/>
              </a:ext>
            </a:extLst>
          </p:cNvPr>
          <p:cNvSpPr/>
          <p:nvPr/>
        </p:nvSpPr>
        <p:spPr>
          <a:xfrm>
            <a:off x="8934461" y="1016342"/>
            <a:ext cx="3137441" cy="320252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menstruation/period</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egg</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ova</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Ovaries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Womb</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bleeding</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lining</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sanitary products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towels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tampons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reusable products (period pants, cups)</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wet dreams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Ejaculation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attraction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puberty</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change</a:t>
            </a:r>
          </a:p>
          <a:p>
            <a:pPr>
              <a:spcAft>
                <a:spcPts val="200"/>
              </a:spcAft>
              <a:defRPr/>
            </a:pPr>
            <a:r>
              <a:rPr lang="en-GB" sz="1400" dirty="0">
                <a:solidFill>
                  <a:schemeClr val="tx1"/>
                </a:solidFill>
                <a:latin typeface="Sassoon Penpals" panose="02000400000000000000" pitchFamily="50" charset="0"/>
              </a:rPr>
              <a:t>Feelings</a:t>
            </a:r>
          </a:p>
          <a:p>
            <a:pPr>
              <a:spcAft>
                <a:spcPts val="200"/>
              </a:spcAft>
              <a:defRPr/>
            </a:pPr>
            <a:r>
              <a:rPr lang="en-GB" sz="1400" dirty="0">
                <a:solidFill>
                  <a:schemeClr val="tx1"/>
                </a:solidFill>
                <a:latin typeface="Sassoon Penpals" panose="02000400000000000000" pitchFamily="50" charset="0"/>
              </a:rPr>
              <a:t>voice breaking</a:t>
            </a:r>
          </a:p>
          <a:p>
            <a:pPr>
              <a:spcAft>
                <a:spcPts val="200"/>
              </a:spcAft>
              <a:defRPr/>
            </a:pPr>
            <a:r>
              <a:rPr lang="en-GB" sz="1400" dirty="0">
                <a:solidFill>
                  <a:schemeClr val="tx1"/>
                </a:solidFill>
                <a:latin typeface="Sassoon Penpals" panose="02000400000000000000" pitchFamily="50" charset="0"/>
              </a:rPr>
              <a:t>erections</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lvl="0">
              <a:spcAft>
                <a:spcPts val="200"/>
              </a:spcAf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21" name="Rounded Rectangle 11">
            <a:extLst>
              <a:ext uri="{FF2B5EF4-FFF2-40B4-BE49-F238E27FC236}">
                <a16:creationId xmlns:a16="http://schemas.microsoft.com/office/drawing/2014/main" id="{96C33777-2F55-4A42-93AA-8436199CFB98}"/>
              </a:ext>
            </a:extLst>
          </p:cNvPr>
          <p:cNvSpPr/>
          <p:nvPr/>
        </p:nvSpPr>
        <p:spPr>
          <a:xfrm>
            <a:off x="9753392" y="4567981"/>
            <a:ext cx="2031996" cy="202864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defRPr/>
            </a:pPr>
            <a:r>
              <a:rPr lang="en-GB" sz="1600" dirty="0">
                <a:solidFill>
                  <a:schemeClr val="tx1"/>
                </a:solidFill>
                <a:latin typeface="Sassoon Penpals" panose="02000400000000000000" pitchFamily="50" charset="0"/>
              </a:rPr>
              <a:t>pressure</a:t>
            </a:r>
          </a:p>
          <a:p>
            <a:pPr lvl="0">
              <a:spcAft>
                <a:spcPts val="200"/>
              </a:spcAft>
              <a:defRPr/>
            </a:pPr>
            <a:r>
              <a:rPr lang="en-GB" sz="1600" dirty="0">
                <a:solidFill>
                  <a:schemeClr val="tx1"/>
                </a:solidFill>
                <a:latin typeface="Sassoon Penpals" panose="02000400000000000000" pitchFamily="50" charset="0"/>
              </a:rPr>
              <a:t>peer pressure</a:t>
            </a:r>
          </a:p>
          <a:p>
            <a:pPr lvl="0">
              <a:spcAft>
                <a:spcPts val="200"/>
              </a:spcAft>
              <a:defRPr/>
            </a:pPr>
            <a:r>
              <a:rPr lang="en-GB" sz="1600" dirty="0">
                <a:solidFill>
                  <a:schemeClr val="tx1"/>
                </a:solidFill>
                <a:latin typeface="Sassoon Penpals" panose="02000400000000000000" pitchFamily="50" charset="0"/>
              </a:rPr>
              <a:t>peer acceptance</a:t>
            </a:r>
          </a:p>
          <a:p>
            <a:pPr lvl="0">
              <a:spcAft>
                <a:spcPts val="200"/>
              </a:spcAft>
              <a:defRPr/>
            </a:pPr>
            <a:r>
              <a:rPr lang="en-GB" sz="1600" dirty="0">
                <a:solidFill>
                  <a:schemeClr val="tx1"/>
                </a:solidFill>
                <a:latin typeface="Sassoon Penpals" panose="02000400000000000000" pitchFamily="50" charset="0"/>
              </a:rPr>
              <a:t>influence</a:t>
            </a:r>
          </a:p>
          <a:p>
            <a:pPr lvl="0">
              <a:spcAft>
                <a:spcPts val="200"/>
              </a:spcAft>
              <a:defRPr/>
            </a:pPr>
            <a:r>
              <a:rPr lang="en-GB" sz="1600" dirty="0">
                <a:solidFill>
                  <a:schemeClr val="tx1"/>
                </a:solidFill>
                <a:latin typeface="Sassoon Penpals" panose="02000400000000000000" pitchFamily="50" charset="0"/>
              </a:rPr>
              <a:t>choice</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pic>
        <p:nvPicPr>
          <p:cNvPr id="4" name="Picture 3">
            <a:extLst>
              <a:ext uri="{FF2B5EF4-FFF2-40B4-BE49-F238E27FC236}">
                <a16:creationId xmlns:a16="http://schemas.microsoft.com/office/drawing/2014/main" id="{EB1184A6-8A0E-4C5F-A3A7-06F3333BC3C6}"/>
              </a:ext>
            </a:extLst>
          </p:cNvPr>
          <p:cNvPicPr>
            <a:picLocks noChangeAspect="1"/>
          </p:cNvPicPr>
          <p:nvPr/>
        </p:nvPicPr>
        <p:blipFill>
          <a:blip r:embed="rId4"/>
          <a:stretch>
            <a:fillRect/>
          </a:stretch>
        </p:blipFill>
        <p:spPr>
          <a:xfrm>
            <a:off x="6095999" y="4462621"/>
            <a:ext cx="3348443" cy="2233613"/>
          </a:xfrm>
          <a:prstGeom prst="rect">
            <a:avLst/>
          </a:prstGeom>
        </p:spPr>
      </p:pic>
    </p:spTree>
    <p:extLst>
      <p:ext uri="{BB962C8B-B14F-4D97-AF65-F5344CB8AC3E}">
        <p14:creationId xmlns:p14="http://schemas.microsoft.com/office/powerpoint/2010/main" val="272987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6</a:t>
            </a:r>
          </a:p>
        </p:txBody>
      </p:sp>
    </p:spTree>
    <p:extLst>
      <p:ext uri="{BB962C8B-B14F-4D97-AF65-F5344CB8AC3E}">
        <p14:creationId xmlns:p14="http://schemas.microsoft.com/office/powerpoint/2010/main" val="368585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313266" y="462080"/>
            <a:ext cx="7256754" cy="2732676"/>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begin to understand the risks of alcohol.</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 To understand that online relationships should be treated in the same way as face to face relationships.</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the changes that happen during puberty.</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the biology of conception.</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the development of the baby during pregnancy.</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how to help someone who is unresponsive.</a:t>
            </a:r>
          </a:p>
          <a:p>
            <a:pPr marL="540000" lvl="0" indent="-540000">
              <a:spcAft>
                <a:spcPts val="200"/>
              </a:spcAft>
              <a:buFont typeface="+mj-lt"/>
              <a:buAutoNum type="arabicParenR"/>
            </a:pPr>
            <a:r>
              <a:rPr lang="en-GB" sz="1400" dirty="0">
                <a:solidFill>
                  <a:srgbClr val="FF0000"/>
                </a:solidFill>
                <a:latin typeface="Sassoon Penpals" panose="02000400000000000000" pitchFamily="50" charset="0"/>
              </a:rPr>
              <a:t>To learn about giving and asking for permission (consent). To learn about personal boundaries. To learn about appropriate and inappropriate touch</a:t>
            </a:r>
          </a:p>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p:txBody>
      </p:sp>
      <p:sp>
        <p:nvSpPr>
          <p:cNvPr id="12" name="Rounded Rectangle 11"/>
          <p:cNvSpPr/>
          <p:nvPr/>
        </p:nvSpPr>
        <p:spPr>
          <a:xfrm>
            <a:off x="8134733" y="620363"/>
            <a:ext cx="2731999" cy="241211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Please add relevant vocabulary to your lesson slides</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8212858" y="658364"/>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344034"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Year 6 RSHE Life skills-</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ea typeface="+mn-ea"/>
                <a:cs typeface="+mn-cs"/>
              </a:rPr>
              <a:t> Safety and the changing body</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  </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313266" y="3344827"/>
            <a:ext cx="11873233" cy="351317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pPr>
            <a:endParaRPr lang="en-GB" sz="1600" dirty="0">
              <a:solidFill>
                <a:schemeClr val="tx1"/>
              </a:solidFill>
              <a:latin typeface="Sassoon Penpals" panose="02000400000000000000" pitchFamily="50" charset="0"/>
            </a:endParaRP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alcoholic drinks do we know about? Where have you seen people drinking alcoholic drinks? Why do some adults choose to drink alcohol? Why do some adults choose not to drink alcohol? What are the risks of drinking alcohol? Who can help if we have any worries about alcohol?</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Why do people pretend to be someone they are not online? What happens when a report is made against someone? Why do people say things online they wouldn’t in real life? What can we do about bullying online? How can we deal with negativity online?</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happens during puberty? What are the correct names for the parts of the body? What problems might people have during puberty and how can I help? </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happens during the menstrual cycle? How is a baby made? At what age can people legally have intercourse? </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happens during pregnancy? How does a baby develop? What does a baby need in the first months of life? What do we know about how babies develop during pregnancy?  </a:t>
            </a:r>
            <a:endParaRPr lang="en-GB" sz="1400" dirty="0">
              <a:solidFill>
                <a:schemeClr val="tx1"/>
              </a:solidFill>
              <a:latin typeface="Sassoon Penpals" panose="02000400000000000000" pitchFamily="50" charset="0"/>
            </a:endParaRPr>
          </a:p>
          <a:p>
            <a:pPr lvl="0">
              <a:spcAft>
                <a:spcPts val="200"/>
              </a:spcAft>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do we know about babies’ needs in the first months of life?</a:t>
            </a:r>
          </a:p>
          <a:p>
            <a:pPr lvl="0">
              <a:spcAft>
                <a:spcPts val="200"/>
              </a:spcAft>
            </a:pPr>
            <a:r>
              <a:rPr lang="en-GB" sz="1400">
                <a:solidFill>
                  <a:schemeClr val="tx1"/>
                </a:solidFill>
                <a:latin typeface="Sassoon Penpals" panose="02000400000000000000" pitchFamily="50" charset="0"/>
              </a:rPr>
              <a:t>7</a:t>
            </a:r>
            <a:r>
              <a:rPr lang="en-GB" sz="1400" dirty="0">
                <a:solidFill>
                  <a:schemeClr val="tx1"/>
                </a:solidFill>
                <a:latin typeface="Sassoon Penpals" panose="02000400000000000000" pitchFamily="50" charset="0"/>
              </a:rPr>
              <a:t>) What is a primary survey? How do I  conduct a primary survey? How do you place a casualty who is unresponsive and breathing normally into the recovery position? How do I seek medical help?</a:t>
            </a: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7" name="Rectangle 16">
            <a:extLst>
              <a:ext uri="{FF2B5EF4-FFF2-40B4-BE49-F238E27FC236}">
                <a16:creationId xmlns:a16="http://schemas.microsoft.com/office/drawing/2014/main" id="{12428BED-BB97-4694-820C-47EF1B387042}"/>
              </a:ext>
            </a:extLst>
          </p:cNvPr>
          <p:cNvSpPr/>
          <p:nvPr/>
        </p:nvSpPr>
        <p:spPr>
          <a:xfrm>
            <a:off x="542806" y="3385814"/>
            <a:ext cx="15135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344034" y="533629"/>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4CFC975-EAE9-40F8-A3A4-C8E7CFE8196A}"/>
              </a:ext>
            </a:extLst>
          </p:cNvPr>
          <p:cNvPicPr>
            <a:picLocks noChangeAspect="1"/>
          </p:cNvPicPr>
          <p:nvPr/>
        </p:nvPicPr>
        <p:blipFill>
          <a:blip r:embed="rId4"/>
          <a:stretch>
            <a:fillRect/>
          </a:stretch>
        </p:blipFill>
        <p:spPr>
          <a:xfrm>
            <a:off x="9896331" y="5671307"/>
            <a:ext cx="1675431" cy="990860"/>
          </a:xfrm>
          <a:prstGeom prst="rect">
            <a:avLst/>
          </a:prstGeom>
        </p:spPr>
      </p:pic>
    </p:spTree>
    <p:extLst>
      <p:ext uri="{BB962C8B-B14F-4D97-AF65-F5344CB8AC3E}">
        <p14:creationId xmlns:p14="http://schemas.microsoft.com/office/powerpoint/2010/main" val="193893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1</a:t>
            </a:r>
          </a:p>
        </p:txBody>
      </p:sp>
    </p:spTree>
    <p:extLst>
      <p:ext uri="{BB962C8B-B14F-4D97-AF65-F5344CB8AC3E}">
        <p14:creationId xmlns:p14="http://schemas.microsoft.com/office/powerpoint/2010/main" val="73832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263352" y="718628"/>
            <a:ext cx="5658982" cy="205029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know how to respond to adults in a safe and familiar context.</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how to respond to adults in a range of situations.</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know what an emergency is and how to make a phone call if needed.</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begin to understand the difference between acceptable and unacceptable physical contact.</a:t>
            </a:r>
          </a:p>
          <a:p>
            <a:pPr marL="540000" lvl="0" indent="-540000">
              <a:spcAft>
                <a:spcPts val="200"/>
              </a:spcAft>
              <a:buFont typeface="+mj-lt"/>
              <a:buAutoNum type="arabicParenR"/>
            </a:pPr>
            <a:r>
              <a:rPr lang="en-GB" sz="1400" dirty="0">
                <a:solidFill>
                  <a:schemeClr val="tx1"/>
                </a:solidFill>
                <a:latin typeface="Sassoon Penpals" panose="02000400000000000000" pitchFamily="50" charset="0"/>
              </a:rPr>
              <a:t>To begin to understand what is safe to put into or onto our bodies. </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learn what it means to ask for permission.</a:t>
            </a:r>
          </a:p>
        </p:txBody>
      </p:sp>
      <p:sp>
        <p:nvSpPr>
          <p:cNvPr id="12" name="Rounded Rectangle 11"/>
          <p:cNvSpPr/>
          <p:nvPr/>
        </p:nvSpPr>
        <p:spPr>
          <a:xfrm>
            <a:off x="6202998" y="232755"/>
            <a:ext cx="4510797" cy="2627891"/>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lvl="0">
              <a:spcAft>
                <a:spcPts val="200"/>
              </a:spcAft>
              <a:defRPr/>
            </a:pPr>
            <a:r>
              <a:rPr lang="en-GB" sz="1400" dirty="0">
                <a:solidFill>
                  <a:schemeClr val="tx1"/>
                </a:solidFill>
                <a:latin typeface="Sassoon Penpals" panose="02000400000000000000" pitchFamily="50" charset="0"/>
              </a:rPr>
              <a:t>adult </a:t>
            </a:r>
          </a:p>
          <a:p>
            <a:pPr lvl="0">
              <a:spcAft>
                <a:spcPts val="200"/>
              </a:spcAft>
              <a:defRPr/>
            </a:pPr>
            <a:r>
              <a:rPr lang="en-GB" sz="1400" dirty="0">
                <a:solidFill>
                  <a:schemeClr val="tx1"/>
                </a:solidFill>
                <a:latin typeface="Sassoon Penpals" panose="02000400000000000000" pitchFamily="50" charset="0"/>
              </a:rPr>
              <a:t>job</a:t>
            </a:r>
          </a:p>
          <a:p>
            <a:pPr lvl="0">
              <a:spcAft>
                <a:spcPts val="200"/>
              </a:spcAft>
              <a:defRPr/>
            </a:pPr>
            <a:r>
              <a:rPr lang="en-GB" sz="1400" dirty="0">
                <a:solidFill>
                  <a:schemeClr val="tx1"/>
                </a:solidFill>
                <a:latin typeface="Sassoon Penpals" panose="02000400000000000000" pitchFamily="50" charset="0"/>
              </a:rPr>
              <a:t>manners</a:t>
            </a:r>
          </a:p>
          <a:p>
            <a:pPr lvl="0">
              <a:spcAft>
                <a:spcPts val="200"/>
              </a:spcAft>
              <a:defRPr/>
            </a:pPr>
            <a:r>
              <a:rPr lang="en-GB" sz="1400" dirty="0">
                <a:solidFill>
                  <a:schemeClr val="tx1"/>
                </a:solidFill>
                <a:latin typeface="Sassoon Penpals" panose="02000400000000000000" pitchFamily="50" charset="0"/>
              </a:rPr>
              <a:t>polite</a:t>
            </a:r>
          </a:p>
          <a:p>
            <a:pPr lvl="0">
              <a:spcAft>
                <a:spcPts val="200"/>
              </a:spcAft>
              <a:defRPr/>
            </a:pPr>
            <a:r>
              <a:rPr lang="en-GB" sz="1400" dirty="0">
                <a:solidFill>
                  <a:schemeClr val="tx1"/>
                </a:solidFill>
                <a:latin typeface="Sassoon Penpals" panose="02000400000000000000" pitchFamily="50" charset="0"/>
              </a:rPr>
              <a:t>visitor</a:t>
            </a:r>
          </a:p>
          <a:p>
            <a:pPr lvl="0">
              <a:spcAft>
                <a:spcPts val="200"/>
              </a:spcAft>
              <a:defRPr/>
            </a:pPr>
            <a:r>
              <a:rPr lang="en-GB" sz="1400" dirty="0">
                <a:solidFill>
                  <a:schemeClr val="tx1"/>
                </a:solidFill>
                <a:latin typeface="Sassoon Penpals" panose="02000400000000000000" pitchFamily="50" charset="0"/>
              </a:rPr>
              <a:t>stranger</a:t>
            </a:r>
          </a:p>
          <a:p>
            <a:pPr lvl="0">
              <a:spcAft>
                <a:spcPts val="200"/>
              </a:spcAft>
              <a:defRPr/>
            </a:pPr>
            <a:r>
              <a:rPr lang="en-GB" sz="1400" dirty="0">
                <a:solidFill>
                  <a:schemeClr val="tx1"/>
                </a:solidFill>
                <a:latin typeface="Sassoon Penpals" panose="02000400000000000000" pitchFamily="50" charset="0"/>
              </a:rPr>
              <a:t>worry</a:t>
            </a: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endParaRPr lang="en-GB" sz="1400" dirty="0">
              <a:solidFill>
                <a:schemeClr val="tx1"/>
              </a:solidFill>
              <a:latin typeface="Sassoon Penpals" panose="02000400000000000000" pitchFamily="50" charset="0"/>
            </a:endParaRPr>
          </a:p>
          <a:p>
            <a:pPr lvl="0">
              <a:spcAft>
                <a:spcPts val="200"/>
              </a:spcAft>
              <a:defRPr/>
            </a:pPr>
            <a:r>
              <a:rPr lang="en-GB" sz="1400" dirty="0">
                <a:solidFill>
                  <a:schemeClr val="tx1"/>
                </a:solidFill>
                <a:latin typeface="Sassoon Penpals" panose="02000400000000000000" pitchFamily="50" charset="0"/>
              </a:rPr>
              <a:t>police</a:t>
            </a:r>
          </a:p>
          <a:p>
            <a:pPr lvl="0">
              <a:spcAft>
                <a:spcPts val="200"/>
              </a:spcAft>
              <a:defRPr/>
            </a:pPr>
            <a:r>
              <a:rPr lang="en-GB" sz="1400" dirty="0">
                <a:solidFill>
                  <a:schemeClr val="tx1"/>
                </a:solidFill>
                <a:latin typeface="Sassoon Penpals" panose="02000400000000000000" pitchFamily="50" charset="0"/>
              </a:rPr>
              <a:t>fire</a:t>
            </a:r>
          </a:p>
          <a:p>
            <a:pPr lvl="0">
              <a:spcAft>
                <a:spcPts val="200"/>
              </a:spcAft>
              <a:defRPr/>
            </a:pPr>
            <a:r>
              <a:rPr lang="en-GB" sz="1400" dirty="0">
                <a:solidFill>
                  <a:schemeClr val="tx1"/>
                </a:solidFill>
                <a:latin typeface="Sassoon Penpals" panose="02000400000000000000" pitchFamily="50" charset="0"/>
              </a:rPr>
              <a:t>ambulance</a:t>
            </a:r>
          </a:p>
          <a:p>
            <a:pPr lvl="0">
              <a:spcAft>
                <a:spcPts val="200"/>
              </a:spcAft>
              <a:defRPr/>
            </a:pPr>
            <a:r>
              <a:rPr lang="en-GB" sz="1400" dirty="0">
                <a:solidFill>
                  <a:schemeClr val="tx1"/>
                </a:solidFill>
                <a:latin typeface="Sassoon Penpals" panose="02000400000000000000" pitchFamily="50" charset="0"/>
              </a:rPr>
              <a:t>emergency</a:t>
            </a:r>
          </a:p>
          <a:p>
            <a:pPr lvl="0">
              <a:spcAft>
                <a:spcPts val="200"/>
              </a:spcAft>
              <a:defRPr/>
            </a:pPr>
            <a:r>
              <a:rPr lang="en-GB" sz="1400" dirty="0">
                <a:solidFill>
                  <a:schemeClr val="tx1"/>
                </a:solidFill>
                <a:latin typeface="Sassoon Penpals" panose="02000400000000000000" pitchFamily="50" charset="0"/>
              </a:rPr>
              <a:t>999</a:t>
            </a:r>
          </a:p>
          <a:p>
            <a:pPr lvl="0">
              <a:spcAft>
                <a:spcPts val="200"/>
              </a:spcAft>
              <a:defRPr/>
            </a:pPr>
            <a:r>
              <a:rPr lang="en-GB" sz="1400" dirty="0">
                <a:solidFill>
                  <a:schemeClr val="tx1"/>
                </a:solidFill>
                <a:latin typeface="Sassoon Penpals" panose="02000400000000000000" pitchFamily="50" charset="0"/>
              </a:rPr>
              <a:t>Physical contact</a:t>
            </a:r>
          </a:p>
          <a:p>
            <a:pPr lvl="0">
              <a:spcAft>
                <a:spcPts val="200"/>
              </a:spcAft>
              <a:defRPr/>
            </a:pPr>
            <a:r>
              <a:rPr lang="en-GB" sz="1400" dirty="0">
                <a:solidFill>
                  <a:schemeClr val="tx1"/>
                </a:solidFill>
                <a:latin typeface="Sassoon Penpals" panose="02000400000000000000" pitchFamily="50" charset="0"/>
              </a:rPr>
              <a:t>permission</a:t>
            </a:r>
          </a:p>
          <a:p>
            <a:pPr lvl="0">
              <a:spcAft>
                <a:spcPts val="200"/>
              </a:spcAft>
              <a:defRPr/>
            </a:pPr>
            <a:r>
              <a:rPr lang="en-GB" sz="1400" dirty="0">
                <a:solidFill>
                  <a:schemeClr val="tx1"/>
                </a:solidFill>
                <a:latin typeface="Sassoon Penpals" panose="02000400000000000000" pitchFamily="50" charset="0"/>
              </a:rPr>
              <a:t>acceptable/unacceptable</a:t>
            </a:r>
          </a:p>
          <a:p>
            <a:pPr lvl="0">
              <a:spcAft>
                <a:spcPts val="200"/>
              </a:spcAft>
              <a:defRPr/>
            </a:pPr>
            <a:r>
              <a:rPr lang="en-GB" sz="1400" dirty="0">
                <a:solidFill>
                  <a:schemeClr val="tx1"/>
                </a:solidFill>
                <a:latin typeface="Sassoon Penpals" panose="02000400000000000000" pitchFamily="50" charset="0"/>
              </a:rPr>
              <a:t>medicine</a:t>
            </a:r>
          </a:p>
          <a:p>
            <a:pPr lvl="0">
              <a:spcAft>
                <a:spcPts val="200"/>
              </a:spcAft>
              <a:defRPr/>
            </a:pPr>
            <a:r>
              <a:rPr lang="en-GB" sz="1400" dirty="0">
                <a:solidFill>
                  <a:schemeClr val="tx1"/>
                </a:solidFill>
                <a:latin typeface="Sassoon Penpals" panose="02000400000000000000" pitchFamily="50" charset="0"/>
              </a:rPr>
              <a:t>consent</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6234709" y="453776"/>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263352"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Year 1 RSHE Life skills- Safety and the changing body </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313266" y="2892998"/>
            <a:ext cx="11873233" cy="396500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pPr>
            <a:endParaRPr lang="en-GB" sz="1600" dirty="0">
              <a:solidFill>
                <a:schemeClr val="tx1"/>
              </a:solidFill>
              <a:latin typeface="Sassoon Penpals" panose="02000400000000000000" pitchFamily="50" charset="0"/>
            </a:endParaRPr>
          </a:p>
          <a:p>
            <a:pPr marL="342900" lvl="0" indent="-342900">
              <a:spcAft>
                <a:spcPts val="200"/>
              </a:spcAft>
              <a:buAutoNum type="arabicParenR"/>
            </a:pPr>
            <a:endParaRPr lang="en-GB" sz="1600" dirty="0">
              <a:solidFill>
                <a:schemeClr val="tx1"/>
              </a:solidFill>
              <a:latin typeface="Sassoon Penpals" panose="02000400000000000000" pitchFamily="50" charset="0"/>
            </a:endParaRPr>
          </a:p>
          <a:p>
            <a:pPr marL="342900" lvl="0" indent="-342900">
              <a:spcAft>
                <a:spcPts val="200"/>
              </a:spcAft>
              <a:buAutoNum type="arabicParenR"/>
            </a:pPr>
            <a:r>
              <a:rPr lang="en-GB" sz="1400" dirty="0">
                <a:solidFill>
                  <a:schemeClr val="tx1"/>
                </a:solidFill>
                <a:latin typeface="Sassoon Penpals" panose="02000400000000000000" pitchFamily="50" charset="0"/>
              </a:rPr>
              <a:t>Who are the adults who work in school? Where do children talk to adults outside school?</a:t>
            </a:r>
          </a:p>
          <a:p>
            <a:pPr marL="342900" lvl="0" indent="-342900">
              <a:spcAft>
                <a:spcPts val="200"/>
              </a:spcAft>
              <a:buAutoNum type="arabicParenR"/>
            </a:pPr>
            <a:r>
              <a:rPr lang="en-GB" sz="1400" dirty="0">
                <a:solidFill>
                  <a:schemeClr val="tx1"/>
                </a:solidFill>
                <a:latin typeface="Sassoon Penpals" panose="02000400000000000000" pitchFamily="50" charset="0"/>
              </a:rPr>
              <a:t>Who are the adults we meet outside school? How do we talk to the adults in these different situations? Who do we know well? What is a stranger? Why should we be cautious around strangers? What should I do if an adult makes me unhappy or hurts me?</a:t>
            </a:r>
          </a:p>
          <a:p>
            <a:pPr marL="342900" lvl="0" indent="-342900">
              <a:spcAft>
                <a:spcPts val="200"/>
              </a:spcAft>
              <a:buAutoNum type="arabicParenR"/>
            </a:pPr>
            <a:r>
              <a:rPr lang="en-GB" sz="1400" dirty="0">
                <a:solidFill>
                  <a:schemeClr val="tx1"/>
                </a:solidFill>
                <a:latin typeface="Sassoon Penpals" panose="02000400000000000000" pitchFamily="50" charset="0"/>
              </a:rPr>
              <a:t>What are the three emergency services? What is an emergency? What number do I call in an emergency? What information do I need to give? What number do I call in an emergency? What can I do to help if it isn’t an emergency?</a:t>
            </a:r>
          </a:p>
          <a:p>
            <a:pPr marL="342900" lvl="0" indent="-342900">
              <a:spcAft>
                <a:spcPts val="200"/>
              </a:spcAft>
              <a:buAutoNum type="arabicParenR"/>
            </a:pPr>
            <a:r>
              <a:rPr lang="en-GB" sz="1400" dirty="0">
                <a:solidFill>
                  <a:schemeClr val="tx1"/>
                </a:solidFill>
                <a:latin typeface="Sassoon Penpals" panose="02000400000000000000" pitchFamily="50" charset="0"/>
              </a:rPr>
              <a:t>What is physical contact? Have I had physical contact with someone today? What physical contact do I like? What physical contact don’t I like? What kinds of physical contact are never acceptable? (Examples include: hitting, smacking). What should I do if I feel uncomfortable or upset by unacceptable physical contact? (Always tell someone such as an adult, friend or someone you trust). What should I do if someone hurts me? When should I ask permission? How do I ask someone to stop? What should I do if the person carries on?</a:t>
            </a:r>
          </a:p>
          <a:p>
            <a:pPr marL="342900" lvl="0" indent="-342900">
              <a:spcAft>
                <a:spcPts val="200"/>
              </a:spcAft>
              <a:buAutoNum type="arabicParenR"/>
            </a:pPr>
            <a:r>
              <a:rPr lang="en-GB" sz="1400" dirty="0">
                <a:solidFill>
                  <a:schemeClr val="tx1"/>
                </a:solidFill>
                <a:latin typeface="Sassoon Penpals" panose="02000400000000000000" pitchFamily="50" charset="0"/>
              </a:rPr>
              <a:t>What can our bodies do? What goes into our bodies? What goes onto our body? What should I do if I am unsure about something? Where is a safe place to keep medicines or potentially dangerous substances? </a:t>
            </a:r>
          </a:p>
          <a:p>
            <a:pPr lvl="0">
              <a:spcAft>
                <a:spcPts val="200"/>
              </a:spcAft>
            </a:pPr>
            <a:r>
              <a:rPr lang="en-GB" sz="1400" dirty="0">
                <a:solidFill>
                  <a:schemeClr val="tx1"/>
                </a:solidFill>
                <a:latin typeface="Sassoon Penpals" panose="02000400000000000000" pitchFamily="50" charset="0"/>
              </a:rPr>
              <a:t>6)   When do we need to ask for permission? How do we ask for permission? How do we say no when someone asks for our permission?</a:t>
            </a:r>
          </a:p>
          <a:p>
            <a:pPr marL="342900" lvl="0" indent="-342900">
              <a:spcAft>
                <a:spcPts val="200"/>
              </a:spcAft>
              <a:buAutoNum type="arabicParenR"/>
            </a:pPr>
            <a:endParaRPr lang="en-GB" sz="1400" dirty="0">
              <a:solidFill>
                <a:schemeClr val="tx1"/>
              </a:solidFill>
              <a:latin typeface="Sassoon Penpals" panose="02000400000000000000" pitchFamily="50" charset="0"/>
            </a:endParaRPr>
          </a:p>
          <a:p>
            <a:pPr marL="342900" lvl="0" indent="-342900">
              <a:spcAft>
                <a:spcPts val="200"/>
              </a:spcAft>
              <a:buAutoNum type="arabicParenR"/>
            </a:pPr>
            <a:endParaRPr lang="en-GB" sz="1400" dirty="0">
              <a:solidFill>
                <a:schemeClr val="tx1"/>
              </a:solidFill>
              <a:latin typeface="Sassoon Penpals" panose="02000400000000000000" pitchFamily="50" charset="0"/>
            </a:endParaRPr>
          </a:p>
          <a:p>
            <a:pPr marL="342900" lvl="0" indent="-342900">
              <a:spcAft>
                <a:spcPts val="200"/>
              </a:spcAft>
              <a:buAutoNum type="arabicParenR"/>
            </a:pPr>
            <a:endParaRPr lang="en-GB" sz="1400" dirty="0">
              <a:solidFill>
                <a:schemeClr val="tx1"/>
              </a:solidFill>
              <a:latin typeface="Sassoon Penpals" panose="02000400000000000000" pitchFamily="50" charset="0"/>
            </a:endParaRPr>
          </a:p>
          <a:p>
            <a:pPr marL="342900" lvl="0" indent="-342900">
              <a:spcAft>
                <a:spcPts val="200"/>
              </a:spcAft>
              <a:buAutoNum type="arabicParenR"/>
            </a:pPr>
            <a:endParaRPr lang="en-GB" sz="1400" dirty="0">
              <a:solidFill>
                <a:schemeClr val="tx1"/>
              </a:solidFill>
              <a:latin typeface="Sassoon Penpals" panose="02000400000000000000" pitchFamily="50" charset="0"/>
            </a:endParaRPr>
          </a:p>
          <a:p>
            <a:pPr marL="342900" lvl="0" indent="-342900">
              <a:spcAft>
                <a:spcPts val="200"/>
              </a:spcAft>
              <a:buAutoNum type="arabicParenR"/>
            </a:pPr>
            <a:endParaRPr lang="en-GB" sz="1400" dirty="0">
              <a:solidFill>
                <a:schemeClr val="tx1"/>
              </a:solidFill>
              <a:latin typeface="Sassoon Penpals" panose="02000400000000000000" pitchFamily="50" charset="0"/>
            </a:endParaRP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7" name="Rectangle 16">
            <a:extLst>
              <a:ext uri="{FF2B5EF4-FFF2-40B4-BE49-F238E27FC236}">
                <a16:creationId xmlns:a16="http://schemas.microsoft.com/office/drawing/2014/main" id="{12428BED-BB97-4694-820C-47EF1B387042}"/>
              </a:ext>
            </a:extLst>
          </p:cNvPr>
          <p:cNvSpPr/>
          <p:nvPr/>
        </p:nvSpPr>
        <p:spPr>
          <a:xfrm>
            <a:off x="343328" y="3036498"/>
            <a:ext cx="15135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263352" y="664945"/>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0220813" y="4644791"/>
            <a:ext cx="1664624" cy="832312"/>
          </a:xfrm>
          <a:prstGeom prst="rect">
            <a:avLst/>
          </a:prstGeom>
        </p:spPr>
      </p:pic>
      <p:pic>
        <p:nvPicPr>
          <p:cNvPr id="5" name="Picture 4"/>
          <p:cNvPicPr>
            <a:picLocks noChangeAspect="1"/>
          </p:cNvPicPr>
          <p:nvPr/>
        </p:nvPicPr>
        <p:blipFill>
          <a:blip r:embed="rId5"/>
          <a:stretch>
            <a:fillRect/>
          </a:stretch>
        </p:blipFill>
        <p:spPr>
          <a:xfrm>
            <a:off x="6374014" y="4873011"/>
            <a:ext cx="1810464" cy="1208183"/>
          </a:xfrm>
          <a:prstGeom prst="rect">
            <a:avLst/>
          </a:prstGeom>
        </p:spPr>
      </p:pic>
      <p:pic>
        <p:nvPicPr>
          <p:cNvPr id="7" name="Picture 6"/>
          <p:cNvPicPr>
            <a:picLocks noChangeAspect="1"/>
          </p:cNvPicPr>
          <p:nvPr/>
        </p:nvPicPr>
        <p:blipFill>
          <a:blip r:embed="rId6"/>
          <a:stretch>
            <a:fillRect/>
          </a:stretch>
        </p:blipFill>
        <p:spPr>
          <a:xfrm>
            <a:off x="8286365" y="4644791"/>
            <a:ext cx="2048194" cy="1202055"/>
          </a:xfrm>
          <a:prstGeom prst="rect">
            <a:avLst/>
          </a:prstGeom>
        </p:spPr>
      </p:pic>
      <p:pic>
        <p:nvPicPr>
          <p:cNvPr id="9" name="Picture 8"/>
          <p:cNvPicPr>
            <a:picLocks noChangeAspect="1"/>
          </p:cNvPicPr>
          <p:nvPr/>
        </p:nvPicPr>
        <p:blipFill>
          <a:blip r:embed="rId7"/>
          <a:stretch>
            <a:fillRect/>
          </a:stretch>
        </p:blipFill>
        <p:spPr>
          <a:xfrm>
            <a:off x="10432417" y="5600755"/>
            <a:ext cx="1656224" cy="1133593"/>
          </a:xfrm>
          <a:prstGeom prst="rect">
            <a:avLst/>
          </a:prstGeom>
        </p:spPr>
      </p:pic>
    </p:spTree>
    <p:extLst>
      <p:ext uri="{BB962C8B-B14F-4D97-AF65-F5344CB8AC3E}">
        <p14:creationId xmlns:p14="http://schemas.microsoft.com/office/powerpoint/2010/main" val="408800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2</a:t>
            </a:r>
          </a:p>
        </p:txBody>
      </p:sp>
    </p:spTree>
    <p:extLst>
      <p:ext uri="{BB962C8B-B14F-4D97-AF65-F5344CB8AC3E}">
        <p14:creationId xmlns:p14="http://schemas.microsoft.com/office/powerpoint/2010/main" val="154547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263352" y="718628"/>
            <a:ext cx="5658982" cy="205029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To begin to understand the difference between secrets and surprises.</a:t>
            </a: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To begin to understand the concept of privacy and the correct vocabulary for body parts.</a:t>
            </a: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To stay safe on and near roads</a:t>
            </a:r>
            <a:r>
              <a:rPr kumimoji="0" lang="en-GB" sz="1400" b="0" i="0" u="none" strike="noStrike" kern="1200" cap="none" spc="0" normalizeH="0" baseline="0" noProof="0">
                <a:ln>
                  <a:noFill/>
                </a:ln>
                <a:solidFill>
                  <a:prstClr val="black"/>
                </a:solidFill>
                <a:effectLst/>
                <a:uLnTx/>
                <a:uFillTx/>
                <a:latin typeface="Sassoon Penpals" panose="02000400000000000000" pitchFamily="50" charset="0"/>
                <a:ea typeface="+mn-ea"/>
                <a:cs typeface="+mn-cs"/>
              </a:rPr>
              <a:t>. </a:t>
            </a: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To begin to understand how to stay safe with medicines.</a:t>
            </a:r>
          </a:p>
          <a:p>
            <a:pPr marL="540000" marR="0" lvl="0" indent="-540000" algn="l" defTabSz="914400" rtl="0" eaLnBrk="1" fontAlgn="auto" latinLnBrk="0" hangingPunct="1">
              <a:lnSpc>
                <a:spcPct val="100000"/>
              </a:lnSpc>
              <a:spcBef>
                <a:spcPts val="0"/>
              </a:spcBef>
              <a:spcAft>
                <a:spcPts val="20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To learn what it means to ask for permission</a:t>
            </a:r>
          </a:p>
        </p:txBody>
      </p:sp>
      <p:sp>
        <p:nvSpPr>
          <p:cNvPr id="12" name="Rounded Rectangle 11"/>
          <p:cNvSpPr/>
          <p:nvPr/>
        </p:nvSpPr>
        <p:spPr>
          <a:xfrm>
            <a:off x="6202998" y="448535"/>
            <a:ext cx="4510797" cy="241211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surprise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safe touch</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unsafe touch</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PANTS rule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private parts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vulva</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Penis</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testicles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secret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Report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pedestrian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pavement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car park</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traffic</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6234709" y="453776"/>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263352"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ea typeface="+mn-ea"/>
                <a:cs typeface="+mn-cs"/>
              </a:rPr>
              <a:t>Year 2 RSHE Life skills- Safety and the changing body</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313266" y="2892998"/>
            <a:ext cx="11873233" cy="396500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endParaRPr kumimoji="0" lang="en-GB" sz="16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What is a surprise? How do surprises make us feel? What is a secret? What is the difference between a secret and a surprise? What should children do if they are asked to keep something secret? Who can I report things to at school or at home?</a:t>
            </a: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What are the names of some of the parts of our body? What does private mean? What are our private parts called? Who should I talk to about my private parts if I have a problem? What is the PANTS rule? Who will I speak to if I ever feel uncomfortable or upset? What should I do if I see inappropriate behaviour in school?</a:t>
            </a: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How did I travel to school today? How did I stay safe? Where should I walk to keep safe? How else can I keep safe when there is traffic around? Which poster is the most effective at helping people to understand road safety?</a:t>
            </a: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What can I do to keep safe on the way to school? What are safe crossing places? What rules do I need to cross the road safely? What are the rules for crossing the road?</a:t>
            </a: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How do we feel when we are ill? What can make us feel better? What is a medicine?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From where do we get medicines? How can we be safe with medicines? What should I do if my friend offers me medicine?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6)    When do we need to ask for permission? How do we ask for permission? How do we say no when someone asks for our permission?</a:t>
            </a: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20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p:txBody>
      </p:sp>
      <p:sp>
        <p:nvSpPr>
          <p:cNvPr id="17" name="Rectangle 16">
            <a:extLst>
              <a:ext uri="{FF2B5EF4-FFF2-40B4-BE49-F238E27FC236}">
                <a16:creationId xmlns:a16="http://schemas.microsoft.com/office/drawing/2014/main" id="{12428BED-BB97-4694-820C-47EF1B387042}"/>
              </a:ext>
            </a:extLst>
          </p:cNvPr>
          <p:cNvSpPr/>
          <p:nvPr/>
        </p:nvSpPr>
        <p:spPr>
          <a:xfrm>
            <a:off x="343328" y="3036498"/>
            <a:ext cx="15135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330563" y="757835"/>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56AF078-3BDA-479E-9358-83E06D878B8E}"/>
              </a:ext>
            </a:extLst>
          </p:cNvPr>
          <p:cNvPicPr>
            <a:picLocks noChangeAspect="1"/>
          </p:cNvPicPr>
          <p:nvPr/>
        </p:nvPicPr>
        <p:blipFill>
          <a:blip r:embed="rId4"/>
          <a:stretch>
            <a:fillRect/>
          </a:stretch>
        </p:blipFill>
        <p:spPr>
          <a:xfrm>
            <a:off x="10724028" y="4758836"/>
            <a:ext cx="1284934" cy="2069311"/>
          </a:xfrm>
          <a:prstGeom prst="rect">
            <a:avLst/>
          </a:prstGeom>
        </p:spPr>
      </p:pic>
      <p:pic>
        <p:nvPicPr>
          <p:cNvPr id="9" name="Picture 8">
            <a:extLst>
              <a:ext uri="{FF2B5EF4-FFF2-40B4-BE49-F238E27FC236}">
                <a16:creationId xmlns:a16="http://schemas.microsoft.com/office/drawing/2014/main" id="{6D04BF2A-063C-413D-B34D-42981B4ACD20}"/>
              </a:ext>
            </a:extLst>
          </p:cNvPr>
          <p:cNvPicPr>
            <a:picLocks noChangeAspect="1"/>
          </p:cNvPicPr>
          <p:nvPr/>
        </p:nvPicPr>
        <p:blipFill>
          <a:blip r:embed="rId5"/>
          <a:stretch>
            <a:fillRect/>
          </a:stretch>
        </p:blipFill>
        <p:spPr>
          <a:xfrm>
            <a:off x="8619425" y="5214989"/>
            <a:ext cx="2264505" cy="1527501"/>
          </a:xfrm>
          <a:prstGeom prst="rect">
            <a:avLst/>
          </a:prstGeom>
        </p:spPr>
      </p:pic>
      <p:pic>
        <p:nvPicPr>
          <p:cNvPr id="13" name="Picture 12">
            <a:extLst>
              <a:ext uri="{FF2B5EF4-FFF2-40B4-BE49-F238E27FC236}">
                <a16:creationId xmlns:a16="http://schemas.microsoft.com/office/drawing/2014/main" id="{FCC3CC68-4C9F-4EEA-9459-F3ECC9DF2CA3}"/>
              </a:ext>
            </a:extLst>
          </p:cNvPr>
          <p:cNvPicPr>
            <a:picLocks noChangeAspect="1"/>
          </p:cNvPicPr>
          <p:nvPr/>
        </p:nvPicPr>
        <p:blipFill>
          <a:blip r:embed="rId6"/>
          <a:stretch>
            <a:fillRect/>
          </a:stretch>
        </p:blipFill>
        <p:spPr>
          <a:xfrm>
            <a:off x="6234709" y="4167429"/>
            <a:ext cx="1259684" cy="2185165"/>
          </a:xfrm>
          <a:prstGeom prst="rect">
            <a:avLst/>
          </a:prstGeom>
        </p:spPr>
      </p:pic>
      <p:pic>
        <p:nvPicPr>
          <p:cNvPr id="22" name="Picture 21">
            <a:extLst>
              <a:ext uri="{FF2B5EF4-FFF2-40B4-BE49-F238E27FC236}">
                <a16:creationId xmlns:a16="http://schemas.microsoft.com/office/drawing/2014/main" id="{5BB4AA72-9AF2-4244-85DA-468F2F0E4ED1}"/>
              </a:ext>
            </a:extLst>
          </p:cNvPr>
          <p:cNvPicPr>
            <a:picLocks noChangeAspect="1"/>
          </p:cNvPicPr>
          <p:nvPr/>
        </p:nvPicPr>
        <p:blipFill>
          <a:blip r:embed="rId7"/>
          <a:stretch>
            <a:fillRect/>
          </a:stretch>
        </p:blipFill>
        <p:spPr>
          <a:xfrm>
            <a:off x="7358513" y="4479524"/>
            <a:ext cx="1413641" cy="2262966"/>
          </a:xfrm>
          <a:prstGeom prst="rect">
            <a:avLst/>
          </a:prstGeom>
        </p:spPr>
      </p:pic>
    </p:spTree>
    <p:extLst>
      <p:ext uri="{BB962C8B-B14F-4D97-AF65-F5344CB8AC3E}">
        <p14:creationId xmlns:p14="http://schemas.microsoft.com/office/powerpoint/2010/main" val="297728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3</a:t>
            </a:r>
          </a:p>
        </p:txBody>
      </p:sp>
    </p:spTree>
    <p:extLst>
      <p:ext uri="{BB962C8B-B14F-4D97-AF65-F5344CB8AC3E}">
        <p14:creationId xmlns:p14="http://schemas.microsoft.com/office/powerpoint/2010/main" val="219938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185191" y="675840"/>
            <a:ext cx="5658982" cy="205029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the role I can take in an emergency situation.</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that cyberbullying involves being unkind online.</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begin to recognise who and what can influence our decisions.</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develop an understanding of safety on or near roads.</a:t>
            </a:r>
          </a:p>
          <a:p>
            <a:pPr marL="540000" lvl="0" indent="-540000">
              <a:spcAft>
                <a:spcPts val="200"/>
              </a:spcAft>
              <a:buFont typeface="+mj-lt"/>
              <a:buAutoNum type="arabicParenR"/>
            </a:pPr>
            <a:r>
              <a:rPr lang="en-GB" sz="1400" dirty="0">
                <a:solidFill>
                  <a:srgbClr val="FF0000"/>
                </a:solidFill>
                <a:latin typeface="Sassoon Penpals" panose="02000400000000000000" pitchFamily="50" charset="0"/>
              </a:rPr>
              <a:t>To learn about giving and asking for permission (consent). To learn about personal boundaries. To learn about appropriate and inappropriate touch</a:t>
            </a:r>
          </a:p>
        </p:txBody>
      </p:sp>
      <p:sp>
        <p:nvSpPr>
          <p:cNvPr id="12" name="Rounded Rectangle 11"/>
          <p:cNvSpPr/>
          <p:nvPr/>
        </p:nvSpPr>
        <p:spPr>
          <a:xfrm>
            <a:off x="6202998" y="448536"/>
            <a:ext cx="4510797" cy="2455004"/>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emergency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hazard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999 / 112</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emergency services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emergency operator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location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Injuries</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intended</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cyberbullying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content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report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influencer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Gaming</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influence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Decision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distraction</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6234709" y="453776"/>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263352"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Year 3 RSHE Life skills- </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ea typeface="+mn-ea"/>
                <a:cs typeface="+mn-cs"/>
              </a:rPr>
              <a:t>Safety and the changing body</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 </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298092" y="2946681"/>
            <a:ext cx="11873233" cy="3971245"/>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pPr>
            <a:endParaRPr lang="en-GB" sz="1600" dirty="0">
              <a:solidFill>
                <a:schemeClr val="tx1"/>
              </a:solidFill>
              <a:latin typeface="Sassoon Penpals" panose="02000400000000000000" pitchFamily="50" charset="0"/>
            </a:endParaRPr>
          </a:p>
          <a:p>
            <a:pPr marL="342900" lvl="0" indent="-342900">
              <a:spcAft>
                <a:spcPts val="200"/>
              </a:spcAft>
              <a:buAutoNum type="arabicParenR"/>
            </a:pPr>
            <a:endParaRPr lang="en-GB" sz="1600" dirty="0">
              <a:solidFill>
                <a:schemeClr val="tx1"/>
              </a:solidFill>
              <a:latin typeface="Sassoon Penpals" panose="02000400000000000000" pitchFamily="50" charset="0"/>
            </a:endParaRP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should you always do first when faced with an emergency situation? In an emergency, what hazards might you be faced with? Why shouldn’t you immediately approach when there is an emergency? What information is important to convey to the emergency services?</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is cyberbullying? Who can help if we have problems online?</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choices do I make myself? What choices do other people make for me? Who influences my choices? How can I make good choices? How can I resist pressure to make bad decisions?</a:t>
            </a:r>
          </a:p>
          <a:p>
            <a:pPr marL="342900" lvl="0" indent="-342900">
              <a:spcAft>
                <a:spcPts val="200"/>
              </a:spcAft>
              <a:buAutoNum type="arabicParenR"/>
            </a:pPr>
            <a:r>
              <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rPr>
              <a:t>What are the rules for keeping safe near the roads? When might you forget these rules? What rules do we need to remember around roads? What helps us to share a safety message effectively?</a:t>
            </a:r>
          </a:p>
          <a:p>
            <a:pPr marL="342900" lvl="0" indent="-342900">
              <a:spcAft>
                <a:spcPts val="200"/>
              </a:spcAft>
              <a:buAutoNum type="arabicParenR"/>
            </a:pPr>
            <a:endParaRPr kumimoji="0" lang="en-GB" sz="1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7" name="Rectangle 16">
            <a:extLst>
              <a:ext uri="{FF2B5EF4-FFF2-40B4-BE49-F238E27FC236}">
                <a16:creationId xmlns:a16="http://schemas.microsoft.com/office/drawing/2014/main" id="{12428BED-BB97-4694-820C-47EF1B387042}"/>
              </a:ext>
            </a:extLst>
          </p:cNvPr>
          <p:cNvSpPr/>
          <p:nvPr/>
        </p:nvSpPr>
        <p:spPr>
          <a:xfrm>
            <a:off x="343328" y="3036498"/>
            <a:ext cx="15135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330563" y="757835"/>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30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4"/>
          <a:stretch>
            <a:fillRect/>
          </a:stretch>
        </p:blipFill>
        <p:spPr>
          <a:xfrm>
            <a:off x="4464856" y="3499237"/>
            <a:ext cx="2487384" cy="2475191"/>
          </a:xfrm>
          <a:prstGeom prst="rect">
            <a:avLst/>
          </a:prstGeom>
        </p:spPr>
      </p:pic>
      <p:sp>
        <p:nvSpPr>
          <p:cNvPr id="22" name="Rectangle 21"/>
          <p:cNvSpPr/>
          <p:nvPr/>
        </p:nvSpPr>
        <p:spPr>
          <a:xfrm>
            <a:off x="826348" y="1748206"/>
            <a:ext cx="9302100" cy="1446550"/>
          </a:xfrm>
          <a:prstGeom prst="rect">
            <a:avLst/>
          </a:prstGeom>
        </p:spPr>
        <p:txBody>
          <a:bodyPr wrap="square">
            <a:spAutoFit/>
          </a:bodyPr>
          <a:lstStyle/>
          <a:p>
            <a:pPr lvl="0" algn="ctr" defTabSz="457200"/>
            <a:r>
              <a:rPr lang="en-GB" sz="8800" b="1" dirty="0">
                <a:solidFill>
                  <a:prstClr val="white"/>
                </a:solidFill>
                <a:latin typeface="Sassoon Penpals" panose="02000400000000000000" pitchFamily="50" charset="0"/>
              </a:rPr>
              <a:t>Year 4</a:t>
            </a:r>
          </a:p>
        </p:txBody>
      </p:sp>
    </p:spTree>
    <p:extLst>
      <p:ext uri="{BB962C8B-B14F-4D97-AF65-F5344CB8AC3E}">
        <p14:creationId xmlns:p14="http://schemas.microsoft.com/office/powerpoint/2010/main" val="414376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3500">
              <a:srgbClr val="E367C3"/>
            </a:gs>
            <a:gs pos="7000">
              <a:srgbClr val="F8AEF8"/>
            </a:gs>
            <a:gs pos="100000">
              <a:srgbClr val="F8AEF8"/>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273533" y="407005"/>
            <a:ext cx="5658982" cy="2762023"/>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Lessons 1 and 2 Internet safety ???</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understand how to help someone with asthma.</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develop understanding of privacy and the difference between secrets and surprises.</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recognise that change is part of growing up.</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recognise the physical differences between children and adults</a:t>
            </a:r>
          </a:p>
          <a:p>
            <a:pPr marL="540000" lvl="0" indent="-540000">
              <a:spcAft>
                <a:spcPts val="200"/>
              </a:spcAft>
              <a:buFont typeface="+mj-lt"/>
              <a:buAutoNum type="arabicParenR"/>
            </a:pPr>
            <a:r>
              <a:rPr lang="en-GB" sz="1400" dirty="0">
                <a:solidFill>
                  <a:prstClr val="black"/>
                </a:solidFill>
                <a:latin typeface="Sassoon Penpals" panose="02000400000000000000" pitchFamily="50" charset="0"/>
              </a:rPr>
              <a:t>To begin to understand the risks of smoking and the benefits of being a non-smoker.</a:t>
            </a:r>
          </a:p>
          <a:p>
            <a:pPr marL="540000" lvl="0" indent="-540000">
              <a:spcAft>
                <a:spcPts val="200"/>
              </a:spcAft>
              <a:buFont typeface="+mj-lt"/>
              <a:buAutoNum type="arabicParenR"/>
            </a:pPr>
            <a:r>
              <a:rPr lang="en-GB" sz="1400" dirty="0">
                <a:solidFill>
                  <a:srgbClr val="FF0000"/>
                </a:solidFill>
                <a:latin typeface="Sassoon Penpals" panose="02000400000000000000" pitchFamily="50" charset="0"/>
              </a:rPr>
              <a:t>To learn about giving and asking for permission (consent). To learn about personal boundaries. To learn about appropriate and inappropriate touch</a:t>
            </a:r>
          </a:p>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a:p>
            <a:pPr marL="540000" lvl="0" indent="-540000">
              <a:spcAft>
                <a:spcPts val="200"/>
              </a:spcAft>
              <a:buFont typeface="+mj-lt"/>
              <a:buAutoNum type="arabicParenR"/>
            </a:pPr>
            <a:endParaRPr lang="en-GB" sz="1400" dirty="0">
              <a:solidFill>
                <a:prstClr val="black"/>
              </a:solidFill>
              <a:latin typeface="Sassoon Penpals" panose="02000400000000000000" pitchFamily="50" charset="0"/>
            </a:endParaRPr>
          </a:p>
        </p:txBody>
      </p:sp>
      <p:sp>
        <p:nvSpPr>
          <p:cNvPr id="12" name="Rounded Rectangle 11"/>
          <p:cNvSpPr/>
          <p:nvPr/>
        </p:nvSpPr>
        <p:spPr>
          <a:xfrm>
            <a:off x="6202998" y="448535"/>
            <a:ext cx="3131455" cy="2412112"/>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airways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trachea</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triggers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inhaler</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lungs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medicine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Larynx</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inhale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exhale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inflate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Deflate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Uncomfortable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private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public</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surprise</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sp>
        <p:nvSpPr>
          <p:cNvPr id="3" name="Rectangle 2"/>
          <p:cNvSpPr/>
          <p:nvPr/>
        </p:nvSpPr>
        <p:spPr>
          <a:xfrm>
            <a:off x="6234709" y="453776"/>
            <a:ext cx="16834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Vocabulary:</a:t>
            </a:r>
          </a:p>
        </p:txBody>
      </p:sp>
      <p:sp>
        <p:nvSpPr>
          <p:cNvPr id="18" name="TextBox 17"/>
          <p:cNvSpPr txBox="1"/>
          <p:nvPr/>
        </p:nvSpPr>
        <p:spPr>
          <a:xfrm>
            <a:off x="263352" y="79203"/>
            <a:ext cx="5721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Year 4 RSHE Life skills- </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ea typeface="+mn-ea"/>
                <a:cs typeface="+mn-cs"/>
              </a:rPr>
              <a:t>Safety and the changing body</a:t>
            </a:r>
            <a:r>
              <a:rPr kumimoji="0" lang="en-GB" sz="2400" b="0" i="0" u="sng" strike="noStrike" kern="1200" cap="none" spc="0" normalizeH="0" baseline="0" noProof="0" dirty="0">
                <a:ln>
                  <a:noFill/>
                </a:ln>
                <a:solidFill>
                  <a:prstClr val="black"/>
                </a:solidFill>
                <a:effectLst/>
                <a:uLnTx/>
                <a:uFillTx/>
                <a:latin typeface="Sassoon Penpals Joined" panose="02000400000000000000" pitchFamily="50" charset="0"/>
              </a:rPr>
              <a:t> </a:t>
            </a:r>
          </a:p>
        </p:txBody>
      </p:sp>
      <p:pic>
        <p:nvPicPr>
          <p:cNvPr id="15" name="Picture 14">
            <a:extLst>
              <a:ext uri="{FF2B5EF4-FFF2-40B4-BE49-F238E27FC236}">
                <a16:creationId xmlns:a16="http://schemas.microsoft.com/office/drawing/2014/main" id="{1D586D81-8012-4C27-80B0-519B38205FE4}"/>
              </a:ext>
            </a:extLst>
          </p:cNvPr>
          <p:cNvPicPr>
            <a:picLocks noChangeAspect="1"/>
          </p:cNvPicPr>
          <p:nvPr/>
        </p:nvPicPr>
        <p:blipFill>
          <a:blip r:embed="rId3"/>
          <a:stretch>
            <a:fillRect/>
          </a:stretch>
        </p:blipFill>
        <p:spPr>
          <a:xfrm>
            <a:off x="11431445" y="27953"/>
            <a:ext cx="707886" cy="707886"/>
          </a:xfrm>
          <a:prstGeom prst="rect">
            <a:avLst/>
          </a:prstGeom>
        </p:spPr>
      </p:pic>
      <p:sp>
        <p:nvSpPr>
          <p:cNvPr id="20" name="Oval 19">
            <a:extLst>
              <a:ext uri="{FF2B5EF4-FFF2-40B4-BE49-F238E27FC236}">
                <a16:creationId xmlns:a16="http://schemas.microsoft.com/office/drawing/2014/main" id="{1886C8C0-D296-41A4-821C-71BB14F424C8}"/>
              </a:ext>
            </a:extLst>
          </p:cNvPr>
          <p:cNvSpPr/>
          <p:nvPr/>
        </p:nvSpPr>
        <p:spPr>
          <a:xfrm>
            <a:off x="10649644" y="29853"/>
            <a:ext cx="707886" cy="6628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rPr>
              <a:t>RSHE</a:t>
            </a:r>
            <a:endParaRPr kumimoji="0" lang="en-GB" sz="1000" b="0" i="0" u="none" strike="noStrike" kern="1200" cap="none" spc="0" normalizeH="0" baseline="0" noProof="0" dirty="0">
              <a:ln>
                <a:noFill/>
              </a:ln>
              <a:solidFill>
                <a:prstClr val="white"/>
              </a:solidFill>
              <a:effectLst/>
              <a:uLnTx/>
              <a:uFillTx/>
              <a:latin typeface="Sassoon Penpals" panose="02000400000000000000" pitchFamily="50" charset="0"/>
              <a:ea typeface="+mn-ea"/>
              <a:cs typeface="+mn-cs"/>
            </a:endParaRPr>
          </a:p>
        </p:txBody>
      </p:sp>
      <p:sp>
        <p:nvSpPr>
          <p:cNvPr id="16" name="Rounded Rectangle 11">
            <a:extLst>
              <a:ext uri="{FF2B5EF4-FFF2-40B4-BE49-F238E27FC236}">
                <a16:creationId xmlns:a16="http://schemas.microsoft.com/office/drawing/2014/main" id="{4D0E653D-6775-49EE-9121-7D71F106DE41}"/>
              </a:ext>
            </a:extLst>
          </p:cNvPr>
          <p:cNvSpPr/>
          <p:nvPr/>
        </p:nvSpPr>
        <p:spPr>
          <a:xfrm>
            <a:off x="313266" y="3169028"/>
            <a:ext cx="11873233" cy="3688971"/>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lvl="0">
              <a:spcAft>
                <a:spcPts val="200"/>
              </a:spcAft>
            </a:pPr>
            <a:endParaRPr lang="en-GB" sz="1600" dirty="0">
              <a:solidFill>
                <a:schemeClr val="tx1"/>
              </a:solidFill>
              <a:latin typeface="Sassoon Penpals" panose="02000400000000000000" pitchFamily="50" charset="0"/>
            </a:endParaRPr>
          </a:p>
          <a:p>
            <a:pPr lvl="0">
              <a:spcAft>
                <a:spcPts val="200"/>
              </a:spcAft>
            </a:pPr>
            <a:r>
              <a:rPr lang="en-GB" sz="1600" dirty="0">
                <a:solidFill>
                  <a:schemeClr val="tx1"/>
                </a:solidFill>
                <a:latin typeface="Sassoon Penpals" panose="02000400000000000000" pitchFamily="50" charset="0"/>
              </a:rPr>
              <a:t>3) What is private? What is public? What is the difference between secrets and surprises? What should you do if you ever feel worried about someone? What should I do if an adult makes me feel uncomfortable? Can you remember the PANTS rule?</a:t>
            </a:r>
          </a:p>
          <a:p>
            <a:pPr lvl="0">
              <a:spcAft>
                <a:spcPts val="200"/>
              </a:spcAft>
            </a:pPr>
            <a:r>
              <a:rPr lang="en-GB" sz="1600" dirty="0">
                <a:solidFill>
                  <a:schemeClr val="tx1"/>
                </a:solidFill>
                <a:latin typeface="Sassoon Penpals" panose="02000400000000000000" pitchFamily="50" charset="0"/>
              </a:rPr>
              <a:t>4) How have I changed physically? What can I do now that I couldn’t when I was younger? What will I look like as an adult? What will I be able to do when I am an adult? How do I feel about growing up?</a:t>
            </a:r>
          </a:p>
          <a:p>
            <a:pPr lvl="0">
              <a:spcAft>
                <a:spcPts val="200"/>
              </a:spcAft>
            </a:pPr>
            <a:r>
              <a:rPr lang="en-GB" sz="1600" dirty="0">
                <a:solidFill>
                  <a:schemeClr val="tx1"/>
                </a:solidFill>
                <a:latin typeface="Sassoon Penpals" panose="02000400000000000000" pitchFamily="50" charset="0"/>
              </a:rPr>
              <a:t>5) What excites me about growing up? What might I be worried about? Who can I talk to? How will my body change as I grow up? Why is good personal hygiene important as I grow and change? How will I change emotionally? Do you understand the changes which are going to happen as you grow up?</a:t>
            </a:r>
          </a:p>
          <a:p>
            <a:pPr lvl="0">
              <a:spcAft>
                <a:spcPts val="200"/>
              </a:spcAft>
            </a:pPr>
            <a:r>
              <a:rPr lang="en-GB" sz="1600" dirty="0">
                <a:solidFill>
                  <a:schemeClr val="tx1"/>
                </a:solidFill>
                <a:latin typeface="Sassoon Penpals" panose="02000400000000000000" pitchFamily="50" charset="0"/>
              </a:rPr>
              <a:t>6) What good things go into our bodies? What bad things go into our bodies? Why do some people smoke tobacco? What are the risks of smoking? What are the benefits of being a non-smoker? What can I do if someone I care about smokes? </a:t>
            </a:r>
          </a:p>
        </p:txBody>
      </p:sp>
      <p:sp>
        <p:nvSpPr>
          <p:cNvPr id="17" name="Rectangle 16">
            <a:extLst>
              <a:ext uri="{FF2B5EF4-FFF2-40B4-BE49-F238E27FC236}">
                <a16:creationId xmlns:a16="http://schemas.microsoft.com/office/drawing/2014/main" id="{12428BED-BB97-4694-820C-47EF1B387042}"/>
              </a:ext>
            </a:extLst>
          </p:cNvPr>
          <p:cNvSpPr/>
          <p:nvPr/>
        </p:nvSpPr>
        <p:spPr>
          <a:xfrm>
            <a:off x="330563" y="2802261"/>
            <a:ext cx="1513556" cy="73353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Questions:</a:t>
            </a:r>
          </a:p>
        </p:txBody>
      </p:sp>
      <p:sp>
        <p:nvSpPr>
          <p:cNvPr id="19" name="Rectangle 18">
            <a:extLst>
              <a:ext uri="{FF2B5EF4-FFF2-40B4-BE49-F238E27FC236}">
                <a16:creationId xmlns:a16="http://schemas.microsoft.com/office/drawing/2014/main" id="{B2EB9A76-3340-4395-B5A1-B628A4EB86AE}"/>
              </a:ext>
            </a:extLst>
          </p:cNvPr>
          <p:cNvSpPr/>
          <p:nvPr/>
        </p:nvSpPr>
        <p:spPr>
          <a:xfrm>
            <a:off x="330563" y="389809"/>
            <a:ext cx="191110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Learning Sequence:</a:t>
            </a:r>
          </a:p>
        </p:txBody>
      </p:sp>
      <p:sp>
        <p:nvSpPr>
          <p:cNvPr id="10" name="TextBox 9">
            <a:extLst>
              <a:ext uri="{FF2B5EF4-FFF2-40B4-BE49-F238E27FC236}">
                <a16:creationId xmlns:a16="http://schemas.microsoft.com/office/drawing/2014/main" id="{19987908-EF4B-4DA4-B6D0-AA7A961C3B5A}"/>
              </a:ext>
            </a:extLst>
          </p:cNvPr>
          <p:cNvSpPr txBox="1"/>
          <p:nvPr/>
        </p:nvSpPr>
        <p:spPr>
          <a:xfrm>
            <a:off x="10128448" y="475883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2A8F7E-9417-4AF4-992C-A98399D095F5}"/>
              </a:ext>
            </a:extLst>
          </p:cNvPr>
          <p:cNvSpPr txBox="1"/>
          <p:nvPr/>
        </p:nvSpPr>
        <p:spPr>
          <a:xfrm>
            <a:off x="9408368" y="14437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1AF0985-243A-4B5C-8A67-07E60DDA5DA0}"/>
              </a:ext>
            </a:extLst>
          </p:cNvPr>
          <p:cNvSpPr txBox="1"/>
          <p:nvPr/>
        </p:nvSpPr>
        <p:spPr>
          <a:xfrm>
            <a:off x="6479821" y="2971800"/>
            <a:ext cx="61085" cy="2229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F78CA1E-E2DF-478D-9ED5-11764F07E2C3}"/>
              </a:ext>
            </a:extLst>
          </p:cNvPr>
          <p:cNvSpPr txBox="1"/>
          <p:nvPr/>
        </p:nvSpPr>
        <p:spPr>
          <a:xfrm>
            <a:off x="9566947" y="133165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8D0F8DA-384A-4E8C-97B7-4E9FDCC859AC}"/>
              </a:ext>
            </a:extLst>
          </p:cNvPr>
          <p:cNvSpPr txBox="1"/>
          <p:nvPr/>
        </p:nvSpPr>
        <p:spPr>
          <a:xfrm>
            <a:off x="3013546" y="3012771"/>
            <a:ext cx="1938829" cy="646331"/>
          </a:xfrm>
          <a:prstGeom prst="rect">
            <a:avLst/>
          </a:prstGeom>
          <a:noFill/>
        </p:spPr>
        <p:txBody>
          <a:bodyPr wrap="square">
            <a:spAutoFit/>
          </a:bodyPr>
          <a:lstStyle/>
          <a:p>
            <a:endParaRPr lang="en-GB" dirty="0"/>
          </a:p>
          <a:p>
            <a:endParaRPr lang="en-GB" dirty="0"/>
          </a:p>
        </p:txBody>
      </p:sp>
      <p:sp>
        <p:nvSpPr>
          <p:cNvPr id="22" name="Rounded Rectangle 11">
            <a:extLst>
              <a:ext uri="{FF2B5EF4-FFF2-40B4-BE49-F238E27FC236}">
                <a16:creationId xmlns:a16="http://schemas.microsoft.com/office/drawing/2014/main" id="{839564E5-E5DF-4790-8974-7078478DCFEC}"/>
              </a:ext>
            </a:extLst>
          </p:cNvPr>
          <p:cNvSpPr/>
          <p:nvPr/>
        </p:nvSpPr>
        <p:spPr>
          <a:xfrm>
            <a:off x="8983218" y="934616"/>
            <a:ext cx="3131455" cy="1915240"/>
          </a:xfrm>
          <a:prstGeom prst="roundRect">
            <a:avLst>
              <a:gd name="adj" fmla="val 443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numCol="2" spcCol="360000" rtlCol="0" anchor="t" anchorCtr="0"/>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develop</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physical changes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physical</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breasts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genitals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Penis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testicles</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chest hair</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puberty</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Hygiene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non-smoker</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tobacco</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1400" dirty="0">
                <a:solidFill>
                  <a:schemeClr val="tx1"/>
                </a:solidFill>
                <a:latin typeface="Sassoon Penpals" panose="02000400000000000000" pitchFamily="50" charset="0"/>
              </a:rPr>
              <a:t>risks</a:t>
            </a: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lang="en-GB" sz="1400" dirty="0">
              <a:solidFill>
                <a:schemeClr val="tx1"/>
              </a:solidFill>
              <a:latin typeface="Sassoon Penpals" panose="02000400000000000000" pitchFamily="50"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800" b="0" i="0" u="none" strike="noStrike" kern="1200" cap="none" spc="0" normalizeH="0" baseline="0" noProof="0" dirty="0">
              <a:ln>
                <a:noFill/>
              </a:ln>
              <a:solidFill>
                <a:srgbClr val="008000"/>
              </a:solidFill>
              <a:effectLst/>
              <a:uLnTx/>
              <a:uFillTx/>
              <a:latin typeface="Sassoon Penpals" panose="02000400000000000000" pitchFamily="50"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GB" sz="2400" b="0" i="0" u="none" strike="noStrike" kern="1200" cap="none" spc="0" normalizeH="0" baseline="0" noProof="0" dirty="0">
              <a:ln>
                <a:noFill/>
              </a:ln>
              <a:solidFill>
                <a:srgbClr val="0000CC"/>
              </a:solidFill>
              <a:effectLst/>
              <a:uLnTx/>
              <a:uFillTx/>
              <a:latin typeface="Sassoon Penpals" panose="02000400000000000000" pitchFamily="50" charset="0"/>
              <a:ea typeface="+mn-ea"/>
              <a:cs typeface="+mn-cs"/>
            </a:endParaRPr>
          </a:p>
        </p:txBody>
      </p:sp>
      <p:pic>
        <p:nvPicPr>
          <p:cNvPr id="9" name="Picture 8">
            <a:extLst>
              <a:ext uri="{FF2B5EF4-FFF2-40B4-BE49-F238E27FC236}">
                <a16:creationId xmlns:a16="http://schemas.microsoft.com/office/drawing/2014/main" id="{781057C2-E771-4504-BFC3-D05EA2F374C9}"/>
              </a:ext>
            </a:extLst>
          </p:cNvPr>
          <p:cNvPicPr>
            <a:picLocks noChangeAspect="1"/>
          </p:cNvPicPr>
          <p:nvPr/>
        </p:nvPicPr>
        <p:blipFill>
          <a:blip r:embed="rId4"/>
          <a:stretch>
            <a:fillRect/>
          </a:stretch>
        </p:blipFill>
        <p:spPr>
          <a:xfrm>
            <a:off x="9732536" y="5325396"/>
            <a:ext cx="2146198" cy="1286464"/>
          </a:xfrm>
          <a:prstGeom prst="rect">
            <a:avLst/>
          </a:prstGeom>
        </p:spPr>
      </p:pic>
      <p:pic>
        <p:nvPicPr>
          <p:cNvPr id="13" name="Picture 12">
            <a:extLst>
              <a:ext uri="{FF2B5EF4-FFF2-40B4-BE49-F238E27FC236}">
                <a16:creationId xmlns:a16="http://schemas.microsoft.com/office/drawing/2014/main" id="{346E02B0-5084-46A7-96E1-9B55830522E8}"/>
              </a:ext>
            </a:extLst>
          </p:cNvPr>
          <p:cNvPicPr>
            <a:picLocks noChangeAspect="1"/>
          </p:cNvPicPr>
          <p:nvPr/>
        </p:nvPicPr>
        <p:blipFill>
          <a:blip r:embed="rId5"/>
          <a:stretch>
            <a:fillRect/>
          </a:stretch>
        </p:blipFill>
        <p:spPr>
          <a:xfrm>
            <a:off x="6321975" y="4253450"/>
            <a:ext cx="3244624" cy="1286465"/>
          </a:xfrm>
          <a:prstGeom prst="rect">
            <a:avLst/>
          </a:prstGeom>
        </p:spPr>
      </p:pic>
      <p:pic>
        <p:nvPicPr>
          <p:cNvPr id="24" name="Picture 23">
            <a:extLst>
              <a:ext uri="{FF2B5EF4-FFF2-40B4-BE49-F238E27FC236}">
                <a16:creationId xmlns:a16="http://schemas.microsoft.com/office/drawing/2014/main" id="{C8F8EB2D-1109-4C5A-81A8-13A4F985CB35}"/>
              </a:ext>
            </a:extLst>
          </p:cNvPr>
          <p:cNvPicPr>
            <a:picLocks noChangeAspect="1"/>
          </p:cNvPicPr>
          <p:nvPr/>
        </p:nvPicPr>
        <p:blipFill>
          <a:blip r:embed="rId6"/>
          <a:stretch>
            <a:fillRect/>
          </a:stretch>
        </p:blipFill>
        <p:spPr>
          <a:xfrm>
            <a:off x="7354535" y="5407936"/>
            <a:ext cx="2146198" cy="1376009"/>
          </a:xfrm>
          <a:prstGeom prst="rect">
            <a:avLst/>
          </a:prstGeom>
        </p:spPr>
      </p:pic>
    </p:spTree>
    <p:extLst>
      <p:ext uri="{BB962C8B-B14F-4D97-AF65-F5344CB8AC3E}">
        <p14:creationId xmlns:p14="http://schemas.microsoft.com/office/powerpoint/2010/main" val="42739226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2149</Words>
  <Application>Microsoft Office PowerPoint</Application>
  <PresentationFormat>Widescreen</PresentationFormat>
  <Paragraphs>368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Sassoon Penpals</vt:lpstr>
      <vt:lpstr>Sassoon Penpals Joined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Hance</dc:creator>
  <cp:lastModifiedBy>Kyle Daines</cp:lastModifiedBy>
  <cp:revision>62</cp:revision>
  <dcterms:created xsi:type="dcterms:W3CDTF">2023-05-26T16:36:05Z</dcterms:created>
  <dcterms:modified xsi:type="dcterms:W3CDTF">2023-12-28T20:40:21Z</dcterms:modified>
</cp:coreProperties>
</file>