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74" r:id="rId2"/>
    <p:sldId id="375" r:id="rId3"/>
    <p:sldId id="319" r:id="rId4"/>
    <p:sldId id="320" r:id="rId5"/>
    <p:sldId id="354" r:id="rId6"/>
    <p:sldId id="376" r:id="rId7"/>
    <p:sldId id="321" r:id="rId8"/>
    <p:sldId id="322" r:id="rId9"/>
    <p:sldId id="323" r:id="rId10"/>
    <p:sldId id="324" r:id="rId11"/>
    <p:sldId id="325" r:id="rId12"/>
    <p:sldId id="377" r:id="rId13"/>
    <p:sldId id="326" r:id="rId14"/>
    <p:sldId id="327" r:id="rId15"/>
    <p:sldId id="328" r:id="rId16"/>
    <p:sldId id="329" r:id="rId17"/>
    <p:sldId id="330" r:id="rId18"/>
    <p:sldId id="378" r:id="rId19"/>
    <p:sldId id="331" r:id="rId20"/>
    <p:sldId id="332" r:id="rId21"/>
    <p:sldId id="333" r:id="rId22"/>
    <p:sldId id="334" r:id="rId23"/>
    <p:sldId id="335" r:id="rId24"/>
    <p:sldId id="379" r:id="rId25"/>
    <p:sldId id="336" r:id="rId26"/>
    <p:sldId id="337" r:id="rId27"/>
    <p:sldId id="338" r:id="rId28"/>
    <p:sldId id="339" r:id="rId29"/>
    <p:sldId id="340" r:id="rId30"/>
    <p:sldId id="380" r:id="rId31"/>
    <p:sldId id="341" r:id="rId32"/>
    <p:sldId id="342" r:id="rId33"/>
    <p:sldId id="343" r:id="rId34"/>
    <p:sldId id="344" r:id="rId35"/>
    <p:sldId id="345" r:id="rId36"/>
    <p:sldId id="381" r:id="rId37"/>
    <p:sldId id="346" r:id="rId38"/>
    <p:sldId id="347" r:id="rId39"/>
    <p:sldId id="348" r:id="rId40"/>
    <p:sldId id="349" r:id="rId41"/>
    <p:sldId id="356" r:id="rId42"/>
  </p:sldIdLst>
  <p:sldSz cx="9906000" cy="6858000" type="A4"/>
  <p:notesSz cx="7053263" cy="10180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Carter" initials="MC" lastIdx="3" clrIdx="0">
    <p:extLst>
      <p:ext uri="{19B8F6BF-5375-455C-9EA6-DF929625EA0E}">
        <p15:presenceInfo xmlns:p15="http://schemas.microsoft.com/office/powerpoint/2012/main" userId="S-1-5-21-839522115-1229272821-682003330-24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FF"/>
    <a:srgbClr val="7030A0"/>
    <a:srgbClr val="BFBFBF"/>
    <a:srgbClr val="FF327D"/>
    <a:srgbClr val="FFCDDF"/>
    <a:srgbClr val="FFFFB3"/>
    <a:srgbClr val="B9FFFF"/>
    <a:srgbClr val="6DFF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40" autoAdjust="0"/>
    <p:restoredTop sz="94660"/>
  </p:normalViewPr>
  <p:slideViewPr>
    <p:cSldViewPr snapToGrid="0">
      <p:cViewPr varScale="1">
        <p:scale>
          <a:sx n="114" d="100"/>
          <a:sy n="114" d="100"/>
        </p:scale>
        <p:origin x="142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AB84D0-C077-41BA-A2FA-8D3C0F5C2E48}"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06AF2B-90F6-4A5A-BF2E-49DFD9A0E043}" type="slidenum">
              <a:rPr lang="en-GB" smtClean="0"/>
              <a:t>‹#›</a:t>
            </a:fld>
            <a:endParaRPr lang="en-GB"/>
          </a:p>
        </p:txBody>
      </p:sp>
    </p:spTree>
    <p:extLst>
      <p:ext uri="{BB962C8B-B14F-4D97-AF65-F5344CB8AC3E}">
        <p14:creationId xmlns:p14="http://schemas.microsoft.com/office/powerpoint/2010/main" val="1215043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AB84D0-C077-41BA-A2FA-8D3C0F5C2E48}"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06AF2B-90F6-4A5A-BF2E-49DFD9A0E043}" type="slidenum">
              <a:rPr lang="en-GB" smtClean="0"/>
              <a:t>‹#›</a:t>
            </a:fld>
            <a:endParaRPr lang="en-GB"/>
          </a:p>
        </p:txBody>
      </p:sp>
    </p:spTree>
    <p:extLst>
      <p:ext uri="{BB962C8B-B14F-4D97-AF65-F5344CB8AC3E}">
        <p14:creationId xmlns:p14="http://schemas.microsoft.com/office/powerpoint/2010/main" val="151110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AB84D0-C077-41BA-A2FA-8D3C0F5C2E48}"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06AF2B-90F6-4A5A-BF2E-49DFD9A0E043}" type="slidenum">
              <a:rPr lang="en-GB" smtClean="0"/>
              <a:t>‹#›</a:t>
            </a:fld>
            <a:endParaRPr lang="en-GB"/>
          </a:p>
        </p:txBody>
      </p:sp>
    </p:spTree>
    <p:extLst>
      <p:ext uri="{BB962C8B-B14F-4D97-AF65-F5344CB8AC3E}">
        <p14:creationId xmlns:p14="http://schemas.microsoft.com/office/powerpoint/2010/main" val="53938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AB84D0-C077-41BA-A2FA-8D3C0F5C2E48}"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06AF2B-90F6-4A5A-BF2E-49DFD9A0E043}" type="slidenum">
              <a:rPr lang="en-GB" smtClean="0"/>
              <a:t>‹#›</a:t>
            </a:fld>
            <a:endParaRPr lang="en-GB"/>
          </a:p>
        </p:txBody>
      </p:sp>
    </p:spTree>
    <p:extLst>
      <p:ext uri="{BB962C8B-B14F-4D97-AF65-F5344CB8AC3E}">
        <p14:creationId xmlns:p14="http://schemas.microsoft.com/office/powerpoint/2010/main" val="2852974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AB84D0-C077-41BA-A2FA-8D3C0F5C2E48}"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06AF2B-90F6-4A5A-BF2E-49DFD9A0E043}" type="slidenum">
              <a:rPr lang="en-GB" smtClean="0"/>
              <a:t>‹#›</a:t>
            </a:fld>
            <a:endParaRPr lang="en-GB"/>
          </a:p>
        </p:txBody>
      </p:sp>
    </p:spTree>
    <p:extLst>
      <p:ext uri="{BB962C8B-B14F-4D97-AF65-F5344CB8AC3E}">
        <p14:creationId xmlns:p14="http://schemas.microsoft.com/office/powerpoint/2010/main" val="1035733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AB84D0-C077-41BA-A2FA-8D3C0F5C2E48}"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06AF2B-90F6-4A5A-BF2E-49DFD9A0E043}" type="slidenum">
              <a:rPr lang="en-GB" smtClean="0"/>
              <a:t>‹#›</a:t>
            </a:fld>
            <a:endParaRPr lang="en-GB"/>
          </a:p>
        </p:txBody>
      </p:sp>
    </p:spTree>
    <p:extLst>
      <p:ext uri="{BB962C8B-B14F-4D97-AF65-F5344CB8AC3E}">
        <p14:creationId xmlns:p14="http://schemas.microsoft.com/office/powerpoint/2010/main" val="4121179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AB84D0-C077-41BA-A2FA-8D3C0F5C2E48}" type="datetimeFigureOut">
              <a:rPr lang="en-GB" smtClean="0"/>
              <a:t>05/12/2023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06AF2B-90F6-4A5A-BF2E-49DFD9A0E043}" type="slidenum">
              <a:rPr lang="en-GB" smtClean="0"/>
              <a:t>‹#›</a:t>
            </a:fld>
            <a:endParaRPr lang="en-GB"/>
          </a:p>
        </p:txBody>
      </p:sp>
    </p:spTree>
    <p:extLst>
      <p:ext uri="{BB962C8B-B14F-4D97-AF65-F5344CB8AC3E}">
        <p14:creationId xmlns:p14="http://schemas.microsoft.com/office/powerpoint/2010/main" val="1110718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AB84D0-C077-41BA-A2FA-8D3C0F5C2E48}" type="datetimeFigureOut">
              <a:rPr lang="en-GB" smtClean="0"/>
              <a:t>05/12/2023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06AF2B-90F6-4A5A-BF2E-49DFD9A0E043}" type="slidenum">
              <a:rPr lang="en-GB" smtClean="0"/>
              <a:t>‹#›</a:t>
            </a:fld>
            <a:endParaRPr lang="en-GB"/>
          </a:p>
        </p:txBody>
      </p:sp>
    </p:spTree>
    <p:extLst>
      <p:ext uri="{BB962C8B-B14F-4D97-AF65-F5344CB8AC3E}">
        <p14:creationId xmlns:p14="http://schemas.microsoft.com/office/powerpoint/2010/main" val="2083176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B84D0-C077-41BA-A2FA-8D3C0F5C2E48}" type="datetimeFigureOut">
              <a:rPr lang="en-GB" smtClean="0"/>
              <a:t>05/12/2023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06AF2B-90F6-4A5A-BF2E-49DFD9A0E043}" type="slidenum">
              <a:rPr lang="en-GB" smtClean="0"/>
              <a:t>‹#›</a:t>
            </a:fld>
            <a:endParaRPr lang="en-GB"/>
          </a:p>
        </p:txBody>
      </p:sp>
    </p:spTree>
    <p:extLst>
      <p:ext uri="{BB962C8B-B14F-4D97-AF65-F5344CB8AC3E}">
        <p14:creationId xmlns:p14="http://schemas.microsoft.com/office/powerpoint/2010/main" val="2453676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AB84D0-C077-41BA-A2FA-8D3C0F5C2E48}"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06AF2B-90F6-4A5A-BF2E-49DFD9A0E043}" type="slidenum">
              <a:rPr lang="en-GB" smtClean="0"/>
              <a:t>‹#›</a:t>
            </a:fld>
            <a:endParaRPr lang="en-GB"/>
          </a:p>
        </p:txBody>
      </p:sp>
    </p:spTree>
    <p:extLst>
      <p:ext uri="{BB962C8B-B14F-4D97-AF65-F5344CB8AC3E}">
        <p14:creationId xmlns:p14="http://schemas.microsoft.com/office/powerpoint/2010/main" val="1449484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AB84D0-C077-41BA-A2FA-8D3C0F5C2E48}"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06AF2B-90F6-4A5A-BF2E-49DFD9A0E043}" type="slidenum">
              <a:rPr lang="en-GB" smtClean="0"/>
              <a:t>‹#›</a:t>
            </a:fld>
            <a:endParaRPr lang="en-GB"/>
          </a:p>
        </p:txBody>
      </p:sp>
    </p:spTree>
    <p:extLst>
      <p:ext uri="{BB962C8B-B14F-4D97-AF65-F5344CB8AC3E}">
        <p14:creationId xmlns:p14="http://schemas.microsoft.com/office/powerpoint/2010/main" val="3897463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AB84D0-C077-41BA-A2FA-8D3C0F5C2E48}" type="datetimeFigureOut">
              <a:rPr lang="en-GB" smtClean="0"/>
              <a:t>05/12/2023</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6AF2B-90F6-4A5A-BF2E-49DFD9A0E043}" type="slidenum">
              <a:rPr lang="en-GB" smtClean="0"/>
              <a:t>‹#›</a:t>
            </a:fld>
            <a:endParaRPr lang="en-GB"/>
          </a:p>
        </p:txBody>
      </p:sp>
    </p:spTree>
    <p:extLst>
      <p:ext uri="{BB962C8B-B14F-4D97-AF65-F5344CB8AC3E}">
        <p14:creationId xmlns:p14="http://schemas.microsoft.com/office/powerpoint/2010/main" val="60079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docs.google.com/" TargetMode="External"/><Relationship Id="rId3" Type="http://schemas.openxmlformats.org/officeDocument/2006/relationships/image" Target="../media/image4.jpeg"/><Relationship Id="rId7" Type="http://schemas.openxmlformats.org/officeDocument/2006/relationships/image" Target="../media/image14.png"/><Relationship Id="rId12"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www.typingclub.com/" TargetMode="External"/><Relationship Id="rId11" Type="http://schemas.openxmlformats.org/officeDocument/2006/relationships/slide" Target="slide4.xml"/><Relationship Id="rId5" Type="http://schemas.openxmlformats.org/officeDocument/2006/relationships/image" Target="../media/image6.png"/><Relationship Id="rId10" Type="http://schemas.openxmlformats.org/officeDocument/2006/relationships/image" Target="../media/image1.gif"/><Relationship Id="rId4" Type="http://schemas.openxmlformats.org/officeDocument/2006/relationships/image" Target="../media/image5.jpeg"/><Relationship Id="rId9"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4.jpeg"/><Relationship Id="rId7"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paintz.app" TargetMode="External"/><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4.jpeg"/><Relationship Id="rId7" Type="http://schemas.openxmlformats.org/officeDocument/2006/relationships/hyperlink" Target="https://www.youtube.com/watch?v=Sk6ac-s5pL0"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6.jpe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slide" Target="slide4.xml"/><Relationship Id="rId4" Type="http://schemas.openxmlformats.org/officeDocument/2006/relationships/image" Target="../media/image5.jpeg"/><Relationship Id="rId9" Type="http://schemas.openxmlformats.org/officeDocument/2006/relationships/image" Target="../media/image1.gif"/></Relationships>
</file>

<file path=ppt/slides/_rels/slide14.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4.jpeg"/><Relationship Id="rId7" Type="http://schemas.openxmlformats.org/officeDocument/2006/relationships/image" Target="../media/image1.gi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4.jpe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www.scratchjr.org/" TargetMode="External"/><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slide" Target="slide4.xml"/></Relationships>
</file>

<file path=ppt/slides/_rels/slide16.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4.jpeg"/><Relationship Id="rId7"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docs.google.com/" TargetMode="External"/><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slide" Target="slide4.xml"/></Relationships>
</file>

<file path=ppt/slides/_rels/slide17.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4.jpeg"/><Relationship Id="rId7"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www.j2e.com/jit5#pictogram" TargetMode="External"/><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openxmlformats.org/officeDocument/2006/relationships/slide" Target="slide4.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gif"/><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gif"/><Relationship Id="rId3" Type="http://schemas.openxmlformats.org/officeDocument/2006/relationships/image" Target="../media/image4.jpe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6.png"/><Relationship Id="rId15" Type="http://schemas.openxmlformats.org/officeDocument/2006/relationships/image" Target="../media/image7.png"/><Relationship Id="rId10" Type="http://schemas.openxmlformats.org/officeDocument/2006/relationships/image" Target="../media/image25.png"/><Relationship Id="rId4" Type="http://schemas.openxmlformats.org/officeDocument/2006/relationships/image" Target="../media/image5.jpeg"/><Relationship Id="rId9" Type="http://schemas.openxmlformats.org/officeDocument/2006/relationships/image" Target="../media/image24.png"/><Relationship Id="rId14" Type="http://schemas.openxmlformats.org/officeDocument/2006/relationships/slide" Target="slide4.xml"/></Relationships>
</file>

<file path=ppt/slides/_rels/slide2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4.jpeg"/><Relationship Id="rId7"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scratch.mit.edu/" TargetMode="External"/><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slide" Target="slide4.xml"/></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openxmlformats.org/officeDocument/2006/relationships/slide" Target="slide4.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gif"/><Relationship Id="rId5" Type="http://schemas.openxmlformats.org/officeDocument/2006/relationships/image" Target="../media/image6.png"/><Relationship Id="rId10" Type="http://schemas.openxmlformats.org/officeDocument/2006/relationships/image" Target="../media/image29.png"/><Relationship Id="rId4" Type="http://schemas.openxmlformats.org/officeDocument/2006/relationships/image" Target="../media/image5.jpeg"/><Relationship Id="rId9" Type="http://schemas.openxmlformats.org/officeDocument/2006/relationships/hyperlink" Target="https://www.canva.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openxmlformats.org/officeDocument/2006/relationships/slide" Target="slide4.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gif"/><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30.tm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4.jpeg"/><Relationship Id="rId7" Type="http://schemas.openxmlformats.org/officeDocument/2006/relationships/image" Target="../media/image1.gi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jpe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slide" Target="slide4.xml"/><Relationship Id="rId4" Type="http://schemas.openxmlformats.org/officeDocument/2006/relationships/image" Target="../media/image5.jpeg"/><Relationship Id="rId9" Type="http://schemas.openxmlformats.org/officeDocument/2006/relationships/image" Target="../media/image1.gif"/></Relationships>
</file>

<file path=ppt/slides/_rels/slide27.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4.jpeg"/><Relationship Id="rId7"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scratch.mit.edu/" TargetMode="External"/><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slide" Target="slide4.xml"/></Relationships>
</file>

<file path=ppt/slides/_rels/slide28.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4.jpeg"/><Relationship Id="rId7"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docs.google.com/spreadsheets" TargetMode="External"/><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slide" Target="slide4.xml"/></Relationships>
</file>

<file path=ppt/slides/_rels/slide29.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4.jpeg"/><Relationship Id="rId7"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edmypic.com/paint-net/" TargetMode="External"/><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slide" Target="slide4.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slide" Target="slide4.xml"/><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4.jpeg"/><Relationship Id="rId7" Type="http://schemas.openxmlformats.org/officeDocument/2006/relationships/image" Target="../media/image1.gi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7.png"/></Relationships>
</file>

<file path=ppt/slides/_rels/slide3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4.jpeg"/><Relationship Id="rId7" Type="http://schemas.openxmlformats.org/officeDocument/2006/relationships/image" Target="../media/image1.gi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4.jpeg"/><Relationship Id="rId7"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scratch.mit.edu/" TargetMode="External"/><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slide" Target="slide4.xml"/></Relationships>
</file>

<file path=ppt/slides/_rels/slide34.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4.jpeg"/><Relationship Id="rId7"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docs.google.com/presentation" TargetMode="External"/><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slide" Target="slide4.xml"/></Relationships>
</file>

<file path=ppt/slides/_rels/slide35.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4.jpeg"/><Relationship Id="rId7" Type="http://schemas.openxmlformats.org/officeDocument/2006/relationships/image" Target="../media/image1.gi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4.jpeg"/><Relationship Id="rId7" Type="http://schemas.openxmlformats.org/officeDocument/2006/relationships/image" Target="../media/image1.gi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7.pn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openxmlformats.org/officeDocument/2006/relationships/slide" Target="slide4.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gif"/><Relationship Id="rId5" Type="http://schemas.openxmlformats.org/officeDocument/2006/relationships/image" Target="../media/image6.png"/><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4.jpeg"/><Relationship Id="rId7"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scratch.mit.edu/" TargetMode="External"/><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slide" Target="slide4.xml"/><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9.jpeg"/><Relationship Id="rId4" Type="http://schemas.openxmlformats.org/officeDocument/2006/relationships/image" Target="../media/image4.jpeg"/><Relationship Id="rId9" Type="http://schemas.openxmlformats.org/officeDocument/2006/relationships/hyperlink" Target="https://beebot.terrapinlogo.com/"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4.jpeg"/><Relationship Id="rId7"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sites.google.com/" TargetMode="External"/><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slide" Target="slide4.xml"/></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openxmlformats.org/officeDocument/2006/relationships/slide" Target="slide4.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gif"/><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41.jpe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slide" Target="slide4.xml"/><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hyperlink" Target="paintz.ap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4.jpeg"/><Relationship Id="rId7" Type="http://schemas.openxmlformats.org/officeDocument/2006/relationships/image" Target="../media/image1.gi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4.jpe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4.jpeg"/><Relationship Id="rId7"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beebot.terrapinlogo.com/" TargetMode="External"/><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25" name="Rectangle 24"/>
          <p:cNvSpPr/>
          <p:nvPr/>
        </p:nvSpPr>
        <p:spPr>
          <a:xfrm>
            <a:off x="469689" y="682307"/>
            <a:ext cx="8966622" cy="312701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860" b="1"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Computing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860" b="1" i="0" u="none" strike="noStrike" kern="1200" cap="none" spc="0" normalizeH="0" baseline="0" noProof="0" dirty="0">
                <a:ln>
                  <a:solidFill>
                    <a:sysClr val="windowText" lastClr="000000"/>
                  </a:solidFill>
                </a:ln>
                <a:solidFill>
                  <a:prstClr val="white"/>
                </a:solidFill>
                <a:effectLst/>
                <a:uLnTx/>
                <a:uFillTx/>
                <a:latin typeface="Sassoon Penpals" panose="02000400000000000000" pitchFamily="50" charset="0"/>
                <a:ea typeface="+mn-ea"/>
                <a:cs typeface="+mn-cs"/>
              </a:rPr>
              <a:t>Learning Scaffolds</a:t>
            </a:r>
          </a:p>
        </p:txBody>
      </p:sp>
      <p:grpSp>
        <p:nvGrpSpPr>
          <p:cNvPr id="6" name="Group 5"/>
          <p:cNvGrpSpPr/>
          <p:nvPr/>
        </p:nvGrpSpPr>
        <p:grpSpPr>
          <a:xfrm>
            <a:off x="2953598" y="4065163"/>
            <a:ext cx="3998804" cy="1767994"/>
            <a:chOff x="4069200" y="4314542"/>
            <a:chExt cx="3998804" cy="1767994"/>
          </a:xfrm>
        </p:grpSpPr>
        <p:sp>
          <p:nvSpPr>
            <p:cNvPr id="5" name="Oval 4"/>
            <p:cNvSpPr/>
            <p:nvPr/>
          </p:nvSpPr>
          <p:spPr>
            <a:xfrm>
              <a:off x="4069200" y="4314542"/>
              <a:ext cx="1767600" cy="1767600"/>
            </a:xfrm>
            <a:prstGeom prst="ellipse">
              <a:avLst/>
            </a:prstGeom>
            <a:blipFill>
              <a:blip r:embed="rId2"/>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51B0BA11-1BCC-495D-90B6-B65EB8421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5656" y="4314542"/>
              <a:ext cx="1772348" cy="1767994"/>
            </a:xfrm>
            <a:prstGeom prst="rect">
              <a:avLst/>
            </a:prstGeom>
          </p:spPr>
        </p:pic>
      </p:grpSp>
    </p:spTree>
    <p:extLst>
      <p:ext uri="{BB962C8B-B14F-4D97-AF65-F5344CB8AC3E}">
        <p14:creationId xmlns:p14="http://schemas.microsoft.com/office/powerpoint/2010/main" val="1140041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53" name="Rounded Rectangle 52"/>
          <p:cNvSpPr/>
          <p:nvPr/>
        </p:nvSpPr>
        <p:spPr>
          <a:xfrm>
            <a:off x="509501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sz="2400" b="1" dirty="0">
                <a:solidFill>
                  <a:schemeClr val="tx1"/>
                </a:solidFill>
                <a:latin typeface="Sassoon Penpals" panose="02000400000000000000" pitchFamily="50" charset="0"/>
              </a:rPr>
              <a:t>Unit overview</a:t>
            </a:r>
          </a:p>
          <a:p>
            <a:pPr>
              <a:spcAft>
                <a:spcPts val="200"/>
              </a:spcAft>
            </a:pPr>
            <a:endParaRPr lang="en-GB" dirty="0">
              <a:solidFill>
                <a:schemeClr val="tx1"/>
              </a:solidFill>
              <a:latin typeface="Sassoon Penpals" panose="02000400000000000000" pitchFamily="50" charset="0"/>
            </a:endParaRPr>
          </a:p>
        </p:txBody>
      </p:sp>
      <p:sp>
        <p:nvSpPr>
          <p:cNvPr id="26" name="Rectangle 25"/>
          <p:cNvSpPr/>
          <p:nvPr/>
        </p:nvSpPr>
        <p:spPr>
          <a:xfrm>
            <a:off x="352697" y="352695"/>
            <a:ext cx="7463470" cy="68775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p>
            <a:r>
              <a:rPr lang="en-GB" sz="4400" b="1" dirty="0">
                <a:latin typeface="Sassoon Penpals" panose="02000400000000000000" pitchFamily="50" charset="0"/>
              </a:rPr>
              <a:t>Year 1 – Digital writing</a:t>
            </a:r>
          </a:p>
        </p:txBody>
      </p:sp>
      <p:sp>
        <p:nvSpPr>
          <p:cNvPr id="69" name="TextBox 68"/>
          <p:cNvSpPr txBox="1"/>
          <p:nvPr/>
        </p:nvSpPr>
        <p:spPr>
          <a:xfrm>
            <a:off x="5162551" y="1803673"/>
            <a:ext cx="2886685" cy="1754326"/>
          </a:xfrm>
          <a:prstGeom prst="rect">
            <a:avLst/>
          </a:prstGeom>
          <a:noFill/>
        </p:spPr>
        <p:txBody>
          <a:bodyPr wrap="square" rtlCol="0">
            <a:spAutoFit/>
          </a:bodyPr>
          <a:lstStyle/>
          <a:p>
            <a:pPr>
              <a:spcAft>
                <a:spcPts val="200"/>
              </a:spcAft>
            </a:pPr>
            <a:r>
              <a:rPr lang="en-GB" dirty="0">
                <a:latin typeface="Sassoon Penpals" panose="02000400000000000000" pitchFamily="50" charset="0"/>
              </a:rPr>
              <a:t>We will be learning how to use a keyboard to type our ideas, and then compare writing with typing. We will express our learning by creating a poster with different fonts and text features.</a:t>
            </a:r>
          </a:p>
        </p:txBody>
      </p:sp>
      <p:sp>
        <p:nvSpPr>
          <p:cNvPr id="16" name="Rounded Rectangle 15"/>
          <p:cNvSpPr/>
          <p:nvPr/>
        </p:nvSpPr>
        <p:spPr>
          <a:xfrm>
            <a:off x="5095011" y="4070366"/>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sz="2400" b="1" dirty="0">
                <a:solidFill>
                  <a:schemeClr val="tx1"/>
                </a:solidFill>
                <a:latin typeface="Sassoon Penpals" panose="02000400000000000000" pitchFamily="50" charset="0"/>
              </a:rPr>
              <a:t>Vocabulary</a:t>
            </a:r>
          </a:p>
        </p:txBody>
      </p:sp>
      <p:sp>
        <p:nvSpPr>
          <p:cNvPr id="17" name="Rounded Rectangle 16"/>
          <p:cNvSpPr/>
          <p:nvPr/>
        </p:nvSpPr>
        <p:spPr>
          <a:xfrm>
            <a:off x="326571" y="4057303"/>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sz="2400" b="1" dirty="0">
                <a:solidFill>
                  <a:schemeClr val="tx1"/>
                </a:solidFill>
                <a:latin typeface="Sassoon Penpals" panose="02000400000000000000" pitchFamily="50" charset="0"/>
              </a:rPr>
              <a:t>Key questions</a:t>
            </a:r>
          </a:p>
          <a:p>
            <a:pPr marL="288000" indent="-288000">
              <a:spcAft>
                <a:spcPts val="200"/>
              </a:spcAft>
              <a:buFont typeface="Arial" panose="020B0604020202020204" pitchFamily="34" charset="0"/>
              <a:buChar char="•"/>
            </a:pPr>
            <a:r>
              <a:rPr lang="en-GB" sz="1600" dirty="0">
                <a:solidFill>
                  <a:schemeClr val="tx1"/>
                </a:solidFill>
                <a:latin typeface="Sassoon Penpals" panose="02000400000000000000" pitchFamily="50" charset="0"/>
              </a:rPr>
              <a:t>What could word processors be used for?</a:t>
            </a:r>
          </a:p>
          <a:p>
            <a:pPr marL="288000" indent="-288000">
              <a:spcAft>
                <a:spcPts val="200"/>
              </a:spcAft>
              <a:buFont typeface="Arial" panose="020B0604020202020204" pitchFamily="34" charset="0"/>
              <a:buChar char="•"/>
            </a:pPr>
            <a:r>
              <a:rPr lang="en-GB" sz="1600" dirty="0">
                <a:solidFill>
                  <a:schemeClr val="tx1"/>
                </a:solidFill>
                <a:latin typeface="Sassoon Penpals" panose="02000400000000000000" pitchFamily="50" charset="0"/>
              </a:rPr>
              <a:t>How do you type numbers? How do you start a new line?</a:t>
            </a:r>
          </a:p>
          <a:p>
            <a:pPr marL="288000" indent="-288000">
              <a:spcAft>
                <a:spcPts val="200"/>
              </a:spcAft>
              <a:buFont typeface="Arial" panose="020B0604020202020204" pitchFamily="34" charset="0"/>
              <a:buChar char="•"/>
            </a:pPr>
            <a:r>
              <a:rPr lang="en-GB" sz="1600" dirty="0">
                <a:solidFill>
                  <a:schemeClr val="tx1"/>
                </a:solidFill>
                <a:latin typeface="Sassoon Penpals" panose="02000400000000000000" pitchFamily="50" charset="0"/>
              </a:rPr>
              <a:t>What do these keys do?</a:t>
            </a:r>
          </a:p>
          <a:p>
            <a:pPr marL="288000" indent="-288000">
              <a:spcAft>
                <a:spcPts val="200"/>
              </a:spcAft>
              <a:buFont typeface="Arial" panose="020B0604020202020204" pitchFamily="34" charset="0"/>
              <a:buChar char="•"/>
            </a:pPr>
            <a:r>
              <a:rPr lang="en-GB" sz="1600" dirty="0">
                <a:solidFill>
                  <a:schemeClr val="tx1"/>
                </a:solidFill>
                <a:latin typeface="Sassoon Penpals" panose="02000400000000000000" pitchFamily="50" charset="0"/>
              </a:rPr>
              <a:t>How do you select text? What is the cursor?</a:t>
            </a:r>
          </a:p>
          <a:p>
            <a:pPr marL="288000" indent="-288000">
              <a:spcAft>
                <a:spcPts val="200"/>
              </a:spcAft>
              <a:buFont typeface="Arial" panose="020B0604020202020204" pitchFamily="34" charset="0"/>
              <a:buChar char="•"/>
            </a:pPr>
            <a:r>
              <a:rPr lang="en-GB" sz="1600" dirty="0">
                <a:solidFill>
                  <a:schemeClr val="tx1"/>
                </a:solidFill>
                <a:latin typeface="Sassoon Penpals" panose="02000400000000000000" pitchFamily="50" charset="0"/>
              </a:rPr>
              <a:t>Which tool did you use? Why did you use this tool?</a:t>
            </a:r>
          </a:p>
          <a:p>
            <a:pPr marL="288000" indent="-288000">
              <a:spcAft>
                <a:spcPts val="200"/>
              </a:spcAft>
              <a:buFont typeface="Arial" panose="020B0604020202020204" pitchFamily="34" charset="0"/>
              <a:buChar char="•"/>
            </a:pPr>
            <a:r>
              <a:rPr lang="en-GB" sz="1600" dirty="0">
                <a:solidFill>
                  <a:schemeClr val="tx1"/>
                </a:solidFill>
                <a:latin typeface="Sassoon Penpals" panose="02000400000000000000" pitchFamily="50" charset="0"/>
              </a:rPr>
              <a:t>What’s the same? What’s different?</a:t>
            </a:r>
          </a:p>
        </p:txBody>
      </p:sp>
      <p:pic>
        <p:nvPicPr>
          <p:cNvPr id="19" name="Picture 4" descr="Blocky Question Mark Graphic - Symbols | Free Graphics &amp; Vectors - PicMonk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4545" y="4224244"/>
            <a:ext cx="4569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Free Scrabble Words Cliparts, Download Free Clip Art, Free Clip Art on  Clipart Libr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51" t="2083" r="21928"/>
          <a:stretch/>
        </p:blipFill>
        <p:spPr bwMode="auto">
          <a:xfrm>
            <a:off x="8876306" y="4224244"/>
            <a:ext cx="525949" cy="54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62551" y="4572622"/>
            <a:ext cx="1620523" cy="1461939"/>
          </a:xfrm>
          <a:prstGeom prst="rect">
            <a:avLst/>
          </a:prstGeom>
          <a:noFill/>
        </p:spPr>
        <p:txBody>
          <a:bodyPr wrap="square" rtlCol="0">
            <a:spAutoFit/>
          </a:bodyPr>
          <a:lstStyle/>
          <a:p>
            <a:pPr>
              <a:spcAft>
                <a:spcPts val="200"/>
              </a:spcAft>
            </a:pPr>
            <a:r>
              <a:rPr lang="en-GB" sz="2100" dirty="0">
                <a:solidFill>
                  <a:srgbClr val="006600"/>
                </a:solidFill>
                <a:latin typeface="Sassoon Penpals" panose="02000400000000000000" pitchFamily="50" charset="0"/>
              </a:rPr>
              <a:t>keyboard</a:t>
            </a:r>
          </a:p>
          <a:p>
            <a:pPr>
              <a:spcAft>
                <a:spcPts val="200"/>
              </a:spcAft>
            </a:pPr>
            <a:r>
              <a:rPr lang="en-GB" sz="2100" dirty="0">
                <a:solidFill>
                  <a:srgbClr val="006600"/>
                </a:solidFill>
                <a:latin typeface="Sassoon Penpals" panose="02000400000000000000" pitchFamily="50" charset="0"/>
              </a:rPr>
              <a:t>text</a:t>
            </a:r>
          </a:p>
          <a:p>
            <a:pPr>
              <a:spcAft>
                <a:spcPts val="200"/>
              </a:spcAft>
            </a:pPr>
            <a:r>
              <a:rPr lang="en-GB" sz="2100" dirty="0">
                <a:solidFill>
                  <a:srgbClr val="006600"/>
                </a:solidFill>
                <a:latin typeface="Sassoon Penpals" panose="02000400000000000000" pitchFamily="50" charset="0"/>
              </a:rPr>
              <a:t>keys</a:t>
            </a:r>
          </a:p>
          <a:p>
            <a:pPr>
              <a:spcAft>
                <a:spcPts val="200"/>
              </a:spcAft>
            </a:pPr>
            <a:r>
              <a:rPr lang="en-GB" sz="2100" dirty="0">
                <a:solidFill>
                  <a:srgbClr val="006600"/>
                </a:solidFill>
                <a:latin typeface="Sassoon Penpals" panose="02000400000000000000" pitchFamily="50" charset="0"/>
              </a:rPr>
              <a:t>space</a:t>
            </a:r>
          </a:p>
        </p:txBody>
      </p:sp>
      <p:sp>
        <p:nvSpPr>
          <p:cNvPr id="22" name="TextBox 21"/>
          <p:cNvSpPr txBox="1"/>
          <p:nvPr/>
        </p:nvSpPr>
        <p:spPr>
          <a:xfrm>
            <a:off x="7210698" y="4572622"/>
            <a:ext cx="1620000" cy="1461939"/>
          </a:xfrm>
          <a:prstGeom prst="rect">
            <a:avLst/>
          </a:prstGeom>
          <a:noFill/>
        </p:spPr>
        <p:txBody>
          <a:bodyPr wrap="square" rtlCol="0">
            <a:spAutoFit/>
          </a:bodyPr>
          <a:lstStyle/>
          <a:p>
            <a:pPr>
              <a:spcAft>
                <a:spcPts val="200"/>
              </a:spcAft>
            </a:pPr>
            <a:r>
              <a:rPr lang="en-GB" sz="2100" dirty="0">
                <a:solidFill>
                  <a:srgbClr val="0000FF"/>
                </a:solidFill>
                <a:latin typeface="Sassoon Penpals" panose="02000400000000000000" pitchFamily="50" charset="0"/>
              </a:rPr>
              <a:t>shift</a:t>
            </a:r>
          </a:p>
          <a:p>
            <a:pPr>
              <a:spcAft>
                <a:spcPts val="200"/>
              </a:spcAft>
            </a:pPr>
            <a:r>
              <a:rPr lang="en-GB" sz="2100" dirty="0">
                <a:solidFill>
                  <a:srgbClr val="0000FF"/>
                </a:solidFill>
                <a:latin typeface="Sassoon Penpals" panose="02000400000000000000" pitchFamily="50" charset="0"/>
              </a:rPr>
              <a:t>space</a:t>
            </a:r>
          </a:p>
          <a:p>
            <a:pPr>
              <a:spcAft>
                <a:spcPts val="200"/>
              </a:spcAft>
            </a:pPr>
            <a:r>
              <a:rPr lang="en-GB" sz="2100" dirty="0">
                <a:solidFill>
                  <a:srgbClr val="0000FF"/>
                </a:solidFill>
                <a:latin typeface="Sassoon Penpals" panose="02000400000000000000" pitchFamily="50" charset="0"/>
              </a:rPr>
              <a:t>backspace</a:t>
            </a:r>
          </a:p>
          <a:p>
            <a:pPr>
              <a:spcAft>
                <a:spcPts val="200"/>
              </a:spcAft>
            </a:pPr>
            <a:r>
              <a:rPr lang="en-GB" sz="2100" dirty="0">
                <a:solidFill>
                  <a:srgbClr val="0000FF"/>
                </a:solidFill>
                <a:latin typeface="Sassoon Penpals" panose="02000400000000000000" pitchFamily="50" charset="0"/>
              </a:rPr>
              <a:t>cursor</a:t>
            </a:r>
          </a:p>
        </p:txBody>
      </p:sp>
      <p:sp>
        <p:nvSpPr>
          <p:cNvPr id="24" name="Rounded Rectangle 38">
            <a:extLst>
              <a:ext uri="{FF2B5EF4-FFF2-40B4-BE49-F238E27FC236}">
                <a16:creationId xmlns:a16="http://schemas.microsoft.com/office/drawing/2014/main" id="{D1F72F37-EA5C-4881-8B12-95ACB3C5F105}"/>
              </a:ext>
            </a:extLst>
          </p:cNvPr>
          <p:cNvSpPr/>
          <p:nvPr/>
        </p:nvSpPr>
        <p:spPr>
          <a:xfrm>
            <a:off x="32657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sz="2400" b="1" dirty="0">
                <a:solidFill>
                  <a:schemeClr val="tx1"/>
                </a:solidFill>
                <a:latin typeface="Sassoon Penpals" panose="02000400000000000000" pitchFamily="50" charset="0"/>
              </a:rPr>
              <a:t>Learning sequence</a:t>
            </a:r>
          </a:p>
          <a:p>
            <a:pPr marL="342900" indent="-342900">
              <a:spcAft>
                <a:spcPts val="200"/>
              </a:spcAft>
              <a:buFont typeface="+mj-lt"/>
              <a:buAutoNum type="arabicParenR"/>
            </a:pPr>
            <a:r>
              <a:rPr lang="en-GB" sz="1550" dirty="0">
                <a:solidFill>
                  <a:schemeClr val="tx1"/>
                </a:solidFill>
                <a:latin typeface="Sassoon Penpals" panose="02000400000000000000" pitchFamily="50" charset="0"/>
              </a:rPr>
              <a:t>Enquire into how a keyboard works</a:t>
            </a:r>
          </a:p>
          <a:p>
            <a:pPr marL="342900" indent="-342900">
              <a:spcAft>
                <a:spcPts val="200"/>
              </a:spcAft>
              <a:buFont typeface="+mj-lt"/>
              <a:buAutoNum type="arabicParenR"/>
            </a:pPr>
            <a:r>
              <a:rPr lang="en-GB" sz="1550" dirty="0">
                <a:solidFill>
                  <a:schemeClr val="tx1"/>
                </a:solidFill>
                <a:latin typeface="Sassoon Penpals" panose="02000400000000000000" pitchFamily="50" charset="0"/>
              </a:rPr>
              <a:t>Explore the functions of keys on a keyboard</a:t>
            </a:r>
          </a:p>
          <a:p>
            <a:pPr marL="342900" indent="-342900">
              <a:spcAft>
                <a:spcPts val="200"/>
              </a:spcAft>
              <a:buFont typeface="+mj-lt"/>
              <a:buAutoNum type="arabicParenR"/>
            </a:pPr>
            <a:r>
              <a:rPr lang="en-GB" sz="1550" dirty="0">
                <a:solidFill>
                  <a:schemeClr val="tx1"/>
                </a:solidFill>
                <a:latin typeface="Sassoon Penpals" panose="02000400000000000000" pitchFamily="50" charset="0"/>
              </a:rPr>
              <a:t>Explore using capital letters</a:t>
            </a:r>
          </a:p>
          <a:p>
            <a:pPr marL="342900" indent="-342900">
              <a:spcAft>
                <a:spcPts val="200"/>
              </a:spcAft>
              <a:buFont typeface="+mj-lt"/>
              <a:buAutoNum type="arabicParenR"/>
            </a:pPr>
            <a:r>
              <a:rPr lang="en-GB" sz="1550" dirty="0">
                <a:solidFill>
                  <a:schemeClr val="tx1"/>
                </a:solidFill>
                <a:latin typeface="Sassoon Penpals" panose="02000400000000000000" pitchFamily="50" charset="0"/>
              </a:rPr>
              <a:t>Explore selecting and dragging text</a:t>
            </a:r>
          </a:p>
          <a:p>
            <a:pPr marL="342900" indent="-342900">
              <a:spcAft>
                <a:spcPts val="200"/>
              </a:spcAft>
              <a:buFont typeface="+mj-lt"/>
              <a:buAutoNum type="arabicParenR"/>
            </a:pPr>
            <a:r>
              <a:rPr lang="en-GB" sz="1550" dirty="0">
                <a:solidFill>
                  <a:schemeClr val="tx1"/>
                </a:solidFill>
                <a:latin typeface="Sassoon Penpals" panose="02000400000000000000" pitchFamily="50" charset="0"/>
              </a:rPr>
              <a:t>Explore the impact of changing text</a:t>
            </a:r>
          </a:p>
          <a:p>
            <a:pPr marL="342900" indent="-342900">
              <a:spcAft>
                <a:spcPts val="200"/>
              </a:spcAft>
              <a:buFont typeface="+mj-lt"/>
              <a:buAutoNum type="arabicParenR"/>
            </a:pPr>
            <a:r>
              <a:rPr lang="en-GB" sz="1550" dirty="0">
                <a:solidFill>
                  <a:schemeClr val="tx1"/>
                </a:solidFill>
                <a:latin typeface="Sassoon Penpals" panose="02000400000000000000" pitchFamily="50" charset="0"/>
              </a:rPr>
              <a:t>Express and evaluate the differences between typing and writing</a:t>
            </a:r>
          </a:p>
        </p:txBody>
      </p:sp>
      <p:pic>
        <p:nvPicPr>
          <p:cNvPr id="27" name="Picture 2" descr="13,418 Dartboard Illustrations, Royalty-Free Vector Graphics &amp; Clip Art -  iStock">
            <a:extLst>
              <a:ext uri="{FF2B5EF4-FFF2-40B4-BE49-F238E27FC236}">
                <a16:creationId xmlns:a16="http://schemas.microsoft.com/office/drawing/2014/main" id="{15A29A7C-E2AE-4453-A02E-7AF1572FB6F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448" b="4535"/>
          <a:stretch/>
        </p:blipFill>
        <p:spPr bwMode="auto">
          <a:xfrm>
            <a:off x="4129253" y="1472914"/>
            <a:ext cx="512215" cy="5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C4FAA38B-356A-43BC-82C7-0026EFE4846C}"/>
              </a:ext>
            </a:extLst>
          </p:cNvPr>
          <p:cNvPicPr>
            <a:picLocks noChangeAspect="1"/>
          </p:cNvPicPr>
          <p:nvPr/>
        </p:nvPicPr>
        <p:blipFill>
          <a:blip r:embed="rId5"/>
          <a:stretch>
            <a:fillRect/>
          </a:stretch>
        </p:blipFill>
        <p:spPr>
          <a:xfrm>
            <a:off x="8859002" y="1472914"/>
            <a:ext cx="543253" cy="540000"/>
          </a:xfrm>
          <a:prstGeom prst="rect">
            <a:avLst/>
          </a:prstGeom>
        </p:spPr>
      </p:pic>
      <p:pic>
        <p:nvPicPr>
          <p:cNvPr id="23" name="Picture 4" descr="Image result for typing club">
            <a:hlinkClick r:id="rId6"/>
            <a:extLst>
              <a:ext uri="{FF2B5EF4-FFF2-40B4-BE49-F238E27FC236}">
                <a16:creationId xmlns:a16="http://schemas.microsoft.com/office/drawing/2014/main" id="{379610E9-9B15-4C4E-83DA-8BBFBC7B2FE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5843" t="3596" r="25928" b="3669"/>
          <a:stretch/>
        </p:blipFill>
        <p:spPr bwMode="auto">
          <a:xfrm>
            <a:off x="8049236" y="1589851"/>
            <a:ext cx="765917" cy="77317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Image result for google docs">
            <a:hlinkClick r:id="rId8"/>
            <a:extLst>
              <a:ext uri="{FF2B5EF4-FFF2-40B4-BE49-F238E27FC236}">
                <a16:creationId xmlns:a16="http://schemas.microsoft.com/office/drawing/2014/main" id="{57FA2943-E297-4A53-A2E8-9B038AD18DFD}"/>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0330" t="5369" r="9869"/>
          <a:stretch/>
        </p:blipFill>
        <p:spPr bwMode="auto">
          <a:xfrm>
            <a:off x="8113240" y="2515169"/>
            <a:ext cx="1289016" cy="1101493"/>
          </a:xfrm>
          <a:prstGeom prst="rect">
            <a:avLst/>
          </a:prstGeom>
          <a:noFill/>
          <a:extLst>
            <a:ext uri="{909E8E84-426E-40DD-AFC4-6F175D3DCCD1}">
              <a14:hiddenFill xmlns:a14="http://schemas.microsoft.com/office/drawing/2010/main">
                <a:solidFill>
                  <a:srgbClr val="FFFFFF"/>
                </a:solidFill>
              </a14:hiddenFill>
            </a:ext>
          </a:extLst>
        </p:spPr>
      </p:pic>
      <p:sp>
        <p:nvSpPr>
          <p:cNvPr id="31" name="Oval 30"/>
          <p:cNvSpPr/>
          <p:nvPr/>
        </p:nvSpPr>
        <p:spPr>
          <a:xfrm>
            <a:off x="7986849" y="352695"/>
            <a:ext cx="687600" cy="687754"/>
          </a:xfrm>
          <a:prstGeom prst="ellipse">
            <a:avLst/>
          </a:prstGeom>
          <a:blipFill>
            <a:blip r:embed="rId10"/>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descr="Pevensey and Westham school logo">
            <a:hlinkClick r:id="rId11" action="ppaction://hlinksldjump"/>
            <a:extLst>
              <a:ext uri="{FF2B5EF4-FFF2-40B4-BE49-F238E27FC236}">
                <a16:creationId xmlns:a16="http://schemas.microsoft.com/office/drawing/2014/main" id="{4F796007-7EDE-4A02-8385-379A6A1A4A92}"/>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845131" y="352850"/>
            <a:ext cx="687600" cy="687600"/>
          </a:xfrm>
          <a:prstGeom prst="rect">
            <a:avLst/>
          </a:prstGeom>
          <a:noFill/>
          <a:ln>
            <a:noFill/>
          </a:ln>
        </p:spPr>
      </p:pic>
      <p:sp>
        <p:nvSpPr>
          <p:cNvPr id="33" name="Oval 32">
            <a:extLst>
              <a:ext uri="{FF2B5EF4-FFF2-40B4-BE49-F238E27FC236}">
                <a16:creationId xmlns:a16="http://schemas.microsoft.com/office/drawing/2014/main" id="{FB4B504B-3620-4290-B127-C1A22AE08F1D}"/>
              </a:ext>
            </a:extLst>
          </p:cNvPr>
          <p:cNvSpPr/>
          <p:nvPr/>
        </p:nvSpPr>
        <p:spPr>
          <a:xfrm>
            <a:off x="7128567" y="352849"/>
            <a:ext cx="687600" cy="687600"/>
          </a:xfrm>
          <a:prstGeom prst="ellipse">
            <a:avLst/>
          </a:prstGeom>
          <a:solidFill>
            <a:srgbClr val="FF327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dirty="0">
                <a:solidFill>
                  <a:schemeClr val="tx1"/>
                </a:solidFill>
                <a:latin typeface="Sassoon Penpals" panose="02000400000000000000" pitchFamily="50" charset="0"/>
              </a:rPr>
              <a:t>Information Technology</a:t>
            </a:r>
          </a:p>
        </p:txBody>
      </p:sp>
    </p:spTree>
    <p:extLst>
      <p:ext uri="{BB962C8B-B14F-4D97-AF65-F5344CB8AC3E}">
        <p14:creationId xmlns:p14="http://schemas.microsoft.com/office/powerpoint/2010/main" val="172559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53" name="Rounded Rectangle 52"/>
          <p:cNvSpPr/>
          <p:nvPr/>
        </p:nvSpPr>
        <p:spPr>
          <a:xfrm>
            <a:off x="509501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sz="2400" b="1" dirty="0">
                <a:solidFill>
                  <a:schemeClr val="tx1"/>
                </a:solidFill>
                <a:latin typeface="Sassoon Penpals" panose="02000400000000000000" pitchFamily="50" charset="0"/>
              </a:rPr>
              <a:t>Unit overview</a:t>
            </a:r>
          </a:p>
          <a:p>
            <a:pPr>
              <a:spcAft>
                <a:spcPts val="200"/>
              </a:spcAft>
            </a:pPr>
            <a:endParaRPr lang="en-GB" dirty="0">
              <a:solidFill>
                <a:schemeClr val="tx1"/>
              </a:solidFill>
              <a:latin typeface="Sassoon Penpals" panose="02000400000000000000" pitchFamily="50" charset="0"/>
            </a:endParaRPr>
          </a:p>
        </p:txBody>
      </p:sp>
      <p:sp>
        <p:nvSpPr>
          <p:cNvPr id="26" name="Rectangle 25"/>
          <p:cNvSpPr/>
          <p:nvPr/>
        </p:nvSpPr>
        <p:spPr>
          <a:xfrm>
            <a:off x="352697" y="352695"/>
            <a:ext cx="7463470" cy="68775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p>
            <a:r>
              <a:rPr lang="en-GB" sz="4400" b="1" dirty="0">
                <a:latin typeface="Sassoon Penpals" panose="02000400000000000000" pitchFamily="50" charset="0"/>
              </a:rPr>
              <a:t>Year 1 – Digital painting</a:t>
            </a:r>
          </a:p>
        </p:txBody>
      </p:sp>
      <p:sp>
        <p:nvSpPr>
          <p:cNvPr id="69" name="TextBox 68"/>
          <p:cNvSpPr txBox="1"/>
          <p:nvPr/>
        </p:nvSpPr>
        <p:spPr>
          <a:xfrm>
            <a:off x="5162550" y="1803673"/>
            <a:ext cx="4239705" cy="1923604"/>
          </a:xfrm>
          <a:prstGeom prst="rect">
            <a:avLst/>
          </a:prstGeom>
          <a:noFill/>
        </p:spPr>
        <p:txBody>
          <a:bodyPr wrap="square" rtlCol="0">
            <a:spAutoFit/>
          </a:bodyPr>
          <a:lstStyle/>
          <a:p>
            <a:pPr>
              <a:spcAft>
                <a:spcPts val="200"/>
              </a:spcAft>
            </a:pPr>
            <a:r>
              <a:rPr lang="en-GB" sz="1700" dirty="0">
                <a:latin typeface="Sassoon Penpals" panose="02000400000000000000" pitchFamily="50" charset="0"/>
              </a:rPr>
              <a:t>We will be learning how to emulate different            artists using a computer art application. We will use various tools including line,                                       shape, paintbrush and fill tools                                            to create a range of pieces of                                          art. We will then compare                                                electronic art to practical art.</a:t>
            </a:r>
          </a:p>
        </p:txBody>
      </p:sp>
      <p:sp>
        <p:nvSpPr>
          <p:cNvPr id="16" name="Rounded Rectangle 15"/>
          <p:cNvSpPr/>
          <p:nvPr/>
        </p:nvSpPr>
        <p:spPr>
          <a:xfrm>
            <a:off x="5095011" y="4070366"/>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sz="2400" b="1" dirty="0">
                <a:solidFill>
                  <a:schemeClr val="tx1"/>
                </a:solidFill>
                <a:latin typeface="Sassoon Penpals" panose="02000400000000000000" pitchFamily="50" charset="0"/>
              </a:rPr>
              <a:t>Vocabulary</a:t>
            </a:r>
          </a:p>
        </p:txBody>
      </p:sp>
      <p:sp>
        <p:nvSpPr>
          <p:cNvPr id="17" name="Rounded Rectangle 16"/>
          <p:cNvSpPr/>
          <p:nvPr/>
        </p:nvSpPr>
        <p:spPr>
          <a:xfrm>
            <a:off x="326571" y="4057303"/>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sz="2400" b="1" dirty="0">
                <a:solidFill>
                  <a:schemeClr val="tx1"/>
                </a:solidFill>
                <a:latin typeface="Sassoon Penpals" panose="02000400000000000000" pitchFamily="50" charset="0"/>
              </a:rPr>
              <a:t>Key questions</a:t>
            </a:r>
          </a:p>
          <a:p>
            <a:pPr marL="288000" indent="-288000">
              <a:spcAft>
                <a:spcPts val="200"/>
              </a:spcAft>
              <a:buFont typeface="Arial" panose="020B0604020202020204" pitchFamily="34" charset="0"/>
              <a:buChar char="•"/>
            </a:pPr>
            <a:r>
              <a:rPr lang="en-GB" sz="1600" dirty="0">
                <a:solidFill>
                  <a:schemeClr val="tx1"/>
                </a:solidFill>
                <a:latin typeface="Sassoon Penpals" panose="02000400000000000000" pitchFamily="50" charset="0"/>
              </a:rPr>
              <a:t>How can you find out how a program works?</a:t>
            </a:r>
          </a:p>
          <a:p>
            <a:pPr marL="288000" indent="-288000">
              <a:spcAft>
                <a:spcPts val="200"/>
              </a:spcAft>
              <a:buFont typeface="Arial" panose="020B0604020202020204" pitchFamily="34" charset="0"/>
              <a:buChar char="•"/>
            </a:pPr>
            <a:r>
              <a:rPr lang="en-GB" sz="1600" dirty="0">
                <a:solidFill>
                  <a:schemeClr val="tx1"/>
                </a:solidFill>
                <a:latin typeface="Sassoon Penpals" panose="02000400000000000000" pitchFamily="50" charset="0"/>
              </a:rPr>
              <a:t>What does the shape tool do? What does the line tool do?</a:t>
            </a:r>
          </a:p>
          <a:p>
            <a:pPr marL="288000" indent="-288000">
              <a:spcAft>
                <a:spcPts val="200"/>
              </a:spcAft>
              <a:buFont typeface="Arial" panose="020B0604020202020204" pitchFamily="34" charset="0"/>
              <a:buChar char="•"/>
            </a:pPr>
            <a:r>
              <a:rPr lang="en-GB" sz="1600" dirty="0">
                <a:solidFill>
                  <a:schemeClr val="tx1"/>
                </a:solidFill>
                <a:latin typeface="Sassoon Penpals" panose="02000400000000000000" pitchFamily="50" charset="0"/>
              </a:rPr>
              <a:t>What is the advantage and disadvantage of different tools?</a:t>
            </a:r>
          </a:p>
          <a:p>
            <a:pPr marL="288000" indent="-288000">
              <a:spcAft>
                <a:spcPts val="200"/>
              </a:spcAft>
              <a:buFont typeface="Arial" panose="020B0604020202020204" pitchFamily="34" charset="0"/>
              <a:buChar char="•"/>
            </a:pPr>
            <a:r>
              <a:rPr lang="en-GB" sz="1600" dirty="0">
                <a:solidFill>
                  <a:schemeClr val="tx1"/>
                </a:solidFill>
                <a:latin typeface="Sassoon Penpals" panose="02000400000000000000" pitchFamily="50" charset="0"/>
              </a:rPr>
              <a:t>Which tools did you use and why?</a:t>
            </a:r>
            <a:endParaRPr lang="en-GB" sz="1600" dirty="0">
              <a:solidFill>
                <a:srgbClr val="FF0000"/>
              </a:solidFill>
              <a:latin typeface="Sassoon Penpals" panose="02000400000000000000" pitchFamily="50" charset="0"/>
            </a:endParaRPr>
          </a:p>
          <a:p>
            <a:pPr marL="288000" indent="-288000">
              <a:spcAft>
                <a:spcPts val="200"/>
              </a:spcAft>
              <a:buFont typeface="Arial" panose="020B0604020202020204" pitchFamily="34" charset="0"/>
              <a:buChar char="•"/>
            </a:pPr>
            <a:r>
              <a:rPr lang="en-GB" sz="1600" dirty="0">
                <a:solidFill>
                  <a:schemeClr val="tx1"/>
                </a:solidFill>
                <a:latin typeface="Sassoon Penpals" panose="02000400000000000000" pitchFamily="50" charset="0"/>
              </a:rPr>
              <a:t>Which method did you prefer and why?</a:t>
            </a:r>
          </a:p>
        </p:txBody>
      </p:sp>
      <p:pic>
        <p:nvPicPr>
          <p:cNvPr id="19" name="Picture 4" descr="Blocky Question Mark Graphic - Symbols | Free Graphics &amp; Vectors - PicMonk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4545" y="4224244"/>
            <a:ext cx="4569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Free Scrabble Words Cliparts, Download Free Clip Art, Free Clip Art on  Clipart Libr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51" t="2083" r="21928"/>
          <a:stretch/>
        </p:blipFill>
        <p:spPr bwMode="auto">
          <a:xfrm>
            <a:off x="8876306" y="4224244"/>
            <a:ext cx="525949" cy="54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62551" y="4572622"/>
            <a:ext cx="1620523" cy="1810752"/>
          </a:xfrm>
          <a:prstGeom prst="rect">
            <a:avLst/>
          </a:prstGeom>
          <a:noFill/>
        </p:spPr>
        <p:txBody>
          <a:bodyPr wrap="square" rtlCol="0">
            <a:spAutoFit/>
          </a:bodyPr>
          <a:lstStyle/>
          <a:p>
            <a:pPr>
              <a:spcAft>
                <a:spcPts val="200"/>
              </a:spcAft>
            </a:pPr>
            <a:r>
              <a:rPr lang="en-GB" sz="2100" dirty="0">
                <a:solidFill>
                  <a:srgbClr val="006600"/>
                </a:solidFill>
                <a:latin typeface="Sassoon Penpals" panose="02000400000000000000" pitchFamily="50" charset="0"/>
              </a:rPr>
              <a:t>touchscreen</a:t>
            </a:r>
          </a:p>
          <a:p>
            <a:pPr>
              <a:spcAft>
                <a:spcPts val="200"/>
              </a:spcAft>
            </a:pPr>
            <a:r>
              <a:rPr lang="en-GB" sz="2100" dirty="0">
                <a:solidFill>
                  <a:srgbClr val="006600"/>
                </a:solidFill>
                <a:latin typeface="Sassoon Penpals" panose="02000400000000000000" pitchFamily="50" charset="0"/>
              </a:rPr>
              <a:t>colours</a:t>
            </a:r>
          </a:p>
          <a:p>
            <a:pPr>
              <a:spcAft>
                <a:spcPts val="200"/>
              </a:spcAft>
            </a:pPr>
            <a:r>
              <a:rPr lang="en-GB" sz="2100" dirty="0">
                <a:solidFill>
                  <a:srgbClr val="006600"/>
                </a:solidFill>
                <a:latin typeface="Sassoon Penpals" panose="02000400000000000000" pitchFamily="50" charset="0"/>
              </a:rPr>
              <a:t>shapes</a:t>
            </a:r>
          </a:p>
          <a:p>
            <a:pPr>
              <a:spcAft>
                <a:spcPts val="200"/>
              </a:spcAft>
            </a:pPr>
            <a:r>
              <a:rPr lang="en-GB" sz="2100" dirty="0">
                <a:solidFill>
                  <a:srgbClr val="006600"/>
                </a:solidFill>
                <a:latin typeface="Sassoon Penpals" panose="02000400000000000000" pitchFamily="50" charset="0"/>
              </a:rPr>
              <a:t>erase</a:t>
            </a:r>
          </a:p>
          <a:p>
            <a:pPr>
              <a:spcAft>
                <a:spcPts val="200"/>
              </a:spcAft>
            </a:pPr>
            <a:r>
              <a:rPr lang="en-GB" sz="2100" dirty="0">
                <a:solidFill>
                  <a:srgbClr val="006600"/>
                </a:solidFill>
                <a:latin typeface="Sassoon Penpals" panose="02000400000000000000" pitchFamily="50" charset="0"/>
              </a:rPr>
              <a:t>share</a:t>
            </a:r>
          </a:p>
        </p:txBody>
      </p:sp>
      <p:sp>
        <p:nvSpPr>
          <p:cNvPr id="22" name="TextBox 21"/>
          <p:cNvSpPr txBox="1"/>
          <p:nvPr/>
        </p:nvSpPr>
        <p:spPr>
          <a:xfrm>
            <a:off x="7210698" y="4572622"/>
            <a:ext cx="1620000" cy="1461939"/>
          </a:xfrm>
          <a:prstGeom prst="rect">
            <a:avLst/>
          </a:prstGeom>
          <a:noFill/>
        </p:spPr>
        <p:txBody>
          <a:bodyPr wrap="square" rtlCol="0">
            <a:spAutoFit/>
          </a:bodyPr>
          <a:lstStyle/>
          <a:p>
            <a:pPr>
              <a:spcAft>
                <a:spcPts val="200"/>
              </a:spcAft>
            </a:pPr>
            <a:r>
              <a:rPr lang="en-GB" sz="2100" dirty="0">
                <a:solidFill>
                  <a:srgbClr val="0000FF"/>
                </a:solidFill>
                <a:latin typeface="Sassoon Penpals" panose="02000400000000000000" pitchFamily="50" charset="0"/>
              </a:rPr>
              <a:t>freehand</a:t>
            </a:r>
          </a:p>
          <a:p>
            <a:pPr>
              <a:spcAft>
                <a:spcPts val="200"/>
              </a:spcAft>
            </a:pPr>
            <a:r>
              <a:rPr lang="en-GB" sz="2100" dirty="0">
                <a:solidFill>
                  <a:srgbClr val="0000FF"/>
                </a:solidFill>
                <a:latin typeface="Sassoon Penpals" panose="02000400000000000000" pitchFamily="50" charset="0"/>
              </a:rPr>
              <a:t>tools</a:t>
            </a:r>
          </a:p>
          <a:p>
            <a:pPr>
              <a:spcAft>
                <a:spcPts val="200"/>
              </a:spcAft>
            </a:pPr>
            <a:r>
              <a:rPr lang="en-GB" sz="2100" dirty="0">
                <a:solidFill>
                  <a:srgbClr val="0000FF"/>
                </a:solidFill>
                <a:latin typeface="Sassoon Penpals" panose="02000400000000000000" pitchFamily="50" charset="0"/>
              </a:rPr>
              <a:t>fill</a:t>
            </a:r>
          </a:p>
          <a:p>
            <a:pPr>
              <a:spcAft>
                <a:spcPts val="200"/>
              </a:spcAft>
            </a:pPr>
            <a:r>
              <a:rPr lang="en-GB" sz="2100" dirty="0">
                <a:solidFill>
                  <a:srgbClr val="0000FF"/>
                </a:solidFill>
                <a:latin typeface="Sassoon Penpals" panose="02000400000000000000" pitchFamily="50" charset="0"/>
              </a:rPr>
              <a:t>undo</a:t>
            </a:r>
          </a:p>
        </p:txBody>
      </p:sp>
      <p:sp>
        <p:nvSpPr>
          <p:cNvPr id="24" name="Rounded Rectangle 38">
            <a:extLst>
              <a:ext uri="{FF2B5EF4-FFF2-40B4-BE49-F238E27FC236}">
                <a16:creationId xmlns:a16="http://schemas.microsoft.com/office/drawing/2014/main" id="{D1F72F37-EA5C-4881-8B12-95ACB3C5F105}"/>
              </a:ext>
            </a:extLst>
          </p:cNvPr>
          <p:cNvSpPr/>
          <p:nvPr/>
        </p:nvSpPr>
        <p:spPr>
          <a:xfrm>
            <a:off x="32657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sz="2400" b="1" dirty="0">
                <a:solidFill>
                  <a:schemeClr val="tx1"/>
                </a:solidFill>
                <a:latin typeface="Sassoon Penpals" panose="02000400000000000000" pitchFamily="50" charset="0"/>
              </a:rPr>
              <a:t>Learning sequence</a:t>
            </a:r>
          </a:p>
          <a:p>
            <a:pPr marL="342900" indent="-342900">
              <a:spcAft>
                <a:spcPts val="200"/>
              </a:spcAft>
              <a:buFont typeface="+mj-lt"/>
              <a:buAutoNum type="arabicParenR"/>
            </a:pPr>
            <a:r>
              <a:rPr lang="en-GB" sz="1550" dirty="0">
                <a:solidFill>
                  <a:schemeClr val="tx1"/>
                </a:solidFill>
                <a:latin typeface="Sassoon Penpals" panose="02000400000000000000" pitchFamily="50" charset="0"/>
              </a:rPr>
              <a:t>Try out making different kinds of marks on a screen</a:t>
            </a:r>
          </a:p>
          <a:p>
            <a:pPr marL="342900" indent="-342900">
              <a:spcAft>
                <a:spcPts val="200"/>
              </a:spcAft>
              <a:buFont typeface="+mj-lt"/>
              <a:buAutoNum type="arabicParenR"/>
            </a:pPr>
            <a:r>
              <a:rPr lang="en-GB" sz="1550" dirty="0">
                <a:solidFill>
                  <a:schemeClr val="tx1"/>
                </a:solidFill>
                <a:latin typeface="Sassoon Penpals" panose="02000400000000000000" pitchFamily="50" charset="0"/>
              </a:rPr>
              <a:t>Explore using shape and line tools</a:t>
            </a:r>
          </a:p>
          <a:p>
            <a:pPr marL="342900" indent="-342900">
              <a:spcAft>
                <a:spcPts val="200"/>
              </a:spcAft>
              <a:buFont typeface="+mj-lt"/>
              <a:buAutoNum type="arabicParenR"/>
            </a:pPr>
            <a:r>
              <a:rPr lang="en-GB" sz="1550" dirty="0">
                <a:solidFill>
                  <a:schemeClr val="tx1"/>
                </a:solidFill>
                <a:latin typeface="Sassoon Penpals" panose="02000400000000000000" pitchFamily="50" charset="0"/>
              </a:rPr>
              <a:t>Explore changing the colour of shapes</a:t>
            </a:r>
          </a:p>
          <a:p>
            <a:pPr marL="342900" indent="-342900">
              <a:spcAft>
                <a:spcPts val="200"/>
              </a:spcAft>
              <a:buFont typeface="+mj-lt"/>
              <a:buAutoNum type="arabicParenR"/>
            </a:pPr>
            <a:r>
              <a:rPr lang="en-GB" sz="1550" dirty="0">
                <a:solidFill>
                  <a:schemeClr val="tx1"/>
                </a:solidFill>
                <a:latin typeface="Sassoon Penpals" panose="02000400000000000000" pitchFamily="50" charset="0"/>
              </a:rPr>
              <a:t>Explore using different paint tools</a:t>
            </a:r>
          </a:p>
          <a:p>
            <a:pPr marL="342900" indent="-342900">
              <a:spcAft>
                <a:spcPts val="200"/>
              </a:spcAft>
              <a:buFont typeface="+mj-lt"/>
              <a:buAutoNum type="arabicParenR"/>
            </a:pPr>
            <a:r>
              <a:rPr lang="en-GB" sz="1550" dirty="0">
                <a:solidFill>
                  <a:schemeClr val="tx1"/>
                </a:solidFill>
                <a:latin typeface="Sassoon Penpals" panose="02000400000000000000" pitchFamily="50" charset="0"/>
              </a:rPr>
              <a:t>Explore colour and brush sizes</a:t>
            </a:r>
          </a:p>
          <a:p>
            <a:pPr marL="342900" indent="-342900">
              <a:spcAft>
                <a:spcPts val="200"/>
              </a:spcAft>
              <a:buFont typeface="+mj-lt"/>
              <a:buAutoNum type="arabicParenR"/>
            </a:pPr>
            <a:r>
              <a:rPr lang="en-GB" sz="1550" dirty="0">
                <a:solidFill>
                  <a:schemeClr val="tx1"/>
                </a:solidFill>
                <a:latin typeface="Sassoon Penpals" panose="02000400000000000000" pitchFamily="50" charset="0"/>
              </a:rPr>
              <a:t>Create and compare digital artwork with traditional artwork</a:t>
            </a:r>
          </a:p>
        </p:txBody>
      </p:sp>
      <p:pic>
        <p:nvPicPr>
          <p:cNvPr id="27" name="Picture 2" descr="13,418 Dartboard Illustrations, Royalty-Free Vector Graphics &amp; Clip Art -  iStock">
            <a:extLst>
              <a:ext uri="{FF2B5EF4-FFF2-40B4-BE49-F238E27FC236}">
                <a16:creationId xmlns:a16="http://schemas.microsoft.com/office/drawing/2014/main" id="{15A29A7C-E2AE-4453-A02E-7AF1572FB6F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448" b="4535"/>
          <a:stretch/>
        </p:blipFill>
        <p:spPr bwMode="auto">
          <a:xfrm>
            <a:off x="4129253" y="1472914"/>
            <a:ext cx="512215" cy="5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C4FAA38B-356A-43BC-82C7-0026EFE4846C}"/>
              </a:ext>
            </a:extLst>
          </p:cNvPr>
          <p:cNvPicPr>
            <a:picLocks noChangeAspect="1"/>
          </p:cNvPicPr>
          <p:nvPr/>
        </p:nvPicPr>
        <p:blipFill>
          <a:blip r:embed="rId5"/>
          <a:stretch>
            <a:fillRect/>
          </a:stretch>
        </p:blipFill>
        <p:spPr>
          <a:xfrm>
            <a:off x="8859002" y="1472914"/>
            <a:ext cx="543253" cy="540000"/>
          </a:xfrm>
          <a:prstGeom prst="rect">
            <a:avLst/>
          </a:prstGeom>
        </p:spPr>
      </p:pic>
      <p:pic>
        <p:nvPicPr>
          <p:cNvPr id="23" name="Picture 2" descr="PaintZ">
            <a:hlinkClick r:id="rId6" action="ppaction://hlinkfile"/>
            <a:extLst>
              <a:ext uri="{FF2B5EF4-FFF2-40B4-BE49-F238E27FC236}">
                <a16:creationId xmlns:a16="http://schemas.microsoft.com/office/drawing/2014/main" id="{41B09F76-4A2D-4509-8FC5-E99BD74B389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27235" y="2436707"/>
            <a:ext cx="1875018" cy="1171886"/>
          </a:xfrm>
          <a:prstGeom prst="rect">
            <a:avLst/>
          </a:prstGeom>
          <a:noFill/>
          <a:extLst>
            <a:ext uri="{909E8E84-426E-40DD-AFC4-6F175D3DCCD1}">
              <a14:hiddenFill xmlns:a14="http://schemas.microsoft.com/office/drawing/2010/main">
                <a:solidFill>
                  <a:srgbClr val="FFFFFF"/>
                </a:solidFill>
              </a14:hiddenFill>
            </a:ext>
          </a:extLst>
        </p:spPr>
      </p:pic>
      <p:sp>
        <p:nvSpPr>
          <p:cNvPr id="30" name="Oval 29"/>
          <p:cNvSpPr/>
          <p:nvPr/>
        </p:nvSpPr>
        <p:spPr>
          <a:xfrm>
            <a:off x="7986849" y="352695"/>
            <a:ext cx="687600" cy="687754"/>
          </a:xfrm>
          <a:prstGeom prst="ellipse">
            <a:avLst/>
          </a:prstGeom>
          <a:blipFill>
            <a:blip r:embed="rId8"/>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Pevensey and Westham school logo">
            <a:hlinkClick r:id="rId9" action="ppaction://hlinksldjump"/>
            <a:extLst>
              <a:ext uri="{FF2B5EF4-FFF2-40B4-BE49-F238E27FC236}">
                <a16:creationId xmlns:a16="http://schemas.microsoft.com/office/drawing/2014/main" id="{4F796007-7EDE-4A02-8385-379A6A1A4A92}"/>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45131" y="352850"/>
            <a:ext cx="687600" cy="687600"/>
          </a:xfrm>
          <a:prstGeom prst="rect">
            <a:avLst/>
          </a:prstGeom>
          <a:noFill/>
          <a:ln>
            <a:noFill/>
          </a:ln>
        </p:spPr>
      </p:pic>
      <p:sp>
        <p:nvSpPr>
          <p:cNvPr id="32" name="Oval 31">
            <a:extLst>
              <a:ext uri="{FF2B5EF4-FFF2-40B4-BE49-F238E27FC236}">
                <a16:creationId xmlns:a16="http://schemas.microsoft.com/office/drawing/2014/main" id="{FB4B504B-3620-4290-B127-C1A22AE08F1D}"/>
              </a:ext>
            </a:extLst>
          </p:cNvPr>
          <p:cNvSpPr/>
          <p:nvPr/>
        </p:nvSpPr>
        <p:spPr>
          <a:xfrm>
            <a:off x="7128567" y="352849"/>
            <a:ext cx="687600" cy="687600"/>
          </a:xfrm>
          <a:prstGeom prst="ellipse">
            <a:avLst/>
          </a:prstGeom>
          <a:solidFill>
            <a:srgbClr val="FF327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dirty="0">
                <a:solidFill>
                  <a:schemeClr val="tx1"/>
                </a:solidFill>
                <a:latin typeface="Sassoon Penpals" panose="02000400000000000000" pitchFamily="50" charset="0"/>
              </a:rPr>
              <a:t>Information Technology</a:t>
            </a:r>
          </a:p>
        </p:txBody>
      </p:sp>
    </p:spTree>
    <p:extLst>
      <p:ext uri="{BB962C8B-B14F-4D97-AF65-F5344CB8AC3E}">
        <p14:creationId xmlns:p14="http://schemas.microsoft.com/office/powerpoint/2010/main" val="3072233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25" name="Rectangle 24"/>
          <p:cNvSpPr/>
          <p:nvPr/>
        </p:nvSpPr>
        <p:spPr>
          <a:xfrm>
            <a:off x="469689" y="1634382"/>
            <a:ext cx="8966622" cy="160967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860" b="1"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Year 2</a:t>
            </a:r>
          </a:p>
        </p:txBody>
      </p:sp>
      <p:grpSp>
        <p:nvGrpSpPr>
          <p:cNvPr id="6" name="Group 5"/>
          <p:cNvGrpSpPr/>
          <p:nvPr/>
        </p:nvGrpSpPr>
        <p:grpSpPr>
          <a:xfrm>
            <a:off x="2953598" y="3499899"/>
            <a:ext cx="3998804" cy="1767994"/>
            <a:chOff x="4069200" y="4314542"/>
            <a:chExt cx="3998804" cy="1767994"/>
          </a:xfrm>
        </p:grpSpPr>
        <p:sp>
          <p:nvSpPr>
            <p:cNvPr id="5" name="Oval 4"/>
            <p:cNvSpPr/>
            <p:nvPr/>
          </p:nvSpPr>
          <p:spPr>
            <a:xfrm>
              <a:off x="4069200" y="4314542"/>
              <a:ext cx="1767600" cy="1767600"/>
            </a:xfrm>
            <a:prstGeom prst="ellipse">
              <a:avLst/>
            </a:prstGeom>
            <a:blipFill>
              <a:blip r:embed="rId2"/>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51B0BA11-1BCC-495D-90B6-B65EB8421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5656" y="4314542"/>
              <a:ext cx="1772348" cy="1767994"/>
            </a:xfrm>
            <a:prstGeom prst="rect">
              <a:avLst/>
            </a:prstGeom>
          </p:spPr>
        </p:pic>
      </p:grpSp>
    </p:spTree>
    <p:extLst>
      <p:ext uri="{BB962C8B-B14F-4D97-AF65-F5344CB8AC3E}">
        <p14:creationId xmlns:p14="http://schemas.microsoft.com/office/powerpoint/2010/main" val="4016783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53" name="Rounded Rectangle 52"/>
          <p:cNvSpPr/>
          <p:nvPr/>
        </p:nvSpPr>
        <p:spPr>
          <a:xfrm>
            <a:off x="509501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Unit overview</a:t>
            </a: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sp>
        <p:nvSpPr>
          <p:cNvPr id="26" name="Rectangle 25"/>
          <p:cNvSpPr/>
          <p:nvPr/>
        </p:nvSpPr>
        <p:spPr>
          <a:xfrm>
            <a:off x="352697" y="352695"/>
            <a:ext cx="7463470" cy="68775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Year 2 – Who are you online?</a:t>
            </a:r>
          </a:p>
        </p:txBody>
      </p:sp>
      <p:sp>
        <p:nvSpPr>
          <p:cNvPr id="69" name="TextBox 68"/>
          <p:cNvSpPr txBox="1"/>
          <p:nvPr/>
        </p:nvSpPr>
        <p:spPr>
          <a:xfrm>
            <a:off x="5162550" y="1803673"/>
            <a:ext cx="4239705" cy="1200329"/>
          </a:xfrm>
          <a:prstGeom prst="rect">
            <a:avLst/>
          </a:prstGeom>
          <a:noFill/>
        </p:spPr>
        <p:txBody>
          <a:bodyPr wrap="square" rtlCol="0">
            <a:spAutoFit/>
          </a:bodyPr>
          <a:lstStyle/>
          <a:p>
            <a:pPr>
              <a:spcAft>
                <a:spcPts val="200"/>
              </a:spcAft>
            </a:pPr>
            <a:r>
              <a:rPr lang="en-GB" dirty="0">
                <a:latin typeface="Sassoon Penpals" panose="02000400000000000000" pitchFamily="50" charset="0"/>
              </a:rPr>
              <a:t>We will be learning about how our behaviour        can be different with different people, but should always be kind and safe. We will demonstrate our learning in a poster!</a:t>
            </a:r>
          </a:p>
        </p:txBody>
      </p:sp>
      <p:sp>
        <p:nvSpPr>
          <p:cNvPr id="16" name="Rounded Rectangle 15"/>
          <p:cNvSpPr/>
          <p:nvPr/>
        </p:nvSpPr>
        <p:spPr>
          <a:xfrm>
            <a:off x="5095011" y="4070366"/>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Vocabulary</a:t>
            </a:r>
          </a:p>
        </p:txBody>
      </p:sp>
      <p:sp>
        <p:nvSpPr>
          <p:cNvPr id="17" name="Rounded Rectangle 16"/>
          <p:cNvSpPr/>
          <p:nvPr/>
        </p:nvSpPr>
        <p:spPr>
          <a:xfrm>
            <a:off x="326571" y="4057303"/>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Key questions</a:t>
            </a:r>
          </a:p>
          <a:p>
            <a:pPr marL="288000" lvl="0" indent="-288000">
              <a:spcAft>
                <a:spcPts val="200"/>
              </a:spcAft>
              <a:buFont typeface="Arial" panose="020B0604020202020204" pitchFamily="34" charset="0"/>
              <a:buChar char="•"/>
              <a:defRPr/>
            </a:pPr>
            <a:r>
              <a:rPr lang="en-GB" sz="1600" dirty="0">
                <a:solidFill>
                  <a:schemeClr val="tx1"/>
                </a:solidFill>
                <a:latin typeface="Sassoon Penpals" panose="02000400000000000000" pitchFamily="50" charset="0"/>
              </a:rPr>
              <a:t>Do you behave the same for everybody?</a:t>
            </a:r>
          </a:p>
          <a:p>
            <a:pPr marL="288000" indent="-288000">
              <a:spcAft>
                <a:spcPts val="200"/>
              </a:spcAft>
              <a:buFont typeface="Arial" panose="020B0604020202020204" pitchFamily="34" charset="0"/>
              <a:buChar char="•"/>
              <a:defRPr/>
            </a:pPr>
            <a:r>
              <a:rPr lang="en-GB" sz="1600" dirty="0">
                <a:solidFill>
                  <a:schemeClr val="tx1"/>
                </a:solidFill>
                <a:latin typeface="Sassoon Penpals" panose="02000400000000000000" pitchFamily="50" charset="0"/>
              </a:rPr>
              <a:t>Should you sign up to something online without asking an adult? Can you trust everything online?</a:t>
            </a:r>
          </a:p>
          <a:p>
            <a:pPr marL="288000" indent="-288000">
              <a:spcAft>
                <a:spcPts val="200"/>
              </a:spcAft>
              <a:buFont typeface="Arial" panose="020B0604020202020204" pitchFamily="34" charset="0"/>
              <a:buChar char="•"/>
              <a:defRPr/>
            </a:pPr>
            <a:r>
              <a:rPr lang="en-GB" sz="1600" dirty="0">
                <a:solidFill>
                  <a:schemeClr val="tx1"/>
                </a:solidFill>
                <a:latin typeface="Sassoon Penpals" panose="02000400000000000000" pitchFamily="50" charset="0"/>
              </a:rPr>
              <a:t>How long is information </a:t>
            </a:r>
            <a:r>
              <a:rPr lang="en-GB" sz="1600">
                <a:solidFill>
                  <a:schemeClr val="tx1"/>
                </a:solidFill>
                <a:latin typeface="Sassoon Penpals" panose="02000400000000000000" pitchFamily="50" charset="0"/>
              </a:rPr>
              <a:t>online for? </a:t>
            </a:r>
            <a:r>
              <a:rPr lang="en-GB" sz="1600" dirty="0">
                <a:solidFill>
                  <a:schemeClr val="tx1"/>
                </a:solidFill>
                <a:latin typeface="Sassoon Penpals" panose="02000400000000000000" pitchFamily="50" charset="0"/>
              </a:rPr>
              <a:t>Should you post something online without asking an adult?</a:t>
            </a:r>
          </a:p>
          <a:p>
            <a:pPr marL="288000" indent="-288000">
              <a:spcAft>
                <a:spcPts val="200"/>
              </a:spcAft>
              <a:buFont typeface="Arial" panose="020B0604020202020204" pitchFamily="34" charset="0"/>
              <a:buChar char="•"/>
              <a:defRPr/>
            </a:pPr>
            <a:r>
              <a:rPr lang="en-GB" sz="1600" dirty="0">
                <a:solidFill>
                  <a:schemeClr val="tx1"/>
                </a:solidFill>
                <a:latin typeface="Sassoon Penpals" panose="02000400000000000000" pitchFamily="50" charset="0"/>
              </a:rPr>
              <a:t>Who do these images belong to? Can you use them without asking?</a:t>
            </a:r>
          </a:p>
        </p:txBody>
      </p:sp>
      <p:pic>
        <p:nvPicPr>
          <p:cNvPr id="19" name="Picture 4" descr="Blocky Question Mark Graphic - Symbols | Free Graphics &amp; Vectors - PicMonk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4545" y="4224244"/>
            <a:ext cx="4569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Free Scrabble Words Cliparts, Download Free Clip Art, Free Clip Art on  Clipart Libr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51" t="2083" r="21928"/>
          <a:stretch/>
        </p:blipFill>
        <p:spPr bwMode="auto">
          <a:xfrm>
            <a:off x="8876306" y="4224244"/>
            <a:ext cx="525949" cy="54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62551" y="4572622"/>
            <a:ext cx="1966016" cy="1810752"/>
          </a:xfrm>
          <a:prstGeom prst="rect">
            <a:avLst/>
          </a:prstGeom>
          <a:noFill/>
        </p:spPr>
        <p:txBody>
          <a:bodyPr wrap="square" rtlCol="0">
            <a:spAutoFit/>
          </a:bodyPr>
          <a:lstStyle/>
          <a:p>
            <a:pPr lvl="0">
              <a:spcAft>
                <a:spcPts val="200"/>
              </a:spcAft>
              <a:defRPr/>
            </a:pPr>
            <a:r>
              <a:rPr lang="en-GB" sz="2100" dirty="0">
                <a:solidFill>
                  <a:srgbClr val="006600"/>
                </a:solidFill>
                <a:latin typeface="Sassoon Penpals" panose="02000400000000000000" pitchFamily="50" charset="0"/>
              </a:rPr>
              <a:t>online</a:t>
            </a:r>
          </a:p>
          <a:p>
            <a:pPr lvl="0">
              <a:spcAft>
                <a:spcPts val="200"/>
              </a:spcAft>
              <a:defRPr/>
            </a:pPr>
            <a:r>
              <a:rPr lang="en-GB" sz="2100" dirty="0">
                <a:solidFill>
                  <a:srgbClr val="006600"/>
                </a:solidFill>
                <a:latin typeface="Sassoon Penpals" panose="02000400000000000000" pitchFamily="50" charset="0"/>
              </a:rPr>
              <a:t>personal information</a:t>
            </a:r>
          </a:p>
          <a:p>
            <a:pPr lvl="0">
              <a:spcAft>
                <a:spcPts val="200"/>
              </a:spcAft>
              <a:defRPr/>
            </a:pPr>
            <a:r>
              <a:rPr lang="en-GB" sz="2100" dirty="0">
                <a:solidFill>
                  <a:srgbClr val="006600"/>
                </a:solidFill>
                <a:latin typeface="Sassoon Penpals" panose="02000400000000000000" pitchFamily="50" charset="0"/>
              </a:rPr>
              <a:t>trusted adult</a:t>
            </a:r>
          </a:p>
          <a:p>
            <a:pPr lvl="0">
              <a:spcAft>
                <a:spcPts val="200"/>
              </a:spcAft>
              <a:defRPr/>
            </a:pPr>
            <a:r>
              <a:rPr lang="en-GB" sz="2100" dirty="0">
                <a:solidFill>
                  <a:srgbClr val="006600"/>
                </a:solidFill>
                <a:latin typeface="Sassoon Penpals" panose="02000400000000000000" pitchFamily="50" charset="0"/>
              </a:rPr>
              <a:t>search engine</a:t>
            </a:r>
          </a:p>
          <a:p>
            <a:pPr lvl="0">
              <a:spcAft>
                <a:spcPts val="200"/>
              </a:spcAft>
              <a:defRPr/>
            </a:pPr>
            <a:r>
              <a:rPr lang="en-GB" sz="2100" dirty="0">
                <a:solidFill>
                  <a:srgbClr val="006600"/>
                </a:solidFill>
                <a:latin typeface="Sassoon Penpals" panose="02000400000000000000" pitchFamily="50" charset="0"/>
              </a:rPr>
              <a:t>passwords</a:t>
            </a:r>
          </a:p>
        </p:txBody>
      </p:sp>
      <p:sp>
        <p:nvSpPr>
          <p:cNvPr id="22" name="TextBox 21"/>
          <p:cNvSpPr txBox="1"/>
          <p:nvPr/>
        </p:nvSpPr>
        <p:spPr>
          <a:xfrm>
            <a:off x="7210697" y="4572622"/>
            <a:ext cx="2191557" cy="1810752"/>
          </a:xfrm>
          <a:prstGeom prst="rect">
            <a:avLst/>
          </a:prstGeom>
          <a:noFill/>
        </p:spPr>
        <p:txBody>
          <a:bodyPr wrap="square" rtlCol="0">
            <a:spAutoFit/>
          </a:bodyPr>
          <a:lstStyle/>
          <a:p>
            <a:pPr lvl="0">
              <a:spcAft>
                <a:spcPts val="200"/>
              </a:spcAft>
              <a:defRPr/>
            </a:pPr>
            <a:r>
              <a:rPr lang="en-GB" sz="2100" dirty="0">
                <a:solidFill>
                  <a:srgbClr val="0000FF"/>
                </a:solidFill>
                <a:latin typeface="Sassoon Penpals" panose="02000400000000000000" pitchFamily="50" charset="0"/>
              </a:rPr>
              <a:t>online bullying</a:t>
            </a:r>
          </a:p>
          <a:p>
            <a:pPr lvl="0">
              <a:spcAft>
                <a:spcPts val="200"/>
              </a:spcAft>
              <a:defRPr/>
            </a:pPr>
            <a:r>
              <a:rPr lang="en-GB" sz="2100" dirty="0">
                <a:solidFill>
                  <a:srgbClr val="0000FF"/>
                </a:solidFill>
                <a:latin typeface="Sassoon Penpals" panose="02000400000000000000" pitchFamily="50" charset="0"/>
              </a:rPr>
              <a:t>accept</a:t>
            </a:r>
          </a:p>
          <a:p>
            <a:pPr lvl="0">
              <a:spcAft>
                <a:spcPts val="200"/>
              </a:spcAft>
              <a:defRPr/>
            </a:pPr>
            <a:r>
              <a:rPr lang="en-GB" sz="2100" dirty="0">
                <a:solidFill>
                  <a:srgbClr val="0000FF"/>
                </a:solidFill>
                <a:latin typeface="Sassoon Penpals" panose="02000400000000000000" pitchFamily="50" charset="0"/>
              </a:rPr>
              <a:t>webpage</a:t>
            </a:r>
          </a:p>
          <a:p>
            <a:pPr lvl="0">
              <a:spcAft>
                <a:spcPts val="200"/>
              </a:spcAft>
              <a:defRPr/>
            </a:pPr>
            <a:r>
              <a:rPr lang="en-GB" sz="2100" dirty="0">
                <a:solidFill>
                  <a:srgbClr val="0000FF"/>
                </a:solidFill>
                <a:latin typeface="Sassoon Penpals" panose="02000400000000000000" pitchFamily="50" charset="0"/>
              </a:rPr>
              <a:t>untruthful</a:t>
            </a:r>
          </a:p>
          <a:p>
            <a:pPr lvl="0">
              <a:spcAft>
                <a:spcPts val="200"/>
              </a:spcAft>
              <a:defRPr/>
            </a:pPr>
            <a:r>
              <a:rPr lang="en-GB" sz="2100" dirty="0">
                <a:solidFill>
                  <a:srgbClr val="0000FF"/>
                </a:solidFill>
                <a:latin typeface="Sassoon Penpals" panose="02000400000000000000" pitchFamily="50" charset="0"/>
              </a:rPr>
              <a:t>private</a:t>
            </a:r>
          </a:p>
        </p:txBody>
      </p:sp>
      <p:sp>
        <p:nvSpPr>
          <p:cNvPr id="24" name="Rounded Rectangle 38">
            <a:extLst>
              <a:ext uri="{FF2B5EF4-FFF2-40B4-BE49-F238E27FC236}">
                <a16:creationId xmlns:a16="http://schemas.microsoft.com/office/drawing/2014/main" id="{D1F72F37-EA5C-4881-8B12-95ACB3C5F105}"/>
              </a:ext>
            </a:extLst>
          </p:cNvPr>
          <p:cNvSpPr/>
          <p:nvPr/>
        </p:nvSpPr>
        <p:spPr>
          <a:xfrm>
            <a:off x="32657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Learning sequence</a:t>
            </a:r>
          </a:p>
          <a:p>
            <a:pPr marL="342900" indent="-342900">
              <a:spcAft>
                <a:spcPts val="200"/>
              </a:spcAft>
              <a:buFont typeface="+mj-lt"/>
              <a:buAutoNum type="arabicParenR"/>
              <a:defRPr/>
            </a:pPr>
            <a:r>
              <a:rPr lang="en-GB" sz="1500" dirty="0">
                <a:solidFill>
                  <a:schemeClr val="tx1"/>
                </a:solidFill>
                <a:latin typeface="Sassoon Penpals" panose="02000400000000000000" pitchFamily="50" charset="0"/>
              </a:rPr>
              <a:t>Engage with the idea of behaving differently in             different situations</a:t>
            </a:r>
          </a:p>
          <a:p>
            <a:pPr marL="342900" indent="-342900">
              <a:spcAft>
                <a:spcPts val="200"/>
              </a:spcAft>
              <a:buFont typeface="+mj-lt"/>
              <a:buAutoNum type="arabicParenR"/>
              <a:defRPr/>
            </a:pPr>
            <a:r>
              <a:rPr lang="en-GB" sz="1500" dirty="0">
                <a:solidFill>
                  <a:schemeClr val="tx1"/>
                </a:solidFill>
                <a:latin typeface="Sassoon Penpals" panose="02000400000000000000" pitchFamily="50" charset="0"/>
              </a:rPr>
              <a:t>Explore different behaviours online</a:t>
            </a:r>
          </a:p>
          <a:p>
            <a:pPr marL="342900" indent="-342900">
              <a:spcAft>
                <a:spcPts val="200"/>
              </a:spcAft>
              <a:buFont typeface="+mj-lt"/>
              <a:buAutoNum type="arabicParenR"/>
              <a:defRPr/>
            </a:pPr>
            <a:r>
              <a:rPr lang="en-GB" sz="1500" dirty="0">
                <a:solidFill>
                  <a:schemeClr val="tx1"/>
                </a:solidFill>
                <a:latin typeface="Sassoon Penpals" panose="02000400000000000000" pitchFamily="50" charset="0"/>
              </a:rPr>
              <a:t>Explore rules for using the internet</a:t>
            </a:r>
          </a:p>
          <a:p>
            <a:pPr marL="342900" indent="-342900">
              <a:spcAft>
                <a:spcPts val="200"/>
              </a:spcAft>
              <a:buFont typeface="+mj-lt"/>
              <a:buAutoNum type="arabicParenR"/>
              <a:defRPr/>
            </a:pPr>
            <a:r>
              <a:rPr lang="en-GB" sz="1500" dirty="0">
                <a:solidFill>
                  <a:schemeClr val="tx1"/>
                </a:solidFill>
                <a:latin typeface="Sassoon Penpals" panose="02000400000000000000" pitchFamily="50" charset="0"/>
              </a:rPr>
              <a:t>Explore privacy online</a:t>
            </a:r>
          </a:p>
          <a:p>
            <a:pPr marL="342900" indent="-342900">
              <a:spcAft>
                <a:spcPts val="200"/>
              </a:spcAft>
              <a:buFont typeface="+mj-lt"/>
              <a:buAutoNum type="arabicParenR"/>
              <a:defRPr/>
            </a:pPr>
            <a:r>
              <a:rPr lang="en-GB" sz="1500" dirty="0">
                <a:solidFill>
                  <a:schemeClr val="tx1"/>
                </a:solidFill>
                <a:latin typeface="Sassoon Penpals" panose="02000400000000000000" pitchFamily="50" charset="0"/>
              </a:rPr>
              <a:t>Explore ownership online</a:t>
            </a:r>
          </a:p>
          <a:p>
            <a:pPr marL="342900" indent="-342900">
              <a:spcAft>
                <a:spcPts val="200"/>
              </a:spcAft>
              <a:buFont typeface="+mj-lt"/>
              <a:buAutoNum type="arabicParenR"/>
              <a:defRPr/>
            </a:pPr>
            <a:r>
              <a:rPr lang="en-GB" sz="1500" dirty="0">
                <a:solidFill>
                  <a:schemeClr val="tx1"/>
                </a:solidFill>
                <a:latin typeface="Sassoon Penpals" panose="02000400000000000000" pitchFamily="50" charset="0"/>
              </a:rPr>
              <a:t>Express how to behave with different people online</a:t>
            </a:r>
          </a:p>
        </p:txBody>
      </p:sp>
      <p:pic>
        <p:nvPicPr>
          <p:cNvPr id="27" name="Picture 2" descr="13,418 Dartboard Illustrations, Royalty-Free Vector Graphics &amp; Clip Art -  iStock">
            <a:extLst>
              <a:ext uri="{FF2B5EF4-FFF2-40B4-BE49-F238E27FC236}">
                <a16:creationId xmlns:a16="http://schemas.microsoft.com/office/drawing/2014/main" id="{15A29A7C-E2AE-4453-A02E-7AF1572FB6F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448" b="4535"/>
          <a:stretch/>
        </p:blipFill>
        <p:spPr bwMode="auto">
          <a:xfrm>
            <a:off x="4129253" y="1472914"/>
            <a:ext cx="512215" cy="5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C4FAA38B-356A-43BC-82C7-0026EFE4846C}"/>
              </a:ext>
            </a:extLst>
          </p:cNvPr>
          <p:cNvPicPr>
            <a:picLocks noChangeAspect="1"/>
          </p:cNvPicPr>
          <p:nvPr/>
        </p:nvPicPr>
        <p:blipFill>
          <a:blip r:embed="rId5"/>
          <a:stretch>
            <a:fillRect/>
          </a:stretch>
        </p:blipFill>
        <p:spPr>
          <a:xfrm>
            <a:off x="8859002" y="1472914"/>
            <a:ext cx="543253" cy="540000"/>
          </a:xfrm>
          <a:prstGeom prst="rect">
            <a:avLst/>
          </a:prstGeom>
        </p:spPr>
      </p:pic>
      <p:pic>
        <p:nvPicPr>
          <p:cNvPr id="25" name="Picture 2" descr="Image result for zip it block it flag it">
            <a:extLst>
              <a:ext uri="{FF2B5EF4-FFF2-40B4-BE49-F238E27FC236}">
                <a16:creationId xmlns:a16="http://schemas.microsoft.com/office/drawing/2014/main" id="{E6215A62-ADD4-40B2-AE5F-B34685D94F6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720" t="13461" r="3377" b="10349"/>
          <a:stretch/>
        </p:blipFill>
        <p:spPr bwMode="auto">
          <a:xfrm>
            <a:off x="5655484" y="3000392"/>
            <a:ext cx="1990672" cy="5924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ector's World">
            <a:hlinkClick r:id="rId7"/>
            <a:extLst>
              <a:ext uri="{FF2B5EF4-FFF2-40B4-BE49-F238E27FC236}">
                <a16:creationId xmlns:a16="http://schemas.microsoft.com/office/drawing/2014/main" id="{3B3849EA-E4CB-4470-945F-AAF1BAA7C91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16166" y="2723765"/>
            <a:ext cx="1586087" cy="869089"/>
          </a:xfrm>
          <a:prstGeom prst="rect">
            <a:avLst/>
          </a:prstGeom>
          <a:noFill/>
          <a:extLst>
            <a:ext uri="{909E8E84-426E-40DD-AFC4-6F175D3DCCD1}">
              <a14:hiddenFill xmlns:a14="http://schemas.microsoft.com/office/drawing/2010/main">
                <a:solidFill>
                  <a:srgbClr val="FFFFFF"/>
                </a:solidFill>
              </a14:hiddenFill>
            </a:ext>
          </a:extLst>
        </p:spPr>
      </p:pic>
      <p:sp>
        <p:nvSpPr>
          <p:cNvPr id="31" name="Oval 30"/>
          <p:cNvSpPr/>
          <p:nvPr/>
        </p:nvSpPr>
        <p:spPr>
          <a:xfrm>
            <a:off x="7986849" y="352695"/>
            <a:ext cx="687600" cy="687754"/>
          </a:xfrm>
          <a:prstGeom prst="ellipse">
            <a:avLst/>
          </a:prstGeom>
          <a:blipFill>
            <a:blip r:embed="rId9"/>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28C29022-CEF6-47EA-9B66-6AC2E59006F4}"/>
              </a:ext>
            </a:extLst>
          </p:cNvPr>
          <p:cNvSpPr/>
          <p:nvPr/>
        </p:nvSpPr>
        <p:spPr>
          <a:xfrm>
            <a:off x="7128567" y="352695"/>
            <a:ext cx="687600" cy="687600"/>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latin typeface="Sassoon Penpals" panose="02000400000000000000" pitchFamily="50" charset="0"/>
              </a:rPr>
              <a:t>Digital Literacy</a:t>
            </a:r>
          </a:p>
        </p:txBody>
      </p:sp>
      <p:pic>
        <p:nvPicPr>
          <p:cNvPr id="33" name="Picture 32" descr="Pevensey and Westham school logo">
            <a:hlinkClick r:id="rId10" action="ppaction://hlinksldjump"/>
            <a:extLst>
              <a:ext uri="{FF2B5EF4-FFF2-40B4-BE49-F238E27FC236}">
                <a16:creationId xmlns:a16="http://schemas.microsoft.com/office/drawing/2014/main" id="{4F796007-7EDE-4A02-8385-379A6A1A4A92}"/>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845131" y="352850"/>
            <a:ext cx="687600" cy="687600"/>
          </a:xfrm>
          <a:prstGeom prst="rect">
            <a:avLst/>
          </a:prstGeom>
          <a:noFill/>
          <a:ln>
            <a:noFill/>
          </a:ln>
        </p:spPr>
      </p:pic>
    </p:spTree>
    <p:extLst>
      <p:ext uri="{BB962C8B-B14F-4D97-AF65-F5344CB8AC3E}">
        <p14:creationId xmlns:p14="http://schemas.microsoft.com/office/powerpoint/2010/main" val="3774949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53" name="Rounded Rectangle 52"/>
          <p:cNvSpPr/>
          <p:nvPr/>
        </p:nvSpPr>
        <p:spPr>
          <a:xfrm>
            <a:off x="509501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Unit overview</a:t>
            </a: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sp>
        <p:nvSpPr>
          <p:cNvPr id="26" name="Rectangle 25"/>
          <p:cNvSpPr/>
          <p:nvPr/>
        </p:nvSpPr>
        <p:spPr>
          <a:xfrm>
            <a:off x="352697" y="352695"/>
            <a:ext cx="7463470" cy="68775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Year 2 – Information technology</a:t>
            </a:r>
          </a:p>
        </p:txBody>
      </p:sp>
      <p:sp>
        <p:nvSpPr>
          <p:cNvPr id="69" name="TextBox 68"/>
          <p:cNvSpPr txBox="1"/>
          <p:nvPr/>
        </p:nvSpPr>
        <p:spPr>
          <a:xfrm>
            <a:off x="5162551" y="1803673"/>
            <a:ext cx="2789276" cy="1815882"/>
          </a:xfrm>
          <a:prstGeom prst="rect">
            <a:avLst/>
          </a:prstGeom>
          <a:noFill/>
        </p:spPr>
        <p:txBody>
          <a:bodyPr wrap="square" rtlCol="0">
            <a:spAutoFit/>
          </a:bodyPr>
          <a:lstStyle/>
          <a:p>
            <a:pPr lvl="0">
              <a:spcAft>
                <a:spcPts val="200"/>
              </a:spcAft>
              <a:defRPr/>
            </a:pPr>
            <a:r>
              <a:rPr lang="en-GB" sz="1600" dirty="0">
                <a:solidFill>
                  <a:prstClr val="black"/>
                </a:solidFill>
                <a:latin typeface="Sassoon Penpals" panose="02000400000000000000" pitchFamily="50" charset="0"/>
              </a:rPr>
              <a:t>We will be learning about information technology around us and how it makes our lives easier. We will also learn about having a digital 5 a day, and we will create a poster to help others know how information technology can help them.</a:t>
            </a:r>
            <a:endParaRPr kumimoji="0" lang="en-GB" sz="16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sp>
        <p:nvSpPr>
          <p:cNvPr id="16" name="Rounded Rectangle 15"/>
          <p:cNvSpPr/>
          <p:nvPr/>
        </p:nvSpPr>
        <p:spPr>
          <a:xfrm>
            <a:off x="5095011" y="4070366"/>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Vocabulary</a:t>
            </a:r>
          </a:p>
        </p:txBody>
      </p:sp>
      <p:sp>
        <p:nvSpPr>
          <p:cNvPr id="17" name="Rounded Rectangle 16"/>
          <p:cNvSpPr/>
          <p:nvPr/>
        </p:nvSpPr>
        <p:spPr>
          <a:xfrm>
            <a:off x="326571" y="4057303"/>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Key questions</a:t>
            </a:r>
          </a:p>
          <a:p>
            <a:pPr marL="288000" indent="-288000">
              <a:spcAft>
                <a:spcPts val="200"/>
              </a:spcAft>
              <a:buFont typeface="Arial" panose="020B0604020202020204" pitchFamily="34" charset="0"/>
              <a:buChar char="•"/>
              <a:defRPr/>
            </a:pPr>
            <a:r>
              <a:rPr lang="en-GB" sz="1700" dirty="0">
                <a:solidFill>
                  <a:schemeClr val="tx1"/>
                </a:solidFill>
                <a:latin typeface="Sassoon Penpals" panose="02000400000000000000" pitchFamily="50" charset="0"/>
              </a:rPr>
              <a:t>What activities can we use computers /                   information technology for?</a:t>
            </a:r>
          </a:p>
          <a:p>
            <a:pPr marL="288000" indent="-288000">
              <a:spcAft>
                <a:spcPts val="200"/>
              </a:spcAft>
              <a:buFont typeface="Arial" panose="020B0604020202020204" pitchFamily="34" charset="0"/>
              <a:buChar char="•"/>
              <a:defRPr/>
            </a:pPr>
            <a:r>
              <a:rPr lang="en-GB" sz="1700" dirty="0">
                <a:solidFill>
                  <a:schemeClr val="tx1"/>
                </a:solidFill>
                <a:latin typeface="Sassoon Penpals" panose="02000400000000000000" pitchFamily="50" charset="0"/>
              </a:rPr>
              <a:t>What would life be like without…? Would you miss…? What would you use instead of…?</a:t>
            </a:r>
          </a:p>
          <a:p>
            <a:pPr marL="288000" indent="-288000">
              <a:spcAft>
                <a:spcPts val="200"/>
              </a:spcAft>
              <a:buFont typeface="Arial" panose="020B0604020202020204" pitchFamily="34" charset="0"/>
              <a:buChar char="•"/>
              <a:defRPr/>
            </a:pPr>
            <a:r>
              <a:rPr lang="en-GB" sz="1700" dirty="0">
                <a:solidFill>
                  <a:schemeClr val="tx1"/>
                </a:solidFill>
                <a:latin typeface="Sassoon Penpals" panose="02000400000000000000" pitchFamily="50" charset="0"/>
              </a:rPr>
              <a:t>Where are you likely to find information technology?</a:t>
            </a:r>
          </a:p>
          <a:p>
            <a:pPr marL="288000" indent="-288000">
              <a:spcAft>
                <a:spcPts val="200"/>
              </a:spcAft>
              <a:buFont typeface="Arial" panose="020B0604020202020204" pitchFamily="34" charset="0"/>
              <a:buChar char="•"/>
              <a:defRPr/>
            </a:pPr>
            <a:r>
              <a:rPr lang="en-GB" sz="1700" dirty="0">
                <a:solidFill>
                  <a:schemeClr val="tx1"/>
                </a:solidFill>
                <a:latin typeface="Sassoon Penpals" panose="02000400000000000000" pitchFamily="50" charset="0"/>
              </a:rPr>
              <a:t>How does information technology help us?</a:t>
            </a:r>
          </a:p>
        </p:txBody>
      </p:sp>
      <p:pic>
        <p:nvPicPr>
          <p:cNvPr id="19" name="Picture 4" descr="Blocky Question Mark Graphic - Symbols | Free Graphics &amp; Vectors - PicMonk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4545" y="4224244"/>
            <a:ext cx="4569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Free Scrabble Words Cliparts, Download Free Clip Art, Free Clip Art on  Clipart Libr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51" t="2083" r="21928"/>
          <a:stretch/>
        </p:blipFill>
        <p:spPr bwMode="auto">
          <a:xfrm>
            <a:off x="8876306" y="4224244"/>
            <a:ext cx="525949" cy="54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62551" y="4572622"/>
            <a:ext cx="1620523" cy="1810752"/>
          </a:xfrm>
          <a:prstGeom prst="rect">
            <a:avLst/>
          </a:prstGeom>
          <a:noFill/>
        </p:spPr>
        <p:txBody>
          <a:bodyPr wrap="square" rtlCol="0">
            <a:spAutoFit/>
          </a:bodyPr>
          <a:lstStyle/>
          <a:p>
            <a:pPr lvl="0">
              <a:spcAft>
                <a:spcPts val="200"/>
              </a:spcAft>
              <a:defRPr/>
            </a:pPr>
            <a:r>
              <a:rPr lang="en-GB" sz="2100" dirty="0">
                <a:solidFill>
                  <a:srgbClr val="006600"/>
                </a:solidFill>
                <a:latin typeface="Sassoon Penpals" panose="02000400000000000000" pitchFamily="50" charset="0"/>
              </a:rPr>
              <a:t>technology</a:t>
            </a:r>
          </a:p>
          <a:p>
            <a:pPr lvl="0">
              <a:spcAft>
                <a:spcPts val="200"/>
              </a:spcAft>
              <a:defRPr/>
            </a:pPr>
            <a:r>
              <a:rPr lang="en-GB" sz="2100" dirty="0">
                <a:solidFill>
                  <a:srgbClr val="006600"/>
                </a:solidFill>
                <a:latin typeface="Sassoon Penpals" panose="02000400000000000000" pitchFamily="50" charset="0"/>
              </a:rPr>
              <a:t>computer</a:t>
            </a:r>
          </a:p>
          <a:p>
            <a:pPr lvl="0">
              <a:spcAft>
                <a:spcPts val="200"/>
              </a:spcAft>
              <a:defRPr/>
            </a:pPr>
            <a:r>
              <a:rPr lang="en-GB" sz="2100" dirty="0">
                <a:solidFill>
                  <a:srgbClr val="006600"/>
                </a:solidFill>
                <a:latin typeface="Sassoon Penpals" panose="02000400000000000000" pitchFamily="50" charset="0"/>
              </a:rPr>
              <a:t>mouse</a:t>
            </a:r>
          </a:p>
          <a:p>
            <a:pPr lvl="0">
              <a:spcAft>
                <a:spcPts val="200"/>
              </a:spcAft>
              <a:defRPr/>
            </a:pPr>
            <a:r>
              <a:rPr lang="en-GB" sz="2100" dirty="0">
                <a:solidFill>
                  <a:srgbClr val="006600"/>
                </a:solidFill>
                <a:latin typeface="Sassoon Penpals" panose="02000400000000000000" pitchFamily="50" charset="0"/>
              </a:rPr>
              <a:t>trackpad</a:t>
            </a:r>
          </a:p>
          <a:p>
            <a:pPr lvl="0">
              <a:spcAft>
                <a:spcPts val="200"/>
              </a:spcAft>
              <a:defRPr/>
            </a:pPr>
            <a:r>
              <a:rPr lang="en-GB" sz="2100" dirty="0">
                <a:solidFill>
                  <a:srgbClr val="006600"/>
                </a:solidFill>
                <a:latin typeface="Sassoon Penpals" panose="02000400000000000000" pitchFamily="50" charset="0"/>
              </a:rPr>
              <a:t>keyboard</a:t>
            </a:r>
          </a:p>
        </p:txBody>
      </p:sp>
      <p:sp>
        <p:nvSpPr>
          <p:cNvPr id="22" name="TextBox 21"/>
          <p:cNvSpPr txBox="1"/>
          <p:nvPr/>
        </p:nvSpPr>
        <p:spPr>
          <a:xfrm>
            <a:off x="7210698" y="4572622"/>
            <a:ext cx="1620000" cy="738664"/>
          </a:xfrm>
          <a:prstGeom prst="rect">
            <a:avLst/>
          </a:prstGeom>
          <a:noFill/>
        </p:spPr>
        <p:txBody>
          <a:bodyPr wrap="square" rtlCol="0">
            <a:spAutoFit/>
          </a:bodyPr>
          <a:lstStyle/>
          <a:p>
            <a:pPr>
              <a:spcAft>
                <a:spcPts val="200"/>
              </a:spcAft>
              <a:defRPr/>
            </a:pPr>
            <a:r>
              <a:rPr lang="en-GB" sz="2100" dirty="0">
                <a:solidFill>
                  <a:srgbClr val="0000FF"/>
                </a:solidFill>
                <a:latin typeface="Sassoon Penpals" panose="02000400000000000000" pitchFamily="50" charset="0"/>
              </a:rPr>
              <a:t>information technology (IT)</a:t>
            </a:r>
          </a:p>
        </p:txBody>
      </p:sp>
      <p:sp>
        <p:nvSpPr>
          <p:cNvPr id="24" name="Rounded Rectangle 38">
            <a:extLst>
              <a:ext uri="{FF2B5EF4-FFF2-40B4-BE49-F238E27FC236}">
                <a16:creationId xmlns:a16="http://schemas.microsoft.com/office/drawing/2014/main" id="{D1F72F37-EA5C-4881-8B12-95ACB3C5F105}"/>
              </a:ext>
            </a:extLst>
          </p:cNvPr>
          <p:cNvSpPr/>
          <p:nvPr/>
        </p:nvSpPr>
        <p:spPr>
          <a:xfrm>
            <a:off x="32657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Learning sequence</a:t>
            </a:r>
          </a:p>
          <a:p>
            <a:pPr marL="342900" indent="-342900">
              <a:spcAft>
                <a:spcPts val="200"/>
              </a:spcAft>
              <a:buFont typeface="+mj-lt"/>
              <a:buAutoNum type="arabicParenR"/>
              <a:defRPr/>
            </a:pPr>
            <a:r>
              <a:rPr lang="en-GB" sz="1550" dirty="0">
                <a:solidFill>
                  <a:schemeClr val="tx1"/>
                </a:solidFill>
                <a:latin typeface="Sassoon Penpals" panose="02000400000000000000" pitchFamily="50" charset="0"/>
              </a:rPr>
              <a:t>Identify and describe the uses of computers</a:t>
            </a:r>
          </a:p>
          <a:p>
            <a:pPr marL="342900" indent="-342900">
              <a:spcAft>
                <a:spcPts val="200"/>
              </a:spcAft>
              <a:buFont typeface="+mj-lt"/>
              <a:buAutoNum type="arabicParenR"/>
              <a:defRPr/>
            </a:pPr>
            <a:r>
              <a:rPr lang="en-GB" sz="1550" dirty="0">
                <a:solidFill>
                  <a:schemeClr val="tx1"/>
                </a:solidFill>
                <a:latin typeface="Sassoon Penpals" panose="02000400000000000000" pitchFamily="50" charset="0"/>
              </a:rPr>
              <a:t>Explore information technology in school</a:t>
            </a:r>
          </a:p>
          <a:p>
            <a:pPr marL="342900" indent="-342900">
              <a:spcAft>
                <a:spcPts val="200"/>
              </a:spcAft>
              <a:buFont typeface="+mj-lt"/>
              <a:buAutoNum type="arabicParenR"/>
              <a:defRPr/>
            </a:pPr>
            <a:r>
              <a:rPr lang="en-GB" sz="1550" dirty="0">
                <a:solidFill>
                  <a:schemeClr val="tx1"/>
                </a:solidFill>
                <a:latin typeface="Sassoon Penpals" panose="02000400000000000000" pitchFamily="50" charset="0"/>
              </a:rPr>
              <a:t>Explore information technology around us</a:t>
            </a:r>
          </a:p>
          <a:p>
            <a:pPr marL="342900" indent="-342900">
              <a:spcAft>
                <a:spcPts val="200"/>
              </a:spcAft>
              <a:buFont typeface="+mj-lt"/>
              <a:buAutoNum type="arabicParenR"/>
              <a:defRPr/>
            </a:pPr>
            <a:r>
              <a:rPr lang="en-GB" sz="1550" dirty="0">
                <a:solidFill>
                  <a:schemeClr val="tx1"/>
                </a:solidFill>
                <a:latin typeface="Sassoon Penpals" panose="02000400000000000000" pitchFamily="50" charset="0"/>
              </a:rPr>
              <a:t>Explore how technology works together and helps us</a:t>
            </a:r>
          </a:p>
          <a:p>
            <a:pPr marL="342900" indent="-342900">
              <a:spcAft>
                <a:spcPts val="200"/>
              </a:spcAft>
              <a:buFont typeface="+mj-lt"/>
              <a:buAutoNum type="arabicParenR"/>
              <a:defRPr/>
            </a:pPr>
            <a:r>
              <a:rPr lang="en-GB" sz="1550" dirty="0">
                <a:solidFill>
                  <a:schemeClr val="tx1"/>
                </a:solidFill>
                <a:latin typeface="Sassoon Penpals" panose="02000400000000000000" pitchFamily="50" charset="0"/>
              </a:rPr>
              <a:t>Explore how IT can be used for different types of activities</a:t>
            </a:r>
          </a:p>
          <a:p>
            <a:pPr marL="342900" indent="-342900">
              <a:spcAft>
                <a:spcPts val="200"/>
              </a:spcAft>
              <a:buFont typeface="+mj-lt"/>
              <a:buAutoNum type="arabicParenR"/>
              <a:defRPr/>
            </a:pPr>
            <a:r>
              <a:rPr lang="en-GB" sz="1550" dirty="0">
                <a:solidFill>
                  <a:schemeClr val="tx1"/>
                </a:solidFill>
                <a:latin typeface="Sassoon Penpals" panose="02000400000000000000" pitchFamily="50" charset="0"/>
              </a:rPr>
              <a:t>Communicate how IT can help us</a:t>
            </a:r>
          </a:p>
        </p:txBody>
      </p:sp>
      <p:pic>
        <p:nvPicPr>
          <p:cNvPr id="27" name="Picture 2" descr="13,418 Dartboard Illustrations, Royalty-Free Vector Graphics &amp; Clip Art -  iStock">
            <a:extLst>
              <a:ext uri="{FF2B5EF4-FFF2-40B4-BE49-F238E27FC236}">
                <a16:creationId xmlns:a16="http://schemas.microsoft.com/office/drawing/2014/main" id="{15A29A7C-E2AE-4453-A02E-7AF1572FB6F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448" b="4535"/>
          <a:stretch/>
        </p:blipFill>
        <p:spPr bwMode="auto">
          <a:xfrm>
            <a:off x="4129253" y="1472914"/>
            <a:ext cx="512215" cy="5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C4FAA38B-356A-43BC-82C7-0026EFE4846C}"/>
              </a:ext>
            </a:extLst>
          </p:cNvPr>
          <p:cNvPicPr>
            <a:picLocks noChangeAspect="1"/>
          </p:cNvPicPr>
          <p:nvPr/>
        </p:nvPicPr>
        <p:blipFill>
          <a:blip r:embed="rId5"/>
          <a:stretch>
            <a:fillRect/>
          </a:stretch>
        </p:blipFill>
        <p:spPr>
          <a:xfrm>
            <a:off x="8859002" y="1472914"/>
            <a:ext cx="543253" cy="540000"/>
          </a:xfrm>
          <a:prstGeom prst="rect">
            <a:avLst/>
          </a:prstGeom>
        </p:spPr>
      </p:pic>
      <p:pic>
        <p:nvPicPr>
          <p:cNvPr id="23" name="Google Shape;136;p22">
            <a:extLst>
              <a:ext uri="{FF2B5EF4-FFF2-40B4-BE49-F238E27FC236}">
                <a16:creationId xmlns:a16="http://schemas.microsoft.com/office/drawing/2014/main" id="{03C9A7B3-1756-4FDB-A373-7DBBED121B04}"/>
              </a:ext>
            </a:extLst>
          </p:cNvPr>
          <p:cNvPicPr preferRelativeResize="0">
            <a:picLocks noChangeAspect="1"/>
          </p:cNvPicPr>
          <p:nvPr/>
        </p:nvPicPr>
        <p:blipFill>
          <a:blip r:embed="rId6">
            <a:alphaModFix/>
          </a:blip>
          <a:stretch>
            <a:fillRect/>
          </a:stretch>
        </p:blipFill>
        <p:spPr>
          <a:xfrm>
            <a:off x="7951826" y="2164321"/>
            <a:ext cx="1478211" cy="1465166"/>
          </a:xfrm>
          <a:prstGeom prst="rect">
            <a:avLst/>
          </a:prstGeom>
          <a:noFill/>
          <a:ln>
            <a:noFill/>
          </a:ln>
        </p:spPr>
      </p:pic>
      <p:sp>
        <p:nvSpPr>
          <p:cNvPr id="30" name="Oval 29"/>
          <p:cNvSpPr/>
          <p:nvPr/>
        </p:nvSpPr>
        <p:spPr>
          <a:xfrm>
            <a:off x="7986849" y="352695"/>
            <a:ext cx="687600" cy="687754"/>
          </a:xfrm>
          <a:prstGeom prst="ellipse">
            <a:avLst/>
          </a:prstGeom>
          <a:blipFill>
            <a:blip r:embed="rId7"/>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E7DDE3D0-FEA9-4508-924D-8DA7B2739685}"/>
              </a:ext>
            </a:extLst>
          </p:cNvPr>
          <p:cNvSpPr/>
          <p:nvPr/>
        </p:nvSpPr>
        <p:spPr>
          <a:xfrm>
            <a:off x="7128567" y="352695"/>
            <a:ext cx="687600" cy="687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latin typeface="Sassoon Penpals" panose="02000400000000000000" pitchFamily="50" charset="0"/>
              </a:rPr>
              <a:t>Computer Science</a:t>
            </a:r>
          </a:p>
        </p:txBody>
      </p:sp>
      <p:pic>
        <p:nvPicPr>
          <p:cNvPr id="32" name="Picture 31" descr="Pevensey and Westham school logo">
            <a:hlinkClick r:id="rId8" action="ppaction://hlinksldjump"/>
            <a:extLst>
              <a:ext uri="{FF2B5EF4-FFF2-40B4-BE49-F238E27FC236}">
                <a16:creationId xmlns:a16="http://schemas.microsoft.com/office/drawing/2014/main" id="{4F796007-7EDE-4A02-8385-379A6A1A4A92}"/>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45131" y="352850"/>
            <a:ext cx="687600" cy="687600"/>
          </a:xfrm>
          <a:prstGeom prst="rect">
            <a:avLst/>
          </a:prstGeom>
          <a:noFill/>
          <a:ln>
            <a:noFill/>
          </a:ln>
        </p:spPr>
      </p:pic>
    </p:spTree>
    <p:extLst>
      <p:ext uri="{BB962C8B-B14F-4D97-AF65-F5344CB8AC3E}">
        <p14:creationId xmlns:p14="http://schemas.microsoft.com/office/powerpoint/2010/main" val="3864035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53" name="Rounded Rectangle 52"/>
          <p:cNvSpPr/>
          <p:nvPr/>
        </p:nvSpPr>
        <p:spPr>
          <a:xfrm>
            <a:off x="509501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Unit overview</a:t>
            </a: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sp>
        <p:nvSpPr>
          <p:cNvPr id="26" name="Rectangle 25"/>
          <p:cNvSpPr/>
          <p:nvPr/>
        </p:nvSpPr>
        <p:spPr>
          <a:xfrm>
            <a:off x="352697" y="352695"/>
            <a:ext cx="7463470" cy="68775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Year 2 – Sequencing instructions</a:t>
            </a:r>
          </a:p>
        </p:txBody>
      </p:sp>
      <p:sp>
        <p:nvSpPr>
          <p:cNvPr id="69" name="TextBox 68"/>
          <p:cNvSpPr txBox="1"/>
          <p:nvPr/>
        </p:nvSpPr>
        <p:spPr>
          <a:xfrm>
            <a:off x="5162550" y="1803673"/>
            <a:ext cx="4239705" cy="1661993"/>
          </a:xfrm>
          <a:prstGeom prst="rect">
            <a:avLst/>
          </a:prstGeom>
          <a:noFill/>
        </p:spPr>
        <p:txBody>
          <a:bodyPr wrap="square" rtlCol="0">
            <a:spAutoFit/>
          </a:bodyPr>
          <a:lstStyle/>
          <a:p>
            <a:pPr>
              <a:spcAft>
                <a:spcPts val="200"/>
              </a:spcAft>
            </a:pPr>
            <a:r>
              <a:rPr lang="en-GB" sz="1700" dirty="0">
                <a:latin typeface="Sassoon Penpals" panose="02000400000000000000" pitchFamily="50" charset="0"/>
              </a:rPr>
              <a:t>We will be building upon our learning in Year 1        using floor robots, by creating algorithms within a programming application. We will be                    selecting backgrounds, designing sprites                                   and writing algorithms to create                                an effective space animation!</a:t>
            </a:r>
          </a:p>
        </p:txBody>
      </p:sp>
      <p:sp>
        <p:nvSpPr>
          <p:cNvPr id="16" name="Rounded Rectangle 15"/>
          <p:cNvSpPr/>
          <p:nvPr/>
        </p:nvSpPr>
        <p:spPr>
          <a:xfrm>
            <a:off x="5095011" y="4070366"/>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Vocabulary</a:t>
            </a:r>
          </a:p>
        </p:txBody>
      </p:sp>
      <p:sp>
        <p:nvSpPr>
          <p:cNvPr id="17" name="Rounded Rectangle 16"/>
          <p:cNvSpPr/>
          <p:nvPr/>
        </p:nvSpPr>
        <p:spPr>
          <a:xfrm>
            <a:off x="326571" y="4057303"/>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Key questions</a:t>
            </a:r>
          </a:p>
          <a:p>
            <a:pPr marL="288000" lvl="0" indent="-288000">
              <a:spcAft>
                <a:spcPts val="200"/>
              </a:spcAft>
              <a:buFont typeface="Arial" panose="020B0604020202020204" pitchFamily="34" charset="0"/>
              <a:buChar char="•"/>
              <a:defRPr/>
            </a:pPr>
            <a:r>
              <a:rPr lang="en-GB" dirty="0">
                <a:solidFill>
                  <a:schemeClr val="tx1"/>
                </a:solidFill>
                <a:latin typeface="Sassoon Penpals" panose="02000400000000000000" pitchFamily="50" charset="0"/>
              </a:rPr>
              <a:t>How do you make the sprite move? How is          this similar to using floor robots?</a:t>
            </a:r>
          </a:p>
          <a:p>
            <a:pPr marL="288000" lvl="0" indent="-288000">
              <a:spcAft>
                <a:spcPts val="200"/>
              </a:spcAft>
              <a:buFont typeface="Arial" panose="020B0604020202020204" pitchFamily="34" charset="0"/>
              <a:buChar char="•"/>
              <a:defRPr/>
            </a:pPr>
            <a:r>
              <a:rPr lang="en-GB" dirty="0">
                <a:solidFill>
                  <a:schemeClr val="tx1"/>
                </a:solidFill>
                <a:latin typeface="Sassoon Penpals" panose="02000400000000000000" pitchFamily="50" charset="0"/>
              </a:rPr>
              <a:t>Can you add a background? Can you add a program to each sprite?</a:t>
            </a:r>
          </a:p>
          <a:p>
            <a:pPr marL="288000" indent="-288000">
              <a:spcAft>
                <a:spcPts val="200"/>
              </a:spcAft>
              <a:buFont typeface="Arial" panose="020B0604020202020204" pitchFamily="34" charset="0"/>
              <a:buChar char="•"/>
              <a:defRPr/>
            </a:pPr>
            <a:r>
              <a:rPr lang="en-GB" dirty="0">
                <a:solidFill>
                  <a:schemeClr val="tx1"/>
                </a:solidFill>
                <a:latin typeface="Sassoon Penpals" panose="02000400000000000000" pitchFamily="50" charset="0"/>
              </a:rPr>
              <a:t>Does your code work the way you want it to? How can you debug your code?</a:t>
            </a:r>
          </a:p>
        </p:txBody>
      </p:sp>
      <p:pic>
        <p:nvPicPr>
          <p:cNvPr id="19" name="Picture 4" descr="Blocky Question Mark Graphic - Symbols | Free Graphics &amp; Vectors - PicMonk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4545" y="4224244"/>
            <a:ext cx="4569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Free Scrabble Words Cliparts, Download Free Clip Art, Free Clip Art on  Clipart Libr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51" t="2083" r="21928"/>
          <a:stretch/>
        </p:blipFill>
        <p:spPr bwMode="auto">
          <a:xfrm>
            <a:off x="8876306" y="4224244"/>
            <a:ext cx="525949" cy="54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62551" y="4572622"/>
            <a:ext cx="1620523" cy="1810752"/>
          </a:xfrm>
          <a:prstGeom prst="rect">
            <a:avLst/>
          </a:prstGeom>
          <a:noFill/>
        </p:spPr>
        <p:txBody>
          <a:bodyPr wrap="square" rtlCol="0">
            <a:spAutoFit/>
          </a:bodyPr>
          <a:lstStyle/>
          <a:p>
            <a:pPr lvl="0">
              <a:spcAft>
                <a:spcPts val="200"/>
              </a:spcAft>
              <a:defRPr/>
            </a:pPr>
            <a:r>
              <a:rPr lang="en-GB" sz="2100" dirty="0">
                <a:solidFill>
                  <a:srgbClr val="006600"/>
                </a:solidFill>
                <a:latin typeface="Sassoon Penpals" panose="02000400000000000000" pitchFamily="50" charset="0"/>
              </a:rPr>
              <a:t>instructions</a:t>
            </a:r>
          </a:p>
          <a:p>
            <a:pPr lvl="0">
              <a:spcAft>
                <a:spcPts val="200"/>
              </a:spcAft>
              <a:defRPr/>
            </a:pPr>
            <a:r>
              <a:rPr lang="en-GB" sz="2100" dirty="0">
                <a:solidFill>
                  <a:srgbClr val="006600"/>
                </a:solidFill>
                <a:latin typeface="Sassoon Penpals" panose="02000400000000000000" pitchFamily="50" charset="0"/>
              </a:rPr>
              <a:t>command</a:t>
            </a:r>
          </a:p>
          <a:p>
            <a:pPr lvl="0">
              <a:spcAft>
                <a:spcPts val="200"/>
              </a:spcAft>
              <a:defRPr/>
            </a:pPr>
            <a:r>
              <a:rPr lang="en-GB" sz="2100" dirty="0">
                <a:solidFill>
                  <a:srgbClr val="006600"/>
                </a:solidFill>
                <a:latin typeface="Sassoon Penpals" panose="02000400000000000000" pitchFamily="50" charset="0"/>
              </a:rPr>
              <a:t>program</a:t>
            </a:r>
          </a:p>
          <a:p>
            <a:pPr lvl="0">
              <a:spcAft>
                <a:spcPts val="200"/>
              </a:spcAft>
              <a:defRPr/>
            </a:pPr>
            <a:r>
              <a:rPr lang="en-GB" sz="2100" dirty="0">
                <a:solidFill>
                  <a:srgbClr val="006600"/>
                </a:solidFill>
                <a:latin typeface="Sassoon Penpals" panose="02000400000000000000" pitchFamily="50" charset="0"/>
              </a:rPr>
              <a:t>run</a:t>
            </a:r>
          </a:p>
          <a:p>
            <a:pPr lvl="0">
              <a:spcAft>
                <a:spcPts val="200"/>
              </a:spcAft>
              <a:defRPr/>
            </a:pPr>
            <a:r>
              <a:rPr lang="en-GB" sz="2100" dirty="0">
                <a:solidFill>
                  <a:srgbClr val="006600"/>
                </a:solidFill>
                <a:latin typeface="Sassoon Penpals" panose="02000400000000000000" pitchFamily="50" charset="0"/>
              </a:rPr>
              <a:t>algorithm</a:t>
            </a:r>
          </a:p>
        </p:txBody>
      </p:sp>
      <p:sp>
        <p:nvSpPr>
          <p:cNvPr id="22" name="TextBox 21"/>
          <p:cNvSpPr txBox="1"/>
          <p:nvPr/>
        </p:nvSpPr>
        <p:spPr>
          <a:xfrm>
            <a:off x="7210698" y="4572622"/>
            <a:ext cx="1620000" cy="1810752"/>
          </a:xfrm>
          <a:prstGeom prst="rect">
            <a:avLst/>
          </a:prstGeom>
          <a:noFill/>
        </p:spPr>
        <p:txBody>
          <a:bodyPr wrap="square" rtlCol="0">
            <a:spAutoFit/>
          </a:bodyPr>
          <a:lstStyle/>
          <a:p>
            <a:pPr lvl="0">
              <a:spcAft>
                <a:spcPts val="200"/>
              </a:spcAft>
              <a:defRPr/>
            </a:pPr>
            <a:r>
              <a:rPr lang="en-GB" sz="2100" dirty="0">
                <a:solidFill>
                  <a:srgbClr val="0000FF"/>
                </a:solidFill>
                <a:latin typeface="Sassoon Penpals" panose="02000400000000000000" pitchFamily="50" charset="0"/>
              </a:rPr>
              <a:t>tinkering</a:t>
            </a:r>
          </a:p>
          <a:p>
            <a:pPr lvl="0">
              <a:spcAft>
                <a:spcPts val="200"/>
              </a:spcAft>
              <a:defRPr/>
            </a:pPr>
            <a:r>
              <a:rPr lang="en-GB" sz="2100" dirty="0">
                <a:solidFill>
                  <a:srgbClr val="0000FF"/>
                </a:solidFill>
                <a:latin typeface="Sassoon Penpals" panose="02000400000000000000" pitchFamily="50" charset="0"/>
              </a:rPr>
              <a:t>sequence</a:t>
            </a:r>
          </a:p>
          <a:p>
            <a:pPr lvl="0">
              <a:spcAft>
                <a:spcPts val="200"/>
              </a:spcAft>
              <a:defRPr/>
            </a:pPr>
            <a:r>
              <a:rPr lang="en-GB" sz="2100" dirty="0">
                <a:solidFill>
                  <a:srgbClr val="0000FF"/>
                </a:solidFill>
                <a:latin typeface="Sassoon Penpals" panose="02000400000000000000" pitchFamily="50" charset="0"/>
              </a:rPr>
              <a:t>debug</a:t>
            </a:r>
          </a:p>
          <a:p>
            <a:pPr lvl="0">
              <a:spcAft>
                <a:spcPts val="200"/>
              </a:spcAft>
              <a:defRPr/>
            </a:pPr>
            <a:r>
              <a:rPr lang="en-GB" sz="2100" dirty="0">
                <a:solidFill>
                  <a:srgbClr val="0000FF"/>
                </a:solidFill>
                <a:latin typeface="Sassoon Penpals" panose="02000400000000000000" pitchFamily="50" charset="0"/>
              </a:rPr>
              <a:t>coding</a:t>
            </a:r>
          </a:p>
          <a:p>
            <a:pPr lvl="0">
              <a:spcAft>
                <a:spcPts val="200"/>
              </a:spcAft>
              <a:defRPr/>
            </a:pPr>
            <a:r>
              <a:rPr lang="en-GB" sz="2100" dirty="0">
                <a:solidFill>
                  <a:srgbClr val="0000FF"/>
                </a:solidFill>
                <a:latin typeface="Sassoon Penpals" panose="02000400000000000000" pitchFamily="50" charset="0"/>
              </a:rPr>
              <a:t>sprite</a:t>
            </a:r>
          </a:p>
        </p:txBody>
      </p:sp>
      <p:sp>
        <p:nvSpPr>
          <p:cNvPr id="24" name="Rounded Rectangle 38">
            <a:extLst>
              <a:ext uri="{FF2B5EF4-FFF2-40B4-BE49-F238E27FC236}">
                <a16:creationId xmlns:a16="http://schemas.microsoft.com/office/drawing/2014/main" id="{D1F72F37-EA5C-4881-8B12-95ACB3C5F105}"/>
              </a:ext>
            </a:extLst>
          </p:cNvPr>
          <p:cNvSpPr/>
          <p:nvPr/>
        </p:nvSpPr>
        <p:spPr>
          <a:xfrm>
            <a:off x="32657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Learning sequence</a:t>
            </a:r>
          </a:p>
          <a:p>
            <a:pPr marL="342900" lvl="0" indent="-342900">
              <a:spcAft>
                <a:spcPts val="200"/>
              </a:spcAft>
              <a:buFont typeface="+mj-lt"/>
              <a:buAutoNum type="arabicParenR"/>
              <a:defRPr/>
            </a:pPr>
            <a:r>
              <a:rPr lang="en-GB" dirty="0">
                <a:solidFill>
                  <a:prstClr val="black"/>
                </a:solidFill>
                <a:latin typeface="Sassoon Penpals" panose="02000400000000000000" pitchFamily="50" charset="0"/>
              </a:rPr>
              <a:t>Engage with a programming application</a:t>
            </a:r>
          </a:p>
          <a:p>
            <a:pPr marL="342900" lvl="0" indent="-342900">
              <a:spcAft>
                <a:spcPts val="200"/>
              </a:spcAft>
              <a:buFont typeface="+mj-lt"/>
              <a:buAutoNum type="arabicParenR"/>
              <a:defRPr/>
            </a:pPr>
            <a:r>
              <a:rPr lang="en-GB" dirty="0">
                <a:solidFill>
                  <a:schemeClr val="tx1"/>
                </a:solidFill>
                <a:latin typeface="Sassoon Penpals" panose="02000400000000000000" pitchFamily="50" charset="0"/>
              </a:rPr>
              <a:t>Explore joining blocks to create a program</a:t>
            </a:r>
          </a:p>
          <a:p>
            <a:pPr marL="342900" lvl="0" indent="-342900">
              <a:spcAft>
                <a:spcPts val="200"/>
              </a:spcAft>
              <a:buFont typeface="+mj-lt"/>
              <a:buAutoNum type="arabicParenR"/>
              <a:defRPr/>
            </a:pPr>
            <a:r>
              <a:rPr lang="en-GB" dirty="0">
                <a:solidFill>
                  <a:schemeClr val="tx1"/>
                </a:solidFill>
                <a:latin typeface="Sassoon Penpals" panose="02000400000000000000" pitchFamily="50" charset="0"/>
              </a:rPr>
              <a:t>Explore how coding blocks can be modified</a:t>
            </a:r>
          </a:p>
          <a:p>
            <a:pPr marL="342900" lvl="0" indent="-342900">
              <a:spcAft>
                <a:spcPts val="200"/>
              </a:spcAft>
              <a:buFont typeface="+mj-lt"/>
              <a:buAutoNum type="arabicParenR"/>
              <a:defRPr/>
            </a:pPr>
            <a:r>
              <a:rPr lang="en-GB" dirty="0">
                <a:solidFill>
                  <a:schemeClr val="tx1"/>
                </a:solidFill>
                <a:latin typeface="Sassoon Penpals" panose="02000400000000000000" pitchFamily="50" charset="0"/>
              </a:rPr>
              <a:t>Explore using multiple elements (sprites)</a:t>
            </a:r>
          </a:p>
          <a:p>
            <a:pPr marL="342900" lvl="0" indent="-342900">
              <a:spcAft>
                <a:spcPts val="200"/>
              </a:spcAft>
              <a:buFont typeface="+mj-lt"/>
              <a:buAutoNum type="arabicParenR"/>
              <a:defRPr/>
            </a:pPr>
            <a:r>
              <a:rPr kumimoji="0" lang="en-GB" sz="1800" b="0" i="0" u="none" strike="noStrike" kern="1200" cap="none" spc="0" normalizeH="0" baseline="0" noProof="0" dirty="0">
                <a:ln>
                  <a:noFill/>
                </a:ln>
                <a:solidFill>
                  <a:schemeClr val="tx1"/>
                </a:solidFill>
                <a:effectLst/>
                <a:uLnTx/>
                <a:uFillTx/>
                <a:latin typeface="Sassoon Penpals" panose="02000400000000000000" pitchFamily="50" charset="0"/>
                <a:ea typeface="+mn-ea"/>
                <a:cs typeface="+mn-cs"/>
              </a:rPr>
              <a:t>Plan a </a:t>
            </a:r>
            <a:r>
              <a:rPr lang="en-GB" dirty="0">
                <a:solidFill>
                  <a:schemeClr val="tx1"/>
                </a:solidFill>
                <a:latin typeface="Sassoon Penpals" panose="02000400000000000000" pitchFamily="50" charset="0"/>
              </a:rPr>
              <a:t>project</a:t>
            </a:r>
          </a:p>
          <a:p>
            <a:pPr marL="342900" lvl="0" indent="-342900">
              <a:spcAft>
                <a:spcPts val="200"/>
              </a:spcAft>
              <a:buFont typeface="+mj-lt"/>
              <a:buAutoNum type="arabicParenR"/>
              <a:defRPr/>
            </a:pPr>
            <a:r>
              <a:rPr lang="en-GB" dirty="0">
                <a:solidFill>
                  <a:schemeClr val="tx1"/>
                </a:solidFill>
                <a:latin typeface="Sassoon Penpals" panose="02000400000000000000" pitchFamily="50" charset="0"/>
              </a:rPr>
              <a:t>Create an animation using algorithms</a:t>
            </a:r>
            <a:endParaRPr kumimoji="0" lang="en-GB" sz="18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pic>
        <p:nvPicPr>
          <p:cNvPr id="27" name="Picture 2" descr="13,418 Dartboard Illustrations, Royalty-Free Vector Graphics &amp; Clip Art -  iStock">
            <a:extLst>
              <a:ext uri="{FF2B5EF4-FFF2-40B4-BE49-F238E27FC236}">
                <a16:creationId xmlns:a16="http://schemas.microsoft.com/office/drawing/2014/main" id="{15A29A7C-E2AE-4453-A02E-7AF1572FB6F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448" b="4535"/>
          <a:stretch/>
        </p:blipFill>
        <p:spPr bwMode="auto">
          <a:xfrm>
            <a:off x="4129253" y="1472914"/>
            <a:ext cx="512215" cy="5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C4FAA38B-356A-43BC-82C7-0026EFE4846C}"/>
              </a:ext>
            </a:extLst>
          </p:cNvPr>
          <p:cNvPicPr>
            <a:picLocks noChangeAspect="1"/>
          </p:cNvPicPr>
          <p:nvPr/>
        </p:nvPicPr>
        <p:blipFill>
          <a:blip r:embed="rId5"/>
          <a:stretch>
            <a:fillRect/>
          </a:stretch>
        </p:blipFill>
        <p:spPr>
          <a:xfrm>
            <a:off x="8859002" y="1472914"/>
            <a:ext cx="543253" cy="540000"/>
          </a:xfrm>
          <a:prstGeom prst="rect">
            <a:avLst/>
          </a:prstGeom>
        </p:spPr>
      </p:pic>
      <p:pic>
        <p:nvPicPr>
          <p:cNvPr id="23" name="Picture 2" descr="Image result for scratch jr">
            <a:hlinkClick r:id="rId6"/>
            <a:extLst>
              <a:ext uri="{FF2B5EF4-FFF2-40B4-BE49-F238E27FC236}">
                <a16:creationId xmlns:a16="http://schemas.microsoft.com/office/drawing/2014/main" id="{66DC041F-A010-4B19-9510-9EDEF0ACBE9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57124" y="2470122"/>
            <a:ext cx="1646713" cy="1164301"/>
          </a:xfrm>
          <a:prstGeom prst="rect">
            <a:avLst/>
          </a:prstGeom>
          <a:noFill/>
          <a:extLst>
            <a:ext uri="{909E8E84-426E-40DD-AFC4-6F175D3DCCD1}">
              <a14:hiddenFill xmlns:a14="http://schemas.microsoft.com/office/drawing/2010/main">
                <a:solidFill>
                  <a:srgbClr val="FFFFFF"/>
                </a:solidFill>
              </a14:hiddenFill>
            </a:ext>
          </a:extLst>
        </p:spPr>
      </p:pic>
      <p:sp>
        <p:nvSpPr>
          <p:cNvPr id="30" name="Oval 29"/>
          <p:cNvSpPr/>
          <p:nvPr/>
        </p:nvSpPr>
        <p:spPr>
          <a:xfrm>
            <a:off x="7986849" y="352695"/>
            <a:ext cx="687600" cy="687754"/>
          </a:xfrm>
          <a:prstGeom prst="ellipse">
            <a:avLst/>
          </a:prstGeom>
          <a:blipFill>
            <a:blip r:embed="rId8"/>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E7DDE3D0-FEA9-4508-924D-8DA7B2739685}"/>
              </a:ext>
            </a:extLst>
          </p:cNvPr>
          <p:cNvSpPr/>
          <p:nvPr/>
        </p:nvSpPr>
        <p:spPr>
          <a:xfrm>
            <a:off x="7128567" y="352695"/>
            <a:ext cx="687600" cy="687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latin typeface="Sassoon Penpals" panose="02000400000000000000" pitchFamily="50" charset="0"/>
              </a:rPr>
              <a:t>Computer Science</a:t>
            </a:r>
          </a:p>
        </p:txBody>
      </p:sp>
      <p:pic>
        <p:nvPicPr>
          <p:cNvPr id="32" name="Picture 31" descr="Pevensey and Westham school logo">
            <a:hlinkClick r:id="rId9" action="ppaction://hlinksldjump"/>
            <a:extLst>
              <a:ext uri="{FF2B5EF4-FFF2-40B4-BE49-F238E27FC236}">
                <a16:creationId xmlns:a16="http://schemas.microsoft.com/office/drawing/2014/main" id="{4F796007-7EDE-4A02-8385-379A6A1A4A92}"/>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45131" y="352850"/>
            <a:ext cx="687600" cy="687600"/>
          </a:xfrm>
          <a:prstGeom prst="rect">
            <a:avLst/>
          </a:prstGeom>
          <a:noFill/>
          <a:ln>
            <a:noFill/>
          </a:ln>
        </p:spPr>
      </p:pic>
    </p:spTree>
    <p:extLst>
      <p:ext uri="{BB962C8B-B14F-4D97-AF65-F5344CB8AC3E}">
        <p14:creationId xmlns:p14="http://schemas.microsoft.com/office/powerpoint/2010/main" val="1774814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53" name="Rounded Rectangle 52"/>
          <p:cNvSpPr/>
          <p:nvPr/>
        </p:nvSpPr>
        <p:spPr>
          <a:xfrm>
            <a:off x="509501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Unit overview</a:t>
            </a: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sp>
        <p:nvSpPr>
          <p:cNvPr id="26" name="Rectangle 25"/>
          <p:cNvSpPr/>
          <p:nvPr/>
        </p:nvSpPr>
        <p:spPr>
          <a:xfrm>
            <a:off x="352697" y="352695"/>
            <a:ext cx="7463470" cy="68775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Year 2 – Word processing</a:t>
            </a:r>
          </a:p>
        </p:txBody>
      </p:sp>
      <p:sp>
        <p:nvSpPr>
          <p:cNvPr id="69" name="TextBox 68"/>
          <p:cNvSpPr txBox="1"/>
          <p:nvPr/>
        </p:nvSpPr>
        <p:spPr>
          <a:xfrm>
            <a:off x="5162551" y="1803673"/>
            <a:ext cx="3809172" cy="1754326"/>
          </a:xfrm>
          <a:prstGeom prst="rect">
            <a:avLst/>
          </a:prstGeom>
          <a:noFill/>
        </p:spPr>
        <p:txBody>
          <a:bodyPr wrap="square" rtlCol="0">
            <a:spAutoFit/>
          </a:bodyPr>
          <a:lstStyle/>
          <a:p>
            <a:pPr>
              <a:spcAft>
                <a:spcPts val="200"/>
              </a:spcAft>
            </a:pPr>
            <a:r>
              <a:rPr lang="en-GB" dirty="0">
                <a:latin typeface="Sassoon Penpals" panose="02000400000000000000" pitchFamily="50" charset="0"/>
              </a:rPr>
              <a:t>We will be building upon our word processing in Year 1 to type a text, make appropriate selections in appearance, and edit                    and improve our work using the                      cursor. We will also learn how to                           save and print our work.</a:t>
            </a:r>
          </a:p>
        </p:txBody>
      </p:sp>
      <p:sp>
        <p:nvSpPr>
          <p:cNvPr id="16" name="Rounded Rectangle 15"/>
          <p:cNvSpPr/>
          <p:nvPr/>
        </p:nvSpPr>
        <p:spPr>
          <a:xfrm>
            <a:off x="5095011" y="4070366"/>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Vocabulary</a:t>
            </a:r>
          </a:p>
        </p:txBody>
      </p:sp>
      <p:sp>
        <p:nvSpPr>
          <p:cNvPr id="17" name="Rounded Rectangle 16"/>
          <p:cNvSpPr/>
          <p:nvPr/>
        </p:nvSpPr>
        <p:spPr>
          <a:xfrm>
            <a:off x="326571" y="4057303"/>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Key questions</a:t>
            </a:r>
          </a:p>
          <a:p>
            <a:pPr marL="288000" indent="-288000">
              <a:spcAft>
                <a:spcPts val="200"/>
              </a:spcAft>
              <a:buFont typeface="Arial" panose="020B0604020202020204" pitchFamily="34" charset="0"/>
              <a:buChar char="•"/>
              <a:defRPr/>
            </a:pPr>
            <a:r>
              <a:rPr lang="en-GB" sz="1400" dirty="0">
                <a:solidFill>
                  <a:schemeClr val="tx1"/>
                </a:solidFill>
                <a:latin typeface="Sassoon Penpals" panose="02000400000000000000" pitchFamily="50" charset="0"/>
              </a:rPr>
              <a:t>Why do we use word processors?</a:t>
            </a:r>
            <a:endParaRPr lang="en-GB" sz="1400" dirty="0">
              <a:solidFill>
                <a:srgbClr val="FF0000"/>
              </a:solidFill>
              <a:latin typeface="Sassoon Penpals" panose="02000400000000000000" pitchFamily="50" charset="0"/>
            </a:endParaRPr>
          </a:p>
          <a:p>
            <a:pPr marL="288000" indent="-288000">
              <a:spcAft>
                <a:spcPts val="200"/>
              </a:spcAft>
              <a:buFont typeface="Arial" panose="020B0604020202020204" pitchFamily="34" charset="0"/>
              <a:buChar char="•"/>
              <a:defRPr/>
            </a:pPr>
            <a:r>
              <a:rPr lang="en-GB" sz="1400" dirty="0">
                <a:solidFill>
                  <a:schemeClr val="tx1"/>
                </a:solidFill>
                <a:latin typeface="Sassoon Penpals" panose="02000400000000000000" pitchFamily="50" charset="0"/>
              </a:rPr>
              <a:t>What dos the enter key do? Why might I need to start a new line?</a:t>
            </a:r>
          </a:p>
          <a:p>
            <a:pPr marL="288000" indent="-288000">
              <a:spcAft>
                <a:spcPts val="200"/>
              </a:spcAft>
              <a:buFont typeface="Arial" panose="020B0604020202020204" pitchFamily="34" charset="0"/>
              <a:buChar char="•"/>
              <a:defRPr/>
            </a:pPr>
            <a:r>
              <a:rPr lang="en-GB" sz="1400" dirty="0">
                <a:solidFill>
                  <a:schemeClr val="tx1"/>
                </a:solidFill>
                <a:latin typeface="Sassoon Penpals" panose="02000400000000000000" pitchFamily="50" charset="0"/>
              </a:rPr>
              <a:t>Why might I save a document? How can I select an appropriate title?</a:t>
            </a:r>
          </a:p>
          <a:p>
            <a:pPr marL="288000" indent="-288000">
              <a:spcAft>
                <a:spcPts val="200"/>
              </a:spcAft>
              <a:buFont typeface="Arial" panose="020B0604020202020204" pitchFamily="34" charset="0"/>
              <a:buChar char="•"/>
              <a:defRPr/>
            </a:pPr>
            <a:r>
              <a:rPr lang="en-GB" sz="1400" dirty="0">
                <a:solidFill>
                  <a:schemeClr val="tx1"/>
                </a:solidFill>
                <a:latin typeface="Sassoon Penpals" panose="02000400000000000000" pitchFamily="50" charset="0"/>
              </a:rPr>
              <a:t>How can I change the appearance? Why might I change the appearance?</a:t>
            </a:r>
          </a:p>
          <a:p>
            <a:pPr marL="288000" indent="-288000">
              <a:spcAft>
                <a:spcPts val="200"/>
              </a:spcAft>
              <a:buFont typeface="Arial" panose="020B0604020202020204" pitchFamily="34" charset="0"/>
              <a:buChar char="•"/>
              <a:defRPr/>
            </a:pPr>
            <a:r>
              <a:rPr lang="en-GB" sz="1400" dirty="0">
                <a:solidFill>
                  <a:schemeClr val="tx1"/>
                </a:solidFill>
                <a:latin typeface="Sassoon Penpals" panose="02000400000000000000" pitchFamily="50" charset="0"/>
              </a:rPr>
              <a:t>How can I undo a change?</a:t>
            </a:r>
          </a:p>
        </p:txBody>
      </p:sp>
      <p:pic>
        <p:nvPicPr>
          <p:cNvPr id="19" name="Picture 4" descr="Blocky Question Mark Graphic - Symbols | Free Graphics &amp; Vectors - PicMonk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4545" y="4224244"/>
            <a:ext cx="4569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Free Scrabble Words Cliparts, Download Free Clip Art, Free Clip Art on  Clipart Libr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51" t="2083" r="21928"/>
          <a:stretch/>
        </p:blipFill>
        <p:spPr bwMode="auto">
          <a:xfrm>
            <a:off x="8876306" y="4224244"/>
            <a:ext cx="525949" cy="54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62551" y="4572622"/>
            <a:ext cx="1620523" cy="1810752"/>
          </a:xfrm>
          <a:prstGeom prst="rect">
            <a:avLst/>
          </a:prstGeom>
          <a:noFill/>
        </p:spPr>
        <p:txBody>
          <a:bodyPr wrap="square" rtlCol="0">
            <a:spAutoFit/>
          </a:bodyPr>
          <a:lstStyle/>
          <a:p>
            <a:pPr lvl="0">
              <a:spcAft>
                <a:spcPts val="200"/>
              </a:spcAft>
              <a:defRPr/>
            </a:pPr>
            <a:r>
              <a:rPr lang="en-GB" sz="2100" dirty="0">
                <a:solidFill>
                  <a:srgbClr val="006600"/>
                </a:solidFill>
                <a:latin typeface="Sassoon Penpals" panose="02000400000000000000" pitchFamily="50" charset="0"/>
              </a:rPr>
              <a:t>text</a:t>
            </a:r>
          </a:p>
          <a:p>
            <a:pPr lvl="0">
              <a:spcAft>
                <a:spcPts val="200"/>
              </a:spcAft>
              <a:defRPr/>
            </a:pPr>
            <a:r>
              <a:rPr lang="en-GB" sz="2100" dirty="0">
                <a:solidFill>
                  <a:srgbClr val="006600"/>
                </a:solidFill>
                <a:latin typeface="Sassoon Penpals" panose="02000400000000000000" pitchFamily="50" charset="0"/>
              </a:rPr>
              <a:t>shift</a:t>
            </a:r>
          </a:p>
          <a:p>
            <a:pPr lvl="0">
              <a:spcAft>
                <a:spcPts val="200"/>
              </a:spcAft>
              <a:defRPr/>
            </a:pPr>
            <a:r>
              <a:rPr lang="en-GB" sz="2100" dirty="0">
                <a:solidFill>
                  <a:srgbClr val="006600"/>
                </a:solidFill>
                <a:latin typeface="Sassoon Penpals" panose="02000400000000000000" pitchFamily="50" charset="0"/>
              </a:rPr>
              <a:t>space</a:t>
            </a:r>
          </a:p>
          <a:p>
            <a:pPr lvl="0">
              <a:spcAft>
                <a:spcPts val="200"/>
              </a:spcAft>
              <a:defRPr/>
            </a:pPr>
            <a:r>
              <a:rPr lang="en-GB" sz="2100" dirty="0">
                <a:solidFill>
                  <a:srgbClr val="006600"/>
                </a:solidFill>
                <a:latin typeface="Sassoon Penpals" panose="02000400000000000000" pitchFamily="50" charset="0"/>
              </a:rPr>
              <a:t>backspace</a:t>
            </a:r>
          </a:p>
          <a:p>
            <a:pPr lvl="0">
              <a:spcAft>
                <a:spcPts val="200"/>
              </a:spcAft>
              <a:defRPr/>
            </a:pPr>
            <a:r>
              <a:rPr lang="en-GB" sz="2100" dirty="0">
                <a:solidFill>
                  <a:srgbClr val="006600"/>
                </a:solidFill>
                <a:latin typeface="Sassoon Penpals" panose="02000400000000000000" pitchFamily="50" charset="0"/>
              </a:rPr>
              <a:t>cursor</a:t>
            </a:r>
          </a:p>
        </p:txBody>
      </p:sp>
      <p:sp>
        <p:nvSpPr>
          <p:cNvPr id="22" name="TextBox 21"/>
          <p:cNvSpPr txBox="1"/>
          <p:nvPr/>
        </p:nvSpPr>
        <p:spPr>
          <a:xfrm>
            <a:off x="7210698" y="4572622"/>
            <a:ext cx="1620000" cy="1810752"/>
          </a:xfrm>
          <a:prstGeom prst="rect">
            <a:avLst/>
          </a:prstGeom>
          <a:noFill/>
        </p:spPr>
        <p:txBody>
          <a:bodyPr wrap="square" rtlCol="0">
            <a:spAutoFit/>
          </a:bodyPr>
          <a:lstStyle/>
          <a:p>
            <a:pPr lvl="0">
              <a:spcAft>
                <a:spcPts val="200"/>
              </a:spcAft>
              <a:defRPr/>
            </a:pPr>
            <a:r>
              <a:rPr lang="en-GB" sz="2100" dirty="0">
                <a:solidFill>
                  <a:srgbClr val="0000FF"/>
                </a:solidFill>
                <a:latin typeface="Sassoon Penpals" panose="02000400000000000000" pitchFamily="50" charset="0"/>
              </a:rPr>
              <a:t>select</a:t>
            </a:r>
          </a:p>
          <a:p>
            <a:pPr lvl="0">
              <a:spcAft>
                <a:spcPts val="200"/>
              </a:spcAft>
              <a:defRPr/>
            </a:pPr>
            <a:r>
              <a:rPr lang="en-GB" sz="2100" dirty="0">
                <a:solidFill>
                  <a:srgbClr val="0000FF"/>
                </a:solidFill>
                <a:latin typeface="Sassoon Penpals" panose="02000400000000000000" pitchFamily="50" charset="0"/>
              </a:rPr>
              <a:t>bold</a:t>
            </a:r>
          </a:p>
          <a:p>
            <a:pPr lvl="0">
              <a:spcAft>
                <a:spcPts val="200"/>
              </a:spcAft>
              <a:defRPr/>
            </a:pPr>
            <a:r>
              <a:rPr lang="en-GB" sz="2100" dirty="0">
                <a:solidFill>
                  <a:srgbClr val="0000FF"/>
                </a:solidFill>
                <a:latin typeface="Sassoon Penpals" panose="02000400000000000000" pitchFamily="50" charset="0"/>
              </a:rPr>
              <a:t>italic</a:t>
            </a:r>
          </a:p>
          <a:p>
            <a:pPr lvl="0">
              <a:spcAft>
                <a:spcPts val="200"/>
              </a:spcAft>
              <a:defRPr/>
            </a:pPr>
            <a:r>
              <a:rPr lang="en-GB" sz="2100" dirty="0">
                <a:solidFill>
                  <a:srgbClr val="0000FF"/>
                </a:solidFill>
                <a:latin typeface="Sassoon Penpals" panose="02000400000000000000" pitchFamily="50" charset="0"/>
              </a:rPr>
              <a:t>underline</a:t>
            </a:r>
          </a:p>
          <a:p>
            <a:pPr lvl="0">
              <a:spcAft>
                <a:spcPts val="200"/>
              </a:spcAft>
              <a:defRPr/>
            </a:pPr>
            <a:r>
              <a:rPr lang="en-GB" sz="2100" dirty="0">
                <a:solidFill>
                  <a:srgbClr val="0000FF"/>
                </a:solidFill>
                <a:latin typeface="Sassoon Penpals" panose="02000400000000000000" pitchFamily="50" charset="0"/>
              </a:rPr>
              <a:t>font</a:t>
            </a:r>
          </a:p>
        </p:txBody>
      </p:sp>
      <p:sp>
        <p:nvSpPr>
          <p:cNvPr id="24" name="Rounded Rectangle 38">
            <a:extLst>
              <a:ext uri="{FF2B5EF4-FFF2-40B4-BE49-F238E27FC236}">
                <a16:creationId xmlns:a16="http://schemas.microsoft.com/office/drawing/2014/main" id="{D1F72F37-EA5C-4881-8B12-95ACB3C5F105}"/>
              </a:ext>
            </a:extLst>
          </p:cNvPr>
          <p:cNvSpPr/>
          <p:nvPr/>
        </p:nvSpPr>
        <p:spPr>
          <a:xfrm>
            <a:off x="32657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Learning sequence</a:t>
            </a:r>
          </a:p>
          <a:p>
            <a:pPr marL="342900" lvl="0" indent="-342900">
              <a:spcAft>
                <a:spcPts val="200"/>
              </a:spcAft>
              <a:buFont typeface="+mj-lt"/>
              <a:buAutoNum type="arabicParenR"/>
              <a:defRPr/>
            </a:pPr>
            <a:r>
              <a:rPr lang="en-GB" dirty="0">
                <a:solidFill>
                  <a:prstClr val="black"/>
                </a:solidFill>
                <a:latin typeface="Sassoon Penpals" panose="02000400000000000000" pitchFamily="50" charset="0"/>
              </a:rPr>
              <a:t>Enquire into how a word processor works</a:t>
            </a:r>
          </a:p>
          <a:p>
            <a:pPr marL="342900" lvl="0" indent="-342900">
              <a:spcAft>
                <a:spcPts val="200"/>
              </a:spcAft>
              <a:buFont typeface="+mj-lt"/>
              <a:buAutoNum type="arabicParenR"/>
              <a:defRPr/>
            </a:pPr>
            <a:r>
              <a:rPr lang="en-GB" dirty="0">
                <a:solidFill>
                  <a:schemeClr val="tx1"/>
                </a:solidFill>
                <a:latin typeface="Sassoon Penpals" panose="02000400000000000000" pitchFamily="50" charset="0"/>
              </a:rPr>
              <a:t>Explore how the enter key works</a:t>
            </a:r>
          </a:p>
          <a:p>
            <a:pPr marL="342900" lvl="0" indent="-342900">
              <a:spcAft>
                <a:spcPts val="200"/>
              </a:spcAft>
              <a:buFont typeface="+mj-lt"/>
              <a:buAutoNum type="arabicParenR"/>
              <a:defRPr/>
            </a:pPr>
            <a:r>
              <a:rPr lang="en-GB" dirty="0">
                <a:solidFill>
                  <a:schemeClr val="tx1"/>
                </a:solidFill>
                <a:latin typeface="Sassoon Penpals" panose="02000400000000000000" pitchFamily="50" charset="0"/>
              </a:rPr>
              <a:t>Explore saving and sharing a document</a:t>
            </a:r>
          </a:p>
          <a:p>
            <a:pPr marL="342900" lvl="0" indent="-342900">
              <a:spcAft>
                <a:spcPts val="200"/>
              </a:spcAft>
              <a:buFont typeface="+mj-lt"/>
              <a:buAutoNum type="arabicParenR"/>
              <a:defRPr/>
            </a:pPr>
            <a:r>
              <a:rPr lang="en-GB" dirty="0">
                <a:solidFill>
                  <a:schemeClr val="tx1"/>
                </a:solidFill>
                <a:latin typeface="Sassoon Penpals" panose="02000400000000000000" pitchFamily="50" charset="0"/>
              </a:rPr>
              <a:t>Explore changing the appearance of a piece of text</a:t>
            </a:r>
          </a:p>
          <a:p>
            <a:pPr marL="342900" lvl="0" indent="-342900">
              <a:spcAft>
                <a:spcPts val="200"/>
              </a:spcAft>
              <a:buFont typeface="+mj-lt"/>
              <a:buAutoNum type="arabicParenR"/>
              <a:defRPr/>
            </a:pPr>
            <a:r>
              <a:rPr lang="en-GB" dirty="0">
                <a:solidFill>
                  <a:schemeClr val="tx1"/>
                </a:solidFill>
                <a:latin typeface="Sassoon Penpals" panose="02000400000000000000" pitchFamily="50" charset="0"/>
              </a:rPr>
              <a:t>Create a piece of writing</a:t>
            </a:r>
          </a:p>
          <a:p>
            <a:pPr marL="342900" lvl="0" indent="-342900">
              <a:spcAft>
                <a:spcPts val="200"/>
              </a:spcAft>
              <a:buFont typeface="+mj-lt"/>
              <a:buAutoNum type="arabicParenR"/>
              <a:defRPr/>
            </a:pPr>
            <a:r>
              <a:rPr lang="en-GB" dirty="0">
                <a:solidFill>
                  <a:schemeClr val="tx1"/>
                </a:solidFill>
                <a:latin typeface="Sassoon Penpals" panose="02000400000000000000" pitchFamily="50" charset="0"/>
              </a:rPr>
              <a:t>Edit, improve and print a piece of writing</a:t>
            </a:r>
            <a:endParaRPr kumimoji="0" lang="en-GB" sz="18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pic>
        <p:nvPicPr>
          <p:cNvPr id="27" name="Picture 2" descr="13,418 Dartboard Illustrations, Royalty-Free Vector Graphics &amp; Clip Art -  iStock">
            <a:extLst>
              <a:ext uri="{FF2B5EF4-FFF2-40B4-BE49-F238E27FC236}">
                <a16:creationId xmlns:a16="http://schemas.microsoft.com/office/drawing/2014/main" id="{15A29A7C-E2AE-4453-A02E-7AF1572FB6F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448" b="4535"/>
          <a:stretch/>
        </p:blipFill>
        <p:spPr bwMode="auto">
          <a:xfrm>
            <a:off x="4129253" y="1472914"/>
            <a:ext cx="512215" cy="5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C4FAA38B-356A-43BC-82C7-0026EFE4846C}"/>
              </a:ext>
            </a:extLst>
          </p:cNvPr>
          <p:cNvPicPr>
            <a:picLocks noChangeAspect="1"/>
          </p:cNvPicPr>
          <p:nvPr/>
        </p:nvPicPr>
        <p:blipFill>
          <a:blip r:embed="rId5"/>
          <a:stretch>
            <a:fillRect/>
          </a:stretch>
        </p:blipFill>
        <p:spPr>
          <a:xfrm>
            <a:off x="8859002" y="1472914"/>
            <a:ext cx="543253" cy="540000"/>
          </a:xfrm>
          <a:prstGeom prst="rect">
            <a:avLst/>
          </a:prstGeom>
        </p:spPr>
      </p:pic>
      <p:pic>
        <p:nvPicPr>
          <p:cNvPr id="23" name="Picture 6" descr="Image result for google docs">
            <a:hlinkClick r:id="rId6"/>
            <a:extLst>
              <a:ext uri="{FF2B5EF4-FFF2-40B4-BE49-F238E27FC236}">
                <a16:creationId xmlns:a16="http://schemas.microsoft.com/office/drawing/2014/main" id="{17095E6E-6BBB-46AB-92FC-B5A496C06099}"/>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330" t="5369" r="9869"/>
          <a:stretch/>
        </p:blipFill>
        <p:spPr bwMode="auto">
          <a:xfrm>
            <a:off x="8113240" y="2515169"/>
            <a:ext cx="1289016" cy="1101493"/>
          </a:xfrm>
          <a:prstGeom prst="rect">
            <a:avLst/>
          </a:prstGeom>
          <a:noFill/>
          <a:extLst>
            <a:ext uri="{909E8E84-426E-40DD-AFC4-6F175D3DCCD1}">
              <a14:hiddenFill xmlns:a14="http://schemas.microsoft.com/office/drawing/2010/main">
                <a:solidFill>
                  <a:srgbClr val="FFFFFF"/>
                </a:solidFill>
              </a14:hiddenFill>
            </a:ext>
          </a:extLst>
        </p:spPr>
      </p:pic>
      <p:sp>
        <p:nvSpPr>
          <p:cNvPr id="30" name="Oval 29"/>
          <p:cNvSpPr/>
          <p:nvPr/>
        </p:nvSpPr>
        <p:spPr>
          <a:xfrm>
            <a:off x="7986849" y="352695"/>
            <a:ext cx="687600" cy="687754"/>
          </a:xfrm>
          <a:prstGeom prst="ellipse">
            <a:avLst/>
          </a:prstGeom>
          <a:blipFill>
            <a:blip r:embed="rId8"/>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Pevensey and Westham school logo">
            <a:hlinkClick r:id="rId9" action="ppaction://hlinksldjump"/>
            <a:extLst>
              <a:ext uri="{FF2B5EF4-FFF2-40B4-BE49-F238E27FC236}">
                <a16:creationId xmlns:a16="http://schemas.microsoft.com/office/drawing/2014/main" id="{4F796007-7EDE-4A02-8385-379A6A1A4A92}"/>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45131" y="352850"/>
            <a:ext cx="687600" cy="687600"/>
          </a:xfrm>
          <a:prstGeom prst="rect">
            <a:avLst/>
          </a:prstGeom>
          <a:noFill/>
          <a:ln>
            <a:noFill/>
          </a:ln>
        </p:spPr>
      </p:pic>
      <p:sp>
        <p:nvSpPr>
          <p:cNvPr id="32" name="Oval 31">
            <a:extLst>
              <a:ext uri="{FF2B5EF4-FFF2-40B4-BE49-F238E27FC236}">
                <a16:creationId xmlns:a16="http://schemas.microsoft.com/office/drawing/2014/main" id="{FB4B504B-3620-4290-B127-C1A22AE08F1D}"/>
              </a:ext>
            </a:extLst>
          </p:cNvPr>
          <p:cNvSpPr/>
          <p:nvPr/>
        </p:nvSpPr>
        <p:spPr>
          <a:xfrm>
            <a:off x="7128567" y="352849"/>
            <a:ext cx="687600" cy="687600"/>
          </a:xfrm>
          <a:prstGeom prst="ellipse">
            <a:avLst/>
          </a:prstGeom>
          <a:solidFill>
            <a:srgbClr val="FF327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dirty="0">
                <a:solidFill>
                  <a:schemeClr val="tx1"/>
                </a:solidFill>
                <a:latin typeface="Sassoon Penpals" panose="02000400000000000000" pitchFamily="50" charset="0"/>
              </a:rPr>
              <a:t>Information Technology</a:t>
            </a:r>
          </a:p>
        </p:txBody>
      </p:sp>
    </p:spTree>
    <p:extLst>
      <p:ext uri="{BB962C8B-B14F-4D97-AF65-F5344CB8AC3E}">
        <p14:creationId xmlns:p14="http://schemas.microsoft.com/office/powerpoint/2010/main" val="998695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53" name="Rounded Rectangle 52"/>
          <p:cNvSpPr/>
          <p:nvPr/>
        </p:nvSpPr>
        <p:spPr>
          <a:xfrm>
            <a:off x="509501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Unit overview</a:t>
            </a: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sp>
        <p:nvSpPr>
          <p:cNvPr id="26" name="Rectangle 25"/>
          <p:cNvSpPr/>
          <p:nvPr/>
        </p:nvSpPr>
        <p:spPr>
          <a:xfrm>
            <a:off x="352697" y="352695"/>
            <a:ext cx="7463470" cy="68775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Year 2 – Pictograms</a:t>
            </a:r>
          </a:p>
        </p:txBody>
      </p:sp>
      <p:sp>
        <p:nvSpPr>
          <p:cNvPr id="69" name="TextBox 68"/>
          <p:cNvSpPr txBox="1"/>
          <p:nvPr/>
        </p:nvSpPr>
        <p:spPr>
          <a:xfrm>
            <a:off x="5162550" y="1803673"/>
            <a:ext cx="4239705" cy="19236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We will be learning about collect data using             tally charts and then recording this in pictograms and block charts using an online                                          application. We will express                                                   what we have learnt by                                                   creating pictograms about                                                     our class.</a:t>
            </a:r>
          </a:p>
        </p:txBody>
      </p:sp>
      <p:sp>
        <p:nvSpPr>
          <p:cNvPr id="16" name="Rounded Rectangle 15"/>
          <p:cNvSpPr/>
          <p:nvPr/>
        </p:nvSpPr>
        <p:spPr>
          <a:xfrm>
            <a:off x="5095011" y="4070366"/>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Vocabulary</a:t>
            </a:r>
          </a:p>
        </p:txBody>
      </p:sp>
      <p:sp>
        <p:nvSpPr>
          <p:cNvPr id="17" name="Rounded Rectangle 16"/>
          <p:cNvSpPr/>
          <p:nvPr/>
        </p:nvSpPr>
        <p:spPr>
          <a:xfrm>
            <a:off x="326571" y="4057303"/>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Key questions</a:t>
            </a:r>
          </a:p>
          <a:p>
            <a:pPr marL="288000" marR="0" lvl="0" indent="-288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solidFill>
                <a:effectLst/>
                <a:uLnTx/>
                <a:uFillTx/>
                <a:latin typeface="Sassoon Penpals" panose="02000400000000000000" pitchFamily="50" charset="0"/>
                <a:ea typeface="+mn-ea"/>
                <a:cs typeface="+mn-cs"/>
              </a:rPr>
              <a:t>What is data?</a:t>
            </a:r>
          </a:p>
          <a:p>
            <a:pPr marL="288000" lvl="0" indent="-288000">
              <a:spcAft>
                <a:spcPts val="200"/>
              </a:spcAft>
              <a:buFont typeface="Arial" panose="020B0604020202020204" pitchFamily="34" charset="0"/>
              <a:buChar char="•"/>
              <a:defRPr/>
            </a:pPr>
            <a:r>
              <a:rPr lang="en-GB" dirty="0">
                <a:solidFill>
                  <a:schemeClr val="tx1"/>
                </a:solidFill>
                <a:latin typeface="Sassoon Penpals" panose="02000400000000000000" pitchFamily="50" charset="0"/>
              </a:rPr>
              <a:t>What is a pictogram? How do computers help us?</a:t>
            </a:r>
          </a:p>
          <a:p>
            <a:pPr marL="288000" indent="-288000">
              <a:spcAft>
                <a:spcPts val="200"/>
              </a:spcAft>
              <a:buFont typeface="Arial" panose="020B0604020202020204" pitchFamily="34" charset="0"/>
              <a:buChar char="•"/>
              <a:defRPr/>
            </a:pPr>
            <a:r>
              <a:rPr lang="en-GB" dirty="0">
                <a:solidFill>
                  <a:schemeClr val="tx1"/>
                </a:solidFill>
                <a:latin typeface="Sassoon Penpals" panose="02000400000000000000" pitchFamily="50" charset="0"/>
              </a:rPr>
              <a:t>What can you tell from your pictogram?</a:t>
            </a:r>
          </a:p>
          <a:p>
            <a:pPr marL="288000" indent="-288000">
              <a:spcAft>
                <a:spcPts val="200"/>
              </a:spcAft>
              <a:buFont typeface="Arial" panose="020B0604020202020204" pitchFamily="34" charset="0"/>
              <a:buChar char="•"/>
              <a:defRPr/>
            </a:pPr>
            <a:r>
              <a:rPr lang="en-GB" dirty="0">
                <a:solidFill>
                  <a:schemeClr val="tx1"/>
                </a:solidFill>
                <a:latin typeface="Sassoon Penpals" panose="02000400000000000000" pitchFamily="50" charset="0"/>
              </a:rPr>
              <a:t>What is an attribute?</a:t>
            </a:r>
          </a:p>
          <a:p>
            <a:pPr marL="288000" marR="0" lvl="0" indent="-288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solidFill>
                <a:effectLst/>
                <a:uLnTx/>
                <a:uFillTx/>
                <a:latin typeface="Sassoon Penpals" panose="02000400000000000000" pitchFamily="50" charset="0"/>
                <a:ea typeface="+mn-ea"/>
                <a:cs typeface="+mn-cs"/>
              </a:rPr>
              <a:t>Is it safe to share?</a:t>
            </a:r>
          </a:p>
        </p:txBody>
      </p:sp>
      <p:pic>
        <p:nvPicPr>
          <p:cNvPr id="19" name="Picture 4" descr="Blocky Question Mark Graphic - Symbols | Free Graphics &amp; Vectors - PicMonk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4545" y="4224244"/>
            <a:ext cx="4569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Free Scrabble Words Cliparts, Download Free Clip Art, Free Clip Art on  Clipart Libr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51" t="2083" r="21928"/>
          <a:stretch/>
        </p:blipFill>
        <p:spPr bwMode="auto">
          <a:xfrm>
            <a:off x="8876306" y="4224244"/>
            <a:ext cx="525949" cy="54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62551" y="4572622"/>
            <a:ext cx="1620523" cy="764312"/>
          </a:xfrm>
          <a:prstGeom prst="rect">
            <a:avLst/>
          </a:prstGeom>
          <a:noFill/>
        </p:spPr>
        <p:txBody>
          <a:bodyPr wrap="square" rtlCol="0">
            <a:spAutoFit/>
          </a:bodyPr>
          <a:lstStyle/>
          <a:p>
            <a:pPr lvl="0">
              <a:spcAft>
                <a:spcPts val="200"/>
              </a:spcAft>
              <a:defRPr/>
            </a:pPr>
            <a:r>
              <a:rPr lang="en-GB" sz="2100" dirty="0">
                <a:solidFill>
                  <a:srgbClr val="006600"/>
                </a:solidFill>
                <a:latin typeface="Sassoon Penpals" panose="02000400000000000000" pitchFamily="50" charset="0"/>
              </a:rPr>
              <a:t>tools</a:t>
            </a:r>
          </a:p>
          <a:p>
            <a:pPr lvl="0">
              <a:spcAft>
                <a:spcPts val="200"/>
              </a:spcAft>
              <a:defRPr/>
            </a:pPr>
            <a:r>
              <a:rPr lang="en-GB" sz="2100" dirty="0">
                <a:solidFill>
                  <a:srgbClr val="006600"/>
                </a:solidFill>
                <a:latin typeface="Sassoon Penpals" panose="02000400000000000000" pitchFamily="50" charset="0"/>
              </a:rPr>
              <a:t>undo</a:t>
            </a:r>
          </a:p>
        </p:txBody>
      </p:sp>
      <p:sp>
        <p:nvSpPr>
          <p:cNvPr id="22" name="TextBox 21"/>
          <p:cNvSpPr txBox="1"/>
          <p:nvPr/>
        </p:nvSpPr>
        <p:spPr>
          <a:xfrm>
            <a:off x="7210698" y="4572622"/>
            <a:ext cx="1620000" cy="1461939"/>
          </a:xfrm>
          <a:prstGeom prst="rect">
            <a:avLst/>
          </a:prstGeom>
          <a:noFill/>
        </p:spPr>
        <p:txBody>
          <a:bodyPr wrap="square" rtlCol="0">
            <a:spAutoFit/>
          </a:bodyPr>
          <a:lstStyle/>
          <a:p>
            <a:pPr lvl="0">
              <a:spcAft>
                <a:spcPts val="200"/>
              </a:spcAft>
              <a:defRPr/>
            </a:pPr>
            <a:r>
              <a:rPr lang="en-GB" sz="2100" dirty="0">
                <a:solidFill>
                  <a:srgbClr val="0000FF"/>
                </a:solidFill>
                <a:latin typeface="Sassoon Penpals" panose="02000400000000000000" pitchFamily="50" charset="0"/>
              </a:rPr>
              <a:t>application</a:t>
            </a:r>
          </a:p>
          <a:p>
            <a:pPr lvl="0">
              <a:spcAft>
                <a:spcPts val="200"/>
              </a:spcAft>
              <a:defRPr/>
            </a:pPr>
            <a:r>
              <a:rPr lang="en-GB" sz="2100" dirty="0">
                <a:solidFill>
                  <a:srgbClr val="0000FF"/>
                </a:solidFill>
                <a:latin typeface="Sassoon Penpals" panose="02000400000000000000" pitchFamily="50" charset="0"/>
              </a:rPr>
              <a:t>data</a:t>
            </a:r>
          </a:p>
          <a:p>
            <a:pPr lvl="0">
              <a:spcAft>
                <a:spcPts val="200"/>
              </a:spcAft>
              <a:defRPr/>
            </a:pPr>
            <a:r>
              <a:rPr lang="en-GB" sz="2100" dirty="0">
                <a:solidFill>
                  <a:srgbClr val="0000FF"/>
                </a:solidFill>
                <a:latin typeface="Sassoon Penpals" panose="02000400000000000000" pitchFamily="50" charset="0"/>
              </a:rPr>
              <a:t>present</a:t>
            </a:r>
          </a:p>
          <a:p>
            <a:pPr lvl="0">
              <a:spcAft>
                <a:spcPts val="200"/>
              </a:spcAft>
              <a:defRPr/>
            </a:pPr>
            <a:r>
              <a:rPr lang="en-GB" sz="2100" dirty="0">
                <a:solidFill>
                  <a:srgbClr val="0000FF"/>
                </a:solidFill>
                <a:latin typeface="Sassoon Penpals" panose="02000400000000000000" pitchFamily="50" charset="0"/>
              </a:rPr>
              <a:t>pictograms</a:t>
            </a:r>
          </a:p>
        </p:txBody>
      </p:sp>
      <p:sp>
        <p:nvSpPr>
          <p:cNvPr id="24" name="Rounded Rectangle 38">
            <a:extLst>
              <a:ext uri="{FF2B5EF4-FFF2-40B4-BE49-F238E27FC236}">
                <a16:creationId xmlns:a16="http://schemas.microsoft.com/office/drawing/2014/main" id="{D1F72F37-EA5C-4881-8B12-95ACB3C5F105}"/>
              </a:ext>
            </a:extLst>
          </p:cNvPr>
          <p:cNvSpPr/>
          <p:nvPr/>
        </p:nvSpPr>
        <p:spPr>
          <a:xfrm>
            <a:off x="32657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Learning sequence</a:t>
            </a:r>
          </a:p>
          <a:p>
            <a:pPr marL="342900" lvl="0" indent="-342900">
              <a:spcAft>
                <a:spcPts val="200"/>
              </a:spcAft>
              <a:buFont typeface="+mj-lt"/>
              <a:buAutoNum type="arabicParenR"/>
              <a:defRPr/>
            </a:pPr>
            <a:r>
              <a:rPr lang="en-GB" sz="1550" dirty="0">
                <a:solidFill>
                  <a:prstClr val="black"/>
                </a:solidFill>
                <a:latin typeface="Sassoon Penpals" panose="02000400000000000000" pitchFamily="50" charset="0"/>
              </a:rPr>
              <a:t>Record and represent data</a:t>
            </a:r>
          </a:p>
          <a:p>
            <a:pPr marL="342900" lvl="0" indent="-342900">
              <a:spcAft>
                <a:spcPts val="200"/>
              </a:spcAft>
              <a:buFont typeface="+mj-lt"/>
              <a:buAutoNum type="arabicParenR"/>
              <a:defRPr/>
            </a:pPr>
            <a:r>
              <a:rPr lang="en-GB" sz="1550" dirty="0">
                <a:solidFill>
                  <a:schemeClr val="tx1"/>
                </a:solidFill>
                <a:latin typeface="Sassoon Penpals" panose="02000400000000000000" pitchFamily="50" charset="0"/>
              </a:rPr>
              <a:t>Explore entering and viewing data in a computer</a:t>
            </a:r>
          </a:p>
          <a:p>
            <a:pPr marL="342900" lvl="0" indent="-342900">
              <a:spcAft>
                <a:spcPts val="200"/>
              </a:spcAft>
              <a:buFont typeface="+mj-lt"/>
              <a:buAutoNum type="arabicParenR"/>
              <a:defRPr/>
            </a:pPr>
            <a:r>
              <a:rPr lang="en-GB" sz="1550" dirty="0">
                <a:solidFill>
                  <a:schemeClr val="tx1"/>
                </a:solidFill>
                <a:latin typeface="Sassoon Penpals" panose="02000400000000000000" pitchFamily="50" charset="0"/>
              </a:rPr>
              <a:t>Use tally charts to create pictograms</a:t>
            </a:r>
          </a:p>
          <a:p>
            <a:pPr marL="342900" lvl="0" indent="-342900">
              <a:spcAft>
                <a:spcPts val="200"/>
              </a:spcAft>
              <a:buFont typeface="+mj-lt"/>
              <a:buAutoNum type="arabicParenR"/>
              <a:defRPr/>
            </a:pPr>
            <a:r>
              <a:rPr lang="en-GB" sz="1550" dirty="0">
                <a:solidFill>
                  <a:schemeClr val="tx1"/>
                </a:solidFill>
                <a:latin typeface="Sassoon Penpals" panose="02000400000000000000" pitchFamily="50" charset="0"/>
              </a:rPr>
              <a:t>Explore creating pictograms to arrange objects by an attribute</a:t>
            </a:r>
          </a:p>
          <a:p>
            <a:pPr marL="342900" lvl="0" indent="-342900">
              <a:spcAft>
                <a:spcPts val="200"/>
              </a:spcAft>
              <a:buFont typeface="+mj-lt"/>
              <a:buAutoNum type="arabicParenR"/>
              <a:defRPr/>
            </a:pPr>
            <a:r>
              <a:rPr lang="en-GB" sz="1550" dirty="0">
                <a:solidFill>
                  <a:schemeClr val="tx1"/>
                </a:solidFill>
                <a:latin typeface="Sassoon Penpals" panose="02000400000000000000" pitchFamily="50" charset="0"/>
              </a:rPr>
              <a:t>Plan, collect and represent data to answer a question</a:t>
            </a:r>
          </a:p>
          <a:p>
            <a:pPr marL="342900" lvl="0" indent="-342900">
              <a:spcAft>
                <a:spcPts val="200"/>
              </a:spcAft>
              <a:buFont typeface="+mj-lt"/>
              <a:buAutoNum type="arabicParenR"/>
              <a:defRPr/>
            </a:pPr>
            <a:r>
              <a:rPr kumimoji="0" lang="en-GB" sz="1550" b="0" i="0" u="none" strike="noStrike" kern="1200" cap="none" spc="0" normalizeH="0" baseline="0" noProof="0" dirty="0">
                <a:ln>
                  <a:noFill/>
                </a:ln>
                <a:solidFill>
                  <a:schemeClr val="tx1"/>
                </a:solidFill>
                <a:effectLst/>
                <a:uLnTx/>
                <a:uFillTx/>
                <a:latin typeface="Sassoon Penpals" panose="02000400000000000000" pitchFamily="50" charset="0"/>
                <a:ea typeface="+mn-ea"/>
                <a:cs typeface="+mn-cs"/>
              </a:rPr>
              <a:t>Present information in different ways</a:t>
            </a:r>
            <a:endParaRPr kumimoji="0" lang="en-GB" sz="155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pic>
        <p:nvPicPr>
          <p:cNvPr id="27" name="Picture 2" descr="13,418 Dartboard Illustrations, Royalty-Free Vector Graphics &amp; Clip Art -  iStock">
            <a:extLst>
              <a:ext uri="{FF2B5EF4-FFF2-40B4-BE49-F238E27FC236}">
                <a16:creationId xmlns:a16="http://schemas.microsoft.com/office/drawing/2014/main" id="{15A29A7C-E2AE-4453-A02E-7AF1572FB6F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448" b="4535"/>
          <a:stretch/>
        </p:blipFill>
        <p:spPr bwMode="auto">
          <a:xfrm>
            <a:off x="4129253" y="1472914"/>
            <a:ext cx="512215" cy="5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C4FAA38B-356A-43BC-82C7-0026EFE4846C}"/>
              </a:ext>
            </a:extLst>
          </p:cNvPr>
          <p:cNvPicPr>
            <a:picLocks noChangeAspect="1"/>
          </p:cNvPicPr>
          <p:nvPr/>
        </p:nvPicPr>
        <p:blipFill>
          <a:blip r:embed="rId5"/>
          <a:stretch>
            <a:fillRect/>
          </a:stretch>
        </p:blipFill>
        <p:spPr>
          <a:xfrm>
            <a:off x="8859002" y="1472914"/>
            <a:ext cx="543253" cy="540000"/>
          </a:xfrm>
          <a:prstGeom prst="rect">
            <a:avLst/>
          </a:prstGeom>
        </p:spPr>
      </p:pic>
      <p:pic>
        <p:nvPicPr>
          <p:cNvPr id="23" name="Picture 2" descr="Just2easy.com | tools | jit5">
            <a:hlinkClick r:id="rId6"/>
            <a:extLst>
              <a:ext uri="{FF2B5EF4-FFF2-40B4-BE49-F238E27FC236}">
                <a16:creationId xmlns:a16="http://schemas.microsoft.com/office/drawing/2014/main" id="{0EE4A452-3738-4C6F-A305-4E870958543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63960" y="2470122"/>
            <a:ext cx="2038294" cy="1146540"/>
          </a:xfrm>
          <a:prstGeom prst="rect">
            <a:avLst/>
          </a:prstGeom>
          <a:noFill/>
          <a:extLst>
            <a:ext uri="{909E8E84-426E-40DD-AFC4-6F175D3DCCD1}">
              <a14:hiddenFill xmlns:a14="http://schemas.microsoft.com/office/drawing/2010/main">
                <a:solidFill>
                  <a:srgbClr val="FFFFFF"/>
                </a:solidFill>
              </a14:hiddenFill>
            </a:ext>
          </a:extLst>
        </p:spPr>
      </p:pic>
      <p:sp>
        <p:nvSpPr>
          <p:cNvPr id="30" name="Oval 29"/>
          <p:cNvSpPr/>
          <p:nvPr/>
        </p:nvSpPr>
        <p:spPr>
          <a:xfrm>
            <a:off x="7986849" y="352695"/>
            <a:ext cx="687600" cy="687754"/>
          </a:xfrm>
          <a:prstGeom prst="ellipse">
            <a:avLst/>
          </a:prstGeom>
          <a:blipFill>
            <a:blip r:embed="rId8"/>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Pevensey and Westham school logo">
            <a:hlinkClick r:id="rId9" action="ppaction://hlinksldjump"/>
            <a:extLst>
              <a:ext uri="{FF2B5EF4-FFF2-40B4-BE49-F238E27FC236}">
                <a16:creationId xmlns:a16="http://schemas.microsoft.com/office/drawing/2014/main" id="{4F796007-7EDE-4A02-8385-379A6A1A4A92}"/>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45131" y="352850"/>
            <a:ext cx="687600" cy="687600"/>
          </a:xfrm>
          <a:prstGeom prst="rect">
            <a:avLst/>
          </a:prstGeom>
          <a:noFill/>
          <a:ln>
            <a:noFill/>
          </a:ln>
        </p:spPr>
      </p:pic>
      <p:sp>
        <p:nvSpPr>
          <p:cNvPr id="32" name="Oval 31">
            <a:extLst>
              <a:ext uri="{FF2B5EF4-FFF2-40B4-BE49-F238E27FC236}">
                <a16:creationId xmlns:a16="http://schemas.microsoft.com/office/drawing/2014/main" id="{FB4B504B-3620-4290-B127-C1A22AE08F1D}"/>
              </a:ext>
            </a:extLst>
          </p:cNvPr>
          <p:cNvSpPr/>
          <p:nvPr/>
        </p:nvSpPr>
        <p:spPr>
          <a:xfrm>
            <a:off x="7128567" y="352849"/>
            <a:ext cx="687600" cy="687600"/>
          </a:xfrm>
          <a:prstGeom prst="ellipse">
            <a:avLst/>
          </a:prstGeom>
          <a:solidFill>
            <a:srgbClr val="FF327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dirty="0">
                <a:solidFill>
                  <a:schemeClr val="tx1"/>
                </a:solidFill>
                <a:latin typeface="Sassoon Penpals" panose="02000400000000000000" pitchFamily="50" charset="0"/>
              </a:rPr>
              <a:t>Information Technology</a:t>
            </a:r>
          </a:p>
        </p:txBody>
      </p:sp>
    </p:spTree>
    <p:extLst>
      <p:ext uri="{BB962C8B-B14F-4D97-AF65-F5344CB8AC3E}">
        <p14:creationId xmlns:p14="http://schemas.microsoft.com/office/powerpoint/2010/main" val="402994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25" name="Rectangle 24"/>
          <p:cNvSpPr/>
          <p:nvPr/>
        </p:nvSpPr>
        <p:spPr>
          <a:xfrm>
            <a:off x="469689" y="1634382"/>
            <a:ext cx="8966622" cy="160967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860" b="1"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Year 3</a:t>
            </a:r>
          </a:p>
        </p:txBody>
      </p:sp>
      <p:grpSp>
        <p:nvGrpSpPr>
          <p:cNvPr id="6" name="Group 5"/>
          <p:cNvGrpSpPr/>
          <p:nvPr/>
        </p:nvGrpSpPr>
        <p:grpSpPr>
          <a:xfrm>
            <a:off x="2953598" y="3499899"/>
            <a:ext cx="3998804" cy="1767994"/>
            <a:chOff x="4069200" y="4314542"/>
            <a:chExt cx="3998804" cy="1767994"/>
          </a:xfrm>
        </p:grpSpPr>
        <p:sp>
          <p:nvSpPr>
            <p:cNvPr id="5" name="Oval 4"/>
            <p:cNvSpPr/>
            <p:nvPr/>
          </p:nvSpPr>
          <p:spPr>
            <a:xfrm>
              <a:off x="4069200" y="4314542"/>
              <a:ext cx="1767600" cy="1767600"/>
            </a:xfrm>
            <a:prstGeom prst="ellipse">
              <a:avLst/>
            </a:prstGeom>
            <a:blipFill>
              <a:blip r:embed="rId2"/>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51B0BA11-1BCC-495D-90B6-B65EB8421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5656" y="4314542"/>
              <a:ext cx="1772348" cy="1767994"/>
            </a:xfrm>
            <a:prstGeom prst="rect">
              <a:avLst/>
            </a:prstGeom>
          </p:spPr>
        </p:pic>
      </p:grpSp>
    </p:spTree>
    <p:extLst>
      <p:ext uri="{BB962C8B-B14F-4D97-AF65-F5344CB8AC3E}">
        <p14:creationId xmlns:p14="http://schemas.microsoft.com/office/powerpoint/2010/main" val="4054687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53" name="Rounded Rectangle 52"/>
          <p:cNvSpPr/>
          <p:nvPr/>
        </p:nvSpPr>
        <p:spPr>
          <a:xfrm>
            <a:off x="509501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Unit overview</a:t>
            </a: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sp>
        <p:nvSpPr>
          <p:cNvPr id="26" name="Rectangle 25"/>
          <p:cNvSpPr/>
          <p:nvPr/>
        </p:nvSpPr>
        <p:spPr>
          <a:xfrm>
            <a:off x="352697" y="352695"/>
            <a:ext cx="7463470" cy="68775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p>
            <a:pPr lvl="0"/>
            <a:r>
              <a:rPr kumimoji="0" lang="en-GB" sz="4400" b="1"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Year 3 </a:t>
            </a:r>
            <a:r>
              <a:rPr lang="en-GB" sz="4400" b="1" dirty="0">
                <a:solidFill>
                  <a:prstClr val="white"/>
                </a:solidFill>
                <a:latin typeface="Sassoon Penpals" panose="02000400000000000000" pitchFamily="50" charset="0"/>
              </a:rPr>
              <a:t>– Online identity</a:t>
            </a:r>
            <a:endParaRPr kumimoji="0" lang="en-GB" sz="4400" b="1"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endParaRPr>
          </a:p>
        </p:txBody>
      </p:sp>
      <p:sp>
        <p:nvSpPr>
          <p:cNvPr id="69" name="TextBox 68"/>
          <p:cNvSpPr txBox="1"/>
          <p:nvPr/>
        </p:nvSpPr>
        <p:spPr>
          <a:xfrm>
            <a:off x="5162550" y="1803673"/>
            <a:ext cx="4239705" cy="1754326"/>
          </a:xfrm>
          <a:prstGeom prst="rect">
            <a:avLst/>
          </a:prstGeom>
          <a:noFill/>
        </p:spPr>
        <p:txBody>
          <a:bodyPr wrap="square" rtlCol="0">
            <a:spAutoFit/>
          </a:bodyPr>
          <a:lstStyle/>
          <a:p>
            <a:pPr>
              <a:spcAft>
                <a:spcPts val="200"/>
              </a:spcAft>
            </a:pPr>
            <a:r>
              <a:rPr lang="en-GB" dirty="0">
                <a:latin typeface="Sassoon Penpals" panose="02000400000000000000" pitchFamily="50" charset="0"/>
              </a:rPr>
              <a:t>We will be learning about how we can build            a positive online identity by behaving with kindness and respect. We will also be learning about how to be check online information careful, and to protect our own information. Finally, we will express our learning with a short presentation on online identity!</a:t>
            </a:r>
          </a:p>
        </p:txBody>
      </p:sp>
      <p:sp>
        <p:nvSpPr>
          <p:cNvPr id="16" name="Rounded Rectangle 15"/>
          <p:cNvSpPr/>
          <p:nvPr/>
        </p:nvSpPr>
        <p:spPr>
          <a:xfrm>
            <a:off x="5095011" y="4070366"/>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Vocabulary</a:t>
            </a:r>
          </a:p>
        </p:txBody>
      </p:sp>
      <p:sp>
        <p:nvSpPr>
          <p:cNvPr id="17" name="Rounded Rectangle 16"/>
          <p:cNvSpPr/>
          <p:nvPr/>
        </p:nvSpPr>
        <p:spPr>
          <a:xfrm>
            <a:off x="326571" y="4057303"/>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Key questions</a:t>
            </a:r>
          </a:p>
          <a:p>
            <a:pPr marL="288000" lvl="0" indent="-288000">
              <a:spcAft>
                <a:spcPts val="200"/>
              </a:spcAft>
              <a:buFont typeface="Arial" panose="020B0604020202020204" pitchFamily="34" charset="0"/>
              <a:buChar char="•"/>
              <a:defRPr/>
            </a:pPr>
            <a:r>
              <a:rPr lang="en-GB" sz="1550" dirty="0">
                <a:solidFill>
                  <a:prstClr val="black"/>
                </a:solidFill>
                <a:latin typeface="Sassoon Penpals" panose="02000400000000000000" pitchFamily="50" charset="0"/>
              </a:rPr>
              <a:t>What is your identity? Is your online identity           the same as your offline identity?</a:t>
            </a:r>
          </a:p>
          <a:p>
            <a:pPr marL="288000" lvl="0" indent="-288000">
              <a:spcAft>
                <a:spcPts val="200"/>
              </a:spcAft>
              <a:buFont typeface="Arial" panose="020B0604020202020204" pitchFamily="34" charset="0"/>
              <a:buChar char="•"/>
              <a:defRPr/>
            </a:pPr>
            <a:r>
              <a:rPr lang="en-GB" sz="1550" dirty="0">
                <a:solidFill>
                  <a:prstClr val="black"/>
                </a:solidFill>
                <a:latin typeface="Sassoon Penpals" panose="02000400000000000000" pitchFamily="50" charset="0"/>
              </a:rPr>
              <a:t>Can you know someone you have never met? Should you treat them the same as people you’ve met?</a:t>
            </a:r>
          </a:p>
          <a:p>
            <a:pPr marL="288000" lvl="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Can you trust everything you see on the internet?</a:t>
            </a:r>
          </a:p>
          <a:p>
            <a:pPr marL="288000" lvl="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How much time should you spend online?</a:t>
            </a:r>
          </a:p>
          <a:p>
            <a:pPr marL="288000" lvl="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How can you protect your information online?</a:t>
            </a:r>
            <a:endParaRPr lang="en-GB" sz="1550" dirty="0">
              <a:solidFill>
                <a:prstClr val="black"/>
              </a:solidFill>
              <a:latin typeface="Sassoon Penpals" panose="02000400000000000000" pitchFamily="50" charset="0"/>
            </a:endParaRPr>
          </a:p>
        </p:txBody>
      </p:sp>
      <p:pic>
        <p:nvPicPr>
          <p:cNvPr id="19" name="Picture 4" descr="Blocky Question Mark Graphic - Symbols | Free Graphics &amp; Vectors - PicMonk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4545" y="4224244"/>
            <a:ext cx="4569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Free Scrabble Words Cliparts, Download Free Clip Art, Free Clip Art on  Clipart Libr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51" t="2083" r="21928"/>
          <a:stretch/>
        </p:blipFill>
        <p:spPr bwMode="auto">
          <a:xfrm>
            <a:off x="8876306" y="4224244"/>
            <a:ext cx="525949" cy="54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62551" y="4572622"/>
            <a:ext cx="1620523" cy="1810752"/>
          </a:xfrm>
          <a:prstGeom prst="rect">
            <a:avLst/>
          </a:prstGeom>
          <a:noFill/>
        </p:spPr>
        <p:txBody>
          <a:bodyPr wrap="square" rtlCol="0">
            <a:spAutoFit/>
          </a:bodyPr>
          <a:lstStyle/>
          <a:p>
            <a:pPr lvl="0">
              <a:spcAft>
                <a:spcPts val="200"/>
              </a:spcAft>
              <a:defRPr/>
            </a:pPr>
            <a:r>
              <a:rPr lang="en-GB" sz="2100" dirty="0">
                <a:solidFill>
                  <a:srgbClr val="006600"/>
                </a:solidFill>
                <a:latin typeface="Sassoon Penpals" panose="02000400000000000000" pitchFamily="50" charset="0"/>
              </a:rPr>
              <a:t>passwords</a:t>
            </a:r>
          </a:p>
          <a:p>
            <a:pPr lvl="0">
              <a:spcAft>
                <a:spcPts val="200"/>
              </a:spcAft>
              <a:defRPr/>
            </a:pPr>
            <a:r>
              <a:rPr lang="en-GB" sz="2100" dirty="0">
                <a:solidFill>
                  <a:srgbClr val="006600"/>
                </a:solidFill>
                <a:latin typeface="Sassoon Penpals" panose="02000400000000000000" pitchFamily="50" charset="0"/>
              </a:rPr>
              <a:t>search engine</a:t>
            </a:r>
          </a:p>
          <a:p>
            <a:pPr lvl="0">
              <a:spcAft>
                <a:spcPts val="200"/>
              </a:spcAft>
              <a:defRPr/>
            </a:pPr>
            <a:r>
              <a:rPr lang="en-GB" sz="2100" dirty="0">
                <a:solidFill>
                  <a:srgbClr val="006600"/>
                </a:solidFill>
                <a:latin typeface="Sassoon Penpals" panose="02000400000000000000" pitchFamily="50" charset="0"/>
              </a:rPr>
              <a:t>untruthful</a:t>
            </a:r>
          </a:p>
          <a:p>
            <a:pPr lvl="0">
              <a:spcAft>
                <a:spcPts val="200"/>
              </a:spcAft>
              <a:defRPr/>
            </a:pPr>
            <a:r>
              <a:rPr lang="en-GB" sz="2100" dirty="0">
                <a:solidFill>
                  <a:srgbClr val="006600"/>
                </a:solidFill>
                <a:latin typeface="Sassoon Penpals" panose="02000400000000000000" pitchFamily="50" charset="0"/>
              </a:rPr>
              <a:t>private</a:t>
            </a:r>
          </a:p>
          <a:p>
            <a:pPr lvl="0">
              <a:spcAft>
                <a:spcPts val="200"/>
              </a:spcAft>
              <a:defRPr/>
            </a:pPr>
            <a:r>
              <a:rPr lang="en-GB" sz="2100" dirty="0">
                <a:solidFill>
                  <a:srgbClr val="006600"/>
                </a:solidFill>
                <a:latin typeface="Sassoon Penpals" panose="02000400000000000000" pitchFamily="50" charset="0"/>
              </a:rPr>
              <a:t>webpage</a:t>
            </a:r>
          </a:p>
        </p:txBody>
      </p:sp>
      <p:sp>
        <p:nvSpPr>
          <p:cNvPr id="22" name="TextBox 21"/>
          <p:cNvSpPr txBox="1"/>
          <p:nvPr/>
        </p:nvSpPr>
        <p:spPr>
          <a:xfrm>
            <a:off x="7210697" y="4572622"/>
            <a:ext cx="2191557" cy="2159566"/>
          </a:xfrm>
          <a:prstGeom prst="rect">
            <a:avLst/>
          </a:prstGeom>
          <a:noFill/>
        </p:spPr>
        <p:txBody>
          <a:bodyPr wrap="square" rtlCol="0">
            <a:spAutoFit/>
          </a:bodyPr>
          <a:lstStyle/>
          <a:p>
            <a:pPr lvl="0">
              <a:spcAft>
                <a:spcPts val="200"/>
              </a:spcAft>
              <a:defRPr/>
            </a:pPr>
            <a:r>
              <a:rPr lang="en-GB" sz="2100" dirty="0">
                <a:solidFill>
                  <a:srgbClr val="0000FF"/>
                </a:solidFill>
                <a:latin typeface="Sassoon Penpals" panose="02000400000000000000" pitchFamily="50" charset="0"/>
              </a:rPr>
              <a:t>identity</a:t>
            </a:r>
          </a:p>
          <a:p>
            <a:pPr lvl="0">
              <a:spcAft>
                <a:spcPts val="200"/>
              </a:spcAft>
              <a:defRPr/>
            </a:pPr>
            <a:r>
              <a:rPr lang="en-GB" sz="2100" dirty="0">
                <a:solidFill>
                  <a:srgbClr val="0000FF"/>
                </a:solidFill>
                <a:latin typeface="Sassoon Penpals" panose="02000400000000000000" pitchFamily="50" charset="0"/>
              </a:rPr>
              <a:t>avatar</a:t>
            </a:r>
          </a:p>
          <a:p>
            <a:pPr lvl="0">
              <a:spcAft>
                <a:spcPts val="200"/>
              </a:spcAft>
              <a:defRPr/>
            </a:pPr>
            <a:r>
              <a:rPr lang="en-GB" sz="2100" dirty="0">
                <a:solidFill>
                  <a:srgbClr val="0000FF"/>
                </a:solidFill>
                <a:latin typeface="Sassoon Penpals" panose="02000400000000000000" pitchFamily="50" charset="0"/>
              </a:rPr>
              <a:t>social media</a:t>
            </a:r>
          </a:p>
          <a:p>
            <a:pPr lvl="0">
              <a:spcAft>
                <a:spcPts val="200"/>
              </a:spcAft>
              <a:defRPr/>
            </a:pPr>
            <a:r>
              <a:rPr lang="en-GB" sz="2100" dirty="0">
                <a:solidFill>
                  <a:srgbClr val="0000FF"/>
                </a:solidFill>
                <a:latin typeface="Sassoon Penpals" panose="02000400000000000000" pitchFamily="50" charset="0"/>
              </a:rPr>
              <a:t>autocomplete</a:t>
            </a:r>
          </a:p>
          <a:p>
            <a:pPr lvl="0">
              <a:spcAft>
                <a:spcPts val="200"/>
              </a:spcAft>
              <a:defRPr/>
            </a:pPr>
            <a:r>
              <a:rPr lang="en-GB" sz="2100" dirty="0">
                <a:solidFill>
                  <a:srgbClr val="0000FF"/>
                </a:solidFill>
                <a:latin typeface="Sassoon Penpals" panose="02000400000000000000" pitchFamily="50" charset="0"/>
              </a:rPr>
              <a:t>permission</a:t>
            </a: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2100" b="0" i="0" u="none" strike="noStrike" kern="1200" cap="none" spc="0" normalizeH="0" baseline="0" noProof="0" dirty="0">
              <a:ln>
                <a:noFill/>
              </a:ln>
              <a:solidFill>
                <a:srgbClr val="006600"/>
              </a:solidFill>
              <a:effectLst/>
              <a:uLnTx/>
              <a:uFillTx/>
              <a:latin typeface="Sassoon Penpals" panose="02000400000000000000" pitchFamily="50" charset="0"/>
            </a:endParaRPr>
          </a:p>
        </p:txBody>
      </p:sp>
      <p:sp>
        <p:nvSpPr>
          <p:cNvPr id="24" name="Rounded Rectangle 38">
            <a:extLst>
              <a:ext uri="{FF2B5EF4-FFF2-40B4-BE49-F238E27FC236}">
                <a16:creationId xmlns:a16="http://schemas.microsoft.com/office/drawing/2014/main" id="{D1F72F37-EA5C-4881-8B12-95ACB3C5F105}"/>
              </a:ext>
            </a:extLst>
          </p:cNvPr>
          <p:cNvSpPr/>
          <p:nvPr/>
        </p:nvSpPr>
        <p:spPr>
          <a:xfrm>
            <a:off x="32657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Learning sequence</a:t>
            </a:r>
          </a:p>
          <a:p>
            <a:pPr marL="342900" lvl="0" indent="-342900">
              <a:spcAft>
                <a:spcPts val="200"/>
              </a:spcAft>
              <a:buFont typeface="+mj-lt"/>
              <a:buAutoNum type="arabicParenR"/>
              <a:defRPr/>
            </a:pPr>
            <a:r>
              <a:rPr lang="en-GB" sz="1500" dirty="0">
                <a:solidFill>
                  <a:prstClr val="black"/>
                </a:solidFill>
                <a:latin typeface="Sassoon Penpals" panose="02000400000000000000" pitchFamily="50" charset="0"/>
              </a:rPr>
              <a:t>Engage with the idea of identity</a:t>
            </a:r>
          </a:p>
          <a:p>
            <a:pPr marL="342900" lvl="0" indent="-342900">
              <a:spcAft>
                <a:spcPts val="200"/>
              </a:spcAft>
              <a:buFont typeface="+mj-lt"/>
              <a:buAutoNum type="arabicParenR"/>
              <a:defRPr/>
            </a:pPr>
            <a:r>
              <a:rPr lang="en-GB" sz="1500" dirty="0">
                <a:solidFill>
                  <a:prstClr val="black"/>
                </a:solidFill>
                <a:latin typeface="Sassoon Penpals" panose="02000400000000000000" pitchFamily="50" charset="0"/>
              </a:rPr>
              <a:t>Explore the difference between knowing someone online and offline</a:t>
            </a:r>
          </a:p>
          <a:p>
            <a:pPr marL="342900" lvl="0" indent="-342900">
              <a:spcAft>
                <a:spcPts val="200"/>
              </a:spcAft>
              <a:buFont typeface="+mj-lt"/>
              <a:buAutoNum type="arabicParenR"/>
              <a:defRPr/>
            </a:pPr>
            <a:r>
              <a:rPr lang="en-GB" sz="1500" dirty="0">
                <a:solidFill>
                  <a:prstClr val="black"/>
                </a:solidFill>
                <a:latin typeface="Sassoon Penpals" panose="02000400000000000000" pitchFamily="50" charset="0"/>
              </a:rPr>
              <a:t>Explore finding information online</a:t>
            </a:r>
          </a:p>
          <a:p>
            <a:pPr marL="342900" lvl="0" indent="-342900">
              <a:spcAft>
                <a:spcPts val="200"/>
              </a:spcAft>
              <a:buFont typeface="+mj-lt"/>
              <a:buAutoNum type="arabicParenR"/>
              <a:defRPr/>
            </a:pPr>
            <a:r>
              <a:rPr lang="en-GB" sz="1500" dirty="0">
                <a:solidFill>
                  <a:prstClr val="black"/>
                </a:solidFill>
                <a:latin typeface="Sassoon Penpals" panose="02000400000000000000" pitchFamily="50" charset="0"/>
              </a:rPr>
              <a:t>Explore well-being online</a:t>
            </a:r>
          </a:p>
          <a:p>
            <a:pPr marL="342900" lvl="0" indent="-342900">
              <a:spcAft>
                <a:spcPts val="200"/>
              </a:spcAft>
              <a:buFont typeface="+mj-lt"/>
              <a:buAutoNum type="arabicParenR"/>
              <a:defRPr/>
            </a:pPr>
            <a:r>
              <a:rPr kumimoji="0" lang="en-GB" sz="15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Explore privacy and rights</a:t>
            </a:r>
          </a:p>
          <a:p>
            <a:pPr marL="342900" lvl="0" indent="-342900">
              <a:spcAft>
                <a:spcPts val="200"/>
              </a:spcAft>
              <a:buFont typeface="+mj-lt"/>
              <a:buAutoNum type="arabicParenR"/>
              <a:defRPr/>
            </a:pPr>
            <a:r>
              <a:rPr lang="en-GB" sz="1500" dirty="0">
                <a:solidFill>
                  <a:prstClr val="black"/>
                </a:solidFill>
                <a:latin typeface="Sassoon Penpals" panose="02000400000000000000" pitchFamily="50" charset="0"/>
              </a:rPr>
              <a:t>Express how to create a positive online identity</a:t>
            </a:r>
            <a:endParaRPr kumimoji="0" lang="en-GB" sz="15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pic>
        <p:nvPicPr>
          <p:cNvPr id="27" name="Picture 2" descr="13,418 Dartboard Illustrations, Royalty-Free Vector Graphics &amp; Clip Art -  iStock">
            <a:extLst>
              <a:ext uri="{FF2B5EF4-FFF2-40B4-BE49-F238E27FC236}">
                <a16:creationId xmlns:a16="http://schemas.microsoft.com/office/drawing/2014/main" id="{15A29A7C-E2AE-4453-A02E-7AF1572FB6F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448" b="4535"/>
          <a:stretch/>
        </p:blipFill>
        <p:spPr bwMode="auto">
          <a:xfrm>
            <a:off x="4129253" y="1472914"/>
            <a:ext cx="512215" cy="5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C4FAA38B-356A-43BC-82C7-0026EFE4846C}"/>
              </a:ext>
            </a:extLst>
          </p:cNvPr>
          <p:cNvPicPr>
            <a:picLocks noChangeAspect="1"/>
          </p:cNvPicPr>
          <p:nvPr/>
        </p:nvPicPr>
        <p:blipFill>
          <a:blip r:embed="rId5"/>
          <a:stretch>
            <a:fillRect/>
          </a:stretch>
        </p:blipFill>
        <p:spPr>
          <a:xfrm>
            <a:off x="8859002" y="1472914"/>
            <a:ext cx="543253" cy="540000"/>
          </a:xfrm>
          <a:prstGeom prst="rect">
            <a:avLst/>
          </a:prstGeom>
        </p:spPr>
      </p:pic>
      <p:sp>
        <p:nvSpPr>
          <p:cNvPr id="30" name="Oval 29"/>
          <p:cNvSpPr/>
          <p:nvPr/>
        </p:nvSpPr>
        <p:spPr>
          <a:xfrm>
            <a:off x="7986849" y="352695"/>
            <a:ext cx="687600" cy="687754"/>
          </a:xfrm>
          <a:prstGeom prst="ellipse">
            <a:avLst/>
          </a:prstGeom>
          <a:blipFill>
            <a:blip r:embed="rId6"/>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28C29022-CEF6-47EA-9B66-6AC2E59006F4}"/>
              </a:ext>
            </a:extLst>
          </p:cNvPr>
          <p:cNvSpPr/>
          <p:nvPr/>
        </p:nvSpPr>
        <p:spPr>
          <a:xfrm>
            <a:off x="7128567" y="352695"/>
            <a:ext cx="687600" cy="687600"/>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latin typeface="Sassoon Penpals" panose="02000400000000000000" pitchFamily="50" charset="0"/>
              </a:rPr>
              <a:t>Digital Literacy</a:t>
            </a:r>
          </a:p>
        </p:txBody>
      </p:sp>
      <p:pic>
        <p:nvPicPr>
          <p:cNvPr id="32" name="Picture 31" descr="Pevensey and Westham school logo">
            <a:hlinkClick r:id="rId7" action="ppaction://hlinksldjump"/>
            <a:extLst>
              <a:ext uri="{FF2B5EF4-FFF2-40B4-BE49-F238E27FC236}">
                <a16:creationId xmlns:a16="http://schemas.microsoft.com/office/drawing/2014/main" id="{4F796007-7EDE-4A02-8385-379A6A1A4A92}"/>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45131" y="352850"/>
            <a:ext cx="687600" cy="687600"/>
          </a:xfrm>
          <a:prstGeom prst="rect">
            <a:avLst/>
          </a:prstGeom>
          <a:noFill/>
          <a:ln>
            <a:noFill/>
          </a:ln>
        </p:spPr>
      </p:pic>
    </p:spTree>
    <p:extLst>
      <p:ext uri="{BB962C8B-B14F-4D97-AF65-F5344CB8AC3E}">
        <p14:creationId xmlns:p14="http://schemas.microsoft.com/office/powerpoint/2010/main" val="3531552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25" name="Rectangle 24"/>
          <p:cNvSpPr/>
          <p:nvPr/>
        </p:nvSpPr>
        <p:spPr>
          <a:xfrm>
            <a:off x="469689" y="1634382"/>
            <a:ext cx="8966622" cy="160967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860" b="1"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EYFS</a:t>
            </a:r>
          </a:p>
        </p:txBody>
      </p:sp>
      <p:grpSp>
        <p:nvGrpSpPr>
          <p:cNvPr id="6" name="Group 5"/>
          <p:cNvGrpSpPr/>
          <p:nvPr/>
        </p:nvGrpSpPr>
        <p:grpSpPr>
          <a:xfrm>
            <a:off x="2953598" y="3499899"/>
            <a:ext cx="3998804" cy="1767994"/>
            <a:chOff x="4069200" y="4314542"/>
            <a:chExt cx="3998804" cy="1767994"/>
          </a:xfrm>
        </p:grpSpPr>
        <p:sp>
          <p:nvSpPr>
            <p:cNvPr id="5" name="Oval 4"/>
            <p:cNvSpPr/>
            <p:nvPr/>
          </p:nvSpPr>
          <p:spPr>
            <a:xfrm>
              <a:off x="4069200" y="4314542"/>
              <a:ext cx="1767600" cy="1767600"/>
            </a:xfrm>
            <a:prstGeom prst="ellipse">
              <a:avLst/>
            </a:prstGeom>
            <a:blipFill>
              <a:blip r:embed="rId2"/>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51B0BA11-1BCC-495D-90B6-B65EB8421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5656" y="4314542"/>
              <a:ext cx="1772348" cy="1767994"/>
            </a:xfrm>
            <a:prstGeom prst="rect">
              <a:avLst/>
            </a:prstGeom>
          </p:spPr>
        </p:pic>
      </p:grpSp>
    </p:spTree>
    <p:extLst>
      <p:ext uri="{BB962C8B-B14F-4D97-AF65-F5344CB8AC3E}">
        <p14:creationId xmlns:p14="http://schemas.microsoft.com/office/powerpoint/2010/main" val="1650666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53" name="Rounded Rectangle 52"/>
          <p:cNvSpPr/>
          <p:nvPr/>
        </p:nvSpPr>
        <p:spPr>
          <a:xfrm>
            <a:off x="509501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Unit overview</a:t>
            </a: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sp>
        <p:nvSpPr>
          <p:cNvPr id="26" name="Rectangle 25"/>
          <p:cNvSpPr/>
          <p:nvPr/>
        </p:nvSpPr>
        <p:spPr>
          <a:xfrm>
            <a:off x="352697" y="352695"/>
            <a:ext cx="7463470" cy="68775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Year 3 – Computing networks</a:t>
            </a:r>
          </a:p>
        </p:txBody>
      </p:sp>
      <p:sp>
        <p:nvSpPr>
          <p:cNvPr id="69" name="TextBox 68"/>
          <p:cNvSpPr txBox="1"/>
          <p:nvPr/>
        </p:nvSpPr>
        <p:spPr>
          <a:xfrm>
            <a:off x="5162550" y="1803673"/>
            <a:ext cx="2203505" cy="1754326"/>
          </a:xfrm>
          <a:prstGeom prst="rect">
            <a:avLst/>
          </a:prstGeom>
          <a:noFill/>
        </p:spPr>
        <p:txBody>
          <a:bodyPr wrap="square" rtlCol="0">
            <a:spAutoFit/>
          </a:bodyPr>
          <a:lstStyle/>
          <a:p>
            <a:pPr lvl="0">
              <a:spcAft>
                <a:spcPts val="200"/>
              </a:spcAft>
              <a:defRPr/>
            </a:pPr>
            <a:r>
              <a:rPr lang="en-GB" dirty="0">
                <a:solidFill>
                  <a:prstClr val="black"/>
                </a:solidFill>
                <a:latin typeface="Sassoon Penpals" panose="02000400000000000000" pitchFamily="50" charset="0"/>
              </a:rPr>
              <a:t>We will be learning about how digital devices connect together, and we will draw a diagram to show how our school network works.</a:t>
            </a:r>
          </a:p>
        </p:txBody>
      </p:sp>
      <p:sp>
        <p:nvSpPr>
          <p:cNvPr id="16" name="Rounded Rectangle 15"/>
          <p:cNvSpPr/>
          <p:nvPr/>
        </p:nvSpPr>
        <p:spPr>
          <a:xfrm>
            <a:off x="5095011" y="4070366"/>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Vocabulary</a:t>
            </a:r>
          </a:p>
        </p:txBody>
      </p:sp>
      <p:sp>
        <p:nvSpPr>
          <p:cNvPr id="17" name="Rounded Rectangle 16"/>
          <p:cNvSpPr/>
          <p:nvPr/>
        </p:nvSpPr>
        <p:spPr>
          <a:xfrm>
            <a:off x="326571" y="4057303"/>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Key questions</a:t>
            </a:r>
          </a:p>
          <a:p>
            <a:pPr marL="288000" marR="0" lvl="0" indent="-288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solidFill>
                <a:effectLst/>
                <a:uLnTx/>
                <a:uFillTx/>
                <a:latin typeface="Sassoon Penpals" panose="02000400000000000000" pitchFamily="50" charset="0"/>
                <a:ea typeface="+mn-ea"/>
                <a:cs typeface="+mn-cs"/>
              </a:rPr>
              <a:t>What is a digital device?</a:t>
            </a:r>
          </a:p>
          <a:p>
            <a:pPr marL="288000" marR="0" lvl="0" indent="-288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dirty="0">
                <a:solidFill>
                  <a:schemeClr val="tx1"/>
                </a:solidFill>
                <a:latin typeface="Sassoon Penpals" panose="02000400000000000000" pitchFamily="50" charset="0"/>
              </a:rPr>
              <a:t>What is the input, process and output?</a:t>
            </a:r>
          </a:p>
          <a:p>
            <a:pPr marL="288000" marR="0" lvl="0" indent="-288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solidFill>
                <a:effectLst/>
                <a:uLnTx/>
                <a:uFillTx/>
                <a:latin typeface="Sassoon Penpals" panose="02000400000000000000" pitchFamily="50" charset="0"/>
                <a:ea typeface="+mn-ea"/>
                <a:cs typeface="+mn-cs"/>
              </a:rPr>
              <a:t>What is a network switch?</a:t>
            </a:r>
          </a:p>
          <a:p>
            <a:pPr marL="288000" marR="0" lvl="0" indent="-288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dirty="0">
                <a:solidFill>
                  <a:schemeClr val="tx1"/>
                </a:solidFill>
                <a:latin typeface="Sassoon Penpals" panose="02000400000000000000" pitchFamily="50" charset="0"/>
              </a:rPr>
              <a:t>What is a server?</a:t>
            </a:r>
          </a:p>
          <a:p>
            <a:pPr marL="288000" marR="0" lvl="0" indent="-288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solidFill>
                <a:effectLst/>
                <a:uLnTx/>
                <a:uFillTx/>
                <a:latin typeface="Sassoon Penpals" panose="02000400000000000000" pitchFamily="50" charset="0"/>
                <a:ea typeface="+mn-ea"/>
                <a:cs typeface="+mn-cs"/>
              </a:rPr>
              <a:t>What is a Wireless Access Point (WAP)?</a:t>
            </a:r>
          </a:p>
          <a:p>
            <a:pPr marL="288000" marR="0" lvl="0" indent="-288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dirty="0">
                <a:solidFill>
                  <a:schemeClr val="tx1"/>
                </a:solidFill>
                <a:latin typeface="Sassoon Penpals" panose="02000400000000000000" pitchFamily="50" charset="0"/>
              </a:rPr>
              <a:t>What is the benefits of having a network?</a:t>
            </a:r>
            <a:endParaRPr kumimoji="0" lang="en-GB" sz="1800" b="0" i="0" u="none" strike="noStrike" kern="1200" cap="none" spc="0" normalizeH="0" baseline="0" noProof="0" dirty="0">
              <a:ln>
                <a:noFill/>
              </a:ln>
              <a:solidFill>
                <a:schemeClr val="tx1"/>
              </a:solidFill>
              <a:effectLst/>
              <a:uLnTx/>
              <a:uFillTx/>
              <a:latin typeface="Sassoon Penpals" panose="02000400000000000000" pitchFamily="50" charset="0"/>
              <a:ea typeface="+mn-ea"/>
              <a:cs typeface="+mn-cs"/>
            </a:endParaRPr>
          </a:p>
        </p:txBody>
      </p:sp>
      <p:pic>
        <p:nvPicPr>
          <p:cNvPr id="19" name="Picture 4" descr="Blocky Question Mark Graphic - Symbols | Free Graphics &amp; Vectors - PicMonk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4545" y="4224244"/>
            <a:ext cx="4569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Free Scrabble Words Cliparts, Download Free Clip Art, Free Clip Art on  Clipart Libr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51" t="2083" r="21928"/>
          <a:stretch/>
        </p:blipFill>
        <p:spPr bwMode="auto">
          <a:xfrm>
            <a:off x="8876306" y="4224244"/>
            <a:ext cx="525949" cy="54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62551" y="4572622"/>
            <a:ext cx="1620523" cy="1785104"/>
          </a:xfrm>
          <a:prstGeom prst="rect">
            <a:avLst/>
          </a:prstGeom>
          <a:noFill/>
        </p:spPr>
        <p:txBody>
          <a:bodyPr wrap="square" rtlCol="0">
            <a:spAutoFit/>
          </a:bodyPr>
          <a:lstStyle/>
          <a:p>
            <a:pPr lvl="0">
              <a:spcAft>
                <a:spcPts val="200"/>
              </a:spcAft>
              <a:defRPr/>
            </a:pPr>
            <a:r>
              <a:rPr lang="en-GB" sz="2100" dirty="0">
                <a:solidFill>
                  <a:srgbClr val="006600"/>
                </a:solidFill>
                <a:latin typeface="Sassoon Penpals" panose="02000400000000000000" pitchFamily="50" charset="0"/>
              </a:rPr>
              <a:t>technology</a:t>
            </a:r>
          </a:p>
          <a:p>
            <a:pPr lvl="0">
              <a:spcAft>
                <a:spcPts val="200"/>
              </a:spcAft>
              <a:defRPr/>
            </a:pPr>
            <a:r>
              <a:rPr lang="en-GB" sz="2100" dirty="0">
                <a:solidFill>
                  <a:srgbClr val="006600"/>
                </a:solidFill>
                <a:latin typeface="Sassoon Penpals" panose="02000400000000000000" pitchFamily="50" charset="0"/>
              </a:rPr>
              <a:t>tablet</a:t>
            </a:r>
          </a:p>
          <a:p>
            <a:pPr lvl="0">
              <a:spcAft>
                <a:spcPts val="200"/>
              </a:spcAft>
              <a:defRPr/>
            </a:pPr>
            <a:r>
              <a:rPr lang="en-GB" sz="2100" dirty="0">
                <a:solidFill>
                  <a:srgbClr val="006600"/>
                </a:solidFill>
                <a:latin typeface="Sassoon Penpals" panose="02000400000000000000" pitchFamily="50" charset="0"/>
              </a:rPr>
              <a:t>computer</a:t>
            </a:r>
          </a:p>
          <a:p>
            <a:pPr lvl="0">
              <a:spcAft>
                <a:spcPts val="200"/>
              </a:spcAft>
              <a:defRPr/>
            </a:pPr>
            <a:r>
              <a:rPr lang="en-GB" sz="2100" dirty="0">
                <a:solidFill>
                  <a:srgbClr val="006600"/>
                </a:solidFill>
                <a:latin typeface="Sassoon Penpals" panose="02000400000000000000" pitchFamily="50" charset="0"/>
              </a:rPr>
              <a:t>information technology (IT)</a:t>
            </a:r>
          </a:p>
        </p:txBody>
      </p:sp>
      <p:sp>
        <p:nvSpPr>
          <p:cNvPr id="22" name="TextBox 21"/>
          <p:cNvSpPr txBox="1"/>
          <p:nvPr/>
        </p:nvSpPr>
        <p:spPr>
          <a:xfrm>
            <a:off x="7210698" y="4572622"/>
            <a:ext cx="1620000" cy="1785104"/>
          </a:xfrm>
          <a:prstGeom prst="rect">
            <a:avLst/>
          </a:prstGeom>
          <a:noFill/>
        </p:spPr>
        <p:txBody>
          <a:bodyPr wrap="square" rtlCol="0">
            <a:spAutoFit/>
          </a:bodyPr>
          <a:lstStyle/>
          <a:p>
            <a:pPr lvl="0">
              <a:spcAft>
                <a:spcPts val="200"/>
              </a:spcAft>
              <a:defRPr/>
            </a:pPr>
            <a:r>
              <a:rPr lang="en-GB" sz="2100" dirty="0">
                <a:solidFill>
                  <a:srgbClr val="0000FF"/>
                </a:solidFill>
                <a:latin typeface="Sassoon Penpals" panose="02000400000000000000" pitchFamily="50" charset="0"/>
              </a:rPr>
              <a:t>network</a:t>
            </a:r>
          </a:p>
          <a:p>
            <a:pPr lvl="0">
              <a:spcAft>
                <a:spcPts val="200"/>
              </a:spcAft>
              <a:defRPr/>
            </a:pPr>
            <a:r>
              <a:rPr lang="en-GB" sz="2100" dirty="0">
                <a:solidFill>
                  <a:srgbClr val="0000FF"/>
                </a:solidFill>
                <a:latin typeface="Sassoon Penpals" panose="02000400000000000000" pitchFamily="50" charset="0"/>
              </a:rPr>
              <a:t>switch</a:t>
            </a:r>
          </a:p>
          <a:p>
            <a:pPr lvl="0">
              <a:spcAft>
                <a:spcPts val="200"/>
              </a:spcAft>
              <a:defRPr/>
            </a:pPr>
            <a:r>
              <a:rPr lang="en-GB" sz="2100" dirty="0">
                <a:solidFill>
                  <a:srgbClr val="0000FF"/>
                </a:solidFill>
                <a:latin typeface="Sassoon Penpals" panose="02000400000000000000" pitchFamily="50" charset="0"/>
              </a:rPr>
              <a:t>server</a:t>
            </a:r>
          </a:p>
          <a:p>
            <a:pPr lvl="0">
              <a:spcAft>
                <a:spcPts val="200"/>
              </a:spcAft>
              <a:defRPr/>
            </a:pPr>
            <a:r>
              <a:rPr lang="en-GB" sz="2100" dirty="0">
                <a:solidFill>
                  <a:srgbClr val="0000FF"/>
                </a:solidFill>
                <a:latin typeface="Sassoon Penpals" panose="02000400000000000000" pitchFamily="50" charset="0"/>
              </a:rPr>
              <a:t>wireless access point (WAP)</a:t>
            </a:r>
          </a:p>
        </p:txBody>
      </p:sp>
      <p:sp>
        <p:nvSpPr>
          <p:cNvPr id="24" name="Rounded Rectangle 38">
            <a:extLst>
              <a:ext uri="{FF2B5EF4-FFF2-40B4-BE49-F238E27FC236}">
                <a16:creationId xmlns:a16="http://schemas.microsoft.com/office/drawing/2014/main" id="{D1F72F37-EA5C-4881-8B12-95ACB3C5F105}"/>
              </a:ext>
            </a:extLst>
          </p:cNvPr>
          <p:cNvSpPr/>
          <p:nvPr/>
        </p:nvSpPr>
        <p:spPr>
          <a:xfrm>
            <a:off x="32657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Learning sequence</a:t>
            </a:r>
          </a:p>
          <a:p>
            <a:pPr marL="342900" lvl="0" indent="-342900">
              <a:spcAft>
                <a:spcPts val="200"/>
              </a:spcAft>
              <a:buFont typeface="+mj-lt"/>
              <a:buAutoNum type="arabicParenR"/>
              <a:defRPr/>
            </a:pPr>
            <a:r>
              <a:rPr lang="en-GB" sz="1600" dirty="0">
                <a:solidFill>
                  <a:schemeClr val="tx1"/>
                </a:solidFill>
                <a:latin typeface="Sassoon Penpals" panose="02000400000000000000" pitchFamily="50" charset="0"/>
              </a:rPr>
              <a:t>Find out about how digital devices work</a:t>
            </a:r>
          </a:p>
          <a:p>
            <a:pPr marL="342900" lvl="0" indent="-342900">
              <a:spcAft>
                <a:spcPts val="200"/>
              </a:spcAft>
              <a:buFont typeface="+mj-lt"/>
              <a:buAutoNum type="arabicParenR"/>
              <a:defRPr/>
            </a:pPr>
            <a:r>
              <a:rPr lang="en-GB" sz="1600" dirty="0">
                <a:solidFill>
                  <a:schemeClr val="tx1"/>
                </a:solidFill>
                <a:latin typeface="Sassoon Penpals" panose="02000400000000000000" pitchFamily="50" charset="0"/>
              </a:rPr>
              <a:t>Explore inputs, processes and outputs</a:t>
            </a:r>
          </a:p>
          <a:p>
            <a:pPr marL="342900" lvl="0" indent="-342900">
              <a:spcAft>
                <a:spcPts val="200"/>
              </a:spcAft>
              <a:buFont typeface="+mj-lt"/>
              <a:buAutoNum type="arabicParenR"/>
              <a:defRPr/>
            </a:pPr>
            <a:r>
              <a:rPr lang="en-GB" sz="1600" dirty="0">
                <a:solidFill>
                  <a:schemeClr val="tx1"/>
                </a:solidFill>
                <a:latin typeface="Sassoon Penpals" panose="02000400000000000000" pitchFamily="50" charset="0"/>
              </a:rPr>
              <a:t>Explore how digital devices change the way we work</a:t>
            </a:r>
            <a:endParaRPr kumimoji="0" lang="en-GB" sz="1600" b="0" i="0" u="none" strike="noStrike" kern="1200" cap="none" spc="0" normalizeH="0" baseline="0" noProof="0" dirty="0">
              <a:ln>
                <a:noFill/>
              </a:ln>
              <a:solidFill>
                <a:schemeClr val="tx1"/>
              </a:solidFill>
              <a:effectLst/>
              <a:uLnTx/>
              <a:uFillTx/>
              <a:latin typeface="Sassoon Penpals" panose="02000400000000000000" pitchFamily="50" charset="0"/>
              <a:ea typeface="+mn-ea"/>
              <a:cs typeface="+mn-cs"/>
            </a:endParaRPr>
          </a:p>
          <a:p>
            <a:pPr marL="342900" indent="-342900">
              <a:spcAft>
                <a:spcPts val="200"/>
              </a:spcAft>
              <a:buFont typeface="+mj-lt"/>
              <a:buAutoNum type="arabicParenR"/>
              <a:defRPr/>
            </a:pPr>
            <a:r>
              <a:rPr lang="en-GB" sz="1600" dirty="0">
                <a:solidFill>
                  <a:schemeClr val="tx1"/>
                </a:solidFill>
                <a:latin typeface="Sassoon Penpals" panose="02000400000000000000" pitchFamily="50" charset="0"/>
              </a:rPr>
              <a:t>Explore different connections including a network switch</a:t>
            </a:r>
          </a:p>
          <a:p>
            <a:pPr marL="342900" lvl="0" indent="-342900">
              <a:spcAft>
                <a:spcPts val="200"/>
              </a:spcAft>
              <a:buFont typeface="+mj-lt"/>
              <a:buAutoNum type="arabicParenR"/>
              <a:defRPr/>
            </a:pPr>
            <a:r>
              <a:rPr lang="en-GB" sz="1600" dirty="0">
                <a:solidFill>
                  <a:schemeClr val="tx1"/>
                </a:solidFill>
                <a:latin typeface="Sassoon Penpals" panose="02000400000000000000" pitchFamily="50" charset="0"/>
              </a:rPr>
              <a:t>Explore how information is passed between devices</a:t>
            </a:r>
          </a:p>
          <a:p>
            <a:pPr marL="342900" lvl="0" indent="-342900">
              <a:spcAft>
                <a:spcPts val="200"/>
              </a:spcAft>
              <a:buFont typeface="+mj-lt"/>
              <a:buAutoNum type="arabicParenR"/>
              <a:defRPr/>
            </a:pPr>
            <a:r>
              <a:rPr lang="en-GB" sz="1600" dirty="0">
                <a:solidFill>
                  <a:schemeClr val="tx1"/>
                </a:solidFill>
                <a:latin typeface="Sassoon Penpals" panose="02000400000000000000" pitchFamily="50" charset="0"/>
              </a:rPr>
              <a:t>Show how our school network works</a:t>
            </a:r>
            <a:endParaRPr kumimoji="0" lang="en-GB" sz="1600" b="0" i="0" u="none" strike="noStrike" kern="1200" cap="none" spc="0" normalizeH="0" baseline="0" noProof="0" dirty="0">
              <a:ln>
                <a:noFill/>
              </a:ln>
              <a:solidFill>
                <a:schemeClr val="tx1"/>
              </a:solidFill>
              <a:effectLst/>
              <a:uLnTx/>
              <a:uFillTx/>
              <a:latin typeface="Sassoon Penpals" panose="02000400000000000000" pitchFamily="50" charset="0"/>
              <a:ea typeface="+mn-ea"/>
              <a:cs typeface="+mn-cs"/>
            </a:endParaRPr>
          </a:p>
          <a:p>
            <a:pPr marL="342900" lvl="0" indent="-342900">
              <a:spcAft>
                <a:spcPts val="200"/>
              </a:spcAft>
              <a:buFont typeface="+mj-lt"/>
              <a:buAutoNum type="arabicParenR"/>
              <a:defRPr/>
            </a:pPr>
            <a:endParaRPr lang="en-GB" dirty="0">
              <a:solidFill>
                <a:schemeClr val="tx1"/>
              </a:solidFill>
              <a:latin typeface="Sassoon Penpals" panose="02000400000000000000" pitchFamily="50" charset="0"/>
            </a:endParaRPr>
          </a:p>
          <a:p>
            <a:pPr marL="342900" lvl="0" indent="-342900">
              <a:spcAft>
                <a:spcPts val="200"/>
              </a:spcAft>
              <a:buFont typeface="+mj-lt"/>
              <a:buAutoNum type="arabicParenR"/>
              <a:defRPr/>
            </a:pPr>
            <a:endParaRPr kumimoji="0" lang="en-GB" sz="18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pic>
        <p:nvPicPr>
          <p:cNvPr id="27" name="Picture 2" descr="13,418 Dartboard Illustrations, Royalty-Free Vector Graphics &amp; Clip Art -  iStock">
            <a:extLst>
              <a:ext uri="{FF2B5EF4-FFF2-40B4-BE49-F238E27FC236}">
                <a16:creationId xmlns:a16="http://schemas.microsoft.com/office/drawing/2014/main" id="{15A29A7C-E2AE-4453-A02E-7AF1572FB6F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448" b="4535"/>
          <a:stretch/>
        </p:blipFill>
        <p:spPr bwMode="auto">
          <a:xfrm>
            <a:off x="4129253" y="1472914"/>
            <a:ext cx="512215" cy="5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C4FAA38B-356A-43BC-82C7-0026EFE4846C}"/>
              </a:ext>
            </a:extLst>
          </p:cNvPr>
          <p:cNvPicPr>
            <a:picLocks noChangeAspect="1"/>
          </p:cNvPicPr>
          <p:nvPr/>
        </p:nvPicPr>
        <p:blipFill>
          <a:blip r:embed="rId5"/>
          <a:stretch>
            <a:fillRect/>
          </a:stretch>
        </p:blipFill>
        <p:spPr>
          <a:xfrm>
            <a:off x="8859002" y="1472914"/>
            <a:ext cx="543253" cy="540000"/>
          </a:xfrm>
          <a:prstGeom prst="rect">
            <a:avLst/>
          </a:prstGeom>
        </p:spPr>
      </p:pic>
      <p:grpSp>
        <p:nvGrpSpPr>
          <p:cNvPr id="23" name="Group 22">
            <a:extLst>
              <a:ext uri="{FF2B5EF4-FFF2-40B4-BE49-F238E27FC236}">
                <a16:creationId xmlns:a16="http://schemas.microsoft.com/office/drawing/2014/main" id="{3949D96E-A9CC-4A85-9DEA-94C4E91EAA40}"/>
              </a:ext>
            </a:extLst>
          </p:cNvPr>
          <p:cNvGrpSpPr>
            <a:grpSpLocks noChangeAspect="1"/>
          </p:cNvGrpSpPr>
          <p:nvPr/>
        </p:nvGrpSpPr>
        <p:grpSpPr>
          <a:xfrm>
            <a:off x="7054055" y="2049563"/>
            <a:ext cx="2441688" cy="1482864"/>
            <a:chOff x="1641840" y="190317"/>
            <a:chExt cx="8196216" cy="4977652"/>
          </a:xfrm>
        </p:grpSpPr>
        <p:sp>
          <p:nvSpPr>
            <p:cNvPr id="25" name="Google Shape;168;p26">
              <a:extLst>
                <a:ext uri="{FF2B5EF4-FFF2-40B4-BE49-F238E27FC236}">
                  <a16:creationId xmlns:a16="http://schemas.microsoft.com/office/drawing/2014/main" id="{64034714-86D9-4CE7-B9B5-4474A4E70711}"/>
                </a:ext>
              </a:extLst>
            </p:cNvPr>
            <p:cNvSpPr txBox="1"/>
            <p:nvPr/>
          </p:nvSpPr>
          <p:spPr>
            <a:xfrm>
              <a:off x="3352275" y="1985467"/>
              <a:ext cx="1989599" cy="32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800" dirty="0">
                  <a:latin typeface="Sassoon Penpals" panose="02000400000000000000" pitchFamily="50" charset="0"/>
                  <a:ea typeface="Quicksand"/>
                  <a:cs typeface="Quicksand"/>
                  <a:sym typeface="Quicksand"/>
                </a:rPr>
                <a:t>Switch</a:t>
              </a:r>
              <a:endParaRPr sz="800" dirty="0">
                <a:latin typeface="Sassoon Penpals" panose="02000400000000000000" pitchFamily="50" charset="0"/>
                <a:ea typeface="Quicksand"/>
                <a:cs typeface="Quicksand"/>
                <a:sym typeface="Quicksand"/>
              </a:endParaRPr>
            </a:p>
          </p:txBody>
        </p:sp>
        <p:pic>
          <p:nvPicPr>
            <p:cNvPr id="28" name="Google Shape;173;p26">
              <a:extLst>
                <a:ext uri="{FF2B5EF4-FFF2-40B4-BE49-F238E27FC236}">
                  <a16:creationId xmlns:a16="http://schemas.microsoft.com/office/drawing/2014/main" id="{1D651757-F990-4F21-A645-E9625C336332}"/>
                </a:ext>
              </a:extLst>
            </p:cNvPr>
            <p:cNvPicPr preferRelativeResize="0"/>
            <p:nvPr/>
          </p:nvPicPr>
          <p:blipFill>
            <a:blip r:embed="rId6">
              <a:alphaModFix/>
            </a:blip>
            <a:stretch>
              <a:fillRect/>
            </a:stretch>
          </p:blipFill>
          <p:spPr>
            <a:xfrm>
              <a:off x="3694950" y="4042225"/>
              <a:ext cx="623400" cy="794898"/>
            </a:xfrm>
            <a:prstGeom prst="rect">
              <a:avLst/>
            </a:prstGeom>
            <a:noFill/>
            <a:ln>
              <a:noFill/>
            </a:ln>
            <a:effectLst>
              <a:outerShdw blurRad="57150" dist="19050" dir="5400000" algn="bl" rotWithShape="0">
                <a:srgbClr val="000000">
                  <a:alpha val="50000"/>
                </a:srgbClr>
              </a:outerShdw>
            </a:effectLst>
          </p:spPr>
        </p:pic>
        <p:cxnSp>
          <p:nvCxnSpPr>
            <p:cNvPr id="30" name="Google Shape;174;p26">
              <a:extLst>
                <a:ext uri="{FF2B5EF4-FFF2-40B4-BE49-F238E27FC236}">
                  <a16:creationId xmlns:a16="http://schemas.microsoft.com/office/drawing/2014/main" id="{9E472647-B930-4B3A-BDD9-EDC30E6304FB}"/>
                </a:ext>
              </a:extLst>
            </p:cNvPr>
            <p:cNvCxnSpPr/>
            <p:nvPr/>
          </p:nvCxnSpPr>
          <p:spPr>
            <a:xfrm rot="10800000" flipH="1">
              <a:off x="2914850" y="3021525"/>
              <a:ext cx="1254900" cy="1010700"/>
            </a:xfrm>
            <a:prstGeom prst="bentConnector3">
              <a:avLst>
                <a:gd name="adj1" fmla="val 50000"/>
              </a:avLst>
            </a:prstGeom>
            <a:noFill/>
            <a:ln w="19050" cap="flat" cmpd="sng">
              <a:solidFill>
                <a:schemeClr val="dk1"/>
              </a:solidFill>
              <a:prstDash val="solid"/>
              <a:round/>
              <a:headEnd type="none" w="med" len="med"/>
              <a:tailEnd type="none" w="med" len="med"/>
            </a:ln>
          </p:spPr>
        </p:cxnSp>
        <p:cxnSp>
          <p:nvCxnSpPr>
            <p:cNvPr id="31" name="Google Shape;175;p26">
              <a:extLst>
                <a:ext uri="{FF2B5EF4-FFF2-40B4-BE49-F238E27FC236}">
                  <a16:creationId xmlns:a16="http://schemas.microsoft.com/office/drawing/2014/main" id="{E093ECFC-F20E-4D79-83E0-0BC06D6EB6B4}"/>
                </a:ext>
              </a:extLst>
            </p:cNvPr>
            <p:cNvCxnSpPr>
              <a:stCxn id="28" idx="0"/>
              <a:endCxn id="56" idx="2"/>
            </p:cNvCxnSpPr>
            <p:nvPr/>
          </p:nvCxnSpPr>
          <p:spPr>
            <a:xfrm rot="-5400000">
              <a:off x="3713550" y="3348325"/>
              <a:ext cx="987000" cy="400800"/>
            </a:xfrm>
            <a:prstGeom prst="bentConnector3">
              <a:avLst>
                <a:gd name="adj1" fmla="val 49994"/>
              </a:avLst>
            </a:prstGeom>
            <a:noFill/>
            <a:ln w="19050" cap="flat" cmpd="sng">
              <a:solidFill>
                <a:schemeClr val="dk1"/>
              </a:solidFill>
              <a:prstDash val="solid"/>
              <a:round/>
              <a:headEnd type="none" w="med" len="med"/>
              <a:tailEnd type="none" w="med" len="med"/>
            </a:ln>
          </p:spPr>
        </p:cxnSp>
        <p:sp>
          <p:nvSpPr>
            <p:cNvPr id="32" name="Google Shape;177;p26">
              <a:extLst>
                <a:ext uri="{FF2B5EF4-FFF2-40B4-BE49-F238E27FC236}">
                  <a16:creationId xmlns:a16="http://schemas.microsoft.com/office/drawing/2014/main" id="{DC8AC942-0D98-47B8-BACE-DDDE6EBF1084}"/>
                </a:ext>
              </a:extLst>
            </p:cNvPr>
            <p:cNvSpPr txBox="1"/>
            <p:nvPr/>
          </p:nvSpPr>
          <p:spPr>
            <a:xfrm>
              <a:off x="1641840" y="4778800"/>
              <a:ext cx="1686931" cy="38916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800" dirty="0">
                  <a:latin typeface="Sassoon Penpals" panose="02000400000000000000" pitchFamily="50" charset="0"/>
                  <a:ea typeface="Quicksand"/>
                  <a:cs typeface="Quicksand"/>
                  <a:sym typeface="Quicksand"/>
                </a:rPr>
                <a:t>Printer</a:t>
              </a:r>
              <a:endParaRPr sz="800" dirty="0">
                <a:latin typeface="Sassoon Penpals" panose="02000400000000000000" pitchFamily="50" charset="0"/>
                <a:ea typeface="Quicksand"/>
                <a:cs typeface="Quicksand"/>
                <a:sym typeface="Quicksand"/>
              </a:endParaRPr>
            </a:p>
          </p:txBody>
        </p:sp>
        <p:sp>
          <p:nvSpPr>
            <p:cNvPr id="33" name="Google Shape;178;p26">
              <a:extLst>
                <a:ext uri="{FF2B5EF4-FFF2-40B4-BE49-F238E27FC236}">
                  <a16:creationId xmlns:a16="http://schemas.microsoft.com/office/drawing/2014/main" id="{BA0E1B97-5D95-42F1-9F16-FAB39C7B7318}"/>
                </a:ext>
              </a:extLst>
            </p:cNvPr>
            <p:cNvSpPr txBox="1"/>
            <p:nvPr/>
          </p:nvSpPr>
          <p:spPr>
            <a:xfrm>
              <a:off x="3221549" y="4778800"/>
              <a:ext cx="1686931" cy="38916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800" dirty="0">
                  <a:latin typeface="Sassoon Penpals" panose="02000400000000000000" pitchFamily="50" charset="0"/>
                  <a:ea typeface="Quicksand"/>
                  <a:cs typeface="Quicksand"/>
                  <a:sym typeface="Quicksand"/>
                </a:rPr>
                <a:t>Server</a:t>
              </a:r>
              <a:endParaRPr sz="800" dirty="0">
                <a:latin typeface="Sassoon Penpals" panose="02000400000000000000" pitchFamily="50" charset="0"/>
                <a:ea typeface="Quicksand"/>
                <a:cs typeface="Quicksand"/>
                <a:sym typeface="Quicksand"/>
              </a:endParaRPr>
            </a:p>
          </p:txBody>
        </p:sp>
        <p:sp>
          <p:nvSpPr>
            <p:cNvPr id="34" name="Google Shape;179;p26">
              <a:extLst>
                <a:ext uri="{FF2B5EF4-FFF2-40B4-BE49-F238E27FC236}">
                  <a16:creationId xmlns:a16="http://schemas.microsoft.com/office/drawing/2014/main" id="{E6B49FE5-BB03-4818-8791-C41FC3AAFCC3}"/>
                </a:ext>
              </a:extLst>
            </p:cNvPr>
            <p:cNvSpPr txBox="1"/>
            <p:nvPr/>
          </p:nvSpPr>
          <p:spPr>
            <a:xfrm>
              <a:off x="5047608" y="4454800"/>
              <a:ext cx="3007187" cy="32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800" dirty="0">
                  <a:latin typeface="Sassoon Penpals" panose="02000400000000000000" pitchFamily="50" charset="0"/>
                  <a:ea typeface="Quicksand"/>
                  <a:cs typeface="Quicksand"/>
                  <a:sym typeface="Quicksand"/>
                </a:rPr>
                <a:t>Desktop computers</a:t>
              </a:r>
              <a:endParaRPr sz="800" dirty="0">
                <a:latin typeface="Sassoon Penpals" panose="02000400000000000000" pitchFamily="50" charset="0"/>
                <a:ea typeface="Quicksand"/>
                <a:cs typeface="Quicksand"/>
                <a:sym typeface="Quicksand"/>
              </a:endParaRPr>
            </a:p>
          </p:txBody>
        </p:sp>
        <p:cxnSp>
          <p:nvCxnSpPr>
            <p:cNvPr id="35" name="Google Shape;180;p26">
              <a:extLst>
                <a:ext uri="{FF2B5EF4-FFF2-40B4-BE49-F238E27FC236}">
                  <a16:creationId xmlns:a16="http://schemas.microsoft.com/office/drawing/2014/main" id="{09D5F054-FD86-441D-920B-59753C393960}"/>
                </a:ext>
              </a:extLst>
            </p:cNvPr>
            <p:cNvCxnSpPr/>
            <p:nvPr/>
          </p:nvCxnSpPr>
          <p:spPr>
            <a:xfrm rot="5400000" flipH="1">
              <a:off x="4386775" y="3190450"/>
              <a:ext cx="1044300" cy="772800"/>
            </a:xfrm>
            <a:prstGeom prst="bentConnector3">
              <a:avLst>
                <a:gd name="adj1" fmla="val 50000"/>
              </a:avLst>
            </a:prstGeom>
            <a:noFill/>
            <a:ln w="19050" cap="flat" cmpd="sng">
              <a:solidFill>
                <a:schemeClr val="dk1"/>
              </a:solidFill>
              <a:prstDash val="solid"/>
              <a:round/>
              <a:headEnd type="none" w="med" len="med"/>
              <a:tailEnd type="none" w="med" len="med"/>
            </a:ln>
          </p:spPr>
        </p:cxnSp>
        <p:cxnSp>
          <p:nvCxnSpPr>
            <p:cNvPr id="36" name="Google Shape;181;p26">
              <a:extLst>
                <a:ext uri="{FF2B5EF4-FFF2-40B4-BE49-F238E27FC236}">
                  <a16:creationId xmlns:a16="http://schemas.microsoft.com/office/drawing/2014/main" id="{74964633-2FF0-445C-A68D-FB9F07D34221}"/>
                </a:ext>
              </a:extLst>
            </p:cNvPr>
            <p:cNvCxnSpPr/>
            <p:nvPr/>
          </p:nvCxnSpPr>
          <p:spPr>
            <a:xfrm rot="10800000">
              <a:off x="4677750" y="3040900"/>
              <a:ext cx="1407000" cy="1058100"/>
            </a:xfrm>
            <a:prstGeom prst="bentConnector3">
              <a:avLst>
                <a:gd name="adj1" fmla="val -432"/>
              </a:avLst>
            </a:prstGeom>
            <a:noFill/>
            <a:ln w="19050" cap="flat" cmpd="sng">
              <a:solidFill>
                <a:schemeClr val="dk1"/>
              </a:solidFill>
              <a:prstDash val="solid"/>
              <a:round/>
              <a:headEnd type="none" w="med" len="med"/>
              <a:tailEnd type="none" w="med" len="med"/>
            </a:ln>
          </p:spPr>
        </p:cxnSp>
        <p:cxnSp>
          <p:nvCxnSpPr>
            <p:cNvPr id="37" name="Google Shape;182;p26">
              <a:extLst>
                <a:ext uri="{FF2B5EF4-FFF2-40B4-BE49-F238E27FC236}">
                  <a16:creationId xmlns:a16="http://schemas.microsoft.com/office/drawing/2014/main" id="{B1750A36-E743-4CDE-8F16-4216551C61E1}"/>
                </a:ext>
              </a:extLst>
            </p:cNvPr>
            <p:cNvCxnSpPr/>
            <p:nvPr/>
          </p:nvCxnSpPr>
          <p:spPr>
            <a:xfrm rot="10800000">
              <a:off x="4811900" y="2948275"/>
              <a:ext cx="2080500" cy="1156800"/>
            </a:xfrm>
            <a:prstGeom prst="bentConnector3">
              <a:avLst>
                <a:gd name="adj1" fmla="val 291"/>
              </a:avLst>
            </a:prstGeom>
            <a:noFill/>
            <a:ln w="19050" cap="flat" cmpd="sng">
              <a:solidFill>
                <a:schemeClr val="dk1"/>
              </a:solidFill>
              <a:prstDash val="solid"/>
              <a:round/>
              <a:headEnd type="none" w="med" len="med"/>
              <a:tailEnd type="none" w="med" len="med"/>
            </a:ln>
          </p:spPr>
        </p:cxnSp>
        <p:cxnSp>
          <p:nvCxnSpPr>
            <p:cNvPr id="38" name="Google Shape;183;p26">
              <a:extLst>
                <a:ext uri="{FF2B5EF4-FFF2-40B4-BE49-F238E27FC236}">
                  <a16:creationId xmlns:a16="http://schemas.microsoft.com/office/drawing/2014/main" id="{82B76BE9-8B8C-4B6D-BC89-9772BD3876F1}"/>
                </a:ext>
              </a:extLst>
            </p:cNvPr>
            <p:cNvCxnSpPr/>
            <p:nvPr/>
          </p:nvCxnSpPr>
          <p:spPr>
            <a:xfrm rot="10800000">
              <a:off x="4865041" y="2838177"/>
              <a:ext cx="2817000" cy="1291200"/>
            </a:xfrm>
            <a:prstGeom prst="bentConnector3">
              <a:avLst>
                <a:gd name="adj1" fmla="val 7"/>
              </a:avLst>
            </a:prstGeom>
            <a:noFill/>
            <a:ln w="19050" cap="flat" cmpd="sng">
              <a:solidFill>
                <a:schemeClr val="dk1"/>
              </a:solidFill>
              <a:prstDash val="solid"/>
              <a:round/>
              <a:headEnd type="none" w="med" len="med"/>
              <a:tailEnd type="none" w="med" len="med"/>
            </a:ln>
          </p:spPr>
        </p:cxnSp>
        <p:pic>
          <p:nvPicPr>
            <p:cNvPr id="39" name="Google Shape;184;p26">
              <a:extLst>
                <a:ext uri="{FF2B5EF4-FFF2-40B4-BE49-F238E27FC236}">
                  <a16:creationId xmlns:a16="http://schemas.microsoft.com/office/drawing/2014/main" id="{0E433EE0-47B9-4826-800D-446384F167A7}"/>
                </a:ext>
              </a:extLst>
            </p:cNvPr>
            <p:cNvPicPr preferRelativeResize="0"/>
            <p:nvPr/>
          </p:nvPicPr>
          <p:blipFill>
            <a:blip r:embed="rId7">
              <a:alphaModFix/>
            </a:blip>
            <a:stretch>
              <a:fillRect/>
            </a:stretch>
          </p:blipFill>
          <p:spPr>
            <a:xfrm>
              <a:off x="4844325" y="3966029"/>
              <a:ext cx="885299" cy="515270"/>
            </a:xfrm>
            <a:prstGeom prst="rect">
              <a:avLst/>
            </a:prstGeom>
            <a:noFill/>
            <a:ln>
              <a:noFill/>
            </a:ln>
            <a:effectLst>
              <a:outerShdw blurRad="57150" dist="19050" dir="5400000" algn="bl" rotWithShape="0">
                <a:srgbClr val="000000">
                  <a:alpha val="50000"/>
                </a:srgbClr>
              </a:outerShdw>
            </a:effectLst>
          </p:spPr>
        </p:pic>
        <p:pic>
          <p:nvPicPr>
            <p:cNvPr id="40" name="Google Shape;185;p26">
              <a:extLst>
                <a:ext uri="{FF2B5EF4-FFF2-40B4-BE49-F238E27FC236}">
                  <a16:creationId xmlns:a16="http://schemas.microsoft.com/office/drawing/2014/main" id="{2451EE1E-3C16-48C9-B274-1DA3010960E3}"/>
                </a:ext>
              </a:extLst>
            </p:cNvPr>
            <p:cNvPicPr preferRelativeResize="0"/>
            <p:nvPr/>
          </p:nvPicPr>
          <p:blipFill>
            <a:blip r:embed="rId7">
              <a:alphaModFix/>
            </a:blip>
            <a:stretch>
              <a:fillRect/>
            </a:stretch>
          </p:blipFill>
          <p:spPr>
            <a:xfrm>
              <a:off x="5639942" y="3966029"/>
              <a:ext cx="885299" cy="515270"/>
            </a:xfrm>
            <a:prstGeom prst="rect">
              <a:avLst/>
            </a:prstGeom>
            <a:noFill/>
            <a:ln>
              <a:noFill/>
            </a:ln>
            <a:effectLst>
              <a:outerShdw blurRad="57150" dist="19050" dir="5400000" algn="bl" rotWithShape="0">
                <a:srgbClr val="000000">
                  <a:alpha val="50000"/>
                </a:srgbClr>
              </a:outerShdw>
            </a:effectLst>
          </p:spPr>
        </p:pic>
        <p:pic>
          <p:nvPicPr>
            <p:cNvPr id="41" name="Google Shape;186;p26">
              <a:extLst>
                <a:ext uri="{FF2B5EF4-FFF2-40B4-BE49-F238E27FC236}">
                  <a16:creationId xmlns:a16="http://schemas.microsoft.com/office/drawing/2014/main" id="{925B9931-5558-4F83-ACB4-8E0FD424C2A6}"/>
                </a:ext>
              </a:extLst>
            </p:cNvPr>
            <p:cNvPicPr preferRelativeResize="0"/>
            <p:nvPr/>
          </p:nvPicPr>
          <p:blipFill>
            <a:blip r:embed="rId7">
              <a:alphaModFix/>
            </a:blip>
            <a:stretch>
              <a:fillRect/>
            </a:stretch>
          </p:blipFill>
          <p:spPr>
            <a:xfrm>
              <a:off x="6435558" y="3966029"/>
              <a:ext cx="885299" cy="515270"/>
            </a:xfrm>
            <a:prstGeom prst="rect">
              <a:avLst/>
            </a:prstGeom>
            <a:noFill/>
            <a:ln>
              <a:noFill/>
            </a:ln>
            <a:effectLst>
              <a:outerShdw blurRad="57150" dist="19050" dir="5400000" algn="bl" rotWithShape="0">
                <a:srgbClr val="000000">
                  <a:alpha val="50000"/>
                </a:srgbClr>
              </a:outerShdw>
            </a:effectLst>
          </p:spPr>
        </p:pic>
        <p:pic>
          <p:nvPicPr>
            <p:cNvPr id="42" name="Google Shape;187;p26">
              <a:extLst>
                <a:ext uri="{FF2B5EF4-FFF2-40B4-BE49-F238E27FC236}">
                  <a16:creationId xmlns:a16="http://schemas.microsoft.com/office/drawing/2014/main" id="{E028A256-F6FA-48AC-92DC-68770F4B83BA}"/>
                </a:ext>
              </a:extLst>
            </p:cNvPr>
            <p:cNvPicPr preferRelativeResize="0"/>
            <p:nvPr/>
          </p:nvPicPr>
          <p:blipFill>
            <a:blip r:embed="rId7">
              <a:alphaModFix/>
            </a:blip>
            <a:stretch>
              <a:fillRect/>
            </a:stretch>
          </p:blipFill>
          <p:spPr>
            <a:xfrm>
              <a:off x="7231175" y="3966029"/>
              <a:ext cx="885299" cy="515270"/>
            </a:xfrm>
            <a:prstGeom prst="rect">
              <a:avLst/>
            </a:prstGeom>
            <a:noFill/>
            <a:ln>
              <a:noFill/>
            </a:ln>
            <a:effectLst>
              <a:outerShdw blurRad="57150" dist="19050" dir="5400000" algn="bl" rotWithShape="0">
                <a:srgbClr val="000000">
                  <a:alpha val="50000"/>
                </a:srgbClr>
              </a:outerShdw>
            </a:effectLst>
          </p:spPr>
        </p:pic>
        <p:pic>
          <p:nvPicPr>
            <p:cNvPr id="43" name="Google Shape;188;p26">
              <a:extLst>
                <a:ext uri="{FF2B5EF4-FFF2-40B4-BE49-F238E27FC236}">
                  <a16:creationId xmlns:a16="http://schemas.microsoft.com/office/drawing/2014/main" id="{9AB417EA-03F4-4BE5-B36B-C9C2E2FBA634}"/>
                </a:ext>
              </a:extLst>
            </p:cNvPr>
            <p:cNvPicPr preferRelativeResize="0"/>
            <p:nvPr/>
          </p:nvPicPr>
          <p:blipFill>
            <a:blip r:embed="rId8">
              <a:alphaModFix/>
            </a:blip>
            <a:stretch>
              <a:fillRect/>
            </a:stretch>
          </p:blipFill>
          <p:spPr>
            <a:xfrm>
              <a:off x="6252588" y="376938"/>
              <a:ext cx="578875" cy="517472"/>
            </a:xfrm>
            <a:prstGeom prst="rect">
              <a:avLst/>
            </a:prstGeom>
            <a:noFill/>
            <a:ln>
              <a:noFill/>
            </a:ln>
          </p:spPr>
        </p:pic>
        <p:sp>
          <p:nvSpPr>
            <p:cNvPr id="44" name="Google Shape;189;p26">
              <a:extLst>
                <a:ext uri="{FF2B5EF4-FFF2-40B4-BE49-F238E27FC236}">
                  <a16:creationId xmlns:a16="http://schemas.microsoft.com/office/drawing/2014/main" id="{C4F29426-DD78-4B0F-8606-5E7FD7B43FFE}"/>
                </a:ext>
              </a:extLst>
            </p:cNvPr>
            <p:cNvSpPr txBox="1"/>
            <p:nvPr/>
          </p:nvSpPr>
          <p:spPr>
            <a:xfrm>
              <a:off x="4174019" y="681260"/>
              <a:ext cx="1989599" cy="32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800" dirty="0">
                  <a:latin typeface="Sassoon Penpals" panose="02000400000000000000" pitchFamily="50" charset="0"/>
                  <a:ea typeface="Quicksand"/>
                  <a:cs typeface="Quicksand"/>
                  <a:sym typeface="Quicksand"/>
                </a:rPr>
                <a:t>Wireless access point</a:t>
              </a:r>
              <a:endParaRPr sz="800" dirty="0">
                <a:latin typeface="Sassoon Penpals" panose="02000400000000000000" pitchFamily="50" charset="0"/>
                <a:ea typeface="Quicksand"/>
                <a:cs typeface="Quicksand"/>
                <a:sym typeface="Quicksand"/>
              </a:endParaRPr>
            </a:p>
          </p:txBody>
        </p:sp>
        <p:pic>
          <p:nvPicPr>
            <p:cNvPr id="45" name="Google Shape;190;p26">
              <a:extLst>
                <a:ext uri="{FF2B5EF4-FFF2-40B4-BE49-F238E27FC236}">
                  <a16:creationId xmlns:a16="http://schemas.microsoft.com/office/drawing/2014/main" id="{986B0121-B3F8-4280-AF50-DFBF3EED44BE}"/>
                </a:ext>
              </a:extLst>
            </p:cNvPr>
            <p:cNvPicPr preferRelativeResize="0"/>
            <p:nvPr/>
          </p:nvPicPr>
          <p:blipFill rotWithShape="1">
            <a:blip r:embed="rId9">
              <a:alphaModFix/>
            </a:blip>
            <a:srcRect t="2380" b="2380"/>
            <a:stretch/>
          </p:blipFill>
          <p:spPr>
            <a:xfrm>
              <a:off x="7920763" y="1999018"/>
              <a:ext cx="578875" cy="468957"/>
            </a:xfrm>
            <a:prstGeom prst="rect">
              <a:avLst/>
            </a:prstGeom>
            <a:noFill/>
            <a:ln>
              <a:noFill/>
            </a:ln>
          </p:spPr>
        </p:pic>
        <p:cxnSp>
          <p:nvCxnSpPr>
            <p:cNvPr id="46" name="Google Shape;191;p26">
              <a:extLst>
                <a:ext uri="{FF2B5EF4-FFF2-40B4-BE49-F238E27FC236}">
                  <a16:creationId xmlns:a16="http://schemas.microsoft.com/office/drawing/2014/main" id="{730CF20B-0340-4F63-B373-8AC2C8C30B39}"/>
                </a:ext>
              </a:extLst>
            </p:cNvPr>
            <p:cNvCxnSpPr/>
            <p:nvPr/>
          </p:nvCxnSpPr>
          <p:spPr>
            <a:xfrm rot="10800000" flipH="1">
              <a:off x="4734275" y="2137775"/>
              <a:ext cx="903000" cy="501000"/>
            </a:xfrm>
            <a:prstGeom prst="bentConnector3">
              <a:avLst>
                <a:gd name="adj1" fmla="val 50000"/>
              </a:avLst>
            </a:prstGeom>
            <a:noFill/>
            <a:ln w="19050" cap="flat" cmpd="sng">
              <a:solidFill>
                <a:schemeClr val="dk1"/>
              </a:solidFill>
              <a:prstDash val="solid"/>
              <a:round/>
              <a:headEnd type="none" w="med" len="med"/>
              <a:tailEnd type="none" w="med" len="med"/>
            </a:ln>
          </p:spPr>
        </p:cxnSp>
        <p:pic>
          <p:nvPicPr>
            <p:cNvPr id="47" name="Google Shape;192;p26">
              <a:extLst>
                <a:ext uri="{FF2B5EF4-FFF2-40B4-BE49-F238E27FC236}">
                  <a16:creationId xmlns:a16="http://schemas.microsoft.com/office/drawing/2014/main" id="{106F4581-4E9C-4EE5-B2E7-3246C61CFD5E}"/>
                </a:ext>
              </a:extLst>
            </p:cNvPr>
            <p:cNvPicPr preferRelativeResize="0"/>
            <p:nvPr/>
          </p:nvPicPr>
          <p:blipFill>
            <a:blip r:embed="rId10">
              <a:alphaModFix/>
            </a:blip>
            <a:stretch>
              <a:fillRect/>
            </a:stretch>
          </p:blipFill>
          <p:spPr>
            <a:xfrm>
              <a:off x="5375975" y="1652150"/>
              <a:ext cx="696585" cy="751798"/>
            </a:xfrm>
            <a:prstGeom prst="rect">
              <a:avLst/>
            </a:prstGeom>
            <a:noFill/>
            <a:ln>
              <a:noFill/>
            </a:ln>
            <a:effectLst>
              <a:outerShdw blurRad="57150" dist="19050" dir="5400000" algn="bl" rotWithShape="0">
                <a:srgbClr val="000000">
                  <a:alpha val="50000"/>
                </a:srgbClr>
              </a:outerShdw>
            </a:effectLst>
          </p:spPr>
        </p:pic>
        <p:pic>
          <p:nvPicPr>
            <p:cNvPr id="48" name="Google Shape;193;p26">
              <a:extLst>
                <a:ext uri="{FF2B5EF4-FFF2-40B4-BE49-F238E27FC236}">
                  <a16:creationId xmlns:a16="http://schemas.microsoft.com/office/drawing/2014/main" id="{002B1E00-326A-44A1-AAB3-764D9C35B469}"/>
                </a:ext>
              </a:extLst>
            </p:cNvPr>
            <p:cNvPicPr preferRelativeResize="0"/>
            <p:nvPr/>
          </p:nvPicPr>
          <p:blipFill>
            <a:blip r:embed="rId8">
              <a:alphaModFix/>
            </a:blip>
            <a:stretch>
              <a:fillRect/>
            </a:stretch>
          </p:blipFill>
          <p:spPr>
            <a:xfrm>
              <a:off x="6980738" y="504188"/>
              <a:ext cx="578875" cy="517472"/>
            </a:xfrm>
            <a:prstGeom prst="rect">
              <a:avLst/>
            </a:prstGeom>
            <a:noFill/>
            <a:ln>
              <a:noFill/>
            </a:ln>
          </p:spPr>
        </p:pic>
        <p:pic>
          <p:nvPicPr>
            <p:cNvPr id="49" name="Google Shape;194;p26">
              <a:extLst>
                <a:ext uri="{FF2B5EF4-FFF2-40B4-BE49-F238E27FC236}">
                  <a16:creationId xmlns:a16="http://schemas.microsoft.com/office/drawing/2014/main" id="{45886814-24F8-4025-8196-9735F0DC5351}"/>
                </a:ext>
              </a:extLst>
            </p:cNvPr>
            <p:cNvPicPr preferRelativeResize="0"/>
            <p:nvPr/>
          </p:nvPicPr>
          <p:blipFill>
            <a:blip r:embed="rId8">
              <a:alphaModFix/>
            </a:blip>
            <a:stretch>
              <a:fillRect/>
            </a:stretch>
          </p:blipFill>
          <p:spPr>
            <a:xfrm>
              <a:off x="7682038" y="770813"/>
              <a:ext cx="578875" cy="517472"/>
            </a:xfrm>
            <a:prstGeom prst="rect">
              <a:avLst/>
            </a:prstGeom>
            <a:noFill/>
            <a:ln>
              <a:noFill/>
            </a:ln>
          </p:spPr>
        </p:pic>
        <p:pic>
          <p:nvPicPr>
            <p:cNvPr id="50" name="Google Shape;195;p26">
              <a:extLst>
                <a:ext uri="{FF2B5EF4-FFF2-40B4-BE49-F238E27FC236}">
                  <a16:creationId xmlns:a16="http://schemas.microsoft.com/office/drawing/2014/main" id="{374B8738-D241-47C8-B239-BA7380C9984E}"/>
                </a:ext>
              </a:extLst>
            </p:cNvPr>
            <p:cNvPicPr preferRelativeResize="0"/>
            <p:nvPr/>
          </p:nvPicPr>
          <p:blipFill>
            <a:blip r:embed="rId8">
              <a:alphaModFix/>
            </a:blip>
            <a:stretch>
              <a:fillRect/>
            </a:stretch>
          </p:blipFill>
          <p:spPr>
            <a:xfrm>
              <a:off x="8156188" y="1337326"/>
              <a:ext cx="578875" cy="517472"/>
            </a:xfrm>
            <a:prstGeom prst="rect">
              <a:avLst/>
            </a:prstGeom>
            <a:noFill/>
            <a:ln>
              <a:noFill/>
            </a:ln>
          </p:spPr>
        </p:pic>
        <p:cxnSp>
          <p:nvCxnSpPr>
            <p:cNvPr id="51" name="Google Shape;196;p26">
              <a:extLst>
                <a:ext uri="{FF2B5EF4-FFF2-40B4-BE49-F238E27FC236}">
                  <a16:creationId xmlns:a16="http://schemas.microsoft.com/office/drawing/2014/main" id="{A43ADCA9-8E82-45EB-A716-9579F44EA1D1}"/>
                </a:ext>
              </a:extLst>
            </p:cNvPr>
            <p:cNvCxnSpPr>
              <a:stCxn id="43" idx="2"/>
            </p:cNvCxnSpPr>
            <p:nvPr/>
          </p:nvCxnSpPr>
          <p:spPr>
            <a:xfrm flipH="1">
              <a:off x="6081225" y="894411"/>
              <a:ext cx="460800" cy="790800"/>
            </a:xfrm>
            <a:prstGeom prst="straightConnector1">
              <a:avLst/>
            </a:prstGeom>
            <a:noFill/>
            <a:ln w="19050" cap="flat" cmpd="sng">
              <a:solidFill>
                <a:schemeClr val="dk1"/>
              </a:solidFill>
              <a:prstDash val="dot"/>
              <a:round/>
              <a:headEnd type="none" w="med" len="med"/>
              <a:tailEnd type="none" w="med" len="med"/>
            </a:ln>
          </p:spPr>
        </p:cxnSp>
        <p:cxnSp>
          <p:nvCxnSpPr>
            <p:cNvPr id="52" name="Google Shape;197;p26">
              <a:extLst>
                <a:ext uri="{FF2B5EF4-FFF2-40B4-BE49-F238E27FC236}">
                  <a16:creationId xmlns:a16="http://schemas.microsoft.com/office/drawing/2014/main" id="{702C267A-22A3-4880-9F9B-C899D3F09A96}"/>
                </a:ext>
              </a:extLst>
            </p:cNvPr>
            <p:cNvCxnSpPr>
              <a:stCxn id="48" idx="2"/>
            </p:cNvCxnSpPr>
            <p:nvPr/>
          </p:nvCxnSpPr>
          <p:spPr>
            <a:xfrm flipH="1">
              <a:off x="6161975" y="1021661"/>
              <a:ext cx="1108200" cy="744000"/>
            </a:xfrm>
            <a:prstGeom prst="straightConnector1">
              <a:avLst/>
            </a:prstGeom>
            <a:noFill/>
            <a:ln w="19050" cap="flat" cmpd="sng">
              <a:solidFill>
                <a:schemeClr val="dk1"/>
              </a:solidFill>
              <a:prstDash val="dot"/>
              <a:round/>
              <a:headEnd type="none" w="med" len="med"/>
              <a:tailEnd type="none" w="med" len="med"/>
            </a:ln>
          </p:spPr>
        </p:cxnSp>
        <p:cxnSp>
          <p:nvCxnSpPr>
            <p:cNvPr id="54" name="Google Shape;198;p26">
              <a:extLst>
                <a:ext uri="{FF2B5EF4-FFF2-40B4-BE49-F238E27FC236}">
                  <a16:creationId xmlns:a16="http://schemas.microsoft.com/office/drawing/2014/main" id="{0522250D-A193-42F8-BC62-B76425A0E00B}"/>
                </a:ext>
              </a:extLst>
            </p:cNvPr>
            <p:cNvCxnSpPr>
              <a:stCxn id="49" idx="2"/>
            </p:cNvCxnSpPr>
            <p:nvPr/>
          </p:nvCxnSpPr>
          <p:spPr>
            <a:xfrm flipH="1">
              <a:off x="6257275" y="1288286"/>
              <a:ext cx="1714200" cy="550800"/>
            </a:xfrm>
            <a:prstGeom prst="straightConnector1">
              <a:avLst/>
            </a:prstGeom>
            <a:noFill/>
            <a:ln w="19050" cap="flat" cmpd="sng">
              <a:solidFill>
                <a:schemeClr val="dk1"/>
              </a:solidFill>
              <a:prstDash val="dot"/>
              <a:round/>
              <a:headEnd type="none" w="med" len="med"/>
              <a:tailEnd type="none" w="med" len="med"/>
            </a:ln>
          </p:spPr>
        </p:cxnSp>
        <p:cxnSp>
          <p:nvCxnSpPr>
            <p:cNvPr id="55" name="Google Shape;199;p26">
              <a:extLst>
                <a:ext uri="{FF2B5EF4-FFF2-40B4-BE49-F238E27FC236}">
                  <a16:creationId xmlns:a16="http://schemas.microsoft.com/office/drawing/2014/main" id="{34340360-0B32-467B-AC69-EAD541E87EFC}"/>
                </a:ext>
              </a:extLst>
            </p:cNvPr>
            <p:cNvCxnSpPr>
              <a:stCxn id="50" idx="1"/>
            </p:cNvCxnSpPr>
            <p:nvPr/>
          </p:nvCxnSpPr>
          <p:spPr>
            <a:xfrm flipH="1">
              <a:off x="6308488" y="1596062"/>
              <a:ext cx="1847700" cy="360300"/>
            </a:xfrm>
            <a:prstGeom prst="straightConnector1">
              <a:avLst/>
            </a:prstGeom>
            <a:noFill/>
            <a:ln w="19050" cap="flat" cmpd="sng">
              <a:solidFill>
                <a:schemeClr val="dk1"/>
              </a:solidFill>
              <a:prstDash val="dot"/>
              <a:round/>
              <a:headEnd type="none" w="med" len="med"/>
              <a:tailEnd type="none" w="med" len="med"/>
            </a:ln>
          </p:spPr>
        </p:cxnSp>
        <p:pic>
          <p:nvPicPr>
            <p:cNvPr id="56" name="Google Shape;176;p26">
              <a:extLst>
                <a:ext uri="{FF2B5EF4-FFF2-40B4-BE49-F238E27FC236}">
                  <a16:creationId xmlns:a16="http://schemas.microsoft.com/office/drawing/2014/main" id="{F0D93CDC-AC50-40F8-89CB-A1224FC07719}"/>
                </a:ext>
              </a:extLst>
            </p:cNvPr>
            <p:cNvPicPr preferRelativeResize="0"/>
            <p:nvPr/>
          </p:nvPicPr>
          <p:blipFill>
            <a:blip r:embed="rId11">
              <a:alphaModFix/>
            </a:blip>
            <a:stretch>
              <a:fillRect/>
            </a:stretch>
          </p:blipFill>
          <p:spPr>
            <a:xfrm>
              <a:off x="3900213" y="2614939"/>
              <a:ext cx="1014366" cy="440401"/>
            </a:xfrm>
            <a:prstGeom prst="rect">
              <a:avLst/>
            </a:prstGeom>
            <a:noFill/>
            <a:ln>
              <a:noFill/>
            </a:ln>
            <a:effectLst>
              <a:outerShdw blurRad="57150" dist="19050" dir="5400000" algn="bl" rotWithShape="0">
                <a:srgbClr val="000000">
                  <a:alpha val="50000"/>
                </a:srgbClr>
              </a:outerShdw>
            </a:effectLst>
          </p:spPr>
        </p:pic>
        <p:cxnSp>
          <p:nvCxnSpPr>
            <p:cNvPr id="57" name="Google Shape;200;p26">
              <a:extLst>
                <a:ext uri="{FF2B5EF4-FFF2-40B4-BE49-F238E27FC236}">
                  <a16:creationId xmlns:a16="http://schemas.microsoft.com/office/drawing/2014/main" id="{30063879-B9EE-4820-8DE9-096FC484AD4B}"/>
                </a:ext>
              </a:extLst>
            </p:cNvPr>
            <p:cNvCxnSpPr>
              <a:stCxn id="45" idx="1"/>
            </p:cNvCxnSpPr>
            <p:nvPr/>
          </p:nvCxnSpPr>
          <p:spPr>
            <a:xfrm rot="10800000">
              <a:off x="6220663" y="2066096"/>
              <a:ext cx="1700100" cy="167400"/>
            </a:xfrm>
            <a:prstGeom prst="straightConnector1">
              <a:avLst/>
            </a:prstGeom>
            <a:noFill/>
            <a:ln w="19050" cap="flat" cmpd="sng">
              <a:solidFill>
                <a:schemeClr val="dk1"/>
              </a:solidFill>
              <a:prstDash val="dot"/>
              <a:round/>
              <a:headEnd type="none" w="med" len="med"/>
              <a:tailEnd type="none" w="med" len="med"/>
            </a:ln>
          </p:spPr>
        </p:cxnSp>
        <p:sp>
          <p:nvSpPr>
            <p:cNvPr id="58" name="Google Shape;201;p26">
              <a:extLst>
                <a:ext uri="{FF2B5EF4-FFF2-40B4-BE49-F238E27FC236}">
                  <a16:creationId xmlns:a16="http://schemas.microsoft.com/office/drawing/2014/main" id="{A0D7E6A8-E2BD-480B-80DF-1763EEC39427}"/>
                </a:ext>
              </a:extLst>
            </p:cNvPr>
            <p:cNvSpPr txBox="1"/>
            <p:nvPr/>
          </p:nvSpPr>
          <p:spPr>
            <a:xfrm>
              <a:off x="7559613" y="2498625"/>
              <a:ext cx="1700100" cy="45748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800" dirty="0">
                  <a:latin typeface="Sassoon Penpals" panose="02000400000000000000" pitchFamily="50" charset="0"/>
                  <a:ea typeface="Quicksand"/>
                  <a:cs typeface="Quicksand"/>
                  <a:sym typeface="Quicksand"/>
                </a:rPr>
                <a:t>Laptop computer</a:t>
              </a:r>
              <a:endParaRPr sz="800" dirty="0">
                <a:latin typeface="Sassoon Penpals" panose="02000400000000000000" pitchFamily="50" charset="0"/>
                <a:ea typeface="Quicksand"/>
                <a:cs typeface="Quicksand"/>
                <a:sym typeface="Quicksand"/>
              </a:endParaRPr>
            </a:p>
          </p:txBody>
        </p:sp>
        <p:sp>
          <p:nvSpPr>
            <p:cNvPr id="59" name="Google Shape;202;p26">
              <a:extLst>
                <a:ext uri="{FF2B5EF4-FFF2-40B4-BE49-F238E27FC236}">
                  <a16:creationId xmlns:a16="http://schemas.microsoft.com/office/drawing/2014/main" id="{7E85E5CC-74D6-4BFA-A3A6-508F0DA34BFA}"/>
                </a:ext>
              </a:extLst>
            </p:cNvPr>
            <p:cNvSpPr txBox="1"/>
            <p:nvPr/>
          </p:nvSpPr>
          <p:spPr>
            <a:xfrm>
              <a:off x="7848457" y="190317"/>
              <a:ext cx="1989599" cy="66529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800" dirty="0">
                  <a:latin typeface="Sassoon Penpals" panose="02000400000000000000" pitchFamily="50" charset="0"/>
                  <a:ea typeface="Quicksand"/>
                  <a:cs typeface="Quicksand"/>
                  <a:sym typeface="Quicksand"/>
                </a:rPr>
                <a:t>Tablet computers</a:t>
              </a:r>
              <a:endParaRPr sz="800" dirty="0">
                <a:latin typeface="Sassoon Penpals" panose="02000400000000000000" pitchFamily="50" charset="0"/>
                <a:ea typeface="Quicksand"/>
                <a:cs typeface="Quicksand"/>
                <a:sym typeface="Quicksand"/>
              </a:endParaRPr>
            </a:p>
          </p:txBody>
        </p:sp>
        <p:pic>
          <p:nvPicPr>
            <p:cNvPr id="60" name="Google Shape;203;p26">
              <a:extLst>
                <a:ext uri="{FF2B5EF4-FFF2-40B4-BE49-F238E27FC236}">
                  <a16:creationId xmlns:a16="http://schemas.microsoft.com/office/drawing/2014/main" id="{B343429D-36B9-4C12-BD35-D5893731F92E}"/>
                </a:ext>
              </a:extLst>
            </p:cNvPr>
            <p:cNvPicPr preferRelativeResize="0"/>
            <p:nvPr/>
          </p:nvPicPr>
          <p:blipFill>
            <a:blip r:embed="rId12">
              <a:alphaModFix/>
            </a:blip>
            <a:stretch>
              <a:fillRect/>
            </a:stretch>
          </p:blipFill>
          <p:spPr>
            <a:xfrm>
              <a:off x="2435950" y="3977425"/>
              <a:ext cx="683100" cy="881209"/>
            </a:xfrm>
            <a:prstGeom prst="rect">
              <a:avLst/>
            </a:prstGeom>
            <a:noFill/>
            <a:ln>
              <a:noFill/>
            </a:ln>
          </p:spPr>
        </p:pic>
      </p:grpSp>
      <p:sp>
        <p:nvSpPr>
          <p:cNvPr id="63" name="Oval 62"/>
          <p:cNvSpPr/>
          <p:nvPr/>
        </p:nvSpPr>
        <p:spPr>
          <a:xfrm>
            <a:off x="7986849" y="352695"/>
            <a:ext cx="687600" cy="687754"/>
          </a:xfrm>
          <a:prstGeom prst="ellipse">
            <a:avLst/>
          </a:prstGeom>
          <a:blipFill>
            <a:blip r:embed="rId13"/>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E7DDE3D0-FEA9-4508-924D-8DA7B2739685}"/>
              </a:ext>
            </a:extLst>
          </p:cNvPr>
          <p:cNvSpPr/>
          <p:nvPr/>
        </p:nvSpPr>
        <p:spPr>
          <a:xfrm>
            <a:off x="7128567" y="352695"/>
            <a:ext cx="687600" cy="687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latin typeface="Sassoon Penpals" panose="02000400000000000000" pitchFamily="50" charset="0"/>
              </a:rPr>
              <a:t>Computer Science</a:t>
            </a:r>
          </a:p>
        </p:txBody>
      </p:sp>
      <p:pic>
        <p:nvPicPr>
          <p:cNvPr id="65" name="Picture 64" descr="Pevensey and Westham school logo">
            <a:hlinkClick r:id="rId14" action="ppaction://hlinksldjump"/>
            <a:extLst>
              <a:ext uri="{FF2B5EF4-FFF2-40B4-BE49-F238E27FC236}">
                <a16:creationId xmlns:a16="http://schemas.microsoft.com/office/drawing/2014/main" id="{4F796007-7EDE-4A02-8385-379A6A1A4A92}"/>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845131" y="352850"/>
            <a:ext cx="687600" cy="687600"/>
          </a:xfrm>
          <a:prstGeom prst="rect">
            <a:avLst/>
          </a:prstGeom>
          <a:noFill/>
          <a:ln>
            <a:noFill/>
          </a:ln>
        </p:spPr>
      </p:pic>
    </p:spTree>
    <p:extLst>
      <p:ext uri="{BB962C8B-B14F-4D97-AF65-F5344CB8AC3E}">
        <p14:creationId xmlns:p14="http://schemas.microsoft.com/office/powerpoint/2010/main" val="2987058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53" name="Rounded Rectangle 52"/>
          <p:cNvSpPr/>
          <p:nvPr/>
        </p:nvSpPr>
        <p:spPr>
          <a:xfrm>
            <a:off x="509501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Unit overview</a:t>
            </a: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sp>
        <p:nvSpPr>
          <p:cNvPr id="26" name="Rectangle 25"/>
          <p:cNvSpPr/>
          <p:nvPr/>
        </p:nvSpPr>
        <p:spPr>
          <a:xfrm>
            <a:off x="352697" y="352695"/>
            <a:ext cx="7463470" cy="68775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Year 3 – Events and actions</a:t>
            </a:r>
          </a:p>
        </p:txBody>
      </p:sp>
      <p:sp>
        <p:nvSpPr>
          <p:cNvPr id="69" name="TextBox 68"/>
          <p:cNvSpPr txBox="1"/>
          <p:nvPr/>
        </p:nvSpPr>
        <p:spPr>
          <a:xfrm>
            <a:off x="5162550" y="1803673"/>
            <a:ext cx="4239705" cy="1869743"/>
          </a:xfrm>
          <a:prstGeom prst="rect">
            <a:avLst/>
          </a:prstGeom>
          <a:noFill/>
        </p:spPr>
        <p:txBody>
          <a:bodyPr wrap="square" rtlCol="0">
            <a:spAutoFit/>
          </a:bodyPr>
          <a:lstStyle/>
          <a:p>
            <a:pPr>
              <a:spcAft>
                <a:spcPts val="200"/>
              </a:spcAft>
            </a:pPr>
            <a:r>
              <a:rPr lang="en-GB" sz="1650" dirty="0">
                <a:latin typeface="Sassoon Penpals" panose="02000400000000000000" pitchFamily="50" charset="0"/>
              </a:rPr>
              <a:t>We will be building upon our learning in Year 2        using Scratch Jr, by using a new programming application to program a game. We will be creating                                          movement, exploring the pen tool, and                                   learn how to debug a program. We                                          will then use everything we have                                              learnt to create a maze game.</a:t>
            </a:r>
          </a:p>
        </p:txBody>
      </p:sp>
      <p:sp>
        <p:nvSpPr>
          <p:cNvPr id="16" name="Rounded Rectangle 15"/>
          <p:cNvSpPr/>
          <p:nvPr/>
        </p:nvSpPr>
        <p:spPr>
          <a:xfrm>
            <a:off x="5095011" y="4070366"/>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Vocabulary</a:t>
            </a:r>
          </a:p>
        </p:txBody>
      </p:sp>
      <p:sp>
        <p:nvSpPr>
          <p:cNvPr id="17" name="Rounded Rectangle 16"/>
          <p:cNvSpPr/>
          <p:nvPr/>
        </p:nvSpPr>
        <p:spPr>
          <a:xfrm>
            <a:off x="326571" y="4057303"/>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Key questions</a:t>
            </a:r>
          </a:p>
          <a:p>
            <a:pPr marL="288000" lvl="0" indent="-288000">
              <a:spcAft>
                <a:spcPts val="200"/>
              </a:spcAft>
              <a:buFont typeface="Arial" panose="020B0604020202020204" pitchFamily="34" charset="0"/>
              <a:buChar char="•"/>
              <a:defRPr/>
            </a:pPr>
            <a:r>
              <a:rPr lang="en-GB" sz="1550" dirty="0">
                <a:solidFill>
                  <a:prstClr val="black"/>
                </a:solidFill>
                <a:latin typeface="Sassoon Penpals" panose="02000400000000000000" pitchFamily="50" charset="0"/>
              </a:rPr>
              <a:t>How do you control movement in computer games?</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What considerations do we need to make for our sprite?</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What does ‘pen down’ mean?</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Which coding blocks have been used?</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What does debugging mean? What is wrong with this project? How can I fix the code?</a:t>
            </a:r>
          </a:p>
        </p:txBody>
      </p:sp>
      <p:pic>
        <p:nvPicPr>
          <p:cNvPr id="19" name="Picture 4" descr="Blocky Question Mark Graphic - Symbols | Free Graphics &amp; Vectors - PicMonk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4545" y="4224244"/>
            <a:ext cx="4569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Free Scrabble Words Cliparts, Download Free Clip Art, Free Clip Art on  Clipart Libr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51" t="2083" r="21928"/>
          <a:stretch/>
        </p:blipFill>
        <p:spPr bwMode="auto">
          <a:xfrm>
            <a:off x="8876306" y="4224244"/>
            <a:ext cx="525949" cy="54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62551" y="4572622"/>
            <a:ext cx="1620523" cy="1810752"/>
          </a:xfrm>
          <a:prstGeom prst="rect">
            <a:avLst/>
          </a:prstGeom>
          <a:noFill/>
        </p:spPr>
        <p:txBody>
          <a:bodyPr wrap="square" rtlCol="0">
            <a:spAutoFit/>
          </a:bodyPr>
          <a:lstStyle/>
          <a:p>
            <a:pPr lvl="0">
              <a:spcAft>
                <a:spcPts val="200"/>
              </a:spcAft>
              <a:defRPr/>
            </a:pPr>
            <a:r>
              <a:rPr lang="en-GB" sz="2100" dirty="0">
                <a:solidFill>
                  <a:srgbClr val="006600"/>
                </a:solidFill>
                <a:latin typeface="Sassoon Penpals" panose="02000400000000000000" pitchFamily="50" charset="0"/>
              </a:rPr>
              <a:t>algorithm</a:t>
            </a:r>
          </a:p>
          <a:p>
            <a:pPr lvl="0">
              <a:spcAft>
                <a:spcPts val="200"/>
              </a:spcAft>
              <a:defRPr/>
            </a:pPr>
            <a:r>
              <a:rPr lang="en-GB" sz="2100" dirty="0">
                <a:solidFill>
                  <a:srgbClr val="006600"/>
                </a:solidFill>
                <a:latin typeface="Sassoon Penpals" panose="02000400000000000000" pitchFamily="50" charset="0"/>
              </a:rPr>
              <a:t>tinkering</a:t>
            </a:r>
          </a:p>
          <a:p>
            <a:pPr lvl="0">
              <a:spcAft>
                <a:spcPts val="200"/>
              </a:spcAft>
              <a:defRPr/>
            </a:pPr>
            <a:r>
              <a:rPr lang="en-GB" sz="2100" dirty="0">
                <a:solidFill>
                  <a:srgbClr val="006600"/>
                </a:solidFill>
                <a:latin typeface="Sassoon Penpals" panose="02000400000000000000" pitchFamily="50" charset="0"/>
              </a:rPr>
              <a:t>debug</a:t>
            </a:r>
          </a:p>
          <a:p>
            <a:pPr lvl="0">
              <a:spcAft>
                <a:spcPts val="200"/>
              </a:spcAft>
              <a:defRPr/>
            </a:pPr>
            <a:r>
              <a:rPr lang="en-GB" sz="2100" dirty="0">
                <a:solidFill>
                  <a:srgbClr val="006600"/>
                </a:solidFill>
                <a:latin typeface="Sassoon Penpals" panose="02000400000000000000" pitchFamily="50" charset="0"/>
              </a:rPr>
              <a:t>coding</a:t>
            </a:r>
          </a:p>
          <a:p>
            <a:pPr lvl="0">
              <a:spcAft>
                <a:spcPts val="200"/>
              </a:spcAft>
              <a:defRPr/>
            </a:pPr>
            <a:r>
              <a:rPr lang="en-GB" sz="2100" dirty="0">
                <a:solidFill>
                  <a:srgbClr val="006600"/>
                </a:solidFill>
                <a:latin typeface="Sassoon Penpals" panose="02000400000000000000" pitchFamily="50" charset="0"/>
              </a:rPr>
              <a:t>sprite</a:t>
            </a:r>
          </a:p>
        </p:txBody>
      </p:sp>
      <p:sp>
        <p:nvSpPr>
          <p:cNvPr id="22" name="TextBox 21"/>
          <p:cNvSpPr txBox="1"/>
          <p:nvPr/>
        </p:nvSpPr>
        <p:spPr>
          <a:xfrm>
            <a:off x="7210698" y="4572622"/>
            <a:ext cx="1620000" cy="1810752"/>
          </a:xfrm>
          <a:prstGeom prst="rect">
            <a:avLst/>
          </a:prstGeom>
          <a:noFill/>
        </p:spPr>
        <p:txBody>
          <a:bodyPr wrap="square" rtlCol="0">
            <a:spAutoFit/>
          </a:bodyPr>
          <a:lstStyle/>
          <a:p>
            <a:pPr lvl="0">
              <a:spcAft>
                <a:spcPts val="200"/>
              </a:spcAft>
              <a:defRPr/>
            </a:pPr>
            <a:r>
              <a:rPr lang="en-GB" sz="2100" dirty="0">
                <a:solidFill>
                  <a:srgbClr val="0000FF"/>
                </a:solidFill>
                <a:latin typeface="Sassoon Penpals" panose="02000400000000000000" pitchFamily="50" charset="0"/>
              </a:rPr>
              <a:t>input(s)</a:t>
            </a:r>
          </a:p>
          <a:p>
            <a:pPr lvl="0">
              <a:spcAft>
                <a:spcPts val="200"/>
              </a:spcAft>
              <a:defRPr/>
            </a:pPr>
            <a:r>
              <a:rPr lang="en-GB" sz="2100" dirty="0">
                <a:solidFill>
                  <a:srgbClr val="0000FF"/>
                </a:solidFill>
                <a:latin typeface="Sassoon Penpals" panose="02000400000000000000" pitchFamily="50" charset="0"/>
              </a:rPr>
              <a:t>output(s)</a:t>
            </a:r>
          </a:p>
          <a:p>
            <a:pPr lvl="0">
              <a:spcAft>
                <a:spcPts val="200"/>
              </a:spcAft>
              <a:defRPr/>
            </a:pPr>
            <a:r>
              <a:rPr lang="en-GB" sz="2100" dirty="0">
                <a:solidFill>
                  <a:srgbClr val="0000FF"/>
                </a:solidFill>
                <a:latin typeface="Sassoon Penpals" panose="02000400000000000000" pitchFamily="50" charset="0"/>
              </a:rPr>
              <a:t>process</a:t>
            </a:r>
          </a:p>
          <a:p>
            <a:pPr lvl="0">
              <a:spcAft>
                <a:spcPts val="200"/>
              </a:spcAft>
              <a:defRPr/>
            </a:pPr>
            <a:r>
              <a:rPr lang="en-GB" sz="2100" dirty="0">
                <a:solidFill>
                  <a:srgbClr val="0000FF"/>
                </a:solidFill>
                <a:latin typeface="Sassoon Penpals" panose="02000400000000000000" pitchFamily="50" charset="0"/>
              </a:rPr>
              <a:t>coding block</a:t>
            </a:r>
          </a:p>
          <a:p>
            <a:pPr lvl="0">
              <a:spcAft>
                <a:spcPts val="200"/>
              </a:spcAft>
              <a:defRPr/>
            </a:pPr>
            <a:r>
              <a:rPr lang="en-GB" sz="2100" dirty="0">
                <a:solidFill>
                  <a:srgbClr val="0000FF"/>
                </a:solidFill>
                <a:latin typeface="Sassoon Penpals" panose="02000400000000000000" pitchFamily="50" charset="0"/>
              </a:rPr>
              <a:t>decomposition</a:t>
            </a:r>
          </a:p>
        </p:txBody>
      </p:sp>
      <p:sp>
        <p:nvSpPr>
          <p:cNvPr id="24" name="Rounded Rectangle 38">
            <a:extLst>
              <a:ext uri="{FF2B5EF4-FFF2-40B4-BE49-F238E27FC236}">
                <a16:creationId xmlns:a16="http://schemas.microsoft.com/office/drawing/2014/main" id="{D1F72F37-EA5C-4881-8B12-95ACB3C5F105}"/>
              </a:ext>
            </a:extLst>
          </p:cNvPr>
          <p:cNvSpPr/>
          <p:nvPr/>
        </p:nvSpPr>
        <p:spPr>
          <a:xfrm>
            <a:off x="32657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Learning sequence</a:t>
            </a:r>
          </a:p>
          <a:p>
            <a:pPr marL="342900" lvl="0" indent="-342900">
              <a:spcAft>
                <a:spcPts val="200"/>
              </a:spcAft>
              <a:buFont typeface="+mj-lt"/>
              <a:buAutoNum type="arabicParenR"/>
              <a:defRPr/>
            </a:pPr>
            <a:r>
              <a:rPr lang="en-GB" sz="1750" dirty="0">
                <a:solidFill>
                  <a:schemeClr val="tx1"/>
                </a:solidFill>
                <a:latin typeface="Sassoon Penpals" panose="02000400000000000000" pitchFamily="50" charset="0"/>
              </a:rPr>
              <a:t>Engage with a programming application</a:t>
            </a:r>
          </a:p>
          <a:p>
            <a:pPr marL="342900" lvl="0" indent="-342900">
              <a:spcAft>
                <a:spcPts val="200"/>
              </a:spcAft>
              <a:buFont typeface="+mj-lt"/>
              <a:buAutoNum type="arabicParenR"/>
              <a:defRPr/>
            </a:pPr>
            <a:r>
              <a:rPr lang="en-GB" sz="1750" dirty="0">
                <a:solidFill>
                  <a:schemeClr val="tx1"/>
                </a:solidFill>
                <a:latin typeface="Sassoon Penpals" panose="02000400000000000000" pitchFamily="50" charset="0"/>
              </a:rPr>
              <a:t>Explore selecting a modifying a sprite for a purpose</a:t>
            </a:r>
          </a:p>
          <a:p>
            <a:pPr marL="342900" lvl="0" indent="-342900">
              <a:spcAft>
                <a:spcPts val="200"/>
              </a:spcAft>
              <a:buFont typeface="+mj-lt"/>
              <a:buAutoNum type="arabicParenR"/>
              <a:defRPr/>
            </a:pPr>
            <a:r>
              <a:rPr lang="en-GB" sz="1750" dirty="0">
                <a:solidFill>
                  <a:schemeClr val="tx1"/>
                </a:solidFill>
                <a:latin typeface="Sassoon Penpals" panose="02000400000000000000" pitchFamily="50" charset="0"/>
              </a:rPr>
              <a:t>Explore designing a maze</a:t>
            </a:r>
          </a:p>
          <a:p>
            <a:pPr marL="342900" lvl="0" indent="-342900">
              <a:spcAft>
                <a:spcPts val="200"/>
              </a:spcAft>
              <a:buFont typeface="+mj-lt"/>
              <a:buAutoNum type="arabicParenR"/>
              <a:defRPr/>
            </a:pPr>
            <a:r>
              <a:rPr lang="en-GB" sz="1750" dirty="0">
                <a:solidFill>
                  <a:schemeClr val="tx1"/>
                </a:solidFill>
                <a:latin typeface="Sassoon Penpals" panose="02000400000000000000" pitchFamily="50" charset="0"/>
              </a:rPr>
              <a:t>Explore adding additional features to a program</a:t>
            </a:r>
          </a:p>
          <a:p>
            <a:pPr marL="342900" lvl="0" indent="-342900">
              <a:spcAft>
                <a:spcPts val="200"/>
              </a:spcAft>
              <a:buFont typeface="+mj-lt"/>
              <a:buAutoNum type="arabicParenR"/>
              <a:defRPr/>
            </a:pPr>
            <a:r>
              <a:rPr lang="en-GB" sz="1750" dirty="0">
                <a:solidFill>
                  <a:schemeClr val="tx1"/>
                </a:solidFill>
                <a:latin typeface="Sassoon Penpals" panose="02000400000000000000" pitchFamily="50" charset="0"/>
              </a:rPr>
              <a:t>Explore debugging movement</a:t>
            </a:r>
          </a:p>
          <a:p>
            <a:pPr marL="342900" lvl="0" indent="-342900">
              <a:spcAft>
                <a:spcPts val="200"/>
              </a:spcAft>
              <a:buFont typeface="+mj-lt"/>
              <a:buAutoNum type="arabicParenR"/>
              <a:defRPr/>
            </a:pPr>
            <a:r>
              <a:rPr lang="en-GB" sz="1750" dirty="0">
                <a:solidFill>
                  <a:schemeClr val="tx1"/>
                </a:solidFill>
                <a:latin typeface="Sassoon Penpals" panose="02000400000000000000" pitchFamily="50" charset="0"/>
              </a:rPr>
              <a:t>Code a maze project</a:t>
            </a:r>
            <a:endParaRPr kumimoji="0" lang="en-GB" sz="175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pic>
        <p:nvPicPr>
          <p:cNvPr id="27" name="Picture 2" descr="13,418 Dartboard Illustrations, Royalty-Free Vector Graphics &amp; Clip Art -  iStock">
            <a:extLst>
              <a:ext uri="{FF2B5EF4-FFF2-40B4-BE49-F238E27FC236}">
                <a16:creationId xmlns:a16="http://schemas.microsoft.com/office/drawing/2014/main" id="{15A29A7C-E2AE-4453-A02E-7AF1572FB6F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448" b="4535"/>
          <a:stretch/>
        </p:blipFill>
        <p:spPr bwMode="auto">
          <a:xfrm>
            <a:off x="4129253" y="1472914"/>
            <a:ext cx="512215" cy="5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C4FAA38B-356A-43BC-82C7-0026EFE4846C}"/>
              </a:ext>
            </a:extLst>
          </p:cNvPr>
          <p:cNvPicPr>
            <a:picLocks noChangeAspect="1"/>
          </p:cNvPicPr>
          <p:nvPr/>
        </p:nvPicPr>
        <p:blipFill>
          <a:blip r:embed="rId5"/>
          <a:stretch>
            <a:fillRect/>
          </a:stretch>
        </p:blipFill>
        <p:spPr>
          <a:xfrm>
            <a:off x="8859002" y="1472914"/>
            <a:ext cx="543253" cy="540000"/>
          </a:xfrm>
          <a:prstGeom prst="rect">
            <a:avLst/>
          </a:prstGeom>
        </p:spPr>
      </p:pic>
      <p:pic>
        <p:nvPicPr>
          <p:cNvPr id="23" name="Picture 6" descr="Image result for scratch">
            <a:hlinkClick r:id="rId6"/>
            <a:extLst>
              <a:ext uri="{FF2B5EF4-FFF2-40B4-BE49-F238E27FC236}">
                <a16:creationId xmlns:a16="http://schemas.microsoft.com/office/drawing/2014/main" id="{475C7302-2C59-4800-A43F-DBF9805F689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440" t="6024" r="6245" b="6850"/>
          <a:stretch/>
        </p:blipFill>
        <p:spPr bwMode="auto">
          <a:xfrm>
            <a:off x="7986849" y="2433922"/>
            <a:ext cx="1415406" cy="1200501"/>
          </a:xfrm>
          <a:prstGeom prst="rect">
            <a:avLst/>
          </a:prstGeom>
          <a:noFill/>
          <a:extLst>
            <a:ext uri="{909E8E84-426E-40DD-AFC4-6F175D3DCCD1}">
              <a14:hiddenFill xmlns:a14="http://schemas.microsoft.com/office/drawing/2010/main">
                <a:solidFill>
                  <a:srgbClr val="FFFFFF"/>
                </a:solidFill>
              </a14:hiddenFill>
            </a:ext>
          </a:extLst>
        </p:spPr>
      </p:pic>
      <p:sp>
        <p:nvSpPr>
          <p:cNvPr id="30" name="Oval 29"/>
          <p:cNvSpPr/>
          <p:nvPr/>
        </p:nvSpPr>
        <p:spPr>
          <a:xfrm>
            <a:off x="7986849" y="352695"/>
            <a:ext cx="687600" cy="687754"/>
          </a:xfrm>
          <a:prstGeom prst="ellipse">
            <a:avLst/>
          </a:prstGeom>
          <a:blipFill>
            <a:blip r:embed="rId8"/>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E7DDE3D0-FEA9-4508-924D-8DA7B2739685}"/>
              </a:ext>
            </a:extLst>
          </p:cNvPr>
          <p:cNvSpPr/>
          <p:nvPr/>
        </p:nvSpPr>
        <p:spPr>
          <a:xfrm>
            <a:off x="7128567" y="352695"/>
            <a:ext cx="687600" cy="687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latin typeface="Sassoon Penpals" panose="02000400000000000000" pitchFamily="50" charset="0"/>
              </a:rPr>
              <a:t>Computer Science</a:t>
            </a:r>
          </a:p>
        </p:txBody>
      </p:sp>
      <p:pic>
        <p:nvPicPr>
          <p:cNvPr id="32" name="Picture 31" descr="Pevensey and Westham school logo">
            <a:hlinkClick r:id="rId9" action="ppaction://hlinksldjump"/>
            <a:extLst>
              <a:ext uri="{FF2B5EF4-FFF2-40B4-BE49-F238E27FC236}">
                <a16:creationId xmlns:a16="http://schemas.microsoft.com/office/drawing/2014/main" id="{4F796007-7EDE-4A02-8385-379A6A1A4A92}"/>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45131" y="352850"/>
            <a:ext cx="687600" cy="687600"/>
          </a:xfrm>
          <a:prstGeom prst="rect">
            <a:avLst/>
          </a:prstGeom>
          <a:noFill/>
          <a:ln>
            <a:noFill/>
          </a:ln>
        </p:spPr>
      </p:pic>
    </p:spTree>
    <p:extLst>
      <p:ext uri="{BB962C8B-B14F-4D97-AF65-F5344CB8AC3E}">
        <p14:creationId xmlns:p14="http://schemas.microsoft.com/office/powerpoint/2010/main" val="2611477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53" name="Rounded Rectangle 52"/>
          <p:cNvSpPr/>
          <p:nvPr/>
        </p:nvSpPr>
        <p:spPr>
          <a:xfrm>
            <a:off x="509501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Unit overview</a:t>
            </a: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sp>
        <p:nvSpPr>
          <p:cNvPr id="26" name="Rectangle 25"/>
          <p:cNvSpPr/>
          <p:nvPr/>
        </p:nvSpPr>
        <p:spPr>
          <a:xfrm>
            <a:off x="352697" y="352695"/>
            <a:ext cx="7463470" cy="68775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Year 3 – Desktop publishing</a:t>
            </a:r>
          </a:p>
        </p:txBody>
      </p:sp>
      <p:sp>
        <p:nvSpPr>
          <p:cNvPr id="69" name="TextBox 68"/>
          <p:cNvSpPr txBox="1"/>
          <p:nvPr/>
        </p:nvSpPr>
        <p:spPr>
          <a:xfrm>
            <a:off x="5162550" y="1803673"/>
            <a:ext cx="4239705" cy="1754326"/>
          </a:xfrm>
          <a:prstGeom prst="rect">
            <a:avLst/>
          </a:prstGeom>
          <a:noFill/>
        </p:spPr>
        <p:txBody>
          <a:bodyPr wrap="square" rtlCol="0">
            <a:spAutoFit/>
          </a:bodyPr>
          <a:lstStyle/>
          <a:p>
            <a:pPr>
              <a:spcAft>
                <a:spcPts val="200"/>
              </a:spcAft>
            </a:pPr>
            <a:r>
              <a:rPr lang="en-GB" dirty="0">
                <a:latin typeface="Sassoon Penpals" panose="02000400000000000000" pitchFamily="50" charset="0"/>
              </a:rPr>
              <a:t>We will be building upon our word processing           in Year 1 and 2, to explore how text and images can be used together using desktop publishing (DTP). We will express our learning                                           by creating magazine                                                covers and posters.</a:t>
            </a:r>
          </a:p>
        </p:txBody>
      </p:sp>
      <p:sp>
        <p:nvSpPr>
          <p:cNvPr id="16" name="Rounded Rectangle 15"/>
          <p:cNvSpPr/>
          <p:nvPr/>
        </p:nvSpPr>
        <p:spPr>
          <a:xfrm>
            <a:off x="5095011" y="4070366"/>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Vocabulary</a:t>
            </a:r>
          </a:p>
        </p:txBody>
      </p:sp>
      <p:sp>
        <p:nvSpPr>
          <p:cNvPr id="17" name="Rounded Rectangle 16"/>
          <p:cNvSpPr/>
          <p:nvPr/>
        </p:nvSpPr>
        <p:spPr>
          <a:xfrm>
            <a:off x="326571" y="4057303"/>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Key questions</a:t>
            </a:r>
          </a:p>
          <a:p>
            <a:pPr marL="288000" lvl="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What does it mean? Which is more effective?</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Can you edit it? What would you change?</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What is a placeholder? What does a good front cover look like?</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What’s the purpose?</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Where is desktop publishing used in the real world? What are the benefits of desktop publishing?</a:t>
            </a:r>
          </a:p>
        </p:txBody>
      </p:sp>
      <p:pic>
        <p:nvPicPr>
          <p:cNvPr id="19" name="Picture 4" descr="Blocky Question Mark Graphic - Symbols | Free Graphics &amp; Vectors - PicMonk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4545" y="4224244"/>
            <a:ext cx="4569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Free Scrabble Words Cliparts, Download Free Clip Art, Free Clip Art on  Clipart Libr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51" t="2083" r="21928"/>
          <a:stretch/>
        </p:blipFill>
        <p:spPr bwMode="auto">
          <a:xfrm>
            <a:off x="8876306" y="4224244"/>
            <a:ext cx="525949" cy="54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62551" y="4572622"/>
            <a:ext cx="1620523" cy="1810752"/>
          </a:xfrm>
          <a:prstGeom prst="rect">
            <a:avLst/>
          </a:prstGeom>
          <a:noFill/>
        </p:spPr>
        <p:txBody>
          <a:bodyPr wrap="square" rtlCol="0">
            <a:spAutoFit/>
          </a:bodyPr>
          <a:lstStyle/>
          <a:p>
            <a:pPr lvl="0">
              <a:spcAft>
                <a:spcPts val="200"/>
              </a:spcAft>
              <a:defRPr/>
            </a:pPr>
            <a:r>
              <a:rPr lang="en-GB" sz="2100" dirty="0">
                <a:solidFill>
                  <a:srgbClr val="006600"/>
                </a:solidFill>
                <a:latin typeface="Sassoon Penpals" panose="02000400000000000000" pitchFamily="50" charset="0"/>
              </a:rPr>
              <a:t>text</a:t>
            </a:r>
          </a:p>
          <a:p>
            <a:pPr lvl="0">
              <a:spcAft>
                <a:spcPts val="200"/>
              </a:spcAft>
              <a:defRPr/>
            </a:pPr>
            <a:r>
              <a:rPr lang="en-GB" sz="2100" dirty="0">
                <a:solidFill>
                  <a:srgbClr val="006600"/>
                </a:solidFill>
                <a:latin typeface="Sassoon Penpals" panose="02000400000000000000" pitchFamily="50" charset="0"/>
              </a:rPr>
              <a:t>cursor</a:t>
            </a:r>
          </a:p>
          <a:p>
            <a:pPr lvl="0">
              <a:spcAft>
                <a:spcPts val="200"/>
              </a:spcAft>
              <a:defRPr/>
            </a:pPr>
            <a:r>
              <a:rPr lang="en-GB" sz="2100" dirty="0">
                <a:solidFill>
                  <a:srgbClr val="006600"/>
                </a:solidFill>
                <a:latin typeface="Sassoon Penpals" panose="02000400000000000000" pitchFamily="50" charset="0"/>
              </a:rPr>
              <a:t>select</a:t>
            </a:r>
          </a:p>
          <a:p>
            <a:pPr lvl="0">
              <a:spcAft>
                <a:spcPts val="200"/>
              </a:spcAft>
              <a:defRPr/>
            </a:pPr>
            <a:r>
              <a:rPr lang="en-GB" sz="2100" dirty="0">
                <a:solidFill>
                  <a:srgbClr val="006600"/>
                </a:solidFill>
                <a:latin typeface="Sassoon Penpals" panose="02000400000000000000" pitchFamily="50" charset="0"/>
              </a:rPr>
              <a:t>font</a:t>
            </a:r>
          </a:p>
          <a:p>
            <a:pPr>
              <a:spcAft>
                <a:spcPts val="200"/>
              </a:spcAft>
              <a:defRPr/>
            </a:pPr>
            <a:r>
              <a:rPr lang="en-GB" sz="2100" dirty="0">
                <a:solidFill>
                  <a:srgbClr val="0000FF"/>
                </a:solidFill>
                <a:latin typeface="Sassoon Penpals" panose="02000400000000000000" pitchFamily="50" charset="0"/>
              </a:rPr>
              <a:t>portrait</a:t>
            </a:r>
          </a:p>
        </p:txBody>
      </p:sp>
      <p:sp>
        <p:nvSpPr>
          <p:cNvPr id="22" name="TextBox 21"/>
          <p:cNvSpPr txBox="1"/>
          <p:nvPr/>
        </p:nvSpPr>
        <p:spPr>
          <a:xfrm>
            <a:off x="7210698" y="4572622"/>
            <a:ext cx="1620000" cy="1810752"/>
          </a:xfrm>
          <a:prstGeom prst="rect">
            <a:avLst/>
          </a:prstGeom>
          <a:noFill/>
        </p:spPr>
        <p:txBody>
          <a:bodyPr wrap="square" rtlCol="0">
            <a:spAutoFit/>
          </a:bodyPr>
          <a:lstStyle/>
          <a:p>
            <a:pPr lvl="0">
              <a:spcAft>
                <a:spcPts val="200"/>
              </a:spcAft>
              <a:defRPr/>
            </a:pPr>
            <a:r>
              <a:rPr lang="en-GB" sz="2100" dirty="0">
                <a:solidFill>
                  <a:srgbClr val="0000FF"/>
                </a:solidFill>
                <a:latin typeface="Sassoon Penpals" panose="02000400000000000000" pitchFamily="50" charset="0"/>
              </a:rPr>
              <a:t>landscape</a:t>
            </a:r>
          </a:p>
          <a:p>
            <a:pPr lvl="0">
              <a:spcAft>
                <a:spcPts val="200"/>
              </a:spcAft>
              <a:defRPr/>
            </a:pPr>
            <a:r>
              <a:rPr lang="en-GB" sz="2100" dirty="0">
                <a:solidFill>
                  <a:srgbClr val="0000FF"/>
                </a:solidFill>
                <a:latin typeface="Sassoon Penpals" panose="02000400000000000000" pitchFamily="50" charset="0"/>
              </a:rPr>
              <a:t>layout</a:t>
            </a:r>
          </a:p>
          <a:p>
            <a:pPr lvl="0">
              <a:spcAft>
                <a:spcPts val="200"/>
              </a:spcAft>
              <a:defRPr/>
            </a:pPr>
            <a:r>
              <a:rPr lang="en-GB" sz="2100" dirty="0">
                <a:solidFill>
                  <a:srgbClr val="0000FF"/>
                </a:solidFill>
                <a:latin typeface="Sassoon Penpals" panose="02000400000000000000" pitchFamily="50" charset="0"/>
              </a:rPr>
              <a:t>place holders</a:t>
            </a:r>
          </a:p>
          <a:p>
            <a:pPr lvl="0">
              <a:spcAft>
                <a:spcPts val="200"/>
              </a:spcAft>
              <a:defRPr/>
            </a:pPr>
            <a:r>
              <a:rPr lang="en-GB" sz="2100" dirty="0">
                <a:solidFill>
                  <a:srgbClr val="0000FF"/>
                </a:solidFill>
                <a:latin typeface="Sassoon Penpals" panose="02000400000000000000" pitchFamily="50" charset="0"/>
              </a:rPr>
              <a:t>resize</a:t>
            </a:r>
          </a:p>
          <a:p>
            <a:pPr lvl="0">
              <a:spcAft>
                <a:spcPts val="200"/>
              </a:spcAft>
              <a:defRPr/>
            </a:pPr>
            <a:r>
              <a:rPr lang="en-GB" sz="2100" dirty="0">
                <a:solidFill>
                  <a:srgbClr val="0000FF"/>
                </a:solidFill>
                <a:latin typeface="Sassoon Penpals" panose="02000400000000000000" pitchFamily="50" charset="0"/>
              </a:rPr>
              <a:t>insert</a:t>
            </a:r>
          </a:p>
        </p:txBody>
      </p:sp>
      <p:sp>
        <p:nvSpPr>
          <p:cNvPr id="24" name="Rounded Rectangle 38">
            <a:extLst>
              <a:ext uri="{FF2B5EF4-FFF2-40B4-BE49-F238E27FC236}">
                <a16:creationId xmlns:a16="http://schemas.microsoft.com/office/drawing/2014/main" id="{D1F72F37-EA5C-4881-8B12-95ACB3C5F105}"/>
              </a:ext>
            </a:extLst>
          </p:cNvPr>
          <p:cNvSpPr/>
          <p:nvPr/>
        </p:nvSpPr>
        <p:spPr>
          <a:xfrm>
            <a:off x="32657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Learning sequence</a:t>
            </a:r>
          </a:p>
          <a:p>
            <a:pPr marL="342900" lvl="0" indent="-342900">
              <a:spcAft>
                <a:spcPts val="200"/>
              </a:spcAft>
              <a:buFont typeface="+mj-lt"/>
              <a:buAutoNum type="arabicParenR"/>
              <a:defRPr/>
            </a:pPr>
            <a:r>
              <a:rPr lang="en-GB" sz="1550" dirty="0">
                <a:solidFill>
                  <a:prstClr val="black"/>
                </a:solidFill>
                <a:latin typeface="Sassoon Penpals" panose="02000400000000000000" pitchFamily="50" charset="0"/>
              </a:rPr>
              <a:t>Enquire how to communicate with text and                  images</a:t>
            </a:r>
          </a:p>
          <a:p>
            <a:pPr marL="342900" lvl="0" indent="-342900">
              <a:spcAft>
                <a:spcPts val="200"/>
              </a:spcAft>
              <a:buFont typeface="+mj-lt"/>
              <a:buAutoNum type="arabicParenR"/>
              <a:defRPr/>
            </a:pPr>
            <a:r>
              <a:rPr lang="en-GB" sz="1550" dirty="0">
                <a:solidFill>
                  <a:schemeClr val="tx1"/>
                </a:solidFill>
                <a:latin typeface="Sassoon Penpals" panose="02000400000000000000" pitchFamily="50" charset="0"/>
              </a:rPr>
              <a:t>Change and edit text for a given purpose</a:t>
            </a:r>
          </a:p>
          <a:p>
            <a:pPr marL="342900" lvl="0" indent="-342900">
              <a:spcAft>
                <a:spcPts val="200"/>
              </a:spcAft>
              <a:buFont typeface="+mj-lt"/>
              <a:buAutoNum type="arabicParenR"/>
              <a:defRPr/>
            </a:pPr>
            <a:r>
              <a:rPr lang="en-GB" sz="1550" dirty="0">
                <a:solidFill>
                  <a:schemeClr val="tx1"/>
                </a:solidFill>
                <a:latin typeface="Sassoon Penpals" panose="02000400000000000000" pitchFamily="50" charset="0"/>
              </a:rPr>
              <a:t>Explore placeholders</a:t>
            </a:r>
          </a:p>
          <a:p>
            <a:pPr marL="342900" lvl="0" indent="-342900">
              <a:spcAft>
                <a:spcPts val="200"/>
              </a:spcAft>
              <a:buFont typeface="+mj-lt"/>
              <a:buAutoNum type="arabicParenR"/>
              <a:defRPr/>
            </a:pPr>
            <a:r>
              <a:rPr lang="en-GB" sz="1550" dirty="0">
                <a:solidFill>
                  <a:schemeClr val="tx1"/>
                </a:solidFill>
                <a:latin typeface="Sassoon Penpals" panose="02000400000000000000" pitchFamily="50" charset="0"/>
              </a:rPr>
              <a:t>Explore making choices about a cover</a:t>
            </a:r>
          </a:p>
          <a:p>
            <a:pPr marL="342900" lvl="0" indent="-342900">
              <a:spcAft>
                <a:spcPts val="200"/>
              </a:spcAft>
              <a:buFont typeface="+mj-lt"/>
              <a:buAutoNum type="arabicParenR"/>
              <a:defRPr/>
            </a:pPr>
            <a:r>
              <a:rPr lang="en-GB" sz="1550" dirty="0">
                <a:solidFill>
                  <a:schemeClr val="tx1"/>
                </a:solidFill>
                <a:latin typeface="Sassoon Penpals" panose="02000400000000000000" pitchFamily="50" charset="0"/>
              </a:rPr>
              <a:t>Explore different layouts for different purposes</a:t>
            </a:r>
          </a:p>
          <a:p>
            <a:pPr marL="342900" lvl="0" indent="-342900">
              <a:spcAft>
                <a:spcPts val="200"/>
              </a:spcAft>
              <a:buFont typeface="+mj-lt"/>
              <a:buAutoNum type="arabicParenR"/>
              <a:defRPr/>
            </a:pPr>
            <a:r>
              <a:rPr lang="en-GB" sz="1550" dirty="0">
                <a:solidFill>
                  <a:schemeClr val="tx1"/>
                </a:solidFill>
                <a:latin typeface="Sassoon Penpals" panose="02000400000000000000" pitchFamily="50" charset="0"/>
              </a:rPr>
              <a:t>Express how desktop publishing is useful</a:t>
            </a:r>
            <a:endParaRPr kumimoji="0" lang="en-GB" sz="155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pic>
        <p:nvPicPr>
          <p:cNvPr id="27" name="Picture 2" descr="13,418 Dartboard Illustrations, Royalty-Free Vector Graphics &amp; Clip Art -  iStock">
            <a:extLst>
              <a:ext uri="{FF2B5EF4-FFF2-40B4-BE49-F238E27FC236}">
                <a16:creationId xmlns:a16="http://schemas.microsoft.com/office/drawing/2014/main" id="{15A29A7C-E2AE-4453-A02E-7AF1572FB6F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448" b="4535"/>
          <a:stretch/>
        </p:blipFill>
        <p:spPr bwMode="auto">
          <a:xfrm>
            <a:off x="4129253" y="1472914"/>
            <a:ext cx="512215" cy="5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C4FAA38B-356A-43BC-82C7-0026EFE4846C}"/>
              </a:ext>
            </a:extLst>
          </p:cNvPr>
          <p:cNvPicPr>
            <a:picLocks noChangeAspect="1"/>
          </p:cNvPicPr>
          <p:nvPr/>
        </p:nvPicPr>
        <p:blipFill>
          <a:blip r:embed="rId5"/>
          <a:stretch>
            <a:fillRect/>
          </a:stretch>
        </p:blipFill>
        <p:spPr>
          <a:xfrm>
            <a:off x="8859002" y="1472914"/>
            <a:ext cx="543253" cy="540000"/>
          </a:xfrm>
          <a:prstGeom prst="rect">
            <a:avLst/>
          </a:prstGeom>
        </p:spPr>
      </p:pic>
      <p:sp>
        <p:nvSpPr>
          <p:cNvPr id="28" name="Oval 27"/>
          <p:cNvSpPr/>
          <p:nvPr/>
        </p:nvSpPr>
        <p:spPr>
          <a:xfrm>
            <a:off x="7986849" y="352695"/>
            <a:ext cx="687600" cy="687754"/>
          </a:xfrm>
          <a:prstGeom prst="ellipse">
            <a:avLst/>
          </a:prstGeom>
          <a:blipFill>
            <a:blip r:embed="rId6"/>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descr="Pevensey and Westham school logo">
            <a:hlinkClick r:id="rId7" action="ppaction://hlinksldjump"/>
            <a:extLst>
              <a:ext uri="{FF2B5EF4-FFF2-40B4-BE49-F238E27FC236}">
                <a16:creationId xmlns:a16="http://schemas.microsoft.com/office/drawing/2014/main" id="{4F796007-7EDE-4A02-8385-379A6A1A4A92}"/>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45131" y="352850"/>
            <a:ext cx="687600" cy="687600"/>
          </a:xfrm>
          <a:prstGeom prst="rect">
            <a:avLst/>
          </a:prstGeom>
          <a:noFill/>
          <a:ln>
            <a:noFill/>
          </a:ln>
        </p:spPr>
      </p:pic>
      <p:sp>
        <p:nvSpPr>
          <p:cNvPr id="31" name="Oval 30">
            <a:extLst>
              <a:ext uri="{FF2B5EF4-FFF2-40B4-BE49-F238E27FC236}">
                <a16:creationId xmlns:a16="http://schemas.microsoft.com/office/drawing/2014/main" id="{FB4B504B-3620-4290-B127-C1A22AE08F1D}"/>
              </a:ext>
            </a:extLst>
          </p:cNvPr>
          <p:cNvSpPr/>
          <p:nvPr/>
        </p:nvSpPr>
        <p:spPr>
          <a:xfrm>
            <a:off x="7128567" y="352849"/>
            <a:ext cx="687600" cy="687600"/>
          </a:xfrm>
          <a:prstGeom prst="ellipse">
            <a:avLst/>
          </a:prstGeom>
          <a:solidFill>
            <a:srgbClr val="FF327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dirty="0">
                <a:solidFill>
                  <a:schemeClr val="tx1"/>
                </a:solidFill>
                <a:latin typeface="Sassoon Penpals" panose="02000400000000000000" pitchFamily="50" charset="0"/>
              </a:rPr>
              <a:t>Information Technology</a:t>
            </a:r>
          </a:p>
        </p:txBody>
      </p:sp>
      <p:pic>
        <p:nvPicPr>
          <p:cNvPr id="23" name="Picture 22">
            <a:hlinkClick r:id="rId9"/>
            <a:extLst>
              <a:ext uri="{FF2B5EF4-FFF2-40B4-BE49-F238E27FC236}">
                <a16:creationId xmlns:a16="http://schemas.microsoft.com/office/drawing/2014/main" id="{F3F206D3-45E2-4E37-8A0A-9E416B5143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28452" y="2709863"/>
            <a:ext cx="2073801" cy="908950"/>
          </a:xfrm>
          <a:prstGeom prst="rect">
            <a:avLst/>
          </a:prstGeom>
        </p:spPr>
      </p:pic>
    </p:spTree>
    <p:extLst>
      <p:ext uri="{BB962C8B-B14F-4D97-AF65-F5344CB8AC3E}">
        <p14:creationId xmlns:p14="http://schemas.microsoft.com/office/powerpoint/2010/main" val="1392838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53" name="Rounded Rectangle 52"/>
          <p:cNvSpPr/>
          <p:nvPr/>
        </p:nvSpPr>
        <p:spPr>
          <a:xfrm>
            <a:off x="509501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Unit overview</a:t>
            </a: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sp>
        <p:nvSpPr>
          <p:cNvPr id="26" name="Rectangle 25"/>
          <p:cNvSpPr/>
          <p:nvPr/>
        </p:nvSpPr>
        <p:spPr>
          <a:xfrm>
            <a:off x="352697" y="352695"/>
            <a:ext cx="7463470" cy="68775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Year 3 – Animation</a:t>
            </a:r>
          </a:p>
        </p:txBody>
      </p:sp>
      <p:sp>
        <p:nvSpPr>
          <p:cNvPr id="69" name="TextBox 68"/>
          <p:cNvSpPr txBox="1"/>
          <p:nvPr/>
        </p:nvSpPr>
        <p:spPr>
          <a:xfrm>
            <a:off x="5162550" y="1803673"/>
            <a:ext cx="4239705" cy="2098010"/>
          </a:xfrm>
          <a:prstGeom prst="rect">
            <a:avLst/>
          </a:prstGeom>
          <a:noFill/>
        </p:spPr>
        <p:txBody>
          <a:bodyPr wrap="square" rtlCol="0">
            <a:spAutoFit/>
          </a:bodyPr>
          <a:lstStyle/>
          <a:p>
            <a:pPr lvl="0">
              <a:spcAft>
                <a:spcPts val="200"/>
              </a:spcAft>
              <a:defRPr/>
            </a:pPr>
            <a:r>
              <a:rPr lang="en-GB" sz="1700" dirty="0">
                <a:solidFill>
                  <a:prstClr val="black"/>
                </a:solidFill>
                <a:latin typeface="Sassoon Penpals" panose="02000400000000000000" pitchFamily="50" charset="0"/>
              </a:rPr>
              <a:t>We will be learning about how animations are               created using frames and a series of images                        to create the illusion of movement. We                      will express our learning with a class                                 themed animation.</a:t>
            </a:r>
          </a:p>
          <a:p>
            <a:pPr>
              <a:spcAft>
                <a:spcPts val="200"/>
              </a:spcAft>
              <a:defRPr/>
            </a:pPr>
            <a:r>
              <a:rPr lang="en-GB" sz="1200" dirty="0">
                <a:solidFill>
                  <a:srgbClr val="FF0000"/>
                </a:solidFill>
                <a:latin typeface="Sassoon Penpals" panose="02000400000000000000" pitchFamily="50" charset="0"/>
              </a:rPr>
              <a:t>Note: due to storage requirements on the iPad, lessons 4                                 to 6 would benefit from being on the same day or week.</a:t>
            </a: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sp>
        <p:nvSpPr>
          <p:cNvPr id="16" name="Rounded Rectangle 15"/>
          <p:cNvSpPr/>
          <p:nvPr/>
        </p:nvSpPr>
        <p:spPr>
          <a:xfrm>
            <a:off x="5095011" y="4070366"/>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Vocabulary</a:t>
            </a:r>
          </a:p>
        </p:txBody>
      </p:sp>
      <p:sp>
        <p:nvSpPr>
          <p:cNvPr id="17" name="Rounded Rectangle 16"/>
          <p:cNvSpPr/>
          <p:nvPr/>
        </p:nvSpPr>
        <p:spPr>
          <a:xfrm>
            <a:off x="326571" y="4057303"/>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Key questions</a:t>
            </a:r>
          </a:p>
          <a:p>
            <a:pPr marL="288000" lvl="0" indent="-288000">
              <a:spcAft>
                <a:spcPts val="200"/>
              </a:spcAft>
              <a:buFont typeface="Arial" panose="020B0604020202020204" pitchFamily="34" charset="0"/>
              <a:buChar char="•"/>
              <a:defRPr/>
            </a:pPr>
            <a:r>
              <a:rPr lang="en-GB" dirty="0">
                <a:solidFill>
                  <a:schemeClr val="tx1"/>
                </a:solidFill>
                <a:latin typeface="Sassoon Penpals" panose="02000400000000000000" pitchFamily="50" charset="0"/>
              </a:rPr>
              <a:t>Can a picture move? What is an animation?</a:t>
            </a:r>
          </a:p>
          <a:p>
            <a:pPr marL="288000" indent="-288000">
              <a:spcAft>
                <a:spcPts val="200"/>
              </a:spcAft>
              <a:buFont typeface="Arial" panose="020B0604020202020204" pitchFamily="34" charset="0"/>
              <a:buChar char="•"/>
              <a:defRPr/>
            </a:pPr>
            <a:r>
              <a:rPr lang="en-GB" dirty="0">
                <a:solidFill>
                  <a:schemeClr val="tx1"/>
                </a:solidFill>
                <a:latin typeface="Sassoon Penpals" panose="02000400000000000000" pitchFamily="50" charset="0"/>
              </a:rPr>
              <a:t>Can you predict what will happen? Can you create your own stop-frame animation?</a:t>
            </a:r>
          </a:p>
          <a:p>
            <a:pPr marL="288000" indent="-288000">
              <a:spcAft>
                <a:spcPts val="200"/>
              </a:spcAft>
              <a:buFont typeface="Arial" panose="020B0604020202020204" pitchFamily="34" charset="0"/>
              <a:buChar char="•"/>
              <a:defRPr/>
            </a:pPr>
            <a:r>
              <a:rPr lang="en-GB" dirty="0">
                <a:solidFill>
                  <a:schemeClr val="tx1"/>
                </a:solidFill>
                <a:latin typeface="Sassoon Penpals" panose="02000400000000000000" pitchFamily="50" charset="0"/>
              </a:rPr>
              <a:t>How does a storyboard work?</a:t>
            </a:r>
          </a:p>
          <a:p>
            <a:pPr marL="288000" indent="-288000">
              <a:spcAft>
                <a:spcPts val="200"/>
              </a:spcAft>
              <a:buFont typeface="Arial" panose="020B0604020202020204" pitchFamily="34" charset="0"/>
              <a:buChar char="•"/>
              <a:defRPr/>
            </a:pPr>
            <a:r>
              <a:rPr lang="en-GB" dirty="0">
                <a:solidFill>
                  <a:schemeClr val="tx1"/>
                </a:solidFill>
                <a:latin typeface="Sassoon Penpals" panose="02000400000000000000" pitchFamily="50" charset="0"/>
              </a:rPr>
              <a:t>Why do you need to keep an animation consistent?</a:t>
            </a:r>
          </a:p>
          <a:p>
            <a:pPr marL="288000" indent="-288000">
              <a:spcAft>
                <a:spcPts val="200"/>
              </a:spcAft>
              <a:buFont typeface="Arial" panose="020B0604020202020204" pitchFamily="34" charset="0"/>
              <a:buChar char="•"/>
              <a:defRPr/>
            </a:pPr>
            <a:r>
              <a:rPr lang="en-GB" dirty="0">
                <a:solidFill>
                  <a:schemeClr val="tx1"/>
                </a:solidFill>
                <a:latin typeface="Sassoon Penpals" panose="02000400000000000000" pitchFamily="50" charset="0"/>
              </a:rPr>
              <a:t>What is the impact?</a:t>
            </a:r>
          </a:p>
        </p:txBody>
      </p:sp>
      <p:pic>
        <p:nvPicPr>
          <p:cNvPr id="19" name="Picture 4" descr="Blocky Question Mark Graphic - Symbols | Free Graphics &amp; Vectors - PicMonk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4545" y="4224244"/>
            <a:ext cx="4569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Free Scrabble Words Cliparts, Download Free Clip Art, Free Clip Art on  Clipart Libr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51" t="2083" r="21928"/>
          <a:stretch/>
        </p:blipFill>
        <p:spPr bwMode="auto">
          <a:xfrm>
            <a:off x="8876306" y="4224244"/>
            <a:ext cx="525949" cy="54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62551" y="4572622"/>
            <a:ext cx="1620523" cy="1461939"/>
          </a:xfrm>
          <a:prstGeom prst="rect">
            <a:avLst/>
          </a:prstGeom>
          <a:noFill/>
        </p:spPr>
        <p:txBody>
          <a:bodyPr wrap="square" rtlCol="0">
            <a:spAutoFit/>
          </a:bodyPr>
          <a:lstStyle/>
          <a:p>
            <a:pPr lvl="0">
              <a:spcAft>
                <a:spcPts val="200"/>
              </a:spcAft>
              <a:defRPr/>
            </a:pPr>
            <a:r>
              <a:rPr lang="en-GB" sz="2100" dirty="0">
                <a:solidFill>
                  <a:srgbClr val="006600"/>
                </a:solidFill>
                <a:latin typeface="Sassoon Penpals" panose="02000400000000000000" pitchFamily="50" charset="0"/>
              </a:rPr>
              <a:t>share</a:t>
            </a:r>
          </a:p>
          <a:p>
            <a:pPr lvl="0">
              <a:spcAft>
                <a:spcPts val="200"/>
              </a:spcAft>
              <a:defRPr/>
            </a:pPr>
            <a:r>
              <a:rPr lang="en-GB" sz="2100" dirty="0">
                <a:solidFill>
                  <a:srgbClr val="006600"/>
                </a:solidFill>
                <a:latin typeface="Sassoon Penpals" panose="02000400000000000000" pitchFamily="50" charset="0"/>
              </a:rPr>
              <a:t>tools</a:t>
            </a:r>
          </a:p>
          <a:p>
            <a:pPr lvl="0">
              <a:spcAft>
                <a:spcPts val="200"/>
              </a:spcAft>
              <a:defRPr/>
            </a:pPr>
            <a:r>
              <a:rPr lang="en-GB" sz="2100" dirty="0">
                <a:solidFill>
                  <a:srgbClr val="006600"/>
                </a:solidFill>
                <a:latin typeface="Sassoon Penpals" panose="02000400000000000000" pitchFamily="50" charset="0"/>
              </a:rPr>
              <a:t>undo</a:t>
            </a:r>
          </a:p>
          <a:p>
            <a:pPr lvl="0">
              <a:spcAft>
                <a:spcPts val="200"/>
              </a:spcAft>
              <a:defRPr/>
            </a:pPr>
            <a:r>
              <a:rPr lang="en-GB" sz="2100" dirty="0">
                <a:solidFill>
                  <a:srgbClr val="006600"/>
                </a:solidFill>
                <a:latin typeface="Sassoon Penpals" panose="02000400000000000000" pitchFamily="50" charset="0"/>
              </a:rPr>
              <a:t>application</a:t>
            </a:r>
          </a:p>
        </p:txBody>
      </p:sp>
      <p:sp>
        <p:nvSpPr>
          <p:cNvPr id="22" name="TextBox 21"/>
          <p:cNvSpPr txBox="1"/>
          <p:nvPr/>
        </p:nvSpPr>
        <p:spPr>
          <a:xfrm>
            <a:off x="7210698" y="4572622"/>
            <a:ext cx="1620000" cy="1810752"/>
          </a:xfrm>
          <a:prstGeom prst="rect">
            <a:avLst/>
          </a:prstGeom>
          <a:noFill/>
        </p:spPr>
        <p:txBody>
          <a:bodyPr wrap="square" rtlCol="0">
            <a:spAutoFit/>
          </a:bodyPr>
          <a:lstStyle/>
          <a:p>
            <a:pPr lvl="0">
              <a:spcAft>
                <a:spcPts val="200"/>
              </a:spcAft>
              <a:defRPr/>
            </a:pPr>
            <a:r>
              <a:rPr lang="en-GB" sz="2100" dirty="0">
                <a:solidFill>
                  <a:srgbClr val="0000FF"/>
                </a:solidFill>
                <a:latin typeface="Sassoon Penpals" panose="02000400000000000000" pitchFamily="50" charset="0"/>
              </a:rPr>
              <a:t>animation</a:t>
            </a:r>
          </a:p>
          <a:p>
            <a:pPr lvl="0">
              <a:spcAft>
                <a:spcPts val="200"/>
              </a:spcAft>
              <a:defRPr/>
            </a:pPr>
            <a:r>
              <a:rPr lang="en-GB" sz="2100" dirty="0">
                <a:solidFill>
                  <a:srgbClr val="0000FF"/>
                </a:solidFill>
                <a:latin typeface="Sassoon Penpals" panose="02000400000000000000" pitchFamily="50" charset="0"/>
              </a:rPr>
              <a:t>capture</a:t>
            </a:r>
          </a:p>
          <a:p>
            <a:pPr lvl="0">
              <a:spcAft>
                <a:spcPts val="200"/>
              </a:spcAft>
              <a:defRPr/>
            </a:pPr>
            <a:r>
              <a:rPr lang="en-GB" sz="2100" dirty="0">
                <a:solidFill>
                  <a:srgbClr val="0000FF"/>
                </a:solidFill>
                <a:latin typeface="Sassoon Penpals" panose="02000400000000000000" pitchFamily="50" charset="0"/>
              </a:rPr>
              <a:t>frames</a:t>
            </a:r>
          </a:p>
          <a:p>
            <a:pPr lvl="0">
              <a:spcAft>
                <a:spcPts val="200"/>
              </a:spcAft>
              <a:defRPr/>
            </a:pPr>
            <a:r>
              <a:rPr lang="en-GB" sz="2100" dirty="0">
                <a:solidFill>
                  <a:srgbClr val="0000FF"/>
                </a:solidFill>
                <a:latin typeface="Sassoon Penpals" panose="02000400000000000000" pitchFamily="50" charset="0"/>
              </a:rPr>
              <a:t>media</a:t>
            </a:r>
          </a:p>
          <a:p>
            <a:pPr lvl="0">
              <a:spcAft>
                <a:spcPts val="200"/>
              </a:spcAft>
              <a:defRPr/>
            </a:pPr>
            <a:r>
              <a:rPr lang="en-GB" sz="2100" dirty="0">
                <a:solidFill>
                  <a:srgbClr val="0000FF"/>
                </a:solidFill>
                <a:latin typeface="Sassoon Penpals" panose="02000400000000000000" pitchFamily="50" charset="0"/>
              </a:rPr>
              <a:t>export</a:t>
            </a:r>
          </a:p>
        </p:txBody>
      </p:sp>
      <p:sp>
        <p:nvSpPr>
          <p:cNvPr id="24" name="Rounded Rectangle 38">
            <a:extLst>
              <a:ext uri="{FF2B5EF4-FFF2-40B4-BE49-F238E27FC236}">
                <a16:creationId xmlns:a16="http://schemas.microsoft.com/office/drawing/2014/main" id="{D1F72F37-EA5C-4881-8B12-95ACB3C5F105}"/>
              </a:ext>
            </a:extLst>
          </p:cNvPr>
          <p:cNvSpPr/>
          <p:nvPr/>
        </p:nvSpPr>
        <p:spPr>
          <a:xfrm>
            <a:off x="32657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Learning sequence</a:t>
            </a:r>
          </a:p>
          <a:p>
            <a:pPr marL="342900" lvl="0" indent="-342900">
              <a:spcAft>
                <a:spcPts val="200"/>
              </a:spcAft>
              <a:buFont typeface="+mj-lt"/>
              <a:buAutoNum type="arabicParenR"/>
              <a:defRPr/>
            </a:pPr>
            <a:r>
              <a:rPr lang="en-GB" sz="1550" dirty="0">
                <a:solidFill>
                  <a:prstClr val="black"/>
                </a:solidFill>
                <a:latin typeface="Sassoon Penpals" panose="02000400000000000000" pitchFamily="50" charset="0"/>
              </a:rPr>
              <a:t>Enquire into animation and flip books</a:t>
            </a:r>
          </a:p>
          <a:p>
            <a:pPr marL="342900" lvl="0" indent="-342900">
              <a:spcAft>
                <a:spcPts val="200"/>
              </a:spcAft>
              <a:buFont typeface="+mj-lt"/>
              <a:buAutoNum type="arabicParenR"/>
              <a:defRPr/>
            </a:pPr>
            <a:r>
              <a:rPr lang="en-GB" sz="1550" dirty="0">
                <a:solidFill>
                  <a:schemeClr val="tx1"/>
                </a:solidFill>
                <a:latin typeface="Sassoon Penpals" panose="02000400000000000000" pitchFamily="50" charset="0"/>
              </a:rPr>
              <a:t>Explore why little changes are needed for each frame</a:t>
            </a:r>
          </a:p>
          <a:p>
            <a:pPr marL="342900" lvl="0" indent="-342900">
              <a:spcAft>
                <a:spcPts val="200"/>
              </a:spcAft>
              <a:buFont typeface="+mj-lt"/>
              <a:buAutoNum type="arabicParenR"/>
              <a:defRPr/>
            </a:pPr>
            <a:r>
              <a:rPr lang="en-GB" sz="1550" dirty="0">
                <a:solidFill>
                  <a:schemeClr val="tx1"/>
                </a:solidFill>
                <a:latin typeface="Sassoon Penpals" panose="02000400000000000000" pitchFamily="50" charset="0"/>
              </a:rPr>
              <a:t>Explore stories in animations</a:t>
            </a:r>
          </a:p>
          <a:p>
            <a:pPr marL="342900" lvl="0" indent="-342900">
              <a:spcAft>
                <a:spcPts val="200"/>
              </a:spcAft>
              <a:buFont typeface="+mj-lt"/>
              <a:buAutoNum type="arabicParenR"/>
              <a:defRPr/>
            </a:pPr>
            <a:r>
              <a:rPr lang="en-GB" sz="1550" dirty="0">
                <a:solidFill>
                  <a:schemeClr val="tx1"/>
                </a:solidFill>
                <a:latin typeface="Sassoon Penpals" panose="02000400000000000000" pitchFamily="50" charset="0"/>
              </a:rPr>
              <a:t>Explore using ‘onion skinning’ to make small changes between frames</a:t>
            </a:r>
          </a:p>
          <a:p>
            <a:pPr marL="342900" lvl="0" indent="-342900">
              <a:spcAft>
                <a:spcPts val="200"/>
              </a:spcAft>
              <a:buFont typeface="+mj-lt"/>
              <a:buAutoNum type="arabicParenR"/>
              <a:defRPr/>
            </a:pPr>
            <a:r>
              <a:rPr lang="en-GB" sz="1550" dirty="0">
                <a:solidFill>
                  <a:schemeClr val="tx1"/>
                </a:solidFill>
                <a:latin typeface="Sassoon Penpals" panose="02000400000000000000" pitchFamily="50" charset="0"/>
              </a:rPr>
              <a:t>Evaluate and improve an animation</a:t>
            </a:r>
          </a:p>
          <a:p>
            <a:pPr marL="342900" lvl="0" indent="-342900">
              <a:spcAft>
                <a:spcPts val="200"/>
              </a:spcAft>
              <a:buFont typeface="+mj-lt"/>
              <a:buAutoNum type="arabicParenR"/>
              <a:defRPr/>
            </a:pPr>
            <a:r>
              <a:rPr lang="en-GB" sz="1550" dirty="0">
                <a:solidFill>
                  <a:schemeClr val="tx1"/>
                </a:solidFill>
                <a:latin typeface="Sassoon Penpals" panose="02000400000000000000" pitchFamily="50" charset="0"/>
              </a:rPr>
              <a:t>Explore adding other media to an animation</a:t>
            </a:r>
            <a:endParaRPr kumimoji="0" lang="en-GB" sz="155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pic>
        <p:nvPicPr>
          <p:cNvPr id="27" name="Picture 2" descr="13,418 Dartboard Illustrations, Royalty-Free Vector Graphics &amp; Clip Art -  iStock">
            <a:extLst>
              <a:ext uri="{FF2B5EF4-FFF2-40B4-BE49-F238E27FC236}">
                <a16:creationId xmlns:a16="http://schemas.microsoft.com/office/drawing/2014/main" id="{15A29A7C-E2AE-4453-A02E-7AF1572FB6F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448" b="4535"/>
          <a:stretch/>
        </p:blipFill>
        <p:spPr bwMode="auto">
          <a:xfrm>
            <a:off x="4129253" y="1472914"/>
            <a:ext cx="512215" cy="5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C4FAA38B-356A-43BC-82C7-0026EFE4846C}"/>
              </a:ext>
            </a:extLst>
          </p:cNvPr>
          <p:cNvPicPr>
            <a:picLocks noChangeAspect="1"/>
          </p:cNvPicPr>
          <p:nvPr/>
        </p:nvPicPr>
        <p:blipFill>
          <a:blip r:embed="rId5"/>
          <a:stretch>
            <a:fillRect/>
          </a:stretch>
        </p:blipFill>
        <p:spPr>
          <a:xfrm>
            <a:off x="8859002" y="1472914"/>
            <a:ext cx="543253" cy="540000"/>
          </a:xfrm>
          <a:prstGeom prst="rect">
            <a:avLst/>
          </a:prstGeom>
        </p:spPr>
      </p:pic>
      <p:sp>
        <p:nvSpPr>
          <p:cNvPr id="30" name="Oval 29"/>
          <p:cNvSpPr/>
          <p:nvPr/>
        </p:nvSpPr>
        <p:spPr>
          <a:xfrm>
            <a:off x="7986849" y="352695"/>
            <a:ext cx="687600" cy="687754"/>
          </a:xfrm>
          <a:prstGeom prst="ellipse">
            <a:avLst/>
          </a:prstGeom>
          <a:blipFill>
            <a:blip r:embed="rId6"/>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Pevensey and Westham school logo">
            <a:hlinkClick r:id="rId7" action="ppaction://hlinksldjump"/>
            <a:extLst>
              <a:ext uri="{FF2B5EF4-FFF2-40B4-BE49-F238E27FC236}">
                <a16:creationId xmlns:a16="http://schemas.microsoft.com/office/drawing/2014/main" id="{4F796007-7EDE-4A02-8385-379A6A1A4A92}"/>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45131" y="352850"/>
            <a:ext cx="687600" cy="687600"/>
          </a:xfrm>
          <a:prstGeom prst="rect">
            <a:avLst/>
          </a:prstGeom>
          <a:noFill/>
          <a:ln>
            <a:noFill/>
          </a:ln>
        </p:spPr>
      </p:pic>
      <p:sp>
        <p:nvSpPr>
          <p:cNvPr id="32" name="Oval 31">
            <a:extLst>
              <a:ext uri="{FF2B5EF4-FFF2-40B4-BE49-F238E27FC236}">
                <a16:creationId xmlns:a16="http://schemas.microsoft.com/office/drawing/2014/main" id="{FB4B504B-3620-4290-B127-C1A22AE08F1D}"/>
              </a:ext>
            </a:extLst>
          </p:cNvPr>
          <p:cNvSpPr/>
          <p:nvPr/>
        </p:nvSpPr>
        <p:spPr>
          <a:xfrm>
            <a:off x="7128567" y="352849"/>
            <a:ext cx="687600" cy="687600"/>
          </a:xfrm>
          <a:prstGeom prst="ellipse">
            <a:avLst/>
          </a:prstGeom>
          <a:solidFill>
            <a:srgbClr val="FF327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dirty="0">
                <a:solidFill>
                  <a:schemeClr val="tx1"/>
                </a:solidFill>
                <a:latin typeface="Sassoon Penpals" panose="02000400000000000000" pitchFamily="50" charset="0"/>
              </a:rPr>
              <a:t>Information Technology</a:t>
            </a:r>
          </a:p>
        </p:txBody>
      </p:sp>
      <p:pic>
        <p:nvPicPr>
          <p:cNvPr id="4" name="Picture 3">
            <a:extLst>
              <a:ext uri="{FF2B5EF4-FFF2-40B4-BE49-F238E27FC236}">
                <a16:creationId xmlns:a16="http://schemas.microsoft.com/office/drawing/2014/main" id="{CAB7187F-F86E-4AC8-A956-1ADEB657D9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19811" y="2430367"/>
            <a:ext cx="1182444" cy="1182444"/>
          </a:xfrm>
          <a:prstGeom prst="rect">
            <a:avLst/>
          </a:prstGeom>
        </p:spPr>
      </p:pic>
    </p:spTree>
    <p:extLst>
      <p:ext uri="{BB962C8B-B14F-4D97-AF65-F5344CB8AC3E}">
        <p14:creationId xmlns:p14="http://schemas.microsoft.com/office/powerpoint/2010/main" val="282508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25" name="Rectangle 24"/>
          <p:cNvSpPr/>
          <p:nvPr/>
        </p:nvSpPr>
        <p:spPr>
          <a:xfrm>
            <a:off x="469689" y="1634382"/>
            <a:ext cx="8966622" cy="160967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860" b="1"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Year 4</a:t>
            </a:r>
          </a:p>
        </p:txBody>
      </p:sp>
      <p:grpSp>
        <p:nvGrpSpPr>
          <p:cNvPr id="6" name="Group 5"/>
          <p:cNvGrpSpPr/>
          <p:nvPr/>
        </p:nvGrpSpPr>
        <p:grpSpPr>
          <a:xfrm>
            <a:off x="2953598" y="3499899"/>
            <a:ext cx="3998804" cy="1767994"/>
            <a:chOff x="4069200" y="4314542"/>
            <a:chExt cx="3998804" cy="1767994"/>
          </a:xfrm>
        </p:grpSpPr>
        <p:sp>
          <p:nvSpPr>
            <p:cNvPr id="5" name="Oval 4"/>
            <p:cNvSpPr/>
            <p:nvPr/>
          </p:nvSpPr>
          <p:spPr>
            <a:xfrm>
              <a:off x="4069200" y="4314542"/>
              <a:ext cx="1767600" cy="1767600"/>
            </a:xfrm>
            <a:prstGeom prst="ellipse">
              <a:avLst/>
            </a:prstGeom>
            <a:blipFill>
              <a:blip r:embed="rId2"/>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51B0BA11-1BCC-495D-90B6-B65EB8421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5656" y="4314542"/>
              <a:ext cx="1772348" cy="1767994"/>
            </a:xfrm>
            <a:prstGeom prst="rect">
              <a:avLst/>
            </a:prstGeom>
          </p:spPr>
        </p:pic>
      </p:grpSp>
    </p:spTree>
    <p:extLst>
      <p:ext uri="{BB962C8B-B14F-4D97-AF65-F5344CB8AC3E}">
        <p14:creationId xmlns:p14="http://schemas.microsoft.com/office/powerpoint/2010/main" val="2494371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53" name="Rounded Rectangle 52"/>
          <p:cNvSpPr/>
          <p:nvPr/>
        </p:nvSpPr>
        <p:spPr>
          <a:xfrm>
            <a:off x="509501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Unit overview</a:t>
            </a: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sp>
        <p:nvSpPr>
          <p:cNvPr id="26" name="Rectangle 25"/>
          <p:cNvSpPr/>
          <p:nvPr/>
        </p:nvSpPr>
        <p:spPr>
          <a:xfrm>
            <a:off x="352697" y="352695"/>
            <a:ext cx="7463470" cy="68775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p>
            <a:pPr lvl="0"/>
            <a:r>
              <a:rPr lang="en-GB" sz="4400" b="1" dirty="0">
                <a:solidFill>
                  <a:prstClr val="white"/>
                </a:solidFill>
                <a:latin typeface="Sassoon Penpals" panose="02000400000000000000" pitchFamily="50" charset="0"/>
              </a:rPr>
              <a:t>Year 4 – Positives and negatives</a:t>
            </a:r>
            <a:endParaRPr kumimoji="0" lang="en-GB" sz="4400" b="1"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endParaRPr>
          </a:p>
        </p:txBody>
      </p:sp>
      <p:sp>
        <p:nvSpPr>
          <p:cNvPr id="69" name="TextBox 68"/>
          <p:cNvSpPr txBox="1"/>
          <p:nvPr/>
        </p:nvSpPr>
        <p:spPr>
          <a:xfrm>
            <a:off x="5162550" y="1803673"/>
            <a:ext cx="4239705" cy="1754326"/>
          </a:xfrm>
          <a:prstGeom prst="rect">
            <a:avLst/>
          </a:prstGeom>
          <a:noFill/>
        </p:spPr>
        <p:txBody>
          <a:bodyPr wrap="square" rtlCol="0">
            <a:spAutoFit/>
          </a:bodyPr>
          <a:lstStyle/>
          <a:p>
            <a:pPr>
              <a:spcAft>
                <a:spcPts val="200"/>
              </a:spcAft>
            </a:pPr>
            <a:r>
              <a:rPr lang="en-GB" dirty="0">
                <a:latin typeface="Sassoon Penpals" panose="02000400000000000000" pitchFamily="50" charset="0"/>
              </a:rPr>
              <a:t>We will be learning the positives and negatives       of technology so we can get the best out of the opportunities it presents, but also                            know how to protects ourselves                          online. We will express our learning                            by writing a balanced argument.</a:t>
            </a:r>
          </a:p>
        </p:txBody>
      </p:sp>
      <p:sp>
        <p:nvSpPr>
          <p:cNvPr id="16" name="Rounded Rectangle 15"/>
          <p:cNvSpPr/>
          <p:nvPr/>
        </p:nvSpPr>
        <p:spPr>
          <a:xfrm>
            <a:off x="5095011" y="4070366"/>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Vocabulary</a:t>
            </a:r>
          </a:p>
        </p:txBody>
      </p:sp>
      <p:sp>
        <p:nvSpPr>
          <p:cNvPr id="17" name="Rounded Rectangle 16"/>
          <p:cNvSpPr/>
          <p:nvPr/>
        </p:nvSpPr>
        <p:spPr>
          <a:xfrm>
            <a:off x="326571" y="4057303"/>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Key questions</a:t>
            </a:r>
          </a:p>
          <a:p>
            <a:pPr marL="288000" lvl="0" indent="-288000">
              <a:spcAft>
                <a:spcPts val="200"/>
              </a:spcAft>
              <a:buFont typeface="Arial" panose="020B0604020202020204" pitchFamily="34" charset="0"/>
              <a:buChar char="•"/>
              <a:defRPr/>
            </a:pPr>
            <a:r>
              <a:rPr lang="en-GB" dirty="0">
                <a:solidFill>
                  <a:prstClr val="black"/>
                </a:solidFill>
                <a:latin typeface="Sassoon Penpals" panose="02000400000000000000" pitchFamily="50" charset="0"/>
              </a:rPr>
              <a:t>What are the positives and negative of going online?</a:t>
            </a:r>
          </a:p>
          <a:p>
            <a:pPr marL="288000" indent="-288000">
              <a:spcAft>
                <a:spcPts val="200"/>
              </a:spcAft>
              <a:buFont typeface="Arial" panose="020B0604020202020204" pitchFamily="34" charset="0"/>
              <a:buChar char="•"/>
              <a:defRPr/>
            </a:pPr>
            <a:r>
              <a:rPr lang="en-GB" dirty="0">
                <a:solidFill>
                  <a:schemeClr val="tx1"/>
                </a:solidFill>
                <a:latin typeface="Sassoon Penpals" panose="02000400000000000000" pitchFamily="50" charset="0"/>
              </a:rPr>
              <a:t>Is everything you read online true?</a:t>
            </a:r>
          </a:p>
          <a:p>
            <a:pPr marL="288000" indent="-288000">
              <a:spcAft>
                <a:spcPts val="200"/>
              </a:spcAft>
              <a:buFont typeface="Arial" panose="020B0604020202020204" pitchFamily="34" charset="0"/>
              <a:buChar char="•"/>
              <a:defRPr/>
            </a:pPr>
            <a:r>
              <a:rPr lang="en-GB" dirty="0">
                <a:solidFill>
                  <a:schemeClr val="tx1"/>
                </a:solidFill>
                <a:latin typeface="Sassoon Penpals" panose="02000400000000000000" pitchFamily="50" charset="0"/>
              </a:rPr>
              <a:t>Can you spend too much time on technology?</a:t>
            </a:r>
          </a:p>
          <a:p>
            <a:pPr marL="288000" indent="-288000">
              <a:spcAft>
                <a:spcPts val="200"/>
              </a:spcAft>
              <a:buFont typeface="Arial" panose="020B0604020202020204" pitchFamily="34" charset="0"/>
              <a:buChar char="•"/>
              <a:defRPr/>
            </a:pPr>
            <a:r>
              <a:rPr lang="en-GB" dirty="0">
                <a:solidFill>
                  <a:schemeClr val="tx1"/>
                </a:solidFill>
                <a:latin typeface="Sassoon Penpals" panose="02000400000000000000" pitchFamily="50" charset="0"/>
              </a:rPr>
              <a:t>What does the internet know about me?</a:t>
            </a:r>
          </a:p>
          <a:p>
            <a:pPr marL="288000" indent="-288000">
              <a:spcAft>
                <a:spcPts val="200"/>
              </a:spcAft>
              <a:buFont typeface="Arial" panose="020B0604020202020204" pitchFamily="34" charset="0"/>
              <a:buChar char="•"/>
              <a:defRPr/>
            </a:pPr>
            <a:endParaRPr lang="en-GB" dirty="0">
              <a:solidFill>
                <a:schemeClr val="tx1"/>
              </a:solidFill>
              <a:latin typeface="Sassoon Penpals" panose="02000400000000000000" pitchFamily="50" charset="0"/>
            </a:endParaRPr>
          </a:p>
        </p:txBody>
      </p:sp>
      <p:pic>
        <p:nvPicPr>
          <p:cNvPr id="19" name="Picture 4" descr="Blocky Question Mark Graphic - Symbols | Free Graphics &amp; Vectors - PicMonk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4545" y="4224244"/>
            <a:ext cx="4569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Free Scrabble Words Cliparts, Download Free Clip Art, Free Clip Art on  Clipart Libr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51" t="2083" r="21928"/>
          <a:stretch/>
        </p:blipFill>
        <p:spPr bwMode="auto">
          <a:xfrm>
            <a:off x="8876306" y="4224244"/>
            <a:ext cx="525949" cy="54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62551" y="4572622"/>
            <a:ext cx="1966016" cy="1810752"/>
          </a:xfrm>
          <a:prstGeom prst="rect">
            <a:avLst/>
          </a:prstGeom>
          <a:noFill/>
        </p:spPr>
        <p:txBody>
          <a:bodyPr wrap="square" rtlCol="0">
            <a:spAutoFit/>
          </a:bodyPr>
          <a:lstStyle/>
          <a:p>
            <a:pPr lvl="0">
              <a:spcAft>
                <a:spcPts val="200"/>
              </a:spcAft>
              <a:defRPr/>
            </a:pPr>
            <a:r>
              <a:rPr lang="en-GB" sz="2100" dirty="0">
                <a:solidFill>
                  <a:srgbClr val="006600"/>
                </a:solidFill>
                <a:latin typeface="Sassoon Penpals" panose="02000400000000000000" pitchFamily="50" charset="0"/>
              </a:rPr>
              <a:t>passwords</a:t>
            </a:r>
          </a:p>
          <a:p>
            <a:pPr lvl="0">
              <a:spcAft>
                <a:spcPts val="200"/>
              </a:spcAft>
              <a:defRPr/>
            </a:pPr>
            <a:r>
              <a:rPr lang="en-GB" sz="2100" dirty="0">
                <a:solidFill>
                  <a:srgbClr val="006600"/>
                </a:solidFill>
                <a:latin typeface="Sassoon Penpals" panose="02000400000000000000" pitchFamily="50" charset="0"/>
              </a:rPr>
              <a:t>online bullying</a:t>
            </a:r>
          </a:p>
          <a:p>
            <a:pPr lvl="0">
              <a:spcAft>
                <a:spcPts val="200"/>
              </a:spcAft>
              <a:defRPr/>
            </a:pPr>
            <a:r>
              <a:rPr lang="en-GB" sz="2100" dirty="0">
                <a:solidFill>
                  <a:srgbClr val="006600"/>
                </a:solidFill>
                <a:latin typeface="Sassoon Penpals" panose="02000400000000000000" pitchFamily="50" charset="0"/>
              </a:rPr>
              <a:t>private</a:t>
            </a:r>
          </a:p>
          <a:p>
            <a:pPr lvl="0">
              <a:spcAft>
                <a:spcPts val="200"/>
              </a:spcAft>
              <a:defRPr/>
            </a:pPr>
            <a:r>
              <a:rPr lang="en-GB" sz="2100" dirty="0">
                <a:solidFill>
                  <a:srgbClr val="006600"/>
                </a:solidFill>
                <a:latin typeface="Sassoon Penpals" panose="02000400000000000000" pitchFamily="50" charset="0"/>
              </a:rPr>
              <a:t>permission</a:t>
            </a:r>
          </a:p>
          <a:p>
            <a:pPr lvl="0">
              <a:spcAft>
                <a:spcPts val="200"/>
              </a:spcAft>
              <a:defRPr/>
            </a:pPr>
            <a:r>
              <a:rPr lang="en-GB" sz="2100" dirty="0">
                <a:solidFill>
                  <a:srgbClr val="006600"/>
                </a:solidFill>
                <a:latin typeface="Sassoon Penpals" panose="02000400000000000000" pitchFamily="50" charset="0"/>
              </a:rPr>
              <a:t>personal information</a:t>
            </a:r>
          </a:p>
        </p:txBody>
      </p:sp>
      <p:sp>
        <p:nvSpPr>
          <p:cNvPr id="22" name="TextBox 21"/>
          <p:cNvSpPr txBox="1"/>
          <p:nvPr/>
        </p:nvSpPr>
        <p:spPr>
          <a:xfrm>
            <a:off x="7210697" y="4572622"/>
            <a:ext cx="2191557" cy="1810752"/>
          </a:xfrm>
          <a:prstGeom prst="rect">
            <a:avLst/>
          </a:prstGeom>
          <a:noFill/>
        </p:spPr>
        <p:txBody>
          <a:bodyPr wrap="square" rtlCol="0">
            <a:spAutoFit/>
          </a:bodyPr>
          <a:lstStyle/>
          <a:p>
            <a:pPr lvl="0">
              <a:spcAft>
                <a:spcPts val="200"/>
              </a:spcAft>
              <a:defRPr/>
            </a:pPr>
            <a:r>
              <a:rPr lang="en-GB" sz="2100" dirty="0">
                <a:solidFill>
                  <a:srgbClr val="0000FF"/>
                </a:solidFill>
                <a:latin typeface="Sassoon Penpals" panose="02000400000000000000" pitchFamily="50" charset="0"/>
              </a:rPr>
              <a:t>livestreaming</a:t>
            </a:r>
          </a:p>
          <a:p>
            <a:pPr lvl="0">
              <a:spcAft>
                <a:spcPts val="200"/>
              </a:spcAft>
              <a:defRPr/>
            </a:pPr>
            <a:r>
              <a:rPr lang="en-GB" sz="2100" dirty="0">
                <a:solidFill>
                  <a:srgbClr val="0000FF"/>
                </a:solidFill>
                <a:latin typeface="Sassoon Penpals" panose="02000400000000000000" pitchFamily="50" charset="0"/>
              </a:rPr>
              <a:t>in-app purchases</a:t>
            </a:r>
          </a:p>
          <a:p>
            <a:pPr lvl="0">
              <a:spcAft>
                <a:spcPts val="200"/>
              </a:spcAft>
              <a:defRPr/>
            </a:pPr>
            <a:r>
              <a:rPr lang="en-GB" sz="2100" dirty="0">
                <a:solidFill>
                  <a:srgbClr val="0000FF"/>
                </a:solidFill>
                <a:latin typeface="Sassoon Penpals" panose="02000400000000000000" pitchFamily="50" charset="0"/>
              </a:rPr>
              <a:t>pop-ups</a:t>
            </a:r>
          </a:p>
          <a:p>
            <a:pPr lvl="0">
              <a:spcAft>
                <a:spcPts val="200"/>
              </a:spcAft>
              <a:defRPr/>
            </a:pPr>
            <a:r>
              <a:rPr lang="en-GB" sz="2100" dirty="0">
                <a:solidFill>
                  <a:srgbClr val="0000FF"/>
                </a:solidFill>
                <a:latin typeface="Sassoon Penpals" panose="02000400000000000000" pitchFamily="50" charset="0"/>
              </a:rPr>
              <a:t>bots</a:t>
            </a:r>
          </a:p>
          <a:p>
            <a:pPr lvl="0">
              <a:spcAft>
                <a:spcPts val="200"/>
              </a:spcAft>
              <a:defRPr/>
            </a:pPr>
            <a:r>
              <a:rPr lang="en-GB" sz="2100" dirty="0">
                <a:solidFill>
                  <a:srgbClr val="0000FF"/>
                </a:solidFill>
                <a:latin typeface="Sassoon Penpals" panose="02000400000000000000" pitchFamily="50" charset="0"/>
              </a:rPr>
              <a:t>fake news</a:t>
            </a:r>
          </a:p>
        </p:txBody>
      </p:sp>
      <p:sp>
        <p:nvSpPr>
          <p:cNvPr id="24" name="Rounded Rectangle 38">
            <a:extLst>
              <a:ext uri="{FF2B5EF4-FFF2-40B4-BE49-F238E27FC236}">
                <a16:creationId xmlns:a16="http://schemas.microsoft.com/office/drawing/2014/main" id="{D1F72F37-EA5C-4881-8B12-95ACB3C5F105}"/>
              </a:ext>
            </a:extLst>
          </p:cNvPr>
          <p:cNvSpPr/>
          <p:nvPr/>
        </p:nvSpPr>
        <p:spPr>
          <a:xfrm>
            <a:off x="32657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Learning sequence</a:t>
            </a:r>
          </a:p>
          <a:p>
            <a:pPr marL="342900" lvl="0" indent="-342900">
              <a:spcAft>
                <a:spcPts val="200"/>
              </a:spcAft>
              <a:buFont typeface="+mj-lt"/>
              <a:buAutoNum type="arabicParenR"/>
              <a:defRPr/>
            </a:pPr>
            <a:r>
              <a:rPr lang="en-GB" sz="1500" dirty="0">
                <a:solidFill>
                  <a:prstClr val="black"/>
                </a:solidFill>
                <a:latin typeface="Sassoon Penpals" panose="02000400000000000000" pitchFamily="50" charset="0"/>
              </a:rPr>
              <a:t>Engage with the positives and negatives of               technology</a:t>
            </a:r>
          </a:p>
          <a:p>
            <a:pPr marL="342900" indent="-342900">
              <a:spcAft>
                <a:spcPts val="200"/>
              </a:spcAft>
              <a:buFont typeface="+mj-lt"/>
              <a:buAutoNum type="arabicParenR"/>
              <a:defRPr/>
            </a:pPr>
            <a:r>
              <a:rPr lang="en-GB" sz="1500" dirty="0">
                <a:solidFill>
                  <a:schemeClr val="tx1"/>
                </a:solidFill>
                <a:latin typeface="Sassoon Penpals" panose="02000400000000000000" pitchFamily="50" charset="0"/>
              </a:rPr>
              <a:t>Explore online bullying</a:t>
            </a:r>
          </a:p>
          <a:p>
            <a:pPr marL="342900" indent="-342900">
              <a:spcAft>
                <a:spcPts val="200"/>
              </a:spcAft>
              <a:buFont typeface="+mj-lt"/>
              <a:buAutoNum type="arabicParenR"/>
              <a:defRPr/>
            </a:pPr>
            <a:r>
              <a:rPr lang="en-GB" sz="1500" dirty="0">
                <a:solidFill>
                  <a:schemeClr val="tx1"/>
                </a:solidFill>
                <a:latin typeface="Sassoon Penpals" panose="02000400000000000000" pitchFamily="50" charset="0"/>
              </a:rPr>
              <a:t>Explore people’s agendas online</a:t>
            </a:r>
          </a:p>
          <a:p>
            <a:pPr marL="342900" lvl="0" indent="-342900">
              <a:spcAft>
                <a:spcPts val="200"/>
              </a:spcAft>
              <a:buFont typeface="+mj-lt"/>
              <a:buAutoNum type="arabicParenR"/>
              <a:defRPr/>
            </a:pPr>
            <a:r>
              <a:rPr lang="en-GB" sz="1500" dirty="0">
                <a:solidFill>
                  <a:schemeClr val="tx1"/>
                </a:solidFill>
                <a:latin typeface="Sassoon Penpals" panose="02000400000000000000" pitchFamily="50" charset="0"/>
              </a:rPr>
              <a:t>Explore positives and negative of being online</a:t>
            </a:r>
          </a:p>
          <a:p>
            <a:pPr marL="342900" lvl="0" indent="-342900">
              <a:spcAft>
                <a:spcPts val="200"/>
              </a:spcAft>
              <a:buFont typeface="+mj-lt"/>
              <a:buAutoNum type="arabicParenR"/>
              <a:defRPr/>
            </a:pPr>
            <a:r>
              <a:rPr lang="en-GB" sz="1500" dirty="0">
                <a:solidFill>
                  <a:prstClr val="black"/>
                </a:solidFill>
                <a:latin typeface="Sassoon Penpals" panose="02000400000000000000" pitchFamily="50" charset="0"/>
              </a:rPr>
              <a:t>Explore privacy and rights</a:t>
            </a:r>
          </a:p>
          <a:p>
            <a:pPr marL="342900" lvl="0" indent="-342900">
              <a:spcAft>
                <a:spcPts val="200"/>
              </a:spcAft>
              <a:buFont typeface="+mj-lt"/>
              <a:buAutoNum type="arabicParenR"/>
              <a:defRPr/>
            </a:pPr>
            <a:r>
              <a:rPr lang="en-GB" sz="1500" dirty="0">
                <a:solidFill>
                  <a:schemeClr val="tx1"/>
                </a:solidFill>
                <a:latin typeface="Sassoon Penpals" panose="02000400000000000000" pitchFamily="50" charset="0"/>
              </a:rPr>
              <a:t>Express ideas on the positives and negatives of technology</a:t>
            </a:r>
            <a:endParaRPr lang="en-GB" sz="1500" dirty="0">
              <a:solidFill>
                <a:prstClr val="black"/>
              </a:solidFill>
              <a:latin typeface="Sassoon Penpals" panose="02000400000000000000" pitchFamily="50" charset="0"/>
            </a:endParaRPr>
          </a:p>
          <a:p>
            <a:pPr marL="342900" lvl="0" indent="-342900">
              <a:spcAft>
                <a:spcPts val="200"/>
              </a:spcAft>
              <a:buFont typeface="+mj-lt"/>
              <a:buAutoNum type="arabicParenR"/>
              <a:defRPr/>
            </a:pPr>
            <a:endParaRPr kumimoji="0" lang="en-GB" sz="18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pic>
        <p:nvPicPr>
          <p:cNvPr id="27" name="Picture 2" descr="13,418 Dartboard Illustrations, Royalty-Free Vector Graphics &amp; Clip Art -  iStock">
            <a:extLst>
              <a:ext uri="{FF2B5EF4-FFF2-40B4-BE49-F238E27FC236}">
                <a16:creationId xmlns:a16="http://schemas.microsoft.com/office/drawing/2014/main" id="{15A29A7C-E2AE-4453-A02E-7AF1572FB6F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448" b="4535"/>
          <a:stretch/>
        </p:blipFill>
        <p:spPr bwMode="auto">
          <a:xfrm>
            <a:off x="4129253" y="1472914"/>
            <a:ext cx="512215" cy="5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C4FAA38B-356A-43BC-82C7-0026EFE4846C}"/>
              </a:ext>
            </a:extLst>
          </p:cNvPr>
          <p:cNvPicPr>
            <a:picLocks noChangeAspect="1"/>
          </p:cNvPicPr>
          <p:nvPr/>
        </p:nvPicPr>
        <p:blipFill>
          <a:blip r:embed="rId5"/>
          <a:stretch>
            <a:fillRect/>
          </a:stretch>
        </p:blipFill>
        <p:spPr>
          <a:xfrm>
            <a:off x="8859002" y="1472914"/>
            <a:ext cx="543253" cy="540000"/>
          </a:xfrm>
          <a:prstGeom prst="rect">
            <a:avLst/>
          </a:prstGeom>
        </p:spPr>
      </p:pic>
      <p:pic>
        <p:nvPicPr>
          <p:cNvPr id="28" name="Picture 2" descr="Positive vs Negative Risk in Project Management - TimeCamp">
            <a:extLst>
              <a:ext uri="{FF2B5EF4-FFF2-40B4-BE49-F238E27FC236}">
                <a16:creationId xmlns:a16="http://schemas.microsoft.com/office/drawing/2014/main" id="{ADD8F465-FE56-40C2-8007-F647E5EC3DB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8010939" y="2470122"/>
            <a:ext cx="1391316" cy="1117903"/>
          </a:xfrm>
          <a:prstGeom prst="rect">
            <a:avLst/>
          </a:prstGeom>
          <a:noFill/>
          <a:extLst>
            <a:ext uri="{909E8E84-426E-40DD-AFC4-6F175D3DCCD1}">
              <a14:hiddenFill xmlns:a14="http://schemas.microsoft.com/office/drawing/2010/main">
                <a:solidFill>
                  <a:srgbClr val="FFFFFF"/>
                </a:solidFill>
              </a14:hiddenFill>
            </a:ext>
          </a:extLst>
        </p:spPr>
      </p:pic>
      <p:sp>
        <p:nvSpPr>
          <p:cNvPr id="31" name="Oval 30"/>
          <p:cNvSpPr/>
          <p:nvPr/>
        </p:nvSpPr>
        <p:spPr>
          <a:xfrm>
            <a:off x="7986849" y="352695"/>
            <a:ext cx="687600" cy="687754"/>
          </a:xfrm>
          <a:prstGeom prst="ellipse">
            <a:avLst/>
          </a:prstGeom>
          <a:blipFill>
            <a:blip r:embed="rId7"/>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28C29022-CEF6-47EA-9B66-6AC2E59006F4}"/>
              </a:ext>
            </a:extLst>
          </p:cNvPr>
          <p:cNvSpPr/>
          <p:nvPr/>
        </p:nvSpPr>
        <p:spPr>
          <a:xfrm>
            <a:off x="7128567" y="352695"/>
            <a:ext cx="687600" cy="687600"/>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latin typeface="Sassoon Penpals" panose="02000400000000000000" pitchFamily="50" charset="0"/>
              </a:rPr>
              <a:t>Digital Literacy</a:t>
            </a:r>
          </a:p>
        </p:txBody>
      </p:sp>
      <p:pic>
        <p:nvPicPr>
          <p:cNvPr id="33" name="Picture 32" descr="Pevensey and Westham school logo">
            <a:hlinkClick r:id="rId8" action="ppaction://hlinksldjump"/>
            <a:extLst>
              <a:ext uri="{FF2B5EF4-FFF2-40B4-BE49-F238E27FC236}">
                <a16:creationId xmlns:a16="http://schemas.microsoft.com/office/drawing/2014/main" id="{4F796007-7EDE-4A02-8385-379A6A1A4A92}"/>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45131" y="352850"/>
            <a:ext cx="687600" cy="687600"/>
          </a:xfrm>
          <a:prstGeom prst="rect">
            <a:avLst/>
          </a:prstGeom>
          <a:noFill/>
          <a:ln>
            <a:noFill/>
          </a:ln>
        </p:spPr>
      </p:pic>
    </p:spTree>
    <p:extLst>
      <p:ext uri="{BB962C8B-B14F-4D97-AF65-F5344CB8AC3E}">
        <p14:creationId xmlns:p14="http://schemas.microsoft.com/office/powerpoint/2010/main" val="3810926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53" name="Rounded Rectangle 52"/>
          <p:cNvSpPr/>
          <p:nvPr/>
        </p:nvSpPr>
        <p:spPr>
          <a:xfrm>
            <a:off x="509501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Unit overview</a:t>
            </a: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sp>
        <p:nvSpPr>
          <p:cNvPr id="26" name="Rectangle 25"/>
          <p:cNvSpPr/>
          <p:nvPr/>
        </p:nvSpPr>
        <p:spPr>
          <a:xfrm>
            <a:off x="352697" y="352695"/>
            <a:ext cx="7463470" cy="68775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Year 4 – The internet</a:t>
            </a:r>
          </a:p>
        </p:txBody>
      </p:sp>
      <p:sp>
        <p:nvSpPr>
          <p:cNvPr id="69" name="TextBox 68"/>
          <p:cNvSpPr txBox="1"/>
          <p:nvPr/>
        </p:nvSpPr>
        <p:spPr>
          <a:xfrm>
            <a:off x="5162551" y="1803673"/>
            <a:ext cx="3488049" cy="1923604"/>
          </a:xfrm>
          <a:prstGeom prst="rect">
            <a:avLst/>
          </a:prstGeom>
          <a:noFill/>
        </p:spPr>
        <p:txBody>
          <a:bodyPr wrap="square" rtlCol="0">
            <a:spAutoFit/>
          </a:bodyPr>
          <a:lstStyle/>
          <a:p>
            <a:pPr lvl="0">
              <a:spcAft>
                <a:spcPts val="200"/>
              </a:spcAft>
              <a:defRPr/>
            </a:pPr>
            <a:r>
              <a:rPr lang="en-GB" sz="1700" dirty="0">
                <a:solidFill>
                  <a:prstClr val="black"/>
                </a:solidFill>
                <a:latin typeface="Sassoon Penpals" panose="02000400000000000000" pitchFamily="50" charset="0"/>
              </a:rPr>
              <a:t>We will be learning about the internet and World Wide Web, the role                            of a router, and the                                    advantages and                                 disadvantages of                                 everyone being able                                             to add content.</a:t>
            </a:r>
            <a:endParaRPr kumimoji="0" lang="en-GB" sz="17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sp>
        <p:nvSpPr>
          <p:cNvPr id="16" name="Rounded Rectangle 15"/>
          <p:cNvSpPr/>
          <p:nvPr/>
        </p:nvSpPr>
        <p:spPr>
          <a:xfrm>
            <a:off x="5095011" y="4070366"/>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Vocabulary</a:t>
            </a:r>
          </a:p>
        </p:txBody>
      </p:sp>
      <p:sp>
        <p:nvSpPr>
          <p:cNvPr id="17" name="Rounded Rectangle 16"/>
          <p:cNvSpPr/>
          <p:nvPr/>
        </p:nvSpPr>
        <p:spPr>
          <a:xfrm>
            <a:off x="326571" y="4057303"/>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Key questions</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What is the internet?</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What is the role of a router?</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What is the World Wide Web, and how does it work?</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What are the advantages and disadvantages of being able to add your own content?</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Who owns content on the web?</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Is everything on the internet true?</a:t>
            </a:r>
          </a:p>
          <a:p>
            <a:pPr marL="288000" marR="0" lvl="0" indent="-288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FF0000"/>
              </a:solidFill>
              <a:effectLst/>
              <a:uLnTx/>
              <a:uFillTx/>
              <a:latin typeface="Sassoon Penpals" panose="02000400000000000000" pitchFamily="50" charset="0"/>
              <a:ea typeface="+mn-ea"/>
              <a:cs typeface="+mn-cs"/>
            </a:endParaRPr>
          </a:p>
        </p:txBody>
      </p:sp>
      <p:pic>
        <p:nvPicPr>
          <p:cNvPr id="19" name="Picture 4" descr="Blocky Question Mark Graphic - Symbols | Free Graphics &amp; Vectors - PicMonk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4545" y="4224244"/>
            <a:ext cx="4569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Free Scrabble Words Cliparts, Download Free Clip Art, Free Clip Art on  Clipart Libr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51" t="2083" r="21928"/>
          <a:stretch/>
        </p:blipFill>
        <p:spPr bwMode="auto">
          <a:xfrm>
            <a:off x="8876306" y="4224244"/>
            <a:ext cx="525949" cy="54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62551" y="4572622"/>
            <a:ext cx="1743707" cy="1785104"/>
          </a:xfrm>
          <a:prstGeom prst="rect">
            <a:avLst/>
          </a:prstGeom>
          <a:noFill/>
        </p:spPr>
        <p:txBody>
          <a:bodyPr wrap="square" rtlCol="0">
            <a:spAutoFit/>
          </a:bodyPr>
          <a:lstStyle/>
          <a:p>
            <a:pPr lvl="0">
              <a:spcAft>
                <a:spcPts val="200"/>
              </a:spcAft>
              <a:defRPr/>
            </a:pPr>
            <a:r>
              <a:rPr lang="en-GB" sz="2100" dirty="0">
                <a:solidFill>
                  <a:srgbClr val="006600"/>
                </a:solidFill>
                <a:latin typeface="Sassoon Penpals" panose="02000400000000000000" pitchFamily="50" charset="0"/>
              </a:rPr>
              <a:t>information technology (IT)</a:t>
            </a:r>
          </a:p>
          <a:p>
            <a:pPr lvl="0">
              <a:spcAft>
                <a:spcPts val="200"/>
              </a:spcAft>
              <a:defRPr/>
            </a:pPr>
            <a:r>
              <a:rPr lang="en-GB" sz="2100" dirty="0">
                <a:solidFill>
                  <a:srgbClr val="006600"/>
                </a:solidFill>
                <a:latin typeface="Sassoon Penpals" panose="02000400000000000000" pitchFamily="50" charset="0"/>
              </a:rPr>
              <a:t>network</a:t>
            </a:r>
          </a:p>
          <a:p>
            <a:pPr lvl="0">
              <a:spcAft>
                <a:spcPts val="200"/>
              </a:spcAft>
              <a:defRPr/>
            </a:pPr>
            <a:r>
              <a:rPr lang="en-GB" sz="2100" dirty="0">
                <a:solidFill>
                  <a:srgbClr val="006600"/>
                </a:solidFill>
                <a:latin typeface="Sassoon Penpals" panose="02000400000000000000" pitchFamily="50" charset="0"/>
              </a:rPr>
              <a:t>switch</a:t>
            </a:r>
          </a:p>
          <a:p>
            <a:pPr lvl="0">
              <a:spcAft>
                <a:spcPts val="200"/>
              </a:spcAft>
              <a:defRPr/>
            </a:pPr>
            <a:r>
              <a:rPr lang="en-GB" sz="2100" dirty="0">
                <a:solidFill>
                  <a:srgbClr val="006600"/>
                </a:solidFill>
                <a:latin typeface="Sassoon Penpals" panose="02000400000000000000" pitchFamily="50" charset="0"/>
              </a:rPr>
              <a:t>server</a:t>
            </a:r>
          </a:p>
        </p:txBody>
      </p:sp>
      <p:sp>
        <p:nvSpPr>
          <p:cNvPr id="22" name="TextBox 21"/>
          <p:cNvSpPr txBox="1"/>
          <p:nvPr/>
        </p:nvSpPr>
        <p:spPr>
          <a:xfrm>
            <a:off x="7210698" y="4572622"/>
            <a:ext cx="1620000" cy="1436291"/>
          </a:xfrm>
          <a:prstGeom prst="rect">
            <a:avLst/>
          </a:prstGeom>
          <a:noFill/>
        </p:spPr>
        <p:txBody>
          <a:bodyPr wrap="square" rtlCol="0">
            <a:spAutoFit/>
          </a:bodyPr>
          <a:lstStyle/>
          <a:p>
            <a:pPr lvl="0">
              <a:spcAft>
                <a:spcPts val="200"/>
              </a:spcAft>
              <a:defRPr/>
            </a:pPr>
            <a:r>
              <a:rPr lang="en-GB" sz="2100" dirty="0">
                <a:solidFill>
                  <a:srgbClr val="0000FF"/>
                </a:solidFill>
                <a:latin typeface="Sassoon Penpals" panose="02000400000000000000" pitchFamily="50" charset="0"/>
              </a:rPr>
              <a:t>World Wide Web</a:t>
            </a:r>
          </a:p>
          <a:p>
            <a:pPr lvl="0">
              <a:spcAft>
                <a:spcPts val="200"/>
              </a:spcAft>
              <a:defRPr/>
            </a:pPr>
            <a:r>
              <a:rPr lang="en-GB" sz="2100" dirty="0">
                <a:solidFill>
                  <a:srgbClr val="0000FF"/>
                </a:solidFill>
                <a:latin typeface="Sassoon Penpals" panose="02000400000000000000" pitchFamily="50" charset="0"/>
              </a:rPr>
              <a:t>internet</a:t>
            </a:r>
          </a:p>
          <a:p>
            <a:pPr>
              <a:spcAft>
                <a:spcPts val="200"/>
              </a:spcAft>
              <a:defRPr/>
            </a:pPr>
            <a:r>
              <a:rPr lang="en-GB" sz="2100" dirty="0">
                <a:solidFill>
                  <a:srgbClr val="0000FF"/>
                </a:solidFill>
                <a:latin typeface="Sassoon Penpals" panose="02000400000000000000" pitchFamily="50" charset="0"/>
              </a:rPr>
              <a:t>fake news</a:t>
            </a:r>
          </a:p>
        </p:txBody>
      </p:sp>
      <p:sp>
        <p:nvSpPr>
          <p:cNvPr id="24" name="Rounded Rectangle 38">
            <a:extLst>
              <a:ext uri="{FF2B5EF4-FFF2-40B4-BE49-F238E27FC236}">
                <a16:creationId xmlns:a16="http://schemas.microsoft.com/office/drawing/2014/main" id="{D1F72F37-EA5C-4881-8B12-95ACB3C5F105}"/>
              </a:ext>
            </a:extLst>
          </p:cNvPr>
          <p:cNvSpPr/>
          <p:nvPr/>
        </p:nvSpPr>
        <p:spPr>
          <a:xfrm>
            <a:off x="32657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Learning sequence</a:t>
            </a:r>
          </a:p>
          <a:p>
            <a:pPr marL="342900" lvl="0" indent="-342900">
              <a:spcAft>
                <a:spcPts val="200"/>
              </a:spcAft>
              <a:buFont typeface="+mj-lt"/>
              <a:buAutoNum type="arabicParenR"/>
              <a:defRPr/>
            </a:pPr>
            <a:r>
              <a:rPr lang="en-GB" sz="1550" dirty="0">
                <a:solidFill>
                  <a:schemeClr val="tx1"/>
                </a:solidFill>
                <a:latin typeface="Sassoon Penpals" panose="02000400000000000000" pitchFamily="50" charset="0"/>
              </a:rPr>
              <a:t>Find out how the internet is a network of networks</a:t>
            </a:r>
            <a:endParaRPr kumimoji="0" lang="en-GB" sz="155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a:p>
            <a:pPr marL="342900" lvl="0" indent="-342900">
              <a:spcAft>
                <a:spcPts val="200"/>
              </a:spcAft>
              <a:buFont typeface="+mj-lt"/>
              <a:buAutoNum type="arabicParenR"/>
              <a:defRPr/>
            </a:pPr>
            <a:r>
              <a:rPr lang="en-GB" sz="1550" dirty="0">
                <a:solidFill>
                  <a:schemeClr val="tx1"/>
                </a:solidFill>
                <a:latin typeface="Sassoon Penpals" panose="02000400000000000000" pitchFamily="50" charset="0"/>
              </a:rPr>
              <a:t>Explore how the internet and World Wide Web (WWW) work</a:t>
            </a:r>
            <a:endParaRPr lang="en-GB" sz="1550" dirty="0">
              <a:solidFill>
                <a:prstClr val="black"/>
              </a:solidFill>
              <a:latin typeface="Sassoon Penpals" panose="02000400000000000000" pitchFamily="50" charset="0"/>
            </a:endParaRPr>
          </a:p>
          <a:p>
            <a:pPr marL="342900" lvl="0" indent="-342900">
              <a:spcAft>
                <a:spcPts val="200"/>
              </a:spcAft>
              <a:buFont typeface="+mj-lt"/>
              <a:buAutoNum type="arabicParenR"/>
              <a:defRPr/>
            </a:pPr>
            <a:r>
              <a:rPr lang="en-GB" sz="1550" dirty="0">
                <a:solidFill>
                  <a:schemeClr val="tx1"/>
                </a:solidFill>
                <a:latin typeface="Sassoon Penpals" panose="02000400000000000000" pitchFamily="50" charset="0"/>
              </a:rPr>
              <a:t>Explore where websites are stored</a:t>
            </a:r>
          </a:p>
          <a:p>
            <a:pPr marL="342900" lvl="0" indent="-342900">
              <a:spcAft>
                <a:spcPts val="200"/>
              </a:spcAft>
              <a:buFont typeface="+mj-lt"/>
              <a:buAutoNum type="arabicParenR"/>
              <a:defRPr/>
            </a:pPr>
            <a:r>
              <a:rPr lang="en-GB" sz="1550" dirty="0">
                <a:solidFill>
                  <a:schemeClr val="tx1"/>
                </a:solidFill>
                <a:latin typeface="Sassoon Penpals" panose="02000400000000000000" pitchFamily="50" charset="0"/>
              </a:rPr>
              <a:t>Explore how content can be added and accessed</a:t>
            </a:r>
          </a:p>
          <a:p>
            <a:pPr marL="342900" lvl="0" indent="-342900">
              <a:spcAft>
                <a:spcPts val="200"/>
              </a:spcAft>
              <a:buFont typeface="+mj-lt"/>
              <a:buAutoNum type="arabicParenR"/>
              <a:defRPr/>
            </a:pPr>
            <a:r>
              <a:rPr lang="en-GB" sz="1550" dirty="0">
                <a:solidFill>
                  <a:schemeClr val="tx1"/>
                </a:solidFill>
                <a:latin typeface="Sassoon Penpals" panose="02000400000000000000" pitchFamily="50" charset="0"/>
              </a:rPr>
              <a:t>Explore who owns content on the web</a:t>
            </a:r>
          </a:p>
          <a:p>
            <a:pPr marL="342900" lvl="0" indent="-342900">
              <a:spcAft>
                <a:spcPts val="200"/>
              </a:spcAft>
              <a:buFont typeface="+mj-lt"/>
              <a:buAutoNum type="arabicParenR"/>
              <a:defRPr/>
            </a:pPr>
            <a:r>
              <a:rPr lang="en-GB" sz="1550" dirty="0">
                <a:solidFill>
                  <a:schemeClr val="tx1"/>
                </a:solidFill>
                <a:latin typeface="Sassoon Penpals" panose="02000400000000000000" pitchFamily="50" charset="0"/>
              </a:rPr>
              <a:t>Explore the consequences of unreliable content</a:t>
            </a:r>
          </a:p>
        </p:txBody>
      </p:sp>
      <p:pic>
        <p:nvPicPr>
          <p:cNvPr id="27" name="Picture 2" descr="13,418 Dartboard Illustrations, Royalty-Free Vector Graphics &amp; Clip Art -  iStock">
            <a:extLst>
              <a:ext uri="{FF2B5EF4-FFF2-40B4-BE49-F238E27FC236}">
                <a16:creationId xmlns:a16="http://schemas.microsoft.com/office/drawing/2014/main" id="{15A29A7C-E2AE-4453-A02E-7AF1572FB6F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448" b="4535"/>
          <a:stretch/>
        </p:blipFill>
        <p:spPr bwMode="auto">
          <a:xfrm>
            <a:off x="4129253" y="1472914"/>
            <a:ext cx="512215" cy="5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C4FAA38B-356A-43BC-82C7-0026EFE4846C}"/>
              </a:ext>
            </a:extLst>
          </p:cNvPr>
          <p:cNvPicPr>
            <a:picLocks noChangeAspect="1"/>
          </p:cNvPicPr>
          <p:nvPr/>
        </p:nvPicPr>
        <p:blipFill>
          <a:blip r:embed="rId5"/>
          <a:stretch>
            <a:fillRect/>
          </a:stretch>
        </p:blipFill>
        <p:spPr>
          <a:xfrm>
            <a:off x="8859002" y="1472914"/>
            <a:ext cx="543253" cy="540000"/>
          </a:xfrm>
          <a:prstGeom prst="rect">
            <a:avLst/>
          </a:prstGeom>
        </p:spPr>
      </p:pic>
      <p:grpSp>
        <p:nvGrpSpPr>
          <p:cNvPr id="152" name="Group 151">
            <a:extLst>
              <a:ext uri="{FF2B5EF4-FFF2-40B4-BE49-F238E27FC236}">
                <a16:creationId xmlns:a16="http://schemas.microsoft.com/office/drawing/2014/main" id="{77F6D389-724A-4080-B74A-BB4FF4D8612F}"/>
              </a:ext>
            </a:extLst>
          </p:cNvPr>
          <p:cNvGrpSpPr>
            <a:grpSpLocks noChangeAspect="1"/>
          </p:cNvGrpSpPr>
          <p:nvPr/>
        </p:nvGrpSpPr>
        <p:grpSpPr>
          <a:xfrm>
            <a:off x="6679097" y="2160125"/>
            <a:ext cx="2741534" cy="1449745"/>
            <a:chOff x="-12200" y="323263"/>
            <a:chExt cx="9169750" cy="4849037"/>
          </a:xfrm>
        </p:grpSpPr>
        <p:cxnSp>
          <p:nvCxnSpPr>
            <p:cNvPr id="153" name="Google Shape;256;p33">
              <a:extLst>
                <a:ext uri="{FF2B5EF4-FFF2-40B4-BE49-F238E27FC236}">
                  <a16:creationId xmlns:a16="http://schemas.microsoft.com/office/drawing/2014/main" id="{24908BE6-469F-4BAB-AD48-5352982FA9FB}"/>
                </a:ext>
              </a:extLst>
            </p:cNvPr>
            <p:cNvCxnSpPr>
              <a:cxnSpLocks/>
              <a:stCxn id="223" idx="1"/>
            </p:cNvCxnSpPr>
            <p:nvPr/>
          </p:nvCxnSpPr>
          <p:spPr>
            <a:xfrm rot="10800000">
              <a:off x="5251388" y="3353594"/>
              <a:ext cx="1616700" cy="1361700"/>
            </a:xfrm>
            <a:prstGeom prst="curvedConnector4">
              <a:avLst>
                <a:gd name="adj1" fmla="val 38058"/>
                <a:gd name="adj2" fmla="val 117493"/>
              </a:avLst>
            </a:prstGeom>
            <a:noFill/>
            <a:ln w="19050" cap="flat" cmpd="sng">
              <a:solidFill>
                <a:schemeClr val="dk1"/>
              </a:solidFill>
              <a:prstDash val="solid"/>
              <a:round/>
              <a:headEnd type="none" w="med" len="med"/>
              <a:tailEnd type="none" w="med" len="med"/>
            </a:ln>
          </p:spPr>
        </p:cxnSp>
        <p:pic>
          <p:nvPicPr>
            <p:cNvPr id="154" name="Google Shape;259;p33">
              <a:extLst>
                <a:ext uri="{FF2B5EF4-FFF2-40B4-BE49-F238E27FC236}">
                  <a16:creationId xmlns:a16="http://schemas.microsoft.com/office/drawing/2014/main" id="{6A82361A-3BBB-4C82-9C37-1B23E49D2F8C}"/>
                </a:ext>
              </a:extLst>
            </p:cNvPr>
            <p:cNvPicPr preferRelativeResize="0"/>
            <p:nvPr/>
          </p:nvPicPr>
          <p:blipFill>
            <a:blip r:embed="rId6">
              <a:alphaModFix/>
            </a:blip>
            <a:stretch>
              <a:fillRect/>
            </a:stretch>
          </p:blipFill>
          <p:spPr>
            <a:xfrm>
              <a:off x="4874488" y="3109713"/>
              <a:ext cx="686875" cy="343437"/>
            </a:xfrm>
            <a:prstGeom prst="rect">
              <a:avLst/>
            </a:prstGeom>
            <a:noFill/>
            <a:ln>
              <a:noFill/>
            </a:ln>
          </p:spPr>
        </p:pic>
        <p:sp>
          <p:nvSpPr>
            <p:cNvPr id="155" name="Google Shape;260;p33">
              <a:extLst>
                <a:ext uri="{FF2B5EF4-FFF2-40B4-BE49-F238E27FC236}">
                  <a16:creationId xmlns:a16="http://schemas.microsoft.com/office/drawing/2014/main" id="{8B872CD6-C3F5-4048-AD2F-BD4780200669}"/>
                </a:ext>
              </a:extLst>
            </p:cNvPr>
            <p:cNvSpPr/>
            <p:nvPr/>
          </p:nvSpPr>
          <p:spPr>
            <a:xfrm>
              <a:off x="1391400" y="2310075"/>
              <a:ext cx="1580400" cy="698100"/>
            </a:xfrm>
            <a:prstGeom prst="ellipse">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ssoon Penpals" panose="02000400000000000000" pitchFamily="50" charset="0"/>
              </a:endParaRPr>
            </a:p>
          </p:txBody>
        </p:sp>
        <p:sp>
          <p:nvSpPr>
            <p:cNvPr id="156" name="Google Shape;261;p33">
              <a:extLst>
                <a:ext uri="{FF2B5EF4-FFF2-40B4-BE49-F238E27FC236}">
                  <a16:creationId xmlns:a16="http://schemas.microsoft.com/office/drawing/2014/main" id="{808CF554-56B7-44BC-9F59-56A0EF1F4FF3}"/>
                </a:ext>
              </a:extLst>
            </p:cNvPr>
            <p:cNvSpPr/>
            <p:nvPr/>
          </p:nvSpPr>
          <p:spPr>
            <a:xfrm>
              <a:off x="552525" y="3226925"/>
              <a:ext cx="1580400" cy="698100"/>
            </a:xfrm>
            <a:prstGeom prst="ellipse">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ssoon Penpals" panose="02000400000000000000" pitchFamily="50" charset="0"/>
              </a:endParaRPr>
            </a:p>
          </p:txBody>
        </p:sp>
        <p:sp>
          <p:nvSpPr>
            <p:cNvPr id="157" name="Google Shape;262;p33">
              <a:extLst>
                <a:ext uri="{FF2B5EF4-FFF2-40B4-BE49-F238E27FC236}">
                  <a16:creationId xmlns:a16="http://schemas.microsoft.com/office/drawing/2014/main" id="{CC15A9C6-934A-4141-8C40-B05D7712C4C3}"/>
                </a:ext>
              </a:extLst>
            </p:cNvPr>
            <p:cNvSpPr/>
            <p:nvPr/>
          </p:nvSpPr>
          <p:spPr>
            <a:xfrm>
              <a:off x="1635525" y="4300538"/>
              <a:ext cx="1581000" cy="698100"/>
            </a:xfrm>
            <a:prstGeom prst="ellipse">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ssoon Penpals" panose="02000400000000000000" pitchFamily="50" charset="0"/>
              </a:endParaRPr>
            </a:p>
          </p:txBody>
        </p:sp>
        <p:pic>
          <p:nvPicPr>
            <p:cNvPr id="158" name="Google Shape;263;p33">
              <a:extLst>
                <a:ext uri="{FF2B5EF4-FFF2-40B4-BE49-F238E27FC236}">
                  <a16:creationId xmlns:a16="http://schemas.microsoft.com/office/drawing/2014/main" id="{29E6CBAA-FB5A-4F62-B54F-B20032396420}"/>
                </a:ext>
              </a:extLst>
            </p:cNvPr>
            <p:cNvPicPr preferRelativeResize="0"/>
            <p:nvPr/>
          </p:nvPicPr>
          <p:blipFill>
            <a:blip r:embed="rId6">
              <a:alphaModFix/>
            </a:blip>
            <a:stretch>
              <a:fillRect/>
            </a:stretch>
          </p:blipFill>
          <p:spPr>
            <a:xfrm>
              <a:off x="3370425" y="2273863"/>
              <a:ext cx="686875" cy="343437"/>
            </a:xfrm>
            <a:prstGeom prst="rect">
              <a:avLst/>
            </a:prstGeom>
            <a:noFill/>
            <a:ln>
              <a:noFill/>
            </a:ln>
          </p:spPr>
        </p:pic>
        <p:pic>
          <p:nvPicPr>
            <p:cNvPr id="159" name="Google Shape;264;p33">
              <a:extLst>
                <a:ext uri="{FF2B5EF4-FFF2-40B4-BE49-F238E27FC236}">
                  <a16:creationId xmlns:a16="http://schemas.microsoft.com/office/drawing/2014/main" id="{5C4082E8-4397-4677-A5BC-91F2D07A16D6}"/>
                </a:ext>
              </a:extLst>
            </p:cNvPr>
            <p:cNvPicPr preferRelativeResize="0"/>
            <p:nvPr/>
          </p:nvPicPr>
          <p:blipFill>
            <a:blip r:embed="rId6">
              <a:alphaModFix/>
            </a:blip>
            <a:stretch>
              <a:fillRect/>
            </a:stretch>
          </p:blipFill>
          <p:spPr>
            <a:xfrm>
              <a:off x="3661525" y="4477863"/>
              <a:ext cx="686875" cy="343437"/>
            </a:xfrm>
            <a:prstGeom prst="rect">
              <a:avLst/>
            </a:prstGeom>
            <a:noFill/>
            <a:ln>
              <a:noFill/>
            </a:ln>
          </p:spPr>
        </p:pic>
        <p:pic>
          <p:nvPicPr>
            <p:cNvPr id="160" name="Google Shape;265;p33">
              <a:extLst>
                <a:ext uri="{FF2B5EF4-FFF2-40B4-BE49-F238E27FC236}">
                  <a16:creationId xmlns:a16="http://schemas.microsoft.com/office/drawing/2014/main" id="{216709CA-AE74-48CE-BADA-3FFF74CFE811}"/>
                </a:ext>
              </a:extLst>
            </p:cNvPr>
            <p:cNvPicPr preferRelativeResize="0"/>
            <p:nvPr/>
          </p:nvPicPr>
          <p:blipFill>
            <a:blip r:embed="rId6">
              <a:alphaModFix/>
            </a:blip>
            <a:stretch>
              <a:fillRect/>
            </a:stretch>
          </p:blipFill>
          <p:spPr>
            <a:xfrm>
              <a:off x="3812588" y="3873475"/>
              <a:ext cx="686875" cy="343437"/>
            </a:xfrm>
            <a:prstGeom prst="rect">
              <a:avLst/>
            </a:prstGeom>
            <a:noFill/>
            <a:ln>
              <a:noFill/>
            </a:ln>
          </p:spPr>
        </p:pic>
        <p:cxnSp>
          <p:nvCxnSpPr>
            <p:cNvPr id="161" name="Google Shape;266;p33">
              <a:extLst>
                <a:ext uri="{FF2B5EF4-FFF2-40B4-BE49-F238E27FC236}">
                  <a16:creationId xmlns:a16="http://schemas.microsoft.com/office/drawing/2014/main" id="{5C9DEC86-4A47-477A-8ABE-2DED9623EDC0}"/>
                </a:ext>
              </a:extLst>
            </p:cNvPr>
            <p:cNvCxnSpPr>
              <a:stCxn id="158" idx="1"/>
              <a:endCxn id="155" idx="6"/>
            </p:cNvCxnSpPr>
            <p:nvPr/>
          </p:nvCxnSpPr>
          <p:spPr>
            <a:xfrm flipH="1">
              <a:off x="2971725" y="2445581"/>
              <a:ext cx="398700" cy="213600"/>
            </a:xfrm>
            <a:prstGeom prst="curvedConnector3">
              <a:avLst>
                <a:gd name="adj1" fmla="val 49991"/>
              </a:avLst>
            </a:prstGeom>
            <a:noFill/>
            <a:ln w="19050" cap="flat" cmpd="sng">
              <a:solidFill>
                <a:schemeClr val="dk1"/>
              </a:solidFill>
              <a:prstDash val="solid"/>
              <a:round/>
              <a:headEnd type="none" w="med" len="med"/>
              <a:tailEnd type="none" w="med" len="med"/>
            </a:ln>
          </p:spPr>
        </p:cxnSp>
        <p:cxnSp>
          <p:nvCxnSpPr>
            <p:cNvPr id="162" name="Google Shape;267;p33">
              <a:extLst>
                <a:ext uri="{FF2B5EF4-FFF2-40B4-BE49-F238E27FC236}">
                  <a16:creationId xmlns:a16="http://schemas.microsoft.com/office/drawing/2014/main" id="{95CF96E8-5B94-4007-A0B2-02FE085D1843}"/>
                </a:ext>
              </a:extLst>
            </p:cNvPr>
            <p:cNvCxnSpPr>
              <a:stCxn id="160" idx="3"/>
              <a:endCxn id="154" idx="1"/>
            </p:cNvCxnSpPr>
            <p:nvPr/>
          </p:nvCxnSpPr>
          <p:spPr>
            <a:xfrm rot="10800000" flipH="1">
              <a:off x="4499462" y="3281394"/>
              <a:ext cx="375000" cy="763800"/>
            </a:xfrm>
            <a:prstGeom prst="curvedConnector3">
              <a:avLst>
                <a:gd name="adj1" fmla="val 50003"/>
              </a:avLst>
            </a:prstGeom>
            <a:noFill/>
            <a:ln w="19050" cap="flat" cmpd="sng">
              <a:solidFill>
                <a:schemeClr val="dk1"/>
              </a:solidFill>
              <a:prstDash val="solid"/>
              <a:round/>
              <a:headEnd type="none" w="med" len="med"/>
              <a:tailEnd type="none" w="med" len="med"/>
            </a:ln>
          </p:spPr>
        </p:cxnSp>
        <p:cxnSp>
          <p:nvCxnSpPr>
            <p:cNvPr id="163" name="Google Shape;268;p33">
              <a:extLst>
                <a:ext uri="{FF2B5EF4-FFF2-40B4-BE49-F238E27FC236}">
                  <a16:creationId xmlns:a16="http://schemas.microsoft.com/office/drawing/2014/main" id="{748C3C9B-6203-4757-941C-3041859E6789}"/>
                </a:ext>
              </a:extLst>
            </p:cNvPr>
            <p:cNvCxnSpPr>
              <a:stCxn id="159" idx="1"/>
              <a:endCxn id="157" idx="6"/>
            </p:cNvCxnSpPr>
            <p:nvPr/>
          </p:nvCxnSpPr>
          <p:spPr>
            <a:xfrm flipH="1">
              <a:off x="3216625" y="4649581"/>
              <a:ext cx="444900" cy="600"/>
            </a:xfrm>
            <a:prstGeom prst="curvedConnector3">
              <a:avLst>
                <a:gd name="adj1" fmla="val 50011"/>
              </a:avLst>
            </a:prstGeom>
            <a:noFill/>
            <a:ln w="19050" cap="flat" cmpd="sng">
              <a:solidFill>
                <a:schemeClr val="dk1"/>
              </a:solidFill>
              <a:prstDash val="solid"/>
              <a:round/>
              <a:headEnd type="none" w="med" len="med"/>
              <a:tailEnd type="none" w="med" len="med"/>
            </a:ln>
          </p:spPr>
        </p:cxnSp>
        <p:cxnSp>
          <p:nvCxnSpPr>
            <p:cNvPr id="164" name="Google Shape;269;p33">
              <a:extLst>
                <a:ext uri="{FF2B5EF4-FFF2-40B4-BE49-F238E27FC236}">
                  <a16:creationId xmlns:a16="http://schemas.microsoft.com/office/drawing/2014/main" id="{6BDB6E57-743F-469B-B839-536E3CE7561E}"/>
                </a:ext>
              </a:extLst>
            </p:cNvPr>
            <p:cNvCxnSpPr>
              <a:stCxn id="159" idx="0"/>
              <a:endCxn id="160" idx="2"/>
            </p:cNvCxnSpPr>
            <p:nvPr/>
          </p:nvCxnSpPr>
          <p:spPr>
            <a:xfrm rot="-5400000">
              <a:off x="3950062" y="4271763"/>
              <a:ext cx="261000" cy="151200"/>
            </a:xfrm>
            <a:prstGeom prst="curvedConnector3">
              <a:avLst>
                <a:gd name="adj1" fmla="val 49990"/>
              </a:avLst>
            </a:prstGeom>
            <a:noFill/>
            <a:ln w="19050" cap="flat" cmpd="sng">
              <a:solidFill>
                <a:schemeClr val="dk1"/>
              </a:solidFill>
              <a:prstDash val="solid"/>
              <a:round/>
              <a:headEnd type="none" w="med" len="med"/>
              <a:tailEnd type="none" w="med" len="med"/>
            </a:ln>
          </p:spPr>
        </p:cxnSp>
        <p:cxnSp>
          <p:nvCxnSpPr>
            <p:cNvPr id="165" name="Google Shape;270;p33">
              <a:extLst>
                <a:ext uri="{FF2B5EF4-FFF2-40B4-BE49-F238E27FC236}">
                  <a16:creationId xmlns:a16="http://schemas.microsoft.com/office/drawing/2014/main" id="{9461DBC4-E0A3-4287-96E2-260EB91DBDCA}"/>
                </a:ext>
              </a:extLst>
            </p:cNvPr>
            <p:cNvCxnSpPr>
              <a:endCxn id="159" idx="2"/>
            </p:cNvCxnSpPr>
            <p:nvPr/>
          </p:nvCxnSpPr>
          <p:spPr>
            <a:xfrm rot="-5400000">
              <a:off x="3737812" y="4905150"/>
              <a:ext cx="351000" cy="18330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166" name="Google Shape;271;p33">
              <a:extLst>
                <a:ext uri="{FF2B5EF4-FFF2-40B4-BE49-F238E27FC236}">
                  <a16:creationId xmlns:a16="http://schemas.microsoft.com/office/drawing/2014/main" id="{83799A3A-05C8-4A6E-BA58-338BB61084B7}"/>
                </a:ext>
              </a:extLst>
            </p:cNvPr>
            <p:cNvCxnSpPr/>
            <p:nvPr/>
          </p:nvCxnSpPr>
          <p:spPr>
            <a:xfrm rot="10800000">
              <a:off x="1985518" y="2645871"/>
              <a:ext cx="241800" cy="21930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167" name="Google Shape;272;p33">
              <a:extLst>
                <a:ext uri="{FF2B5EF4-FFF2-40B4-BE49-F238E27FC236}">
                  <a16:creationId xmlns:a16="http://schemas.microsoft.com/office/drawing/2014/main" id="{0E37265C-E7A6-4B16-B31B-69AD8948FEC2}"/>
                </a:ext>
              </a:extLst>
            </p:cNvPr>
            <p:cNvCxnSpPr/>
            <p:nvPr/>
          </p:nvCxnSpPr>
          <p:spPr>
            <a:xfrm rot="5400000" flipH="1">
              <a:off x="1989418" y="2628939"/>
              <a:ext cx="352500" cy="12330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168" name="Google Shape;273;p33">
              <a:extLst>
                <a:ext uri="{FF2B5EF4-FFF2-40B4-BE49-F238E27FC236}">
                  <a16:creationId xmlns:a16="http://schemas.microsoft.com/office/drawing/2014/main" id="{BAB62D4C-72CF-411E-8EDA-CA6DFF30DF76}"/>
                </a:ext>
              </a:extLst>
            </p:cNvPr>
            <p:cNvCxnSpPr/>
            <p:nvPr/>
          </p:nvCxnSpPr>
          <p:spPr>
            <a:xfrm rot="5400000" flipH="1">
              <a:off x="2020768" y="2653637"/>
              <a:ext cx="374100" cy="3900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169" name="Google Shape;274;p33">
              <a:extLst>
                <a:ext uri="{FF2B5EF4-FFF2-40B4-BE49-F238E27FC236}">
                  <a16:creationId xmlns:a16="http://schemas.microsoft.com/office/drawing/2014/main" id="{089AA5D7-6FA2-4FEE-AF98-DA059A4AF27E}"/>
                </a:ext>
              </a:extLst>
            </p:cNvPr>
            <p:cNvCxnSpPr/>
            <p:nvPr/>
          </p:nvCxnSpPr>
          <p:spPr>
            <a:xfrm rot="-5400000">
              <a:off x="2121447" y="2598760"/>
              <a:ext cx="369000" cy="16050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170" name="Google Shape;275;p33">
              <a:extLst>
                <a:ext uri="{FF2B5EF4-FFF2-40B4-BE49-F238E27FC236}">
                  <a16:creationId xmlns:a16="http://schemas.microsoft.com/office/drawing/2014/main" id="{66DD7738-0EF3-4A00-BD6C-B1EE3FD9709F}"/>
                </a:ext>
              </a:extLst>
            </p:cNvPr>
            <p:cNvCxnSpPr/>
            <p:nvPr/>
          </p:nvCxnSpPr>
          <p:spPr>
            <a:xfrm rot="10800000" flipH="1">
              <a:off x="2225697" y="2623971"/>
              <a:ext cx="308100" cy="241200"/>
            </a:xfrm>
            <a:prstGeom prst="curvedConnector3">
              <a:avLst>
                <a:gd name="adj1" fmla="val 50000"/>
              </a:avLst>
            </a:prstGeom>
            <a:noFill/>
            <a:ln w="19050" cap="flat" cmpd="sng">
              <a:solidFill>
                <a:schemeClr val="dk1"/>
              </a:solidFill>
              <a:prstDash val="solid"/>
              <a:round/>
              <a:headEnd type="none" w="med" len="med"/>
              <a:tailEnd type="none" w="med" len="med"/>
            </a:ln>
          </p:spPr>
        </p:cxnSp>
        <p:pic>
          <p:nvPicPr>
            <p:cNvPr id="171" name="Google Shape;276;p33">
              <a:extLst>
                <a:ext uri="{FF2B5EF4-FFF2-40B4-BE49-F238E27FC236}">
                  <a16:creationId xmlns:a16="http://schemas.microsoft.com/office/drawing/2014/main" id="{2CDBE6FB-C7B7-4DDF-9D0B-47CF94E16362}"/>
                </a:ext>
              </a:extLst>
            </p:cNvPr>
            <p:cNvPicPr preferRelativeResize="0"/>
            <p:nvPr/>
          </p:nvPicPr>
          <p:blipFill>
            <a:blip r:embed="rId7">
              <a:alphaModFix/>
            </a:blip>
            <a:stretch>
              <a:fillRect/>
            </a:stretch>
          </p:blipFill>
          <p:spPr>
            <a:xfrm>
              <a:off x="1885653" y="2583251"/>
              <a:ext cx="129059" cy="76720"/>
            </a:xfrm>
            <a:prstGeom prst="rect">
              <a:avLst/>
            </a:prstGeom>
            <a:noFill/>
            <a:ln>
              <a:noFill/>
            </a:ln>
          </p:spPr>
        </p:pic>
        <p:pic>
          <p:nvPicPr>
            <p:cNvPr id="172" name="Google Shape;277;p33">
              <a:extLst>
                <a:ext uri="{FF2B5EF4-FFF2-40B4-BE49-F238E27FC236}">
                  <a16:creationId xmlns:a16="http://schemas.microsoft.com/office/drawing/2014/main" id="{BA533603-3D16-4C48-AF56-121A4FD2BDE7}"/>
                </a:ext>
              </a:extLst>
            </p:cNvPr>
            <p:cNvPicPr preferRelativeResize="0"/>
            <p:nvPr/>
          </p:nvPicPr>
          <p:blipFill>
            <a:blip r:embed="rId8">
              <a:alphaModFix/>
            </a:blip>
            <a:stretch>
              <a:fillRect/>
            </a:stretch>
          </p:blipFill>
          <p:spPr>
            <a:xfrm>
              <a:off x="2170973" y="2829265"/>
              <a:ext cx="116299" cy="51382"/>
            </a:xfrm>
            <a:prstGeom prst="rect">
              <a:avLst/>
            </a:prstGeom>
            <a:noFill/>
            <a:ln>
              <a:noFill/>
            </a:ln>
          </p:spPr>
        </p:pic>
        <p:pic>
          <p:nvPicPr>
            <p:cNvPr id="173" name="Google Shape;278;p33">
              <a:extLst>
                <a:ext uri="{FF2B5EF4-FFF2-40B4-BE49-F238E27FC236}">
                  <a16:creationId xmlns:a16="http://schemas.microsoft.com/office/drawing/2014/main" id="{646A4D34-746B-4E9D-8BE8-A0AEC6F1FA37}"/>
                </a:ext>
              </a:extLst>
            </p:cNvPr>
            <p:cNvPicPr preferRelativeResize="0"/>
            <p:nvPr/>
          </p:nvPicPr>
          <p:blipFill>
            <a:blip r:embed="rId7">
              <a:alphaModFix/>
            </a:blip>
            <a:stretch>
              <a:fillRect/>
            </a:stretch>
          </p:blipFill>
          <p:spPr>
            <a:xfrm>
              <a:off x="2041917" y="2462680"/>
              <a:ext cx="129059" cy="76720"/>
            </a:xfrm>
            <a:prstGeom prst="rect">
              <a:avLst/>
            </a:prstGeom>
            <a:noFill/>
            <a:ln>
              <a:noFill/>
            </a:ln>
          </p:spPr>
        </p:pic>
        <p:pic>
          <p:nvPicPr>
            <p:cNvPr id="174" name="Google Shape;279;p33">
              <a:extLst>
                <a:ext uri="{FF2B5EF4-FFF2-40B4-BE49-F238E27FC236}">
                  <a16:creationId xmlns:a16="http://schemas.microsoft.com/office/drawing/2014/main" id="{91FDC0CD-F52C-4BE6-9D53-FF9E6F09F455}"/>
                </a:ext>
              </a:extLst>
            </p:cNvPr>
            <p:cNvPicPr preferRelativeResize="0"/>
            <p:nvPr/>
          </p:nvPicPr>
          <p:blipFill>
            <a:blip r:embed="rId7">
              <a:alphaModFix/>
            </a:blip>
            <a:stretch>
              <a:fillRect/>
            </a:stretch>
          </p:blipFill>
          <p:spPr>
            <a:xfrm>
              <a:off x="2151607" y="2437605"/>
              <a:ext cx="129059" cy="76720"/>
            </a:xfrm>
            <a:prstGeom prst="rect">
              <a:avLst/>
            </a:prstGeom>
            <a:noFill/>
            <a:ln>
              <a:noFill/>
            </a:ln>
          </p:spPr>
        </p:pic>
        <p:pic>
          <p:nvPicPr>
            <p:cNvPr id="175" name="Google Shape;280;p33">
              <a:extLst>
                <a:ext uri="{FF2B5EF4-FFF2-40B4-BE49-F238E27FC236}">
                  <a16:creationId xmlns:a16="http://schemas.microsoft.com/office/drawing/2014/main" id="{FB8BA97D-F0FB-4A66-A7D2-9FC36FACC17D}"/>
                </a:ext>
              </a:extLst>
            </p:cNvPr>
            <p:cNvPicPr preferRelativeResize="0"/>
            <p:nvPr/>
          </p:nvPicPr>
          <p:blipFill>
            <a:blip r:embed="rId7">
              <a:alphaModFix/>
            </a:blip>
            <a:stretch>
              <a:fillRect/>
            </a:stretch>
          </p:blipFill>
          <p:spPr>
            <a:xfrm>
              <a:off x="2339176" y="2451860"/>
              <a:ext cx="129059" cy="76720"/>
            </a:xfrm>
            <a:prstGeom prst="rect">
              <a:avLst/>
            </a:prstGeom>
            <a:noFill/>
            <a:ln>
              <a:noFill/>
            </a:ln>
          </p:spPr>
        </p:pic>
        <p:pic>
          <p:nvPicPr>
            <p:cNvPr id="176" name="Google Shape;281;p33">
              <a:extLst>
                <a:ext uri="{FF2B5EF4-FFF2-40B4-BE49-F238E27FC236}">
                  <a16:creationId xmlns:a16="http://schemas.microsoft.com/office/drawing/2014/main" id="{7B780798-731B-4CA7-A003-E0F74780883C}"/>
                </a:ext>
              </a:extLst>
            </p:cNvPr>
            <p:cNvPicPr preferRelativeResize="0"/>
            <p:nvPr/>
          </p:nvPicPr>
          <p:blipFill>
            <a:blip r:embed="rId7">
              <a:alphaModFix/>
            </a:blip>
            <a:stretch>
              <a:fillRect/>
            </a:stretch>
          </p:blipFill>
          <p:spPr>
            <a:xfrm>
              <a:off x="2499160" y="2583251"/>
              <a:ext cx="129059" cy="76720"/>
            </a:xfrm>
            <a:prstGeom prst="rect">
              <a:avLst/>
            </a:prstGeom>
            <a:noFill/>
            <a:ln>
              <a:noFill/>
            </a:ln>
          </p:spPr>
        </p:pic>
        <p:cxnSp>
          <p:nvCxnSpPr>
            <p:cNvPr id="177" name="Google Shape;282;p33">
              <a:extLst>
                <a:ext uri="{FF2B5EF4-FFF2-40B4-BE49-F238E27FC236}">
                  <a16:creationId xmlns:a16="http://schemas.microsoft.com/office/drawing/2014/main" id="{1C86AE77-4F11-4287-B10F-0581FAB32835}"/>
                </a:ext>
              </a:extLst>
            </p:cNvPr>
            <p:cNvCxnSpPr>
              <a:stCxn id="172" idx="3"/>
              <a:endCxn id="178" idx="1"/>
            </p:cNvCxnSpPr>
            <p:nvPr/>
          </p:nvCxnSpPr>
          <p:spPr>
            <a:xfrm rot="10800000" flipH="1">
              <a:off x="2287272" y="2827356"/>
              <a:ext cx="153600" cy="27600"/>
            </a:xfrm>
            <a:prstGeom prst="curvedConnector3">
              <a:avLst>
                <a:gd name="adj1" fmla="val 50002"/>
              </a:avLst>
            </a:prstGeom>
            <a:noFill/>
            <a:ln w="19050" cap="flat" cmpd="sng">
              <a:solidFill>
                <a:schemeClr val="dk1"/>
              </a:solidFill>
              <a:prstDash val="solid"/>
              <a:round/>
              <a:headEnd type="none" w="med" len="med"/>
              <a:tailEnd type="none" w="med" len="med"/>
            </a:ln>
          </p:spPr>
        </p:cxnSp>
        <p:pic>
          <p:nvPicPr>
            <p:cNvPr id="178" name="Google Shape;283;p33">
              <a:extLst>
                <a:ext uri="{FF2B5EF4-FFF2-40B4-BE49-F238E27FC236}">
                  <a16:creationId xmlns:a16="http://schemas.microsoft.com/office/drawing/2014/main" id="{634F711A-BB3A-4064-8216-C8831C62D98B}"/>
                </a:ext>
              </a:extLst>
            </p:cNvPr>
            <p:cNvPicPr preferRelativeResize="0"/>
            <p:nvPr/>
          </p:nvPicPr>
          <p:blipFill>
            <a:blip r:embed="rId6">
              <a:alphaModFix/>
            </a:blip>
            <a:stretch>
              <a:fillRect/>
            </a:stretch>
          </p:blipFill>
          <p:spPr>
            <a:xfrm>
              <a:off x="2440880" y="2783092"/>
              <a:ext cx="177145" cy="88573"/>
            </a:xfrm>
            <a:prstGeom prst="rect">
              <a:avLst/>
            </a:prstGeom>
            <a:noFill/>
            <a:ln>
              <a:noFill/>
            </a:ln>
          </p:spPr>
        </p:pic>
        <p:cxnSp>
          <p:nvCxnSpPr>
            <p:cNvPr id="179" name="Google Shape;284;p33">
              <a:extLst>
                <a:ext uri="{FF2B5EF4-FFF2-40B4-BE49-F238E27FC236}">
                  <a16:creationId xmlns:a16="http://schemas.microsoft.com/office/drawing/2014/main" id="{0BDD39B6-B50D-4BDB-917C-9FF7F7594BB4}"/>
                </a:ext>
              </a:extLst>
            </p:cNvPr>
            <p:cNvCxnSpPr>
              <a:stCxn id="155" idx="6"/>
              <a:endCxn id="178" idx="3"/>
            </p:cNvCxnSpPr>
            <p:nvPr/>
          </p:nvCxnSpPr>
          <p:spPr>
            <a:xfrm flipH="1">
              <a:off x="2618100" y="2659125"/>
              <a:ext cx="353700" cy="168300"/>
            </a:xfrm>
            <a:prstGeom prst="curvedConnector3">
              <a:avLst>
                <a:gd name="adj1" fmla="val 48473"/>
              </a:avLst>
            </a:prstGeom>
            <a:noFill/>
            <a:ln w="19050" cap="flat" cmpd="sng">
              <a:solidFill>
                <a:schemeClr val="dk1"/>
              </a:solidFill>
              <a:prstDash val="solid"/>
              <a:round/>
              <a:headEnd type="none" w="med" len="med"/>
              <a:tailEnd type="none" w="med" len="med"/>
            </a:ln>
          </p:spPr>
        </p:cxnSp>
        <p:cxnSp>
          <p:nvCxnSpPr>
            <p:cNvPr id="180" name="Google Shape;285;p33">
              <a:extLst>
                <a:ext uri="{FF2B5EF4-FFF2-40B4-BE49-F238E27FC236}">
                  <a16:creationId xmlns:a16="http://schemas.microsoft.com/office/drawing/2014/main" id="{14561BCE-9FDB-4ED8-A118-E3F462C8588D}"/>
                </a:ext>
              </a:extLst>
            </p:cNvPr>
            <p:cNvCxnSpPr/>
            <p:nvPr/>
          </p:nvCxnSpPr>
          <p:spPr>
            <a:xfrm rot="10800000">
              <a:off x="1158593" y="3562721"/>
              <a:ext cx="241800" cy="21930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181" name="Google Shape;286;p33">
              <a:extLst>
                <a:ext uri="{FF2B5EF4-FFF2-40B4-BE49-F238E27FC236}">
                  <a16:creationId xmlns:a16="http://schemas.microsoft.com/office/drawing/2014/main" id="{F02E4495-6650-42BC-B86E-D94BA437A541}"/>
                </a:ext>
              </a:extLst>
            </p:cNvPr>
            <p:cNvCxnSpPr/>
            <p:nvPr/>
          </p:nvCxnSpPr>
          <p:spPr>
            <a:xfrm rot="5400000" flipH="1">
              <a:off x="1162493" y="3545789"/>
              <a:ext cx="352500" cy="12330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182" name="Google Shape;287;p33">
              <a:extLst>
                <a:ext uri="{FF2B5EF4-FFF2-40B4-BE49-F238E27FC236}">
                  <a16:creationId xmlns:a16="http://schemas.microsoft.com/office/drawing/2014/main" id="{3BEC35C1-7422-4DF6-A668-0F78CAEAB375}"/>
                </a:ext>
              </a:extLst>
            </p:cNvPr>
            <p:cNvCxnSpPr/>
            <p:nvPr/>
          </p:nvCxnSpPr>
          <p:spPr>
            <a:xfrm rot="5400000" flipH="1">
              <a:off x="1193843" y="3570487"/>
              <a:ext cx="374100" cy="3900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183" name="Google Shape;288;p33">
              <a:extLst>
                <a:ext uri="{FF2B5EF4-FFF2-40B4-BE49-F238E27FC236}">
                  <a16:creationId xmlns:a16="http://schemas.microsoft.com/office/drawing/2014/main" id="{9C9B64A0-887B-4345-A9AB-5214CCD07CFC}"/>
                </a:ext>
              </a:extLst>
            </p:cNvPr>
            <p:cNvCxnSpPr/>
            <p:nvPr/>
          </p:nvCxnSpPr>
          <p:spPr>
            <a:xfrm rot="-5400000">
              <a:off x="1294522" y="3515610"/>
              <a:ext cx="369000" cy="16050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184" name="Google Shape;289;p33">
              <a:extLst>
                <a:ext uri="{FF2B5EF4-FFF2-40B4-BE49-F238E27FC236}">
                  <a16:creationId xmlns:a16="http://schemas.microsoft.com/office/drawing/2014/main" id="{C708D272-8529-4660-AF0B-F54AB28FA834}"/>
                </a:ext>
              </a:extLst>
            </p:cNvPr>
            <p:cNvCxnSpPr/>
            <p:nvPr/>
          </p:nvCxnSpPr>
          <p:spPr>
            <a:xfrm rot="10800000" flipH="1">
              <a:off x="1398772" y="3540821"/>
              <a:ext cx="308100" cy="241200"/>
            </a:xfrm>
            <a:prstGeom prst="curvedConnector3">
              <a:avLst>
                <a:gd name="adj1" fmla="val 50000"/>
              </a:avLst>
            </a:prstGeom>
            <a:noFill/>
            <a:ln w="19050" cap="flat" cmpd="sng">
              <a:solidFill>
                <a:schemeClr val="dk1"/>
              </a:solidFill>
              <a:prstDash val="solid"/>
              <a:round/>
              <a:headEnd type="none" w="med" len="med"/>
              <a:tailEnd type="none" w="med" len="med"/>
            </a:ln>
          </p:spPr>
        </p:cxnSp>
        <p:pic>
          <p:nvPicPr>
            <p:cNvPr id="185" name="Google Shape;290;p33">
              <a:extLst>
                <a:ext uri="{FF2B5EF4-FFF2-40B4-BE49-F238E27FC236}">
                  <a16:creationId xmlns:a16="http://schemas.microsoft.com/office/drawing/2014/main" id="{6A83F241-D3E0-4828-824F-B0E78A8F181A}"/>
                </a:ext>
              </a:extLst>
            </p:cNvPr>
            <p:cNvPicPr preferRelativeResize="0"/>
            <p:nvPr/>
          </p:nvPicPr>
          <p:blipFill>
            <a:blip r:embed="rId7">
              <a:alphaModFix/>
            </a:blip>
            <a:stretch>
              <a:fillRect/>
            </a:stretch>
          </p:blipFill>
          <p:spPr>
            <a:xfrm>
              <a:off x="1058728" y="3500101"/>
              <a:ext cx="129059" cy="76720"/>
            </a:xfrm>
            <a:prstGeom prst="rect">
              <a:avLst/>
            </a:prstGeom>
            <a:noFill/>
            <a:ln>
              <a:noFill/>
            </a:ln>
          </p:spPr>
        </p:pic>
        <p:pic>
          <p:nvPicPr>
            <p:cNvPr id="186" name="Google Shape;291;p33">
              <a:extLst>
                <a:ext uri="{FF2B5EF4-FFF2-40B4-BE49-F238E27FC236}">
                  <a16:creationId xmlns:a16="http://schemas.microsoft.com/office/drawing/2014/main" id="{67AE01DD-431D-4424-B797-D08739B965DA}"/>
                </a:ext>
              </a:extLst>
            </p:cNvPr>
            <p:cNvPicPr preferRelativeResize="0"/>
            <p:nvPr/>
          </p:nvPicPr>
          <p:blipFill>
            <a:blip r:embed="rId8">
              <a:alphaModFix/>
            </a:blip>
            <a:stretch>
              <a:fillRect/>
            </a:stretch>
          </p:blipFill>
          <p:spPr>
            <a:xfrm>
              <a:off x="1344048" y="3746115"/>
              <a:ext cx="116299" cy="51382"/>
            </a:xfrm>
            <a:prstGeom prst="rect">
              <a:avLst/>
            </a:prstGeom>
            <a:noFill/>
            <a:ln>
              <a:noFill/>
            </a:ln>
          </p:spPr>
        </p:pic>
        <p:pic>
          <p:nvPicPr>
            <p:cNvPr id="187" name="Google Shape;292;p33">
              <a:extLst>
                <a:ext uri="{FF2B5EF4-FFF2-40B4-BE49-F238E27FC236}">
                  <a16:creationId xmlns:a16="http://schemas.microsoft.com/office/drawing/2014/main" id="{1E052077-833A-4959-9DFE-4ED8919FA365}"/>
                </a:ext>
              </a:extLst>
            </p:cNvPr>
            <p:cNvPicPr preferRelativeResize="0"/>
            <p:nvPr/>
          </p:nvPicPr>
          <p:blipFill>
            <a:blip r:embed="rId7">
              <a:alphaModFix/>
            </a:blip>
            <a:stretch>
              <a:fillRect/>
            </a:stretch>
          </p:blipFill>
          <p:spPr>
            <a:xfrm>
              <a:off x="1214992" y="3379530"/>
              <a:ext cx="129059" cy="76720"/>
            </a:xfrm>
            <a:prstGeom prst="rect">
              <a:avLst/>
            </a:prstGeom>
            <a:noFill/>
            <a:ln>
              <a:noFill/>
            </a:ln>
          </p:spPr>
        </p:pic>
        <p:pic>
          <p:nvPicPr>
            <p:cNvPr id="188" name="Google Shape;293;p33">
              <a:extLst>
                <a:ext uri="{FF2B5EF4-FFF2-40B4-BE49-F238E27FC236}">
                  <a16:creationId xmlns:a16="http://schemas.microsoft.com/office/drawing/2014/main" id="{13C41391-6D98-43C3-B4A3-ECDEA3253443}"/>
                </a:ext>
              </a:extLst>
            </p:cNvPr>
            <p:cNvPicPr preferRelativeResize="0"/>
            <p:nvPr/>
          </p:nvPicPr>
          <p:blipFill>
            <a:blip r:embed="rId7">
              <a:alphaModFix/>
            </a:blip>
            <a:stretch>
              <a:fillRect/>
            </a:stretch>
          </p:blipFill>
          <p:spPr>
            <a:xfrm>
              <a:off x="1324682" y="3354455"/>
              <a:ext cx="129059" cy="76720"/>
            </a:xfrm>
            <a:prstGeom prst="rect">
              <a:avLst/>
            </a:prstGeom>
            <a:noFill/>
            <a:ln>
              <a:noFill/>
            </a:ln>
          </p:spPr>
        </p:pic>
        <p:pic>
          <p:nvPicPr>
            <p:cNvPr id="189" name="Google Shape;294;p33">
              <a:extLst>
                <a:ext uri="{FF2B5EF4-FFF2-40B4-BE49-F238E27FC236}">
                  <a16:creationId xmlns:a16="http://schemas.microsoft.com/office/drawing/2014/main" id="{566F86FB-0A2D-4138-BCC5-56296E7C5986}"/>
                </a:ext>
              </a:extLst>
            </p:cNvPr>
            <p:cNvPicPr preferRelativeResize="0"/>
            <p:nvPr/>
          </p:nvPicPr>
          <p:blipFill>
            <a:blip r:embed="rId7">
              <a:alphaModFix/>
            </a:blip>
            <a:stretch>
              <a:fillRect/>
            </a:stretch>
          </p:blipFill>
          <p:spPr>
            <a:xfrm>
              <a:off x="1512251" y="3368710"/>
              <a:ext cx="129059" cy="76720"/>
            </a:xfrm>
            <a:prstGeom prst="rect">
              <a:avLst/>
            </a:prstGeom>
            <a:noFill/>
            <a:ln>
              <a:noFill/>
            </a:ln>
          </p:spPr>
        </p:pic>
        <p:pic>
          <p:nvPicPr>
            <p:cNvPr id="190" name="Google Shape;295;p33">
              <a:extLst>
                <a:ext uri="{FF2B5EF4-FFF2-40B4-BE49-F238E27FC236}">
                  <a16:creationId xmlns:a16="http://schemas.microsoft.com/office/drawing/2014/main" id="{4EB910E4-27B9-42A3-810A-ECB26DAF5781}"/>
                </a:ext>
              </a:extLst>
            </p:cNvPr>
            <p:cNvPicPr preferRelativeResize="0"/>
            <p:nvPr/>
          </p:nvPicPr>
          <p:blipFill>
            <a:blip r:embed="rId7">
              <a:alphaModFix/>
            </a:blip>
            <a:stretch>
              <a:fillRect/>
            </a:stretch>
          </p:blipFill>
          <p:spPr>
            <a:xfrm>
              <a:off x="1672235" y="3500101"/>
              <a:ext cx="129059" cy="76720"/>
            </a:xfrm>
            <a:prstGeom prst="rect">
              <a:avLst/>
            </a:prstGeom>
            <a:noFill/>
            <a:ln>
              <a:noFill/>
            </a:ln>
          </p:spPr>
        </p:pic>
        <p:cxnSp>
          <p:nvCxnSpPr>
            <p:cNvPr id="191" name="Google Shape;296;p33">
              <a:extLst>
                <a:ext uri="{FF2B5EF4-FFF2-40B4-BE49-F238E27FC236}">
                  <a16:creationId xmlns:a16="http://schemas.microsoft.com/office/drawing/2014/main" id="{1A8D5E36-F86A-4E1F-8BB7-808F8EF62025}"/>
                </a:ext>
              </a:extLst>
            </p:cNvPr>
            <p:cNvCxnSpPr>
              <a:stCxn id="186" idx="3"/>
              <a:endCxn id="192" idx="1"/>
            </p:cNvCxnSpPr>
            <p:nvPr/>
          </p:nvCxnSpPr>
          <p:spPr>
            <a:xfrm rot="10800000" flipH="1">
              <a:off x="1460347" y="3672506"/>
              <a:ext cx="217800" cy="99300"/>
            </a:xfrm>
            <a:prstGeom prst="curvedConnector3">
              <a:avLst>
                <a:gd name="adj1" fmla="val 49985"/>
              </a:avLst>
            </a:prstGeom>
            <a:noFill/>
            <a:ln w="19050" cap="flat" cmpd="sng">
              <a:solidFill>
                <a:schemeClr val="dk1"/>
              </a:solidFill>
              <a:prstDash val="solid"/>
              <a:round/>
              <a:headEnd type="none" w="med" len="med"/>
              <a:tailEnd type="none" w="med" len="med"/>
            </a:ln>
          </p:spPr>
        </p:cxnSp>
        <p:pic>
          <p:nvPicPr>
            <p:cNvPr id="192" name="Google Shape;297;p33">
              <a:extLst>
                <a:ext uri="{FF2B5EF4-FFF2-40B4-BE49-F238E27FC236}">
                  <a16:creationId xmlns:a16="http://schemas.microsoft.com/office/drawing/2014/main" id="{9A3C86CA-94AE-4027-A777-93349DBA25BC}"/>
                </a:ext>
              </a:extLst>
            </p:cNvPr>
            <p:cNvPicPr preferRelativeResize="0"/>
            <p:nvPr/>
          </p:nvPicPr>
          <p:blipFill>
            <a:blip r:embed="rId6">
              <a:alphaModFix/>
            </a:blip>
            <a:stretch>
              <a:fillRect/>
            </a:stretch>
          </p:blipFill>
          <p:spPr>
            <a:xfrm>
              <a:off x="1678080" y="3628105"/>
              <a:ext cx="177145" cy="88573"/>
            </a:xfrm>
            <a:prstGeom prst="rect">
              <a:avLst/>
            </a:prstGeom>
            <a:noFill/>
            <a:ln>
              <a:noFill/>
            </a:ln>
          </p:spPr>
        </p:pic>
        <p:cxnSp>
          <p:nvCxnSpPr>
            <p:cNvPr id="193" name="Google Shape;298;p33">
              <a:extLst>
                <a:ext uri="{FF2B5EF4-FFF2-40B4-BE49-F238E27FC236}">
                  <a16:creationId xmlns:a16="http://schemas.microsoft.com/office/drawing/2014/main" id="{4009888C-711A-4DF8-B4E4-8E1D88E4CB9F}"/>
                </a:ext>
              </a:extLst>
            </p:cNvPr>
            <p:cNvCxnSpPr>
              <a:stCxn id="156" idx="6"/>
              <a:endCxn id="192" idx="3"/>
            </p:cNvCxnSpPr>
            <p:nvPr/>
          </p:nvCxnSpPr>
          <p:spPr>
            <a:xfrm flipH="1">
              <a:off x="1855125" y="3575975"/>
              <a:ext cx="277800" cy="96300"/>
            </a:xfrm>
            <a:prstGeom prst="curvedConnector3">
              <a:avLst>
                <a:gd name="adj1" fmla="val 40902"/>
              </a:avLst>
            </a:prstGeom>
            <a:noFill/>
            <a:ln w="19050" cap="flat" cmpd="sng">
              <a:solidFill>
                <a:schemeClr val="dk1"/>
              </a:solidFill>
              <a:prstDash val="solid"/>
              <a:round/>
              <a:headEnd type="none" w="med" len="med"/>
              <a:tailEnd type="none" w="med" len="med"/>
            </a:ln>
          </p:spPr>
        </p:cxnSp>
        <p:cxnSp>
          <p:nvCxnSpPr>
            <p:cNvPr id="194" name="Google Shape;299;p33">
              <a:extLst>
                <a:ext uri="{FF2B5EF4-FFF2-40B4-BE49-F238E27FC236}">
                  <a16:creationId xmlns:a16="http://schemas.microsoft.com/office/drawing/2014/main" id="{73180ED0-63F6-490A-87E3-4C74B29AB0C7}"/>
                </a:ext>
              </a:extLst>
            </p:cNvPr>
            <p:cNvCxnSpPr/>
            <p:nvPr/>
          </p:nvCxnSpPr>
          <p:spPr>
            <a:xfrm rot="10800000">
              <a:off x="2252093" y="4636334"/>
              <a:ext cx="241800" cy="21930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195" name="Google Shape;300;p33">
              <a:extLst>
                <a:ext uri="{FF2B5EF4-FFF2-40B4-BE49-F238E27FC236}">
                  <a16:creationId xmlns:a16="http://schemas.microsoft.com/office/drawing/2014/main" id="{0E94DD6A-8F0D-45D0-9032-DD042D79338E}"/>
                </a:ext>
              </a:extLst>
            </p:cNvPr>
            <p:cNvCxnSpPr/>
            <p:nvPr/>
          </p:nvCxnSpPr>
          <p:spPr>
            <a:xfrm rot="5400000" flipH="1">
              <a:off x="2255993" y="4619401"/>
              <a:ext cx="352500" cy="12330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196" name="Google Shape;301;p33">
              <a:extLst>
                <a:ext uri="{FF2B5EF4-FFF2-40B4-BE49-F238E27FC236}">
                  <a16:creationId xmlns:a16="http://schemas.microsoft.com/office/drawing/2014/main" id="{7EBEF004-D400-4797-B341-580A08194202}"/>
                </a:ext>
              </a:extLst>
            </p:cNvPr>
            <p:cNvCxnSpPr/>
            <p:nvPr/>
          </p:nvCxnSpPr>
          <p:spPr>
            <a:xfrm rot="5400000" flipH="1">
              <a:off x="2287343" y="4644100"/>
              <a:ext cx="374100" cy="3900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197" name="Google Shape;302;p33">
              <a:extLst>
                <a:ext uri="{FF2B5EF4-FFF2-40B4-BE49-F238E27FC236}">
                  <a16:creationId xmlns:a16="http://schemas.microsoft.com/office/drawing/2014/main" id="{C48B35C4-557F-45DD-BAE4-E60F2EDCED7E}"/>
                </a:ext>
              </a:extLst>
            </p:cNvPr>
            <p:cNvCxnSpPr/>
            <p:nvPr/>
          </p:nvCxnSpPr>
          <p:spPr>
            <a:xfrm rot="-5400000">
              <a:off x="2388022" y="4589222"/>
              <a:ext cx="369000" cy="16050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198" name="Google Shape;303;p33">
              <a:extLst>
                <a:ext uri="{FF2B5EF4-FFF2-40B4-BE49-F238E27FC236}">
                  <a16:creationId xmlns:a16="http://schemas.microsoft.com/office/drawing/2014/main" id="{B84EF52D-356A-4209-A66E-B186FFD7E575}"/>
                </a:ext>
              </a:extLst>
            </p:cNvPr>
            <p:cNvCxnSpPr/>
            <p:nvPr/>
          </p:nvCxnSpPr>
          <p:spPr>
            <a:xfrm rot="10800000" flipH="1">
              <a:off x="2492272" y="4614434"/>
              <a:ext cx="308100" cy="241200"/>
            </a:xfrm>
            <a:prstGeom prst="curvedConnector3">
              <a:avLst>
                <a:gd name="adj1" fmla="val 50000"/>
              </a:avLst>
            </a:prstGeom>
            <a:noFill/>
            <a:ln w="19050" cap="flat" cmpd="sng">
              <a:solidFill>
                <a:schemeClr val="dk1"/>
              </a:solidFill>
              <a:prstDash val="solid"/>
              <a:round/>
              <a:headEnd type="none" w="med" len="med"/>
              <a:tailEnd type="none" w="med" len="med"/>
            </a:ln>
          </p:spPr>
        </p:cxnSp>
        <p:pic>
          <p:nvPicPr>
            <p:cNvPr id="199" name="Google Shape;304;p33">
              <a:extLst>
                <a:ext uri="{FF2B5EF4-FFF2-40B4-BE49-F238E27FC236}">
                  <a16:creationId xmlns:a16="http://schemas.microsoft.com/office/drawing/2014/main" id="{F946B750-3BE5-45B4-991F-31A585745977}"/>
                </a:ext>
              </a:extLst>
            </p:cNvPr>
            <p:cNvPicPr preferRelativeResize="0"/>
            <p:nvPr/>
          </p:nvPicPr>
          <p:blipFill>
            <a:blip r:embed="rId7">
              <a:alphaModFix/>
            </a:blip>
            <a:stretch>
              <a:fillRect/>
            </a:stretch>
          </p:blipFill>
          <p:spPr>
            <a:xfrm>
              <a:off x="2152228" y="4573714"/>
              <a:ext cx="129059" cy="76720"/>
            </a:xfrm>
            <a:prstGeom prst="rect">
              <a:avLst/>
            </a:prstGeom>
            <a:noFill/>
            <a:ln>
              <a:noFill/>
            </a:ln>
          </p:spPr>
        </p:pic>
        <p:pic>
          <p:nvPicPr>
            <p:cNvPr id="200" name="Google Shape;305;p33">
              <a:extLst>
                <a:ext uri="{FF2B5EF4-FFF2-40B4-BE49-F238E27FC236}">
                  <a16:creationId xmlns:a16="http://schemas.microsoft.com/office/drawing/2014/main" id="{6BC01DDC-70AF-4B50-9A66-E4B09A432DE6}"/>
                </a:ext>
              </a:extLst>
            </p:cNvPr>
            <p:cNvPicPr preferRelativeResize="0"/>
            <p:nvPr/>
          </p:nvPicPr>
          <p:blipFill>
            <a:blip r:embed="rId8">
              <a:alphaModFix/>
            </a:blip>
            <a:stretch>
              <a:fillRect/>
            </a:stretch>
          </p:blipFill>
          <p:spPr>
            <a:xfrm>
              <a:off x="2437548" y="4819728"/>
              <a:ext cx="116299" cy="51382"/>
            </a:xfrm>
            <a:prstGeom prst="rect">
              <a:avLst/>
            </a:prstGeom>
            <a:noFill/>
            <a:ln>
              <a:noFill/>
            </a:ln>
          </p:spPr>
        </p:pic>
        <p:pic>
          <p:nvPicPr>
            <p:cNvPr id="201" name="Google Shape;306;p33">
              <a:extLst>
                <a:ext uri="{FF2B5EF4-FFF2-40B4-BE49-F238E27FC236}">
                  <a16:creationId xmlns:a16="http://schemas.microsoft.com/office/drawing/2014/main" id="{95068D08-ECE2-4DE7-822F-64C2336B6498}"/>
                </a:ext>
              </a:extLst>
            </p:cNvPr>
            <p:cNvPicPr preferRelativeResize="0"/>
            <p:nvPr/>
          </p:nvPicPr>
          <p:blipFill>
            <a:blip r:embed="rId7">
              <a:alphaModFix/>
            </a:blip>
            <a:stretch>
              <a:fillRect/>
            </a:stretch>
          </p:blipFill>
          <p:spPr>
            <a:xfrm>
              <a:off x="2308492" y="4453142"/>
              <a:ext cx="129059" cy="76720"/>
            </a:xfrm>
            <a:prstGeom prst="rect">
              <a:avLst/>
            </a:prstGeom>
            <a:noFill/>
            <a:ln>
              <a:noFill/>
            </a:ln>
          </p:spPr>
        </p:pic>
        <p:pic>
          <p:nvPicPr>
            <p:cNvPr id="202" name="Google Shape;307;p33">
              <a:extLst>
                <a:ext uri="{FF2B5EF4-FFF2-40B4-BE49-F238E27FC236}">
                  <a16:creationId xmlns:a16="http://schemas.microsoft.com/office/drawing/2014/main" id="{60C1BB2A-B8F9-41EB-8170-E1697A1ACAA6}"/>
                </a:ext>
              </a:extLst>
            </p:cNvPr>
            <p:cNvPicPr preferRelativeResize="0"/>
            <p:nvPr/>
          </p:nvPicPr>
          <p:blipFill>
            <a:blip r:embed="rId7">
              <a:alphaModFix/>
            </a:blip>
            <a:stretch>
              <a:fillRect/>
            </a:stretch>
          </p:blipFill>
          <p:spPr>
            <a:xfrm>
              <a:off x="2418182" y="4428067"/>
              <a:ext cx="129059" cy="76720"/>
            </a:xfrm>
            <a:prstGeom prst="rect">
              <a:avLst/>
            </a:prstGeom>
            <a:noFill/>
            <a:ln>
              <a:noFill/>
            </a:ln>
          </p:spPr>
        </p:pic>
        <p:pic>
          <p:nvPicPr>
            <p:cNvPr id="203" name="Google Shape;308;p33">
              <a:extLst>
                <a:ext uri="{FF2B5EF4-FFF2-40B4-BE49-F238E27FC236}">
                  <a16:creationId xmlns:a16="http://schemas.microsoft.com/office/drawing/2014/main" id="{972407C2-22D0-4EA0-910F-7CAE1117F308}"/>
                </a:ext>
              </a:extLst>
            </p:cNvPr>
            <p:cNvPicPr preferRelativeResize="0"/>
            <p:nvPr/>
          </p:nvPicPr>
          <p:blipFill>
            <a:blip r:embed="rId7">
              <a:alphaModFix/>
            </a:blip>
            <a:stretch>
              <a:fillRect/>
            </a:stretch>
          </p:blipFill>
          <p:spPr>
            <a:xfrm>
              <a:off x="2605751" y="4442322"/>
              <a:ext cx="129059" cy="76720"/>
            </a:xfrm>
            <a:prstGeom prst="rect">
              <a:avLst/>
            </a:prstGeom>
            <a:noFill/>
            <a:ln>
              <a:noFill/>
            </a:ln>
          </p:spPr>
        </p:pic>
        <p:pic>
          <p:nvPicPr>
            <p:cNvPr id="204" name="Google Shape;309;p33">
              <a:extLst>
                <a:ext uri="{FF2B5EF4-FFF2-40B4-BE49-F238E27FC236}">
                  <a16:creationId xmlns:a16="http://schemas.microsoft.com/office/drawing/2014/main" id="{7EFE08AA-61DC-41A2-9AB6-99EFE0B362E1}"/>
                </a:ext>
              </a:extLst>
            </p:cNvPr>
            <p:cNvPicPr preferRelativeResize="0"/>
            <p:nvPr/>
          </p:nvPicPr>
          <p:blipFill>
            <a:blip r:embed="rId7">
              <a:alphaModFix/>
            </a:blip>
            <a:stretch>
              <a:fillRect/>
            </a:stretch>
          </p:blipFill>
          <p:spPr>
            <a:xfrm>
              <a:off x="2765735" y="4573714"/>
              <a:ext cx="129059" cy="76720"/>
            </a:xfrm>
            <a:prstGeom prst="rect">
              <a:avLst/>
            </a:prstGeom>
            <a:noFill/>
            <a:ln>
              <a:noFill/>
            </a:ln>
          </p:spPr>
        </p:pic>
        <p:cxnSp>
          <p:nvCxnSpPr>
            <p:cNvPr id="205" name="Google Shape;310;p33">
              <a:extLst>
                <a:ext uri="{FF2B5EF4-FFF2-40B4-BE49-F238E27FC236}">
                  <a16:creationId xmlns:a16="http://schemas.microsoft.com/office/drawing/2014/main" id="{EAA23016-C992-4112-A319-46240D559680}"/>
                </a:ext>
              </a:extLst>
            </p:cNvPr>
            <p:cNvCxnSpPr>
              <a:stCxn id="200" idx="3"/>
              <a:endCxn id="206" idx="1"/>
            </p:cNvCxnSpPr>
            <p:nvPr/>
          </p:nvCxnSpPr>
          <p:spPr>
            <a:xfrm rot="10800000" flipH="1">
              <a:off x="2553847" y="4780919"/>
              <a:ext cx="211800" cy="64500"/>
            </a:xfrm>
            <a:prstGeom prst="curvedConnector3">
              <a:avLst>
                <a:gd name="adj1" fmla="val 50020"/>
              </a:avLst>
            </a:prstGeom>
            <a:noFill/>
            <a:ln w="19050" cap="flat" cmpd="sng">
              <a:solidFill>
                <a:schemeClr val="dk1"/>
              </a:solidFill>
              <a:prstDash val="solid"/>
              <a:round/>
              <a:headEnd type="none" w="med" len="med"/>
              <a:tailEnd type="none" w="med" len="med"/>
            </a:ln>
          </p:spPr>
        </p:cxnSp>
        <p:pic>
          <p:nvPicPr>
            <p:cNvPr id="206" name="Google Shape;311;p33">
              <a:extLst>
                <a:ext uri="{FF2B5EF4-FFF2-40B4-BE49-F238E27FC236}">
                  <a16:creationId xmlns:a16="http://schemas.microsoft.com/office/drawing/2014/main" id="{8C564E1E-B752-42D6-BD72-178C6A044ACF}"/>
                </a:ext>
              </a:extLst>
            </p:cNvPr>
            <p:cNvPicPr preferRelativeResize="0"/>
            <p:nvPr/>
          </p:nvPicPr>
          <p:blipFill>
            <a:blip r:embed="rId6">
              <a:alphaModFix/>
            </a:blip>
            <a:stretch>
              <a:fillRect/>
            </a:stretch>
          </p:blipFill>
          <p:spPr>
            <a:xfrm>
              <a:off x="2765730" y="4736605"/>
              <a:ext cx="177145" cy="88573"/>
            </a:xfrm>
            <a:prstGeom prst="rect">
              <a:avLst/>
            </a:prstGeom>
            <a:noFill/>
            <a:ln>
              <a:noFill/>
            </a:ln>
          </p:spPr>
        </p:pic>
        <p:cxnSp>
          <p:nvCxnSpPr>
            <p:cNvPr id="207" name="Google Shape;312;p33">
              <a:extLst>
                <a:ext uri="{FF2B5EF4-FFF2-40B4-BE49-F238E27FC236}">
                  <a16:creationId xmlns:a16="http://schemas.microsoft.com/office/drawing/2014/main" id="{4E55577B-6B2F-413D-ABEC-F9D73A2E9CD6}"/>
                </a:ext>
              </a:extLst>
            </p:cNvPr>
            <p:cNvCxnSpPr>
              <a:stCxn id="157" idx="6"/>
              <a:endCxn id="206" idx="3"/>
            </p:cNvCxnSpPr>
            <p:nvPr/>
          </p:nvCxnSpPr>
          <p:spPr>
            <a:xfrm flipH="1">
              <a:off x="2942925" y="4649588"/>
              <a:ext cx="273600" cy="131400"/>
            </a:xfrm>
            <a:prstGeom prst="curvedConnector3">
              <a:avLst>
                <a:gd name="adj1" fmla="val 47670"/>
              </a:avLst>
            </a:prstGeom>
            <a:noFill/>
            <a:ln w="19050" cap="flat" cmpd="sng">
              <a:solidFill>
                <a:schemeClr val="dk1"/>
              </a:solidFill>
              <a:prstDash val="solid"/>
              <a:round/>
              <a:headEnd type="none" w="med" len="med"/>
              <a:tailEnd type="none" w="med" len="med"/>
            </a:ln>
          </p:spPr>
        </p:cxnSp>
        <p:cxnSp>
          <p:nvCxnSpPr>
            <p:cNvPr id="208" name="Google Shape;313;p33">
              <a:extLst>
                <a:ext uri="{FF2B5EF4-FFF2-40B4-BE49-F238E27FC236}">
                  <a16:creationId xmlns:a16="http://schemas.microsoft.com/office/drawing/2014/main" id="{80C54EFE-C86E-4D14-A5FE-E5F701D9EF33}"/>
                </a:ext>
              </a:extLst>
            </p:cNvPr>
            <p:cNvCxnSpPr>
              <a:stCxn id="158" idx="0"/>
            </p:cNvCxnSpPr>
            <p:nvPr/>
          </p:nvCxnSpPr>
          <p:spPr>
            <a:xfrm rot="-5400000">
              <a:off x="3006012" y="1031113"/>
              <a:ext cx="1950600" cy="534900"/>
            </a:xfrm>
            <a:prstGeom prst="curvedConnector3">
              <a:avLst>
                <a:gd name="adj1" fmla="val 33017"/>
              </a:avLst>
            </a:prstGeom>
            <a:noFill/>
            <a:ln w="19050" cap="flat" cmpd="sng">
              <a:solidFill>
                <a:schemeClr val="dk1"/>
              </a:solidFill>
              <a:prstDash val="solid"/>
              <a:round/>
              <a:headEnd type="none" w="med" len="med"/>
              <a:tailEnd type="none" w="med" len="med"/>
            </a:ln>
          </p:spPr>
        </p:cxnSp>
        <p:pic>
          <p:nvPicPr>
            <p:cNvPr id="209" name="Google Shape;318;p33">
              <a:extLst>
                <a:ext uri="{FF2B5EF4-FFF2-40B4-BE49-F238E27FC236}">
                  <a16:creationId xmlns:a16="http://schemas.microsoft.com/office/drawing/2014/main" id="{2877F512-E322-48E5-A315-163430BC976A}"/>
                </a:ext>
              </a:extLst>
            </p:cNvPr>
            <p:cNvPicPr preferRelativeResize="0"/>
            <p:nvPr/>
          </p:nvPicPr>
          <p:blipFill>
            <a:blip r:embed="rId6">
              <a:alphaModFix amt="50000"/>
            </a:blip>
            <a:stretch>
              <a:fillRect/>
            </a:stretch>
          </p:blipFill>
          <p:spPr>
            <a:xfrm>
              <a:off x="5972750" y="691569"/>
              <a:ext cx="375000" cy="187493"/>
            </a:xfrm>
            <a:prstGeom prst="rect">
              <a:avLst/>
            </a:prstGeom>
            <a:noFill/>
            <a:ln>
              <a:noFill/>
            </a:ln>
          </p:spPr>
        </p:pic>
        <p:cxnSp>
          <p:nvCxnSpPr>
            <p:cNvPr id="210" name="Google Shape;319;p33">
              <a:extLst>
                <a:ext uri="{FF2B5EF4-FFF2-40B4-BE49-F238E27FC236}">
                  <a16:creationId xmlns:a16="http://schemas.microsoft.com/office/drawing/2014/main" id="{F0BD9284-C05E-4908-848E-9E100E87B771}"/>
                </a:ext>
              </a:extLst>
            </p:cNvPr>
            <p:cNvCxnSpPr>
              <a:stCxn id="158" idx="3"/>
              <a:endCxn id="209" idx="1"/>
            </p:cNvCxnSpPr>
            <p:nvPr/>
          </p:nvCxnSpPr>
          <p:spPr>
            <a:xfrm rot="10800000" flipH="1">
              <a:off x="4057300" y="785381"/>
              <a:ext cx="1915500" cy="1660200"/>
            </a:xfrm>
            <a:prstGeom prst="curvedConnector3">
              <a:avLst>
                <a:gd name="adj1" fmla="val 49999"/>
              </a:avLst>
            </a:prstGeom>
            <a:noFill/>
            <a:ln w="19050" cap="flat" cmpd="sng">
              <a:solidFill>
                <a:srgbClr val="D9D2E9"/>
              </a:solidFill>
              <a:prstDash val="solid"/>
              <a:round/>
              <a:headEnd type="none" w="med" len="med"/>
              <a:tailEnd type="none" w="med" len="med"/>
            </a:ln>
          </p:spPr>
        </p:cxnSp>
        <p:cxnSp>
          <p:nvCxnSpPr>
            <p:cNvPr id="211" name="Google Shape;320;p33">
              <a:extLst>
                <a:ext uri="{FF2B5EF4-FFF2-40B4-BE49-F238E27FC236}">
                  <a16:creationId xmlns:a16="http://schemas.microsoft.com/office/drawing/2014/main" id="{92669565-8475-4EB2-92DA-B6CF430EBE93}"/>
                </a:ext>
              </a:extLst>
            </p:cNvPr>
            <p:cNvCxnSpPr>
              <a:stCxn id="160" idx="0"/>
              <a:endCxn id="209" idx="2"/>
            </p:cNvCxnSpPr>
            <p:nvPr/>
          </p:nvCxnSpPr>
          <p:spPr>
            <a:xfrm rot="-5400000">
              <a:off x="3661025" y="1374175"/>
              <a:ext cx="2994300" cy="2004300"/>
            </a:xfrm>
            <a:prstGeom prst="curvedConnector3">
              <a:avLst>
                <a:gd name="adj1" fmla="val 67662"/>
              </a:avLst>
            </a:prstGeom>
            <a:noFill/>
            <a:ln w="19050" cap="flat" cmpd="sng">
              <a:solidFill>
                <a:srgbClr val="D9D2E9"/>
              </a:solidFill>
              <a:prstDash val="solid"/>
              <a:round/>
              <a:headEnd type="none" w="med" len="med"/>
              <a:tailEnd type="none" w="med" len="med"/>
            </a:ln>
          </p:spPr>
        </p:cxnSp>
        <p:cxnSp>
          <p:nvCxnSpPr>
            <p:cNvPr id="212" name="Google Shape;321;p33">
              <a:extLst>
                <a:ext uri="{FF2B5EF4-FFF2-40B4-BE49-F238E27FC236}">
                  <a16:creationId xmlns:a16="http://schemas.microsoft.com/office/drawing/2014/main" id="{9318868F-CB09-4DAF-946E-D7B14C3CCD99}"/>
                </a:ext>
              </a:extLst>
            </p:cNvPr>
            <p:cNvCxnSpPr>
              <a:stCxn id="209" idx="3"/>
            </p:cNvCxnSpPr>
            <p:nvPr/>
          </p:nvCxnSpPr>
          <p:spPr>
            <a:xfrm rot="10800000" flipH="1">
              <a:off x="6347750" y="552516"/>
              <a:ext cx="2809800" cy="232800"/>
            </a:xfrm>
            <a:prstGeom prst="curvedConnector3">
              <a:avLst>
                <a:gd name="adj1" fmla="val 50000"/>
              </a:avLst>
            </a:prstGeom>
            <a:noFill/>
            <a:ln w="19050" cap="flat" cmpd="sng">
              <a:solidFill>
                <a:srgbClr val="D9D2E9"/>
              </a:solidFill>
              <a:prstDash val="solid"/>
              <a:round/>
              <a:headEnd type="none" w="med" len="med"/>
              <a:tailEnd type="none" w="med" len="med"/>
            </a:ln>
          </p:spPr>
        </p:cxnSp>
        <p:pic>
          <p:nvPicPr>
            <p:cNvPr id="213" name="Google Shape;322;p33">
              <a:extLst>
                <a:ext uri="{FF2B5EF4-FFF2-40B4-BE49-F238E27FC236}">
                  <a16:creationId xmlns:a16="http://schemas.microsoft.com/office/drawing/2014/main" id="{A626A85B-6556-4494-9AE9-1108B06DA9BE}"/>
                </a:ext>
              </a:extLst>
            </p:cNvPr>
            <p:cNvPicPr preferRelativeResize="0"/>
            <p:nvPr/>
          </p:nvPicPr>
          <p:blipFill>
            <a:blip r:embed="rId6">
              <a:alphaModFix amt="50000"/>
            </a:blip>
            <a:stretch>
              <a:fillRect/>
            </a:stretch>
          </p:blipFill>
          <p:spPr>
            <a:xfrm>
              <a:off x="503650" y="4175650"/>
              <a:ext cx="353700" cy="176843"/>
            </a:xfrm>
            <a:prstGeom prst="rect">
              <a:avLst/>
            </a:prstGeom>
            <a:noFill/>
            <a:ln>
              <a:noFill/>
            </a:ln>
            <a:effectLst>
              <a:outerShdw blurRad="57150" dist="19050" dir="5400000" algn="bl" rotWithShape="0">
                <a:srgbClr val="000000">
                  <a:alpha val="50000"/>
                </a:srgbClr>
              </a:outerShdw>
            </a:effectLst>
          </p:spPr>
        </p:pic>
        <p:cxnSp>
          <p:nvCxnSpPr>
            <p:cNvPr id="214" name="Google Shape;323;p33">
              <a:extLst>
                <a:ext uri="{FF2B5EF4-FFF2-40B4-BE49-F238E27FC236}">
                  <a16:creationId xmlns:a16="http://schemas.microsoft.com/office/drawing/2014/main" id="{BB9C46FD-E4B1-4A06-B4FE-B2F905D3572A}"/>
                </a:ext>
              </a:extLst>
            </p:cNvPr>
            <p:cNvCxnSpPr>
              <a:stCxn id="160" idx="1"/>
              <a:endCxn id="213" idx="3"/>
            </p:cNvCxnSpPr>
            <p:nvPr/>
          </p:nvCxnSpPr>
          <p:spPr>
            <a:xfrm flipH="1">
              <a:off x="857288" y="4045194"/>
              <a:ext cx="2955300" cy="219000"/>
            </a:xfrm>
            <a:prstGeom prst="curvedConnector3">
              <a:avLst>
                <a:gd name="adj1" fmla="val 49999"/>
              </a:avLst>
            </a:prstGeom>
            <a:noFill/>
            <a:ln w="19050" cap="flat" cmpd="sng">
              <a:solidFill>
                <a:srgbClr val="D9D2E9"/>
              </a:solidFill>
              <a:prstDash val="solid"/>
              <a:round/>
              <a:headEnd type="none" w="med" len="med"/>
              <a:tailEnd type="none" w="med" len="med"/>
            </a:ln>
          </p:spPr>
        </p:cxnSp>
        <p:cxnSp>
          <p:nvCxnSpPr>
            <p:cNvPr id="215" name="Google Shape;324;p33">
              <a:extLst>
                <a:ext uri="{FF2B5EF4-FFF2-40B4-BE49-F238E27FC236}">
                  <a16:creationId xmlns:a16="http://schemas.microsoft.com/office/drawing/2014/main" id="{7946C44F-E72B-4089-91A2-38F198185021}"/>
                </a:ext>
              </a:extLst>
            </p:cNvPr>
            <p:cNvCxnSpPr>
              <a:stCxn id="213" idx="1"/>
            </p:cNvCxnSpPr>
            <p:nvPr/>
          </p:nvCxnSpPr>
          <p:spPr>
            <a:xfrm flipH="1">
              <a:off x="-50" y="4264072"/>
              <a:ext cx="503700" cy="630600"/>
            </a:xfrm>
            <a:prstGeom prst="curvedConnector2">
              <a:avLst/>
            </a:prstGeom>
            <a:noFill/>
            <a:ln w="19050" cap="flat" cmpd="sng">
              <a:solidFill>
                <a:srgbClr val="D9D2E9"/>
              </a:solidFill>
              <a:prstDash val="solid"/>
              <a:round/>
              <a:headEnd type="none" w="med" len="med"/>
              <a:tailEnd type="none" w="med" len="med"/>
            </a:ln>
          </p:spPr>
        </p:cxnSp>
        <p:cxnSp>
          <p:nvCxnSpPr>
            <p:cNvPr id="216" name="Google Shape;326;p33">
              <a:extLst>
                <a:ext uri="{FF2B5EF4-FFF2-40B4-BE49-F238E27FC236}">
                  <a16:creationId xmlns:a16="http://schemas.microsoft.com/office/drawing/2014/main" id="{7A9AD5CC-7A05-422D-B116-D6860CF9F12A}"/>
                </a:ext>
              </a:extLst>
            </p:cNvPr>
            <p:cNvCxnSpPr>
              <a:stCxn id="158" idx="2"/>
              <a:endCxn id="213" idx="3"/>
            </p:cNvCxnSpPr>
            <p:nvPr/>
          </p:nvCxnSpPr>
          <p:spPr>
            <a:xfrm rot="5400000">
              <a:off x="1462212" y="2012350"/>
              <a:ext cx="1646700" cy="2856600"/>
            </a:xfrm>
            <a:prstGeom prst="curvedConnector2">
              <a:avLst/>
            </a:prstGeom>
            <a:noFill/>
            <a:ln w="19050" cap="flat" cmpd="sng">
              <a:solidFill>
                <a:srgbClr val="D9D2E9"/>
              </a:solidFill>
              <a:prstDash val="solid"/>
              <a:round/>
              <a:headEnd type="none" w="med" len="med"/>
              <a:tailEnd type="none" w="med" len="med"/>
            </a:ln>
          </p:spPr>
        </p:cxnSp>
        <p:cxnSp>
          <p:nvCxnSpPr>
            <p:cNvPr id="217" name="Google Shape;327;p33">
              <a:extLst>
                <a:ext uri="{FF2B5EF4-FFF2-40B4-BE49-F238E27FC236}">
                  <a16:creationId xmlns:a16="http://schemas.microsoft.com/office/drawing/2014/main" id="{0424FA4E-4E34-4BB0-99F0-A10DCB55194E}"/>
                </a:ext>
              </a:extLst>
            </p:cNvPr>
            <p:cNvCxnSpPr>
              <a:stCxn id="160" idx="1"/>
              <a:endCxn id="156" idx="6"/>
            </p:cNvCxnSpPr>
            <p:nvPr/>
          </p:nvCxnSpPr>
          <p:spPr>
            <a:xfrm rot="10800000">
              <a:off x="2132888" y="3575994"/>
              <a:ext cx="1679700" cy="469200"/>
            </a:xfrm>
            <a:prstGeom prst="curvedConnector3">
              <a:avLst>
                <a:gd name="adj1" fmla="val 49999"/>
              </a:avLst>
            </a:prstGeom>
            <a:noFill/>
            <a:ln w="19050" cap="flat" cmpd="sng">
              <a:solidFill>
                <a:schemeClr val="dk1"/>
              </a:solidFill>
              <a:prstDash val="solid"/>
              <a:round/>
              <a:headEnd type="none" w="med" len="med"/>
              <a:tailEnd type="none" w="med" len="med"/>
            </a:ln>
          </p:spPr>
        </p:cxnSp>
        <p:cxnSp>
          <p:nvCxnSpPr>
            <p:cNvPr id="218" name="Google Shape;328;p33">
              <a:extLst>
                <a:ext uri="{FF2B5EF4-FFF2-40B4-BE49-F238E27FC236}">
                  <a16:creationId xmlns:a16="http://schemas.microsoft.com/office/drawing/2014/main" id="{344AC69D-6F35-478F-A997-95FDE025971B}"/>
                </a:ext>
              </a:extLst>
            </p:cNvPr>
            <p:cNvCxnSpPr>
              <a:stCxn id="213" idx="0"/>
            </p:cNvCxnSpPr>
            <p:nvPr/>
          </p:nvCxnSpPr>
          <p:spPr>
            <a:xfrm rot="5400000" flipH="1">
              <a:off x="78400" y="3573550"/>
              <a:ext cx="511500" cy="692700"/>
            </a:xfrm>
            <a:prstGeom prst="curvedConnector2">
              <a:avLst/>
            </a:prstGeom>
            <a:noFill/>
            <a:ln w="19050" cap="flat" cmpd="sng">
              <a:solidFill>
                <a:srgbClr val="D9D2E9"/>
              </a:solidFill>
              <a:prstDash val="solid"/>
              <a:round/>
              <a:headEnd type="none" w="med" len="med"/>
              <a:tailEnd type="none" w="med" len="med"/>
            </a:ln>
          </p:spPr>
        </p:cxnSp>
        <p:cxnSp>
          <p:nvCxnSpPr>
            <p:cNvPr id="219" name="Google Shape;329;p33">
              <a:extLst>
                <a:ext uri="{FF2B5EF4-FFF2-40B4-BE49-F238E27FC236}">
                  <a16:creationId xmlns:a16="http://schemas.microsoft.com/office/drawing/2014/main" id="{8B3C00C8-ECEF-4320-B382-52B09706D6D1}"/>
                </a:ext>
              </a:extLst>
            </p:cNvPr>
            <p:cNvCxnSpPr>
              <a:stCxn id="209" idx="3"/>
            </p:cNvCxnSpPr>
            <p:nvPr/>
          </p:nvCxnSpPr>
          <p:spPr>
            <a:xfrm>
              <a:off x="6347750" y="785316"/>
              <a:ext cx="2797500" cy="252000"/>
            </a:xfrm>
            <a:prstGeom prst="curvedConnector3">
              <a:avLst>
                <a:gd name="adj1" fmla="val 50000"/>
              </a:avLst>
            </a:prstGeom>
            <a:noFill/>
            <a:ln w="19050" cap="flat" cmpd="sng">
              <a:solidFill>
                <a:srgbClr val="D9D2E9"/>
              </a:solidFill>
              <a:prstDash val="solid"/>
              <a:round/>
              <a:headEnd type="none" w="med" len="med"/>
              <a:tailEnd type="none" w="med" len="med"/>
            </a:ln>
          </p:spPr>
        </p:cxnSp>
        <p:cxnSp>
          <p:nvCxnSpPr>
            <p:cNvPr id="220" name="Google Shape;330;p33">
              <a:extLst>
                <a:ext uri="{FF2B5EF4-FFF2-40B4-BE49-F238E27FC236}">
                  <a16:creationId xmlns:a16="http://schemas.microsoft.com/office/drawing/2014/main" id="{855A5B85-74C8-4350-BC42-2F6B4ECA1CB8}"/>
                </a:ext>
              </a:extLst>
            </p:cNvPr>
            <p:cNvCxnSpPr>
              <a:stCxn id="160" idx="0"/>
              <a:endCxn id="158" idx="2"/>
            </p:cNvCxnSpPr>
            <p:nvPr/>
          </p:nvCxnSpPr>
          <p:spPr>
            <a:xfrm rot="5400000" flipH="1">
              <a:off x="3306875" y="3024325"/>
              <a:ext cx="1256100" cy="442200"/>
            </a:xfrm>
            <a:prstGeom prst="curvedConnector3">
              <a:avLst>
                <a:gd name="adj1" fmla="val 50003"/>
              </a:avLst>
            </a:prstGeom>
            <a:noFill/>
            <a:ln w="19050" cap="flat" cmpd="sng">
              <a:solidFill>
                <a:schemeClr val="dk1"/>
              </a:solidFill>
              <a:prstDash val="solid"/>
              <a:round/>
              <a:headEnd type="none" w="med" len="med"/>
              <a:tailEnd type="none" w="med" len="med"/>
            </a:ln>
          </p:spPr>
        </p:cxnSp>
        <p:pic>
          <p:nvPicPr>
            <p:cNvPr id="221" name="Google Shape;331;p33">
              <a:extLst>
                <a:ext uri="{FF2B5EF4-FFF2-40B4-BE49-F238E27FC236}">
                  <a16:creationId xmlns:a16="http://schemas.microsoft.com/office/drawing/2014/main" id="{5F2EEDB6-A6DD-47C5-BA13-56BD188C20A1}"/>
                </a:ext>
              </a:extLst>
            </p:cNvPr>
            <p:cNvPicPr preferRelativeResize="0"/>
            <p:nvPr/>
          </p:nvPicPr>
          <p:blipFill>
            <a:blip r:embed="rId6">
              <a:alphaModFix/>
            </a:blip>
            <a:stretch>
              <a:fillRect/>
            </a:stretch>
          </p:blipFill>
          <p:spPr>
            <a:xfrm>
              <a:off x="7175138" y="3725413"/>
              <a:ext cx="686875" cy="343437"/>
            </a:xfrm>
            <a:prstGeom prst="rect">
              <a:avLst/>
            </a:prstGeom>
            <a:noFill/>
            <a:ln>
              <a:noFill/>
            </a:ln>
          </p:spPr>
        </p:pic>
        <p:pic>
          <p:nvPicPr>
            <p:cNvPr id="222" name="Google Shape;332;p33">
              <a:extLst>
                <a:ext uri="{FF2B5EF4-FFF2-40B4-BE49-F238E27FC236}">
                  <a16:creationId xmlns:a16="http://schemas.microsoft.com/office/drawing/2014/main" id="{36EE162C-F8D7-4AFA-909F-AD2F4F2167D2}"/>
                </a:ext>
              </a:extLst>
            </p:cNvPr>
            <p:cNvPicPr preferRelativeResize="0"/>
            <p:nvPr/>
          </p:nvPicPr>
          <p:blipFill>
            <a:blip r:embed="rId6">
              <a:alphaModFix/>
            </a:blip>
            <a:stretch>
              <a:fillRect/>
            </a:stretch>
          </p:blipFill>
          <p:spPr>
            <a:xfrm>
              <a:off x="8169038" y="3550425"/>
              <a:ext cx="686875" cy="343437"/>
            </a:xfrm>
            <a:prstGeom prst="rect">
              <a:avLst/>
            </a:prstGeom>
            <a:noFill/>
            <a:ln>
              <a:noFill/>
            </a:ln>
          </p:spPr>
        </p:pic>
        <p:pic>
          <p:nvPicPr>
            <p:cNvPr id="223" name="Google Shape;257;p33">
              <a:extLst>
                <a:ext uri="{FF2B5EF4-FFF2-40B4-BE49-F238E27FC236}">
                  <a16:creationId xmlns:a16="http://schemas.microsoft.com/office/drawing/2014/main" id="{FA14DF71-CEEC-464A-90AE-9D562ECE6C5E}"/>
                </a:ext>
              </a:extLst>
            </p:cNvPr>
            <p:cNvPicPr preferRelativeResize="0"/>
            <p:nvPr/>
          </p:nvPicPr>
          <p:blipFill>
            <a:blip r:embed="rId6">
              <a:alphaModFix/>
            </a:blip>
            <a:stretch>
              <a:fillRect/>
            </a:stretch>
          </p:blipFill>
          <p:spPr>
            <a:xfrm>
              <a:off x="6868088" y="4543575"/>
              <a:ext cx="686875" cy="343437"/>
            </a:xfrm>
            <a:prstGeom prst="rect">
              <a:avLst/>
            </a:prstGeom>
            <a:noFill/>
            <a:ln>
              <a:noFill/>
            </a:ln>
          </p:spPr>
        </p:pic>
        <p:pic>
          <p:nvPicPr>
            <p:cNvPr id="224" name="Google Shape;333;p33">
              <a:extLst>
                <a:ext uri="{FF2B5EF4-FFF2-40B4-BE49-F238E27FC236}">
                  <a16:creationId xmlns:a16="http://schemas.microsoft.com/office/drawing/2014/main" id="{251D2A60-1B37-43D3-AC8F-881F2BFE54F5}"/>
                </a:ext>
              </a:extLst>
            </p:cNvPr>
            <p:cNvPicPr preferRelativeResize="0"/>
            <p:nvPr/>
          </p:nvPicPr>
          <p:blipFill>
            <a:blip r:embed="rId6">
              <a:alphaModFix/>
            </a:blip>
            <a:stretch>
              <a:fillRect/>
            </a:stretch>
          </p:blipFill>
          <p:spPr>
            <a:xfrm>
              <a:off x="5816813" y="2020888"/>
              <a:ext cx="686875" cy="343437"/>
            </a:xfrm>
            <a:prstGeom prst="rect">
              <a:avLst/>
            </a:prstGeom>
            <a:noFill/>
            <a:ln>
              <a:noFill/>
            </a:ln>
          </p:spPr>
        </p:pic>
        <p:cxnSp>
          <p:nvCxnSpPr>
            <p:cNvPr id="225" name="Google Shape;334;p33">
              <a:extLst>
                <a:ext uri="{FF2B5EF4-FFF2-40B4-BE49-F238E27FC236}">
                  <a16:creationId xmlns:a16="http://schemas.microsoft.com/office/drawing/2014/main" id="{CF260C9E-0F9A-41A9-BCCA-B573561A0168}"/>
                </a:ext>
              </a:extLst>
            </p:cNvPr>
            <p:cNvCxnSpPr>
              <a:stCxn id="224" idx="2"/>
              <a:endCxn id="154" idx="0"/>
            </p:cNvCxnSpPr>
            <p:nvPr/>
          </p:nvCxnSpPr>
          <p:spPr>
            <a:xfrm rot="5400000">
              <a:off x="5316350" y="2265925"/>
              <a:ext cx="745500" cy="942300"/>
            </a:xfrm>
            <a:prstGeom prst="curvedConnector3">
              <a:avLst>
                <a:gd name="adj1" fmla="val 49992"/>
              </a:avLst>
            </a:prstGeom>
            <a:noFill/>
            <a:ln w="19050" cap="flat" cmpd="sng">
              <a:solidFill>
                <a:schemeClr val="dk1"/>
              </a:solidFill>
              <a:prstDash val="solid"/>
              <a:round/>
              <a:headEnd type="none" w="med" len="med"/>
              <a:tailEnd type="none" w="med" len="med"/>
            </a:ln>
          </p:spPr>
        </p:cxnSp>
        <p:cxnSp>
          <p:nvCxnSpPr>
            <p:cNvPr id="226" name="Google Shape;335;p33">
              <a:extLst>
                <a:ext uri="{FF2B5EF4-FFF2-40B4-BE49-F238E27FC236}">
                  <a16:creationId xmlns:a16="http://schemas.microsoft.com/office/drawing/2014/main" id="{3E528974-83EF-4C98-83B3-CA5EAFD55F46}"/>
                </a:ext>
              </a:extLst>
            </p:cNvPr>
            <p:cNvCxnSpPr>
              <a:stCxn id="221" idx="1"/>
              <a:endCxn id="224" idx="3"/>
            </p:cNvCxnSpPr>
            <p:nvPr/>
          </p:nvCxnSpPr>
          <p:spPr>
            <a:xfrm rot="10800000">
              <a:off x="6503738" y="2192531"/>
              <a:ext cx="671400" cy="1704600"/>
            </a:xfrm>
            <a:prstGeom prst="curvedConnector3">
              <a:avLst>
                <a:gd name="adj1" fmla="val 50004"/>
              </a:avLst>
            </a:prstGeom>
            <a:noFill/>
            <a:ln w="19050" cap="flat" cmpd="sng">
              <a:solidFill>
                <a:schemeClr val="dk1"/>
              </a:solidFill>
              <a:prstDash val="solid"/>
              <a:round/>
              <a:headEnd type="none" w="med" len="med"/>
              <a:tailEnd type="none" w="med" len="med"/>
            </a:ln>
          </p:spPr>
        </p:cxnSp>
        <p:cxnSp>
          <p:nvCxnSpPr>
            <p:cNvPr id="227" name="Google Shape;336;p33">
              <a:extLst>
                <a:ext uri="{FF2B5EF4-FFF2-40B4-BE49-F238E27FC236}">
                  <a16:creationId xmlns:a16="http://schemas.microsoft.com/office/drawing/2014/main" id="{77CF2DF5-15B4-490D-ACE9-D994FF14F84A}"/>
                </a:ext>
              </a:extLst>
            </p:cNvPr>
            <p:cNvCxnSpPr>
              <a:stCxn id="209" idx="3"/>
              <a:endCxn id="224" idx="0"/>
            </p:cNvCxnSpPr>
            <p:nvPr/>
          </p:nvCxnSpPr>
          <p:spPr>
            <a:xfrm flipH="1">
              <a:off x="6160250" y="785316"/>
              <a:ext cx="187500" cy="1235700"/>
            </a:xfrm>
            <a:prstGeom prst="curvedConnector4">
              <a:avLst>
                <a:gd name="adj1" fmla="val -127000"/>
                <a:gd name="adj2" fmla="val 53788"/>
              </a:avLst>
            </a:prstGeom>
            <a:noFill/>
            <a:ln w="19050" cap="flat" cmpd="sng">
              <a:solidFill>
                <a:schemeClr val="dk1"/>
              </a:solidFill>
              <a:prstDash val="solid"/>
              <a:round/>
              <a:headEnd type="none" w="med" len="med"/>
              <a:tailEnd type="none" w="med" len="med"/>
            </a:ln>
          </p:spPr>
        </p:cxnSp>
        <p:cxnSp>
          <p:nvCxnSpPr>
            <p:cNvPr id="228" name="Google Shape;337;p33">
              <a:extLst>
                <a:ext uri="{FF2B5EF4-FFF2-40B4-BE49-F238E27FC236}">
                  <a16:creationId xmlns:a16="http://schemas.microsoft.com/office/drawing/2014/main" id="{46323A93-00AA-405D-8FAD-6ABF97E8456D}"/>
                </a:ext>
              </a:extLst>
            </p:cNvPr>
            <p:cNvCxnSpPr>
              <a:stCxn id="222" idx="1"/>
              <a:endCxn id="221" idx="3"/>
            </p:cNvCxnSpPr>
            <p:nvPr/>
          </p:nvCxnSpPr>
          <p:spPr>
            <a:xfrm flipH="1">
              <a:off x="7862138" y="3722144"/>
              <a:ext cx="306900" cy="174900"/>
            </a:xfrm>
            <a:prstGeom prst="curvedConnector3">
              <a:avLst>
                <a:gd name="adj1" fmla="val 50020"/>
              </a:avLst>
            </a:prstGeom>
            <a:noFill/>
            <a:ln w="19050" cap="flat" cmpd="sng">
              <a:solidFill>
                <a:schemeClr val="dk1"/>
              </a:solidFill>
              <a:prstDash val="solid"/>
              <a:round/>
              <a:headEnd type="none" w="med" len="med"/>
              <a:tailEnd type="none" w="med" len="med"/>
            </a:ln>
          </p:spPr>
        </p:cxnSp>
        <p:cxnSp>
          <p:nvCxnSpPr>
            <p:cNvPr id="229" name="Google Shape;338;p33">
              <a:extLst>
                <a:ext uri="{FF2B5EF4-FFF2-40B4-BE49-F238E27FC236}">
                  <a16:creationId xmlns:a16="http://schemas.microsoft.com/office/drawing/2014/main" id="{20AC0CBC-8B6F-491C-A47D-31BA3B228F74}"/>
                </a:ext>
              </a:extLst>
            </p:cNvPr>
            <p:cNvCxnSpPr>
              <a:stCxn id="222" idx="2"/>
              <a:endCxn id="223" idx="3"/>
            </p:cNvCxnSpPr>
            <p:nvPr/>
          </p:nvCxnSpPr>
          <p:spPr>
            <a:xfrm rot="5400000">
              <a:off x="7622975" y="3825762"/>
              <a:ext cx="821400" cy="957600"/>
            </a:xfrm>
            <a:prstGeom prst="curvedConnector2">
              <a:avLst/>
            </a:prstGeom>
            <a:noFill/>
            <a:ln w="19050" cap="flat" cmpd="sng">
              <a:solidFill>
                <a:schemeClr val="dk1"/>
              </a:solidFill>
              <a:prstDash val="solid"/>
              <a:round/>
              <a:headEnd type="none" w="med" len="med"/>
              <a:tailEnd type="none" w="med" len="med"/>
            </a:ln>
          </p:spPr>
        </p:cxnSp>
        <p:cxnSp>
          <p:nvCxnSpPr>
            <p:cNvPr id="230" name="Google Shape;339;p33">
              <a:extLst>
                <a:ext uri="{FF2B5EF4-FFF2-40B4-BE49-F238E27FC236}">
                  <a16:creationId xmlns:a16="http://schemas.microsoft.com/office/drawing/2014/main" id="{E8C930F5-DACE-45B5-97CA-5A48BCDDD112}"/>
                </a:ext>
              </a:extLst>
            </p:cNvPr>
            <p:cNvCxnSpPr>
              <a:stCxn id="223" idx="0"/>
              <a:endCxn id="221" idx="2"/>
            </p:cNvCxnSpPr>
            <p:nvPr/>
          </p:nvCxnSpPr>
          <p:spPr>
            <a:xfrm rot="-5400000">
              <a:off x="7127825" y="4152675"/>
              <a:ext cx="474600" cy="307200"/>
            </a:xfrm>
            <a:prstGeom prst="curvedConnector3">
              <a:avLst>
                <a:gd name="adj1" fmla="val 50013"/>
              </a:avLst>
            </a:prstGeom>
            <a:noFill/>
            <a:ln w="19050" cap="flat" cmpd="sng">
              <a:solidFill>
                <a:schemeClr val="dk1"/>
              </a:solidFill>
              <a:prstDash val="solid"/>
              <a:round/>
              <a:headEnd type="none" w="med" len="med"/>
              <a:tailEnd type="none" w="med" len="med"/>
            </a:ln>
          </p:spPr>
        </p:cxnSp>
        <p:cxnSp>
          <p:nvCxnSpPr>
            <p:cNvPr id="231" name="Google Shape;340;p33">
              <a:extLst>
                <a:ext uri="{FF2B5EF4-FFF2-40B4-BE49-F238E27FC236}">
                  <a16:creationId xmlns:a16="http://schemas.microsoft.com/office/drawing/2014/main" id="{644F2455-8B06-4786-8B56-1FD3C5380D70}"/>
                </a:ext>
              </a:extLst>
            </p:cNvPr>
            <p:cNvCxnSpPr>
              <a:stCxn id="209" idx="2"/>
              <a:endCxn id="221" idx="0"/>
            </p:cNvCxnSpPr>
            <p:nvPr/>
          </p:nvCxnSpPr>
          <p:spPr>
            <a:xfrm rot="-5400000" flipH="1">
              <a:off x="5416250" y="1623062"/>
              <a:ext cx="2846400" cy="1358400"/>
            </a:xfrm>
            <a:prstGeom prst="curvedConnector3">
              <a:avLst>
                <a:gd name="adj1" fmla="val 49999"/>
              </a:avLst>
            </a:prstGeom>
            <a:noFill/>
            <a:ln w="19050" cap="flat" cmpd="sng">
              <a:solidFill>
                <a:schemeClr val="dk1"/>
              </a:solidFill>
              <a:prstDash val="solid"/>
              <a:round/>
              <a:headEnd type="none" w="med" len="med"/>
              <a:tailEnd type="none" w="med" len="med"/>
            </a:ln>
          </p:spPr>
        </p:cxnSp>
        <p:sp>
          <p:nvSpPr>
            <p:cNvPr id="232" name="Google Shape;341;p33">
              <a:extLst>
                <a:ext uri="{FF2B5EF4-FFF2-40B4-BE49-F238E27FC236}">
                  <a16:creationId xmlns:a16="http://schemas.microsoft.com/office/drawing/2014/main" id="{17DA1CFF-68E9-491A-A025-047E90ECC489}"/>
                </a:ext>
              </a:extLst>
            </p:cNvPr>
            <p:cNvSpPr/>
            <p:nvPr/>
          </p:nvSpPr>
          <p:spPr>
            <a:xfrm>
              <a:off x="6800925" y="1169525"/>
              <a:ext cx="1580400" cy="698100"/>
            </a:xfrm>
            <a:prstGeom prst="ellipse">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ssoon Penpals" panose="02000400000000000000" pitchFamily="50" charset="0"/>
              </a:endParaRPr>
            </a:p>
          </p:txBody>
        </p:sp>
        <p:cxnSp>
          <p:nvCxnSpPr>
            <p:cNvPr id="233" name="Google Shape;342;p33">
              <a:extLst>
                <a:ext uri="{FF2B5EF4-FFF2-40B4-BE49-F238E27FC236}">
                  <a16:creationId xmlns:a16="http://schemas.microsoft.com/office/drawing/2014/main" id="{83F15E9C-2A5D-46B9-ADF8-3B6096CB3655}"/>
                </a:ext>
              </a:extLst>
            </p:cNvPr>
            <p:cNvCxnSpPr/>
            <p:nvPr/>
          </p:nvCxnSpPr>
          <p:spPr>
            <a:xfrm rot="10800000">
              <a:off x="7406993" y="1505321"/>
              <a:ext cx="241800" cy="21930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234" name="Google Shape;343;p33">
              <a:extLst>
                <a:ext uri="{FF2B5EF4-FFF2-40B4-BE49-F238E27FC236}">
                  <a16:creationId xmlns:a16="http://schemas.microsoft.com/office/drawing/2014/main" id="{EB8401C4-1E65-4B0A-A7D5-36118376F744}"/>
                </a:ext>
              </a:extLst>
            </p:cNvPr>
            <p:cNvCxnSpPr/>
            <p:nvPr/>
          </p:nvCxnSpPr>
          <p:spPr>
            <a:xfrm rot="5400000" flipH="1">
              <a:off x="7410893" y="1488389"/>
              <a:ext cx="352500" cy="12330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235" name="Google Shape;344;p33">
              <a:extLst>
                <a:ext uri="{FF2B5EF4-FFF2-40B4-BE49-F238E27FC236}">
                  <a16:creationId xmlns:a16="http://schemas.microsoft.com/office/drawing/2014/main" id="{977275AA-9040-4AAE-8086-31852EB5D55D}"/>
                </a:ext>
              </a:extLst>
            </p:cNvPr>
            <p:cNvCxnSpPr/>
            <p:nvPr/>
          </p:nvCxnSpPr>
          <p:spPr>
            <a:xfrm rot="5400000" flipH="1">
              <a:off x="7442243" y="1513087"/>
              <a:ext cx="374100" cy="3900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236" name="Google Shape;345;p33">
              <a:extLst>
                <a:ext uri="{FF2B5EF4-FFF2-40B4-BE49-F238E27FC236}">
                  <a16:creationId xmlns:a16="http://schemas.microsoft.com/office/drawing/2014/main" id="{6098AF7B-8EDE-4DC4-98A2-9BE53144FC2A}"/>
                </a:ext>
              </a:extLst>
            </p:cNvPr>
            <p:cNvCxnSpPr/>
            <p:nvPr/>
          </p:nvCxnSpPr>
          <p:spPr>
            <a:xfrm rot="-5400000">
              <a:off x="7542922" y="1458210"/>
              <a:ext cx="369000" cy="16050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237" name="Google Shape;346;p33">
              <a:extLst>
                <a:ext uri="{FF2B5EF4-FFF2-40B4-BE49-F238E27FC236}">
                  <a16:creationId xmlns:a16="http://schemas.microsoft.com/office/drawing/2014/main" id="{EF51EB72-2E37-483A-BE3E-F1B694C12B89}"/>
                </a:ext>
              </a:extLst>
            </p:cNvPr>
            <p:cNvCxnSpPr/>
            <p:nvPr/>
          </p:nvCxnSpPr>
          <p:spPr>
            <a:xfrm rot="10800000" flipH="1">
              <a:off x="7647172" y="1483421"/>
              <a:ext cx="308100" cy="241200"/>
            </a:xfrm>
            <a:prstGeom prst="curvedConnector3">
              <a:avLst>
                <a:gd name="adj1" fmla="val 50000"/>
              </a:avLst>
            </a:prstGeom>
            <a:noFill/>
            <a:ln w="19050" cap="flat" cmpd="sng">
              <a:solidFill>
                <a:schemeClr val="dk1"/>
              </a:solidFill>
              <a:prstDash val="solid"/>
              <a:round/>
              <a:headEnd type="none" w="med" len="med"/>
              <a:tailEnd type="none" w="med" len="med"/>
            </a:ln>
          </p:spPr>
        </p:cxnSp>
        <p:pic>
          <p:nvPicPr>
            <p:cNvPr id="238" name="Google Shape;347;p33">
              <a:extLst>
                <a:ext uri="{FF2B5EF4-FFF2-40B4-BE49-F238E27FC236}">
                  <a16:creationId xmlns:a16="http://schemas.microsoft.com/office/drawing/2014/main" id="{EA5B9C4F-0C75-4DF6-BA8B-04946D38DCFA}"/>
                </a:ext>
              </a:extLst>
            </p:cNvPr>
            <p:cNvPicPr preferRelativeResize="0"/>
            <p:nvPr/>
          </p:nvPicPr>
          <p:blipFill>
            <a:blip r:embed="rId7">
              <a:alphaModFix/>
            </a:blip>
            <a:stretch>
              <a:fillRect/>
            </a:stretch>
          </p:blipFill>
          <p:spPr>
            <a:xfrm>
              <a:off x="7307128" y="1442701"/>
              <a:ext cx="129059" cy="76720"/>
            </a:xfrm>
            <a:prstGeom prst="rect">
              <a:avLst/>
            </a:prstGeom>
            <a:noFill/>
            <a:ln>
              <a:noFill/>
            </a:ln>
          </p:spPr>
        </p:pic>
        <p:pic>
          <p:nvPicPr>
            <p:cNvPr id="239" name="Google Shape;348;p33">
              <a:extLst>
                <a:ext uri="{FF2B5EF4-FFF2-40B4-BE49-F238E27FC236}">
                  <a16:creationId xmlns:a16="http://schemas.microsoft.com/office/drawing/2014/main" id="{ADB31BF4-0E4A-4CF0-93C5-639DF46463C7}"/>
                </a:ext>
              </a:extLst>
            </p:cNvPr>
            <p:cNvPicPr preferRelativeResize="0"/>
            <p:nvPr/>
          </p:nvPicPr>
          <p:blipFill>
            <a:blip r:embed="rId8">
              <a:alphaModFix/>
            </a:blip>
            <a:stretch>
              <a:fillRect/>
            </a:stretch>
          </p:blipFill>
          <p:spPr>
            <a:xfrm>
              <a:off x="7592448" y="1688715"/>
              <a:ext cx="116299" cy="51382"/>
            </a:xfrm>
            <a:prstGeom prst="rect">
              <a:avLst/>
            </a:prstGeom>
            <a:noFill/>
            <a:ln>
              <a:noFill/>
            </a:ln>
          </p:spPr>
        </p:pic>
        <p:pic>
          <p:nvPicPr>
            <p:cNvPr id="240" name="Google Shape;349;p33">
              <a:extLst>
                <a:ext uri="{FF2B5EF4-FFF2-40B4-BE49-F238E27FC236}">
                  <a16:creationId xmlns:a16="http://schemas.microsoft.com/office/drawing/2014/main" id="{AC7D9F53-2C62-426E-BE0A-DD2689A03C9E}"/>
                </a:ext>
              </a:extLst>
            </p:cNvPr>
            <p:cNvPicPr preferRelativeResize="0"/>
            <p:nvPr/>
          </p:nvPicPr>
          <p:blipFill>
            <a:blip r:embed="rId7">
              <a:alphaModFix/>
            </a:blip>
            <a:stretch>
              <a:fillRect/>
            </a:stretch>
          </p:blipFill>
          <p:spPr>
            <a:xfrm>
              <a:off x="7463392" y="1322130"/>
              <a:ext cx="129059" cy="76720"/>
            </a:xfrm>
            <a:prstGeom prst="rect">
              <a:avLst/>
            </a:prstGeom>
            <a:noFill/>
            <a:ln>
              <a:noFill/>
            </a:ln>
          </p:spPr>
        </p:pic>
        <p:pic>
          <p:nvPicPr>
            <p:cNvPr id="241" name="Google Shape;350;p33">
              <a:extLst>
                <a:ext uri="{FF2B5EF4-FFF2-40B4-BE49-F238E27FC236}">
                  <a16:creationId xmlns:a16="http://schemas.microsoft.com/office/drawing/2014/main" id="{E4B1BB8F-9F96-4677-A66A-520527E9FC1E}"/>
                </a:ext>
              </a:extLst>
            </p:cNvPr>
            <p:cNvPicPr preferRelativeResize="0"/>
            <p:nvPr/>
          </p:nvPicPr>
          <p:blipFill>
            <a:blip r:embed="rId7">
              <a:alphaModFix/>
            </a:blip>
            <a:stretch>
              <a:fillRect/>
            </a:stretch>
          </p:blipFill>
          <p:spPr>
            <a:xfrm>
              <a:off x="7573082" y="1297055"/>
              <a:ext cx="129059" cy="76720"/>
            </a:xfrm>
            <a:prstGeom prst="rect">
              <a:avLst/>
            </a:prstGeom>
            <a:noFill/>
            <a:ln>
              <a:noFill/>
            </a:ln>
          </p:spPr>
        </p:pic>
        <p:pic>
          <p:nvPicPr>
            <p:cNvPr id="242" name="Google Shape;351;p33">
              <a:extLst>
                <a:ext uri="{FF2B5EF4-FFF2-40B4-BE49-F238E27FC236}">
                  <a16:creationId xmlns:a16="http://schemas.microsoft.com/office/drawing/2014/main" id="{6DFD0DA5-37ED-4DCD-8B58-D76A15CC6613}"/>
                </a:ext>
              </a:extLst>
            </p:cNvPr>
            <p:cNvPicPr preferRelativeResize="0"/>
            <p:nvPr/>
          </p:nvPicPr>
          <p:blipFill>
            <a:blip r:embed="rId7">
              <a:alphaModFix/>
            </a:blip>
            <a:stretch>
              <a:fillRect/>
            </a:stretch>
          </p:blipFill>
          <p:spPr>
            <a:xfrm>
              <a:off x="7760651" y="1311310"/>
              <a:ext cx="129059" cy="76720"/>
            </a:xfrm>
            <a:prstGeom prst="rect">
              <a:avLst/>
            </a:prstGeom>
            <a:noFill/>
            <a:ln>
              <a:noFill/>
            </a:ln>
          </p:spPr>
        </p:pic>
        <p:pic>
          <p:nvPicPr>
            <p:cNvPr id="243" name="Google Shape;352;p33">
              <a:extLst>
                <a:ext uri="{FF2B5EF4-FFF2-40B4-BE49-F238E27FC236}">
                  <a16:creationId xmlns:a16="http://schemas.microsoft.com/office/drawing/2014/main" id="{92FC92C7-B839-4073-94DB-F1785C53FB89}"/>
                </a:ext>
              </a:extLst>
            </p:cNvPr>
            <p:cNvPicPr preferRelativeResize="0"/>
            <p:nvPr/>
          </p:nvPicPr>
          <p:blipFill>
            <a:blip r:embed="rId7">
              <a:alphaModFix/>
            </a:blip>
            <a:stretch>
              <a:fillRect/>
            </a:stretch>
          </p:blipFill>
          <p:spPr>
            <a:xfrm>
              <a:off x="7920635" y="1442701"/>
              <a:ext cx="129059" cy="76720"/>
            </a:xfrm>
            <a:prstGeom prst="rect">
              <a:avLst/>
            </a:prstGeom>
            <a:noFill/>
            <a:ln>
              <a:noFill/>
            </a:ln>
          </p:spPr>
        </p:pic>
        <p:cxnSp>
          <p:nvCxnSpPr>
            <p:cNvPr id="244" name="Google Shape;353;p33">
              <a:extLst>
                <a:ext uri="{FF2B5EF4-FFF2-40B4-BE49-F238E27FC236}">
                  <a16:creationId xmlns:a16="http://schemas.microsoft.com/office/drawing/2014/main" id="{5F47EE48-5956-4403-8CA2-37DDFE9AF7A4}"/>
                </a:ext>
              </a:extLst>
            </p:cNvPr>
            <p:cNvCxnSpPr>
              <a:stCxn id="239" idx="3"/>
              <a:endCxn id="245" idx="1"/>
            </p:cNvCxnSpPr>
            <p:nvPr/>
          </p:nvCxnSpPr>
          <p:spPr>
            <a:xfrm rot="10800000" flipH="1">
              <a:off x="7708747" y="1615106"/>
              <a:ext cx="217800" cy="99300"/>
            </a:xfrm>
            <a:prstGeom prst="curvedConnector3">
              <a:avLst>
                <a:gd name="adj1" fmla="val 49985"/>
              </a:avLst>
            </a:prstGeom>
            <a:noFill/>
            <a:ln w="19050" cap="flat" cmpd="sng">
              <a:solidFill>
                <a:schemeClr val="dk1"/>
              </a:solidFill>
              <a:prstDash val="solid"/>
              <a:round/>
              <a:headEnd type="none" w="med" len="med"/>
              <a:tailEnd type="none" w="med" len="med"/>
            </a:ln>
          </p:spPr>
        </p:cxnSp>
        <p:pic>
          <p:nvPicPr>
            <p:cNvPr id="245" name="Google Shape;354;p33">
              <a:extLst>
                <a:ext uri="{FF2B5EF4-FFF2-40B4-BE49-F238E27FC236}">
                  <a16:creationId xmlns:a16="http://schemas.microsoft.com/office/drawing/2014/main" id="{6EC82AEE-3FC4-41D3-8343-F7F07F135FF3}"/>
                </a:ext>
              </a:extLst>
            </p:cNvPr>
            <p:cNvPicPr preferRelativeResize="0"/>
            <p:nvPr/>
          </p:nvPicPr>
          <p:blipFill>
            <a:blip r:embed="rId6">
              <a:alphaModFix/>
            </a:blip>
            <a:stretch>
              <a:fillRect/>
            </a:stretch>
          </p:blipFill>
          <p:spPr>
            <a:xfrm>
              <a:off x="7926480" y="1570705"/>
              <a:ext cx="177145" cy="88573"/>
            </a:xfrm>
            <a:prstGeom prst="rect">
              <a:avLst/>
            </a:prstGeom>
            <a:noFill/>
            <a:ln>
              <a:noFill/>
            </a:ln>
          </p:spPr>
        </p:pic>
        <p:cxnSp>
          <p:nvCxnSpPr>
            <p:cNvPr id="246" name="Google Shape;355;p33">
              <a:extLst>
                <a:ext uri="{FF2B5EF4-FFF2-40B4-BE49-F238E27FC236}">
                  <a16:creationId xmlns:a16="http://schemas.microsoft.com/office/drawing/2014/main" id="{53280115-45B6-4710-B4B0-4E38ABB15950}"/>
                </a:ext>
              </a:extLst>
            </p:cNvPr>
            <p:cNvCxnSpPr>
              <a:stCxn id="224" idx="3"/>
              <a:endCxn id="245" idx="3"/>
            </p:cNvCxnSpPr>
            <p:nvPr/>
          </p:nvCxnSpPr>
          <p:spPr>
            <a:xfrm rot="10800000" flipH="1">
              <a:off x="6503687" y="1615106"/>
              <a:ext cx="1599900" cy="577500"/>
            </a:xfrm>
            <a:prstGeom prst="curvedConnector3">
              <a:avLst>
                <a:gd name="adj1" fmla="val 114886"/>
              </a:avLst>
            </a:prstGeom>
            <a:noFill/>
            <a:ln w="19050" cap="flat" cmpd="sng">
              <a:solidFill>
                <a:schemeClr val="dk1"/>
              </a:solidFill>
              <a:prstDash val="solid"/>
              <a:round/>
              <a:headEnd type="none" w="med" len="med"/>
              <a:tailEnd type="none" w="med" len="med"/>
            </a:ln>
          </p:spPr>
        </p:cxnSp>
        <p:sp>
          <p:nvSpPr>
            <p:cNvPr id="247" name="Google Shape;356;p33">
              <a:extLst>
                <a:ext uri="{FF2B5EF4-FFF2-40B4-BE49-F238E27FC236}">
                  <a16:creationId xmlns:a16="http://schemas.microsoft.com/office/drawing/2014/main" id="{556E28A5-2188-46A7-A1C8-1972DE6EA0F4}"/>
                </a:ext>
              </a:extLst>
            </p:cNvPr>
            <p:cNvSpPr/>
            <p:nvPr/>
          </p:nvSpPr>
          <p:spPr>
            <a:xfrm>
              <a:off x="7334325" y="2236325"/>
              <a:ext cx="1580400" cy="698100"/>
            </a:xfrm>
            <a:prstGeom prst="ellipse">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ssoon Penpals" panose="02000400000000000000" pitchFamily="50" charset="0"/>
              </a:endParaRPr>
            </a:p>
          </p:txBody>
        </p:sp>
        <p:cxnSp>
          <p:nvCxnSpPr>
            <p:cNvPr id="248" name="Google Shape;357;p33">
              <a:extLst>
                <a:ext uri="{FF2B5EF4-FFF2-40B4-BE49-F238E27FC236}">
                  <a16:creationId xmlns:a16="http://schemas.microsoft.com/office/drawing/2014/main" id="{CC39EBDD-CAB7-4F77-A847-6B27D06619D7}"/>
                </a:ext>
              </a:extLst>
            </p:cNvPr>
            <p:cNvCxnSpPr/>
            <p:nvPr/>
          </p:nvCxnSpPr>
          <p:spPr>
            <a:xfrm rot="10800000">
              <a:off x="7940393" y="2572121"/>
              <a:ext cx="241800" cy="21930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249" name="Google Shape;358;p33">
              <a:extLst>
                <a:ext uri="{FF2B5EF4-FFF2-40B4-BE49-F238E27FC236}">
                  <a16:creationId xmlns:a16="http://schemas.microsoft.com/office/drawing/2014/main" id="{EB8377AE-1C59-40A0-955C-4E91BB5664B2}"/>
                </a:ext>
              </a:extLst>
            </p:cNvPr>
            <p:cNvCxnSpPr/>
            <p:nvPr/>
          </p:nvCxnSpPr>
          <p:spPr>
            <a:xfrm rot="5400000" flipH="1">
              <a:off x="7944293" y="2555189"/>
              <a:ext cx="352500" cy="12330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250" name="Google Shape;359;p33">
              <a:extLst>
                <a:ext uri="{FF2B5EF4-FFF2-40B4-BE49-F238E27FC236}">
                  <a16:creationId xmlns:a16="http://schemas.microsoft.com/office/drawing/2014/main" id="{A71F7315-61A5-4E99-9AE3-2B258CA170C2}"/>
                </a:ext>
              </a:extLst>
            </p:cNvPr>
            <p:cNvCxnSpPr/>
            <p:nvPr/>
          </p:nvCxnSpPr>
          <p:spPr>
            <a:xfrm rot="5400000" flipH="1">
              <a:off x="7975643" y="2579887"/>
              <a:ext cx="374100" cy="3900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251" name="Google Shape;360;p33">
              <a:extLst>
                <a:ext uri="{FF2B5EF4-FFF2-40B4-BE49-F238E27FC236}">
                  <a16:creationId xmlns:a16="http://schemas.microsoft.com/office/drawing/2014/main" id="{AC980205-0534-421D-A70B-F61ED2C6C1CD}"/>
                </a:ext>
              </a:extLst>
            </p:cNvPr>
            <p:cNvCxnSpPr/>
            <p:nvPr/>
          </p:nvCxnSpPr>
          <p:spPr>
            <a:xfrm rot="-5400000">
              <a:off x="8076322" y="2525010"/>
              <a:ext cx="369000" cy="16050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252" name="Google Shape;361;p33">
              <a:extLst>
                <a:ext uri="{FF2B5EF4-FFF2-40B4-BE49-F238E27FC236}">
                  <a16:creationId xmlns:a16="http://schemas.microsoft.com/office/drawing/2014/main" id="{7F078723-4F9D-4D50-B8E4-CFA622C00B92}"/>
                </a:ext>
              </a:extLst>
            </p:cNvPr>
            <p:cNvCxnSpPr/>
            <p:nvPr/>
          </p:nvCxnSpPr>
          <p:spPr>
            <a:xfrm rot="10800000" flipH="1">
              <a:off x="8180572" y="2550221"/>
              <a:ext cx="308100" cy="241200"/>
            </a:xfrm>
            <a:prstGeom prst="curvedConnector3">
              <a:avLst>
                <a:gd name="adj1" fmla="val 50000"/>
              </a:avLst>
            </a:prstGeom>
            <a:noFill/>
            <a:ln w="19050" cap="flat" cmpd="sng">
              <a:solidFill>
                <a:schemeClr val="dk1"/>
              </a:solidFill>
              <a:prstDash val="solid"/>
              <a:round/>
              <a:headEnd type="none" w="med" len="med"/>
              <a:tailEnd type="none" w="med" len="med"/>
            </a:ln>
          </p:spPr>
        </p:cxnSp>
        <p:pic>
          <p:nvPicPr>
            <p:cNvPr id="253" name="Google Shape;362;p33">
              <a:extLst>
                <a:ext uri="{FF2B5EF4-FFF2-40B4-BE49-F238E27FC236}">
                  <a16:creationId xmlns:a16="http://schemas.microsoft.com/office/drawing/2014/main" id="{5CB36DAB-9813-48E3-AB5D-A7B6E2917A02}"/>
                </a:ext>
              </a:extLst>
            </p:cNvPr>
            <p:cNvPicPr preferRelativeResize="0"/>
            <p:nvPr/>
          </p:nvPicPr>
          <p:blipFill>
            <a:blip r:embed="rId7">
              <a:alphaModFix/>
            </a:blip>
            <a:stretch>
              <a:fillRect/>
            </a:stretch>
          </p:blipFill>
          <p:spPr>
            <a:xfrm>
              <a:off x="7840528" y="2509501"/>
              <a:ext cx="129059" cy="76720"/>
            </a:xfrm>
            <a:prstGeom prst="rect">
              <a:avLst/>
            </a:prstGeom>
            <a:noFill/>
            <a:ln>
              <a:noFill/>
            </a:ln>
          </p:spPr>
        </p:pic>
        <p:pic>
          <p:nvPicPr>
            <p:cNvPr id="254" name="Google Shape;363;p33">
              <a:extLst>
                <a:ext uri="{FF2B5EF4-FFF2-40B4-BE49-F238E27FC236}">
                  <a16:creationId xmlns:a16="http://schemas.microsoft.com/office/drawing/2014/main" id="{5F120E2B-DDD1-4694-A191-151EAC5230CA}"/>
                </a:ext>
              </a:extLst>
            </p:cNvPr>
            <p:cNvPicPr preferRelativeResize="0"/>
            <p:nvPr/>
          </p:nvPicPr>
          <p:blipFill>
            <a:blip r:embed="rId8">
              <a:alphaModFix/>
            </a:blip>
            <a:stretch>
              <a:fillRect/>
            </a:stretch>
          </p:blipFill>
          <p:spPr>
            <a:xfrm>
              <a:off x="8125848" y="2755515"/>
              <a:ext cx="116299" cy="51382"/>
            </a:xfrm>
            <a:prstGeom prst="rect">
              <a:avLst/>
            </a:prstGeom>
            <a:noFill/>
            <a:ln>
              <a:noFill/>
            </a:ln>
          </p:spPr>
        </p:pic>
        <p:pic>
          <p:nvPicPr>
            <p:cNvPr id="255" name="Google Shape;364;p33">
              <a:extLst>
                <a:ext uri="{FF2B5EF4-FFF2-40B4-BE49-F238E27FC236}">
                  <a16:creationId xmlns:a16="http://schemas.microsoft.com/office/drawing/2014/main" id="{24C56345-0A85-45B4-ACF7-D7DD774FA1AA}"/>
                </a:ext>
              </a:extLst>
            </p:cNvPr>
            <p:cNvPicPr preferRelativeResize="0"/>
            <p:nvPr/>
          </p:nvPicPr>
          <p:blipFill>
            <a:blip r:embed="rId7">
              <a:alphaModFix/>
            </a:blip>
            <a:stretch>
              <a:fillRect/>
            </a:stretch>
          </p:blipFill>
          <p:spPr>
            <a:xfrm>
              <a:off x="7996792" y="2388930"/>
              <a:ext cx="129059" cy="76720"/>
            </a:xfrm>
            <a:prstGeom prst="rect">
              <a:avLst/>
            </a:prstGeom>
            <a:noFill/>
            <a:ln>
              <a:noFill/>
            </a:ln>
          </p:spPr>
        </p:pic>
        <p:pic>
          <p:nvPicPr>
            <p:cNvPr id="256" name="Google Shape;365;p33">
              <a:extLst>
                <a:ext uri="{FF2B5EF4-FFF2-40B4-BE49-F238E27FC236}">
                  <a16:creationId xmlns:a16="http://schemas.microsoft.com/office/drawing/2014/main" id="{798400A0-DFCE-441D-95E3-211CC123AEBA}"/>
                </a:ext>
              </a:extLst>
            </p:cNvPr>
            <p:cNvPicPr preferRelativeResize="0"/>
            <p:nvPr/>
          </p:nvPicPr>
          <p:blipFill>
            <a:blip r:embed="rId7">
              <a:alphaModFix/>
            </a:blip>
            <a:stretch>
              <a:fillRect/>
            </a:stretch>
          </p:blipFill>
          <p:spPr>
            <a:xfrm>
              <a:off x="8106482" y="2363855"/>
              <a:ext cx="129059" cy="76720"/>
            </a:xfrm>
            <a:prstGeom prst="rect">
              <a:avLst/>
            </a:prstGeom>
            <a:noFill/>
            <a:ln>
              <a:noFill/>
            </a:ln>
          </p:spPr>
        </p:pic>
        <p:pic>
          <p:nvPicPr>
            <p:cNvPr id="257" name="Google Shape;366;p33">
              <a:extLst>
                <a:ext uri="{FF2B5EF4-FFF2-40B4-BE49-F238E27FC236}">
                  <a16:creationId xmlns:a16="http://schemas.microsoft.com/office/drawing/2014/main" id="{C43E06FC-BE39-4C9B-ACE7-0D84B284ADF4}"/>
                </a:ext>
              </a:extLst>
            </p:cNvPr>
            <p:cNvPicPr preferRelativeResize="0"/>
            <p:nvPr/>
          </p:nvPicPr>
          <p:blipFill>
            <a:blip r:embed="rId7">
              <a:alphaModFix/>
            </a:blip>
            <a:stretch>
              <a:fillRect/>
            </a:stretch>
          </p:blipFill>
          <p:spPr>
            <a:xfrm>
              <a:off x="8294051" y="2378110"/>
              <a:ext cx="129059" cy="76720"/>
            </a:xfrm>
            <a:prstGeom prst="rect">
              <a:avLst/>
            </a:prstGeom>
            <a:noFill/>
            <a:ln>
              <a:noFill/>
            </a:ln>
          </p:spPr>
        </p:pic>
        <p:pic>
          <p:nvPicPr>
            <p:cNvPr id="258" name="Google Shape;367;p33">
              <a:extLst>
                <a:ext uri="{FF2B5EF4-FFF2-40B4-BE49-F238E27FC236}">
                  <a16:creationId xmlns:a16="http://schemas.microsoft.com/office/drawing/2014/main" id="{B36E4802-5AE9-43F3-AE89-797C5DA294B6}"/>
                </a:ext>
              </a:extLst>
            </p:cNvPr>
            <p:cNvPicPr preferRelativeResize="0"/>
            <p:nvPr/>
          </p:nvPicPr>
          <p:blipFill>
            <a:blip r:embed="rId7">
              <a:alphaModFix/>
            </a:blip>
            <a:stretch>
              <a:fillRect/>
            </a:stretch>
          </p:blipFill>
          <p:spPr>
            <a:xfrm>
              <a:off x="8454035" y="2509501"/>
              <a:ext cx="129059" cy="76720"/>
            </a:xfrm>
            <a:prstGeom prst="rect">
              <a:avLst/>
            </a:prstGeom>
            <a:noFill/>
            <a:ln>
              <a:noFill/>
            </a:ln>
          </p:spPr>
        </p:pic>
        <p:cxnSp>
          <p:nvCxnSpPr>
            <p:cNvPr id="259" name="Google Shape;368;p33">
              <a:extLst>
                <a:ext uri="{FF2B5EF4-FFF2-40B4-BE49-F238E27FC236}">
                  <a16:creationId xmlns:a16="http://schemas.microsoft.com/office/drawing/2014/main" id="{7A8A906D-E8AF-41AB-9183-2746EE2566ED}"/>
                </a:ext>
              </a:extLst>
            </p:cNvPr>
            <p:cNvCxnSpPr>
              <a:stCxn id="254" idx="3"/>
              <a:endCxn id="260" idx="1"/>
            </p:cNvCxnSpPr>
            <p:nvPr/>
          </p:nvCxnSpPr>
          <p:spPr>
            <a:xfrm rot="10800000" flipH="1">
              <a:off x="8242147" y="2681906"/>
              <a:ext cx="217800" cy="99300"/>
            </a:xfrm>
            <a:prstGeom prst="curvedConnector3">
              <a:avLst>
                <a:gd name="adj1" fmla="val 49985"/>
              </a:avLst>
            </a:prstGeom>
            <a:noFill/>
            <a:ln w="19050" cap="flat" cmpd="sng">
              <a:solidFill>
                <a:schemeClr val="dk1"/>
              </a:solidFill>
              <a:prstDash val="solid"/>
              <a:round/>
              <a:headEnd type="none" w="med" len="med"/>
              <a:tailEnd type="none" w="med" len="med"/>
            </a:ln>
          </p:spPr>
        </p:cxnSp>
        <p:pic>
          <p:nvPicPr>
            <p:cNvPr id="260" name="Google Shape;369;p33">
              <a:extLst>
                <a:ext uri="{FF2B5EF4-FFF2-40B4-BE49-F238E27FC236}">
                  <a16:creationId xmlns:a16="http://schemas.microsoft.com/office/drawing/2014/main" id="{C409E04D-32E3-4F03-9297-A3A456D56AD2}"/>
                </a:ext>
              </a:extLst>
            </p:cNvPr>
            <p:cNvPicPr preferRelativeResize="0"/>
            <p:nvPr/>
          </p:nvPicPr>
          <p:blipFill>
            <a:blip r:embed="rId6">
              <a:alphaModFix/>
            </a:blip>
            <a:stretch>
              <a:fillRect/>
            </a:stretch>
          </p:blipFill>
          <p:spPr>
            <a:xfrm>
              <a:off x="8459880" y="2637505"/>
              <a:ext cx="177145" cy="88573"/>
            </a:xfrm>
            <a:prstGeom prst="rect">
              <a:avLst/>
            </a:prstGeom>
            <a:noFill/>
            <a:ln>
              <a:noFill/>
            </a:ln>
          </p:spPr>
        </p:pic>
        <p:cxnSp>
          <p:nvCxnSpPr>
            <p:cNvPr id="261" name="Google Shape;370;p33">
              <a:extLst>
                <a:ext uri="{FF2B5EF4-FFF2-40B4-BE49-F238E27FC236}">
                  <a16:creationId xmlns:a16="http://schemas.microsoft.com/office/drawing/2014/main" id="{D64D4FB9-9E0D-4C14-8DCA-ECF4FC31161C}"/>
                </a:ext>
              </a:extLst>
            </p:cNvPr>
            <p:cNvCxnSpPr>
              <a:stCxn id="222" idx="0"/>
              <a:endCxn id="260" idx="3"/>
            </p:cNvCxnSpPr>
            <p:nvPr/>
          </p:nvCxnSpPr>
          <p:spPr>
            <a:xfrm rot="-5400000">
              <a:off x="8140475" y="3053925"/>
              <a:ext cx="868500" cy="124500"/>
            </a:xfrm>
            <a:prstGeom prst="curvedConnector4">
              <a:avLst>
                <a:gd name="adj1" fmla="val 47458"/>
                <a:gd name="adj2" fmla="val 291305"/>
              </a:avLst>
            </a:prstGeom>
            <a:noFill/>
            <a:ln w="19050" cap="flat" cmpd="sng">
              <a:solidFill>
                <a:schemeClr val="dk1"/>
              </a:solidFill>
              <a:prstDash val="solid"/>
              <a:round/>
              <a:headEnd type="none" w="med" len="med"/>
              <a:tailEnd type="none" w="med" len="med"/>
            </a:ln>
          </p:spPr>
        </p:cxnSp>
        <p:cxnSp>
          <p:nvCxnSpPr>
            <p:cNvPr id="262" name="Google Shape;375;p33">
              <a:extLst>
                <a:ext uri="{FF2B5EF4-FFF2-40B4-BE49-F238E27FC236}">
                  <a16:creationId xmlns:a16="http://schemas.microsoft.com/office/drawing/2014/main" id="{4581AB1B-F15F-46C1-BD00-709715C7AAC6}"/>
                </a:ext>
              </a:extLst>
            </p:cNvPr>
            <p:cNvCxnSpPr>
              <a:stCxn id="158" idx="2"/>
              <a:endCxn id="156" idx="6"/>
            </p:cNvCxnSpPr>
            <p:nvPr/>
          </p:nvCxnSpPr>
          <p:spPr>
            <a:xfrm rot="5400000">
              <a:off x="2443962" y="2306200"/>
              <a:ext cx="958800" cy="1581000"/>
            </a:xfrm>
            <a:prstGeom prst="curvedConnector2">
              <a:avLst/>
            </a:prstGeom>
            <a:noFill/>
            <a:ln w="19050" cap="flat" cmpd="sng">
              <a:solidFill>
                <a:schemeClr val="dk1"/>
              </a:solidFill>
              <a:prstDash val="solid"/>
              <a:round/>
              <a:headEnd type="none" w="med" len="med"/>
              <a:tailEnd type="none" w="med" len="med"/>
            </a:ln>
          </p:spPr>
        </p:cxnSp>
        <p:cxnSp>
          <p:nvCxnSpPr>
            <p:cNvPr id="263" name="Google Shape;376;p33">
              <a:extLst>
                <a:ext uri="{FF2B5EF4-FFF2-40B4-BE49-F238E27FC236}">
                  <a16:creationId xmlns:a16="http://schemas.microsoft.com/office/drawing/2014/main" id="{F84AFCD9-6F1D-4916-88C0-6AC8E4B9AB85}"/>
                </a:ext>
              </a:extLst>
            </p:cNvPr>
            <p:cNvCxnSpPr>
              <a:stCxn id="260" idx="2"/>
              <a:endCxn id="221" idx="0"/>
            </p:cNvCxnSpPr>
            <p:nvPr/>
          </p:nvCxnSpPr>
          <p:spPr>
            <a:xfrm rot="5400000">
              <a:off x="7533852" y="2710777"/>
              <a:ext cx="999300" cy="1029900"/>
            </a:xfrm>
            <a:prstGeom prst="curvedConnector3">
              <a:avLst>
                <a:gd name="adj1" fmla="val 50002"/>
              </a:avLst>
            </a:prstGeom>
            <a:noFill/>
            <a:ln w="19050" cap="flat" cmpd="sng">
              <a:solidFill>
                <a:schemeClr val="dk1"/>
              </a:solidFill>
              <a:prstDash val="solid"/>
              <a:round/>
              <a:headEnd type="none" w="med" len="med"/>
              <a:tailEnd type="none" w="med" len="med"/>
            </a:ln>
          </p:spPr>
        </p:cxnSp>
        <p:cxnSp>
          <p:nvCxnSpPr>
            <p:cNvPr id="264" name="Google Shape;377;p33">
              <a:extLst>
                <a:ext uri="{FF2B5EF4-FFF2-40B4-BE49-F238E27FC236}">
                  <a16:creationId xmlns:a16="http://schemas.microsoft.com/office/drawing/2014/main" id="{A9C9BB70-A5D4-4448-B256-E38867ED5CC1}"/>
                </a:ext>
              </a:extLst>
            </p:cNvPr>
            <p:cNvCxnSpPr/>
            <p:nvPr/>
          </p:nvCxnSpPr>
          <p:spPr>
            <a:xfrm rot="10800000">
              <a:off x="2575963" y="2829141"/>
              <a:ext cx="1538100" cy="1046100"/>
            </a:xfrm>
            <a:prstGeom prst="curvedConnector3">
              <a:avLst>
                <a:gd name="adj1" fmla="val 50000"/>
              </a:avLst>
            </a:prstGeom>
            <a:noFill/>
            <a:ln w="19050" cap="flat" cmpd="sng">
              <a:solidFill>
                <a:schemeClr val="dk1"/>
              </a:solidFill>
              <a:prstDash val="solid"/>
              <a:round/>
              <a:headEnd type="none" w="med" len="med"/>
              <a:tailEnd type="none" w="med" len="med"/>
            </a:ln>
          </p:spPr>
        </p:cxnSp>
      </p:grpSp>
      <p:sp>
        <p:nvSpPr>
          <p:cNvPr id="131" name="Oval 130"/>
          <p:cNvSpPr/>
          <p:nvPr/>
        </p:nvSpPr>
        <p:spPr>
          <a:xfrm>
            <a:off x="7986849" y="352695"/>
            <a:ext cx="687600" cy="687754"/>
          </a:xfrm>
          <a:prstGeom prst="ellipse">
            <a:avLst/>
          </a:prstGeom>
          <a:blipFill>
            <a:blip r:embed="rId9"/>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id="{E7DDE3D0-FEA9-4508-924D-8DA7B2739685}"/>
              </a:ext>
            </a:extLst>
          </p:cNvPr>
          <p:cNvSpPr/>
          <p:nvPr/>
        </p:nvSpPr>
        <p:spPr>
          <a:xfrm>
            <a:off x="7128567" y="352695"/>
            <a:ext cx="687600" cy="687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latin typeface="Sassoon Penpals" panose="02000400000000000000" pitchFamily="50" charset="0"/>
              </a:rPr>
              <a:t>Computer Science</a:t>
            </a:r>
          </a:p>
        </p:txBody>
      </p:sp>
      <p:pic>
        <p:nvPicPr>
          <p:cNvPr id="133" name="Picture 132" descr="Pevensey and Westham school logo">
            <a:hlinkClick r:id="rId10" action="ppaction://hlinksldjump"/>
            <a:extLst>
              <a:ext uri="{FF2B5EF4-FFF2-40B4-BE49-F238E27FC236}">
                <a16:creationId xmlns:a16="http://schemas.microsoft.com/office/drawing/2014/main" id="{4F796007-7EDE-4A02-8385-379A6A1A4A92}"/>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845131" y="352850"/>
            <a:ext cx="687600" cy="687600"/>
          </a:xfrm>
          <a:prstGeom prst="rect">
            <a:avLst/>
          </a:prstGeom>
          <a:noFill/>
          <a:ln>
            <a:noFill/>
          </a:ln>
        </p:spPr>
      </p:pic>
    </p:spTree>
    <p:extLst>
      <p:ext uri="{BB962C8B-B14F-4D97-AF65-F5344CB8AC3E}">
        <p14:creationId xmlns:p14="http://schemas.microsoft.com/office/powerpoint/2010/main" val="2936809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53" name="Rounded Rectangle 52"/>
          <p:cNvSpPr/>
          <p:nvPr/>
        </p:nvSpPr>
        <p:spPr>
          <a:xfrm>
            <a:off x="509501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Unit overview</a:t>
            </a: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sp>
        <p:nvSpPr>
          <p:cNvPr id="26" name="Rectangle 25"/>
          <p:cNvSpPr/>
          <p:nvPr/>
        </p:nvSpPr>
        <p:spPr>
          <a:xfrm>
            <a:off x="352697" y="352695"/>
            <a:ext cx="7463470" cy="68775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Year 4 – Repetition in games</a:t>
            </a:r>
          </a:p>
        </p:txBody>
      </p:sp>
      <p:sp>
        <p:nvSpPr>
          <p:cNvPr id="69" name="TextBox 68"/>
          <p:cNvSpPr txBox="1"/>
          <p:nvPr/>
        </p:nvSpPr>
        <p:spPr>
          <a:xfrm>
            <a:off x="5162550" y="1803673"/>
            <a:ext cx="4239705" cy="1754326"/>
          </a:xfrm>
          <a:prstGeom prst="rect">
            <a:avLst/>
          </a:prstGeom>
          <a:noFill/>
        </p:spPr>
        <p:txBody>
          <a:bodyPr wrap="square" rtlCol="0">
            <a:spAutoFit/>
          </a:bodyPr>
          <a:lstStyle/>
          <a:p>
            <a:pPr>
              <a:spcAft>
                <a:spcPts val="200"/>
              </a:spcAft>
            </a:pPr>
            <a:r>
              <a:rPr lang="en-GB" dirty="0">
                <a:latin typeface="Sassoon Penpals" panose="02000400000000000000" pitchFamily="50" charset="0"/>
              </a:rPr>
              <a:t>We will be building upon our learning in Year 3        using Scratch by starting to introduce count controlled and indefinite loops into our                       programming to create animations                          and games. We will express our                            learning with a catching game!</a:t>
            </a:r>
          </a:p>
        </p:txBody>
      </p:sp>
      <p:sp>
        <p:nvSpPr>
          <p:cNvPr id="16" name="Rounded Rectangle 15"/>
          <p:cNvSpPr/>
          <p:nvPr/>
        </p:nvSpPr>
        <p:spPr>
          <a:xfrm>
            <a:off x="5095011" y="4070366"/>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Vocabulary</a:t>
            </a:r>
          </a:p>
        </p:txBody>
      </p:sp>
      <p:sp>
        <p:nvSpPr>
          <p:cNvPr id="17" name="Rounded Rectangle 16"/>
          <p:cNvSpPr/>
          <p:nvPr/>
        </p:nvSpPr>
        <p:spPr>
          <a:xfrm>
            <a:off x="326571" y="4057303"/>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Key questions</a:t>
            </a:r>
          </a:p>
          <a:p>
            <a:pPr marL="288000" marR="0" lvl="0" indent="-288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550" b="0" i="0" u="none" strike="noStrike" kern="1200" cap="none" spc="0" normalizeH="0" baseline="0" noProof="0" dirty="0">
                <a:ln>
                  <a:noFill/>
                </a:ln>
                <a:solidFill>
                  <a:schemeClr val="tx1"/>
                </a:solidFill>
                <a:effectLst/>
                <a:uLnTx/>
                <a:uFillTx/>
                <a:latin typeface="Sassoon Penpals" panose="02000400000000000000" pitchFamily="50" charset="0"/>
              </a:rPr>
              <a:t>What is a loop? </a:t>
            </a:r>
            <a:r>
              <a:rPr kumimoji="0" lang="en-GB" sz="1550" b="0" i="0" u="none" strike="noStrike" kern="1200" cap="none" spc="0" normalizeH="0" baseline="0" noProof="0" dirty="0">
                <a:ln>
                  <a:noFill/>
                </a:ln>
                <a:solidFill>
                  <a:schemeClr val="tx1"/>
                </a:solidFill>
                <a:effectLst/>
                <a:uLnTx/>
                <a:uFillTx/>
                <a:latin typeface="Sassoon Penpals" panose="02000400000000000000" pitchFamily="50" charset="0"/>
                <a:ea typeface="+mn-ea"/>
                <a:cs typeface="+mn-cs"/>
              </a:rPr>
              <a:t>Which loop would you use?</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How effective was your animation? How could you improve it?</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How does the wait block change how your game works?</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What code could you use? What will you copy? What will you change?</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How will you debug your code?</a:t>
            </a:r>
          </a:p>
        </p:txBody>
      </p:sp>
      <p:pic>
        <p:nvPicPr>
          <p:cNvPr id="19" name="Picture 4" descr="Blocky Question Mark Graphic - Symbols | Free Graphics &amp; Vectors - PicMonk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4545" y="4224244"/>
            <a:ext cx="4569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Free Scrabble Words Cliparts, Download Free Clip Art, Free Clip Art on  Clipart Libr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51" t="2083" r="21928"/>
          <a:stretch/>
        </p:blipFill>
        <p:spPr bwMode="auto">
          <a:xfrm>
            <a:off x="8876306" y="4224244"/>
            <a:ext cx="525949" cy="54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62551" y="4572622"/>
            <a:ext cx="1620523" cy="1810752"/>
          </a:xfrm>
          <a:prstGeom prst="rect">
            <a:avLst/>
          </a:prstGeom>
          <a:noFill/>
        </p:spPr>
        <p:txBody>
          <a:bodyPr wrap="square" rtlCol="0">
            <a:spAutoFit/>
          </a:bodyPr>
          <a:lstStyle/>
          <a:p>
            <a:pPr lvl="0">
              <a:spcAft>
                <a:spcPts val="200"/>
              </a:spcAft>
              <a:defRPr/>
            </a:pPr>
            <a:r>
              <a:rPr lang="en-GB" sz="2100" dirty="0">
                <a:solidFill>
                  <a:srgbClr val="006600"/>
                </a:solidFill>
                <a:latin typeface="Sassoon Penpals" panose="02000400000000000000" pitchFamily="50" charset="0"/>
              </a:rPr>
              <a:t>tinkering</a:t>
            </a:r>
          </a:p>
          <a:p>
            <a:pPr lvl="0">
              <a:spcAft>
                <a:spcPts val="200"/>
              </a:spcAft>
              <a:defRPr/>
            </a:pPr>
            <a:r>
              <a:rPr lang="en-GB" sz="2100" dirty="0">
                <a:solidFill>
                  <a:srgbClr val="006600"/>
                </a:solidFill>
                <a:latin typeface="Sassoon Penpals" panose="02000400000000000000" pitchFamily="50" charset="0"/>
              </a:rPr>
              <a:t>debug</a:t>
            </a:r>
          </a:p>
          <a:p>
            <a:pPr lvl="0">
              <a:spcAft>
                <a:spcPts val="200"/>
              </a:spcAft>
              <a:defRPr/>
            </a:pPr>
            <a:r>
              <a:rPr lang="en-GB" sz="2100" dirty="0">
                <a:solidFill>
                  <a:srgbClr val="006600"/>
                </a:solidFill>
                <a:latin typeface="Sassoon Penpals" panose="02000400000000000000" pitchFamily="50" charset="0"/>
              </a:rPr>
              <a:t>sprite</a:t>
            </a:r>
          </a:p>
          <a:p>
            <a:pPr lvl="0">
              <a:spcAft>
                <a:spcPts val="200"/>
              </a:spcAft>
              <a:defRPr/>
            </a:pPr>
            <a:r>
              <a:rPr lang="en-GB" sz="2100" dirty="0">
                <a:solidFill>
                  <a:srgbClr val="006600"/>
                </a:solidFill>
                <a:latin typeface="Sassoon Penpals" panose="02000400000000000000" pitchFamily="50" charset="0"/>
              </a:rPr>
              <a:t>coding blocks</a:t>
            </a:r>
          </a:p>
          <a:p>
            <a:pPr lvl="0">
              <a:spcAft>
                <a:spcPts val="200"/>
              </a:spcAft>
              <a:defRPr/>
            </a:pPr>
            <a:r>
              <a:rPr lang="en-GB" sz="2100" dirty="0">
                <a:solidFill>
                  <a:srgbClr val="006600"/>
                </a:solidFill>
                <a:latin typeface="Sassoon Penpals" panose="02000400000000000000" pitchFamily="50" charset="0"/>
              </a:rPr>
              <a:t>decomposition</a:t>
            </a:r>
          </a:p>
        </p:txBody>
      </p:sp>
      <p:sp>
        <p:nvSpPr>
          <p:cNvPr id="22" name="TextBox 21"/>
          <p:cNvSpPr txBox="1"/>
          <p:nvPr/>
        </p:nvSpPr>
        <p:spPr>
          <a:xfrm>
            <a:off x="7210698" y="4572622"/>
            <a:ext cx="1620000" cy="1810752"/>
          </a:xfrm>
          <a:prstGeom prst="rect">
            <a:avLst/>
          </a:prstGeom>
          <a:noFill/>
        </p:spPr>
        <p:txBody>
          <a:bodyPr wrap="square" rtlCol="0">
            <a:spAutoFit/>
          </a:bodyPr>
          <a:lstStyle/>
          <a:p>
            <a:pPr lvl="0">
              <a:spcAft>
                <a:spcPts val="200"/>
              </a:spcAft>
              <a:defRPr/>
            </a:pPr>
            <a:r>
              <a:rPr lang="en-GB" sz="2100" dirty="0">
                <a:solidFill>
                  <a:srgbClr val="0000FF"/>
                </a:solidFill>
                <a:latin typeface="Sassoon Penpals" panose="02000400000000000000" pitchFamily="50" charset="0"/>
              </a:rPr>
              <a:t>repeat</a:t>
            </a:r>
          </a:p>
          <a:p>
            <a:pPr lvl="0">
              <a:spcAft>
                <a:spcPts val="200"/>
              </a:spcAft>
              <a:defRPr/>
            </a:pPr>
            <a:r>
              <a:rPr lang="en-GB" sz="2100" dirty="0">
                <a:solidFill>
                  <a:srgbClr val="0000FF"/>
                </a:solidFill>
                <a:latin typeface="Sassoon Penpals" panose="02000400000000000000" pitchFamily="50" charset="0"/>
              </a:rPr>
              <a:t>loop</a:t>
            </a:r>
          </a:p>
          <a:p>
            <a:pPr lvl="0">
              <a:spcAft>
                <a:spcPts val="200"/>
              </a:spcAft>
              <a:defRPr/>
            </a:pPr>
            <a:r>
              <a:rPr lang="en-GB" sz="2100" dirty="0">
                <a:solidFill>
                  <a:srgbClr val="0000FF"/>
                </a:solidFill>
                <a:latin typeface="Sassoon Penpals" panose="02000400000000000000" pitchFamily="50" charset="0"/>
              </a:rPr>
              <a:t>indefinite</a:t>
            </a:r>
          </a:p>
          <a:p>
            <a:pPr lvl="0">
              <a:spcAft>
                <a:spcPts val="200"/>
              </a:spcAft>
              <a:defRPr/>
            </a:pPr>
            <a:r>
              <a:rPr lang="en-GB" sz="2100" dirty="0">
                <a:solidFill>
                  <a:srgbClr val="0000FF"/>
                </a:solidFill>
                <a:latin typeface="Sassoon Penpals" panose="02000400000000000000" pitchFamily="50" charset="0"/>
              </a:rPr>
              <a:t>count-controlled</a:t>
            </a:r>
          </a:p>
          <a:p>
            <a:pPr lvl="0">
              <a:spcAft>
                <a:spcPts val="200"/>
              </a:spcAft>
              <a:defRPr/>
            </a:pPr>
            <a:r>
              <a:rPr lang="en-GB" sz="2100" dirty="0">
                <a:solidFill>
                  <a:srgbClr val="0000FF"/>
                </a:solidFill>
                <a:latin typeface="Sassoon Penpals" panose="02000400000000000000" pitchFamily="50" charset="0"/>
              </a:rPr>
              <a:t>concurrency</a:t>
            </a:r>
          </a:p>
        </p:txBody>
      </p:sp>
      <p:sp>
        <p:nvSpPr>
          <p:cNvPr id="24" name="Rounded Rectangle 38">
            <a:extLst>
              <a:ext uri="{FF2B5EF4-FFF2-40B4-BE49-F238E27FC236}">
                <a16:creationId xmlns:a16="http://schemas.microsoft.com/office/drawing/2014/main" id="{D1F72F37-EA5C-4881-8B12-95ACB3C5F105}"/>
              </a:ext>
            </a:extLst>
          </p:cNvPr>
          <p:cNvSpPr/>
          <p:nvPr/>
        </p:nvSpPr>
        <p:spPr>
          <a:xfrm>
            <a:off x="32657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Learning sequence</a:t>
            </a:r>
          </a:p>
          <a:p>
            <a:pPr marL="342900" lvl="0" indent="-342900">
              <a:spcAft>
                <a:spcPts val="200"/>
              </a:spcAft>
              <a:buFont typeface="+mj-lt"/>
              <a:buAutoNum type="arabicParenR"/>
              <a:defRPr/>
            </a:pPr>
            <a:r>
              <a:rPr lang="en-GB" dirty="0">
                <a:solidFill>
                  <a:schemeClr val="tx1"/>
                </a:solidFill>
                <a:latin typeface="Sassoon Penpals" panose="02000400000000000000" pitchFamily="50" charset="0"/>
              </a:rPr>
              <a:t>Predict what a code will do</a:t>
            </a:r>
          </a:p>
          <a:p>
            <a:pPr marL="342900" lvl="0" indent="-342900">
              <a:spcAft>
                <a:spcPts val="200"/>
              </a:spcAft>
              <a:buFont typeface="+mj-lt"/>
              <a:buAutoNum type="arabicParenR"/>
              <a:defRPr/>
            </a:pPr>
            <a:r>
              <a:rPr lang="en-GB" dirty="0">
                <a:solidFill>
                  <a:schemeClr val="tx1"/>
                </a:solidFill>
                <a:latin typeface="Sassoon Penpals" panose="02000400000000000000" pitchFamily="50" charset="0"/>
              </a:rPr>
              <a:t>Explore different types of loop</a:t>
            </a:r>
          </a:p>
          <a:p>
            <a:pPr marL="342900" lvl="0" indent="-342900">
              <a:spcAft>
                <a:spcPts val="200"/>
              </a:spcAft>
              <a:buFont typeface="+mj-lt"/>
              <a:buAutoNum type="arabicParenR"/>
              <a:defRPr/>
            </a:pPr>
            <a:r>
              <a:rPr lang="en-GB" dirty="0">
                <a:solidFill>
                  <a:schemeClr val="tx1"/>
                </a:solidFill>
                <a:latin typeface="Sassoon Penpals" panose="02000400000000000000" pitchFamily="50" charset="0"/>
              </a:rPr>
              <a:t>Explore animations using loops</a:t>
            </a:r>
          </a:p>
          <a:p>
            <a:pPr marL="342900" lvl="0" indent="-342900">
              <a:spcAft>
                <a:spcPts val="200"/>
              </a:spcAft>
              <a:buFont typeface="+mj-lt"/>
              <a:buAutoNum type="arabicParenR"/>
              <a:defRPr/>
            </a:pPr>
            <a:r>
              <a:rPr lang="en-GB" dirty="0">
                <a:solidFill>
                  <a:schemeClr val="tx1"/>
                </a:solidFill>
                <a:latin typeface="Sassoon Penpals" panose="02000400000000000000" pitchFamily="50" charset="0"/>
              </a:rPr>
              <a:t>Explore how to change a loop</a:t>
            </a:r>
          </a:p>
          <a:p>
            <a:pPr marL="342900" lvl="0" indent="-342900">
              <a:spcAft>
                <a:spcPts val="200"/>
              </a:spcAft>
              <a:buFont typeface="+mj-lt"/>
              <a:buAutoNum type="arabicParenR"/>
              <a:defRPr/>
            </a:pPr>
            <a:r>
              <a:rPr lang="en-GB" dirty="0">
                <a:solidFill>
                  <a:schemeClr val="tx1"/>
                </a:solidFill>
                <a:latin typeface="Sassoon Penpals" panose="02000400000000000000" pitchFamily="50" charset="0"/>
              </a:rPr>
              <a:t>Develop an animation</a:t>
            </a:r>
          </a:p>
          <a:p>
            <a:pPr marL="342900" lvl="0" indent="-342900">
              <a:spcAft>
                <a:spcPts val="200"/>
              </a:spcAft>
              <a:buFont typeface="+mj-lt"/>
              <a:buAutoNum type="arabicParenR"/>
              <a:defRPr/>
            </a:pPr>
            <a:r>
              <a:rPr lang="en-GB" dirty="0">
                <a:solidFill>
                  <a:schemeClr val="tx1"/>
                </a:solidFill>
                <a:latin typeface="Sassoon Penpals" panose="02000400000000000000" pitchFamily="50" charset="0"/>
              </a:rPr>
              <a:t>Build a program (animation with loops)</a:t>
            </a:r>
            <a:endParaRPr kumimoji="0" lang="en-GB" sz="18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pic>
        <p:nvPicPr>
          <p:cNvPr id="27" name="Picture 2" descr="13,418 Dartboard Illustrations, Royalty-Free Vector Graphics &amp; Clip Art -  iStock">
            <a:extLst>
              <a:ext uri="{FF2B5EF4-FFF2-40B4-BE49-F238E27FC236}">
                <a16:creationId xmlns:a16="http://schemas.microsoft.com/office/drawing/2014/main" id="{15A29A7C-E2AE-4453-A02E-7AF1572FB6F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448" b="4535"/>
          <a:stretch/>
        </p:blipFill>
        <p:spPr bwMode="auto">
          <a:xfrm>
            <a:off x="4129253" y="1472914"/>
            <a:ext cx="512215" cy="5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C4FAA38B-356A-43BC-82C7-0026EFE4846C}"/>
              </a:ext>
            </a:extLst>
          </p:cNvPr>
          <p:cNvPicPr>
            <a:picLocks noChangeAspect="1"/>
          </p:cNvPicPr>
          <p:nvPr/>
        </p:nvPicPr>
        <p:blipFill>
          <a:blip r:embed="rId5"/>
          <a:stretch>
            <a:fillRect/>
          </a:stretch>
        </p:blipFill>
        <p:spPr>
          <a:xfrm>
            <a:off x="8859002" y="1472914"/>
            <a:ext cx="543253" cy="540000"/>
          </a:xfrm>
          <a:prstGeom prst="rect">
            <a:avLst/>
          </a:prstGeom>
        </p:spPr>
      </p:pic>
      <p:pic>
        <p:nvPicPr>
          <p:cNvPr id="23" name="Picture 6" descr="Image result for scratch">
            <a:hlinkClick r:id="rId6"/>
            <a:extLst>
              <a:ext uri="{FF2B5EF4-FFF2-40B4-BE49-F238E27FC236}">
                <a16:creationId xmlns:a16="http://schemas.microsoft.com/office/drawing/2014/main" id="{9ED1FE47-BD8C-4D24-A9A4-90E3F273368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440" t="6024" r="6245" b="6850"/>
          <a:stretch/>
        </p:blipFill>
        <p:spPr bwMode="auto">
          <a:xfrm>
            <a:off x="7986849" y="2433922"/>
            <a:ext cx="1415406" cy="1200501"/>
          </a:xfrm>
          <a:prstGeom prst="rect">
            <a:avLst/>
          </a:prstGeom>
          <a:noFill/>
          <a:extLst>
            <a:ext uri="{909E8E84-426E-40DD-AFC4-6F175D3DCCD1}">
              <a14:hiddenFill xmlns:a14="http://schemas.microsoft.com/office/drawing/2010/main">
                <a:solidFill>
                  <a:srgbClr val="FFFFFF"/>
                </a:solidFill>
              </a14:hiddenFill>
            </a:ext>
          </a:extLst>
        </p:spPr>
      </p:pic>
      <p:sp>
        <p:nvSpPr>
          <p:cNvPr id="30" name="Oval 29"/>
          <p:cNvSpPr/>
          <p:nvPr/>
        </p:nvSpPr>
        <p:spPr>
          <a:xfrm>
            <a:off x="7986849" y="352695"/>
            <a:ext cx="687600" cy="687754"/>
          </a:xfrm>
          <a:prstGeom prst="ellipse">
            <a:avLst/>
          </a:prstGeom>
          <a:blipFill>
            <a:blip r:embed="rId8"/>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E7DDE3D0-FEA9-4508-924D-8DA7B2739685}"/>
              </a:ext>
            </a:extLst>
          </p:cNvPr>
          <p:cNvSpPr/>
          <p:nvPr/>
        </p:nvSpPr>
        <p:spPr>
          <a:xfrm>
            <a:off x="7128567" y="352695"/>
            <a:ext cx="687600" cy="687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latin typeface="Sassoon Penpals" panose="02000400000000000000" pitchFamily="50" charset="0"/>
              </a:rPr>
              <a:t>Computer Science</a:t>
            </a:r>
          </a:p>
        </p:txBody>
      </p:sp>
      <p:pic>
        <p:nvPicPr>
          <p:cNvPr id="32" name="Picture 31" descr="Pevensey and Westham school logo">
            <a:hlinkClick r:id="rId9" action="ppaction://hlinksldjump"/>
            <a:extLst>
              <a:ext uri="{FF2B5EF4-FFF2-40B4-BE49-F238E27FC236}">
                <a16:creationId xmlns:a16="http://schemas.microsoft.com/office/drawing/2014/main" id="{4F796007-7EDE-4A02-8385-379A6A1A4A92}"/>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45131" y="352850"/>
            <a:ext cx="687600" cy="687600"/>
          </a:xfrm>
          <a:prstGeom prst="rect">
            <a:avLst/>
          </a:prstGeom>
          <a:noFill/>
          <a:ln>
            <a:noFill/>
          </a:ln>
        </p:spPr>
      </p:pic>
    </p:spTree>
    <p:extLst>
      <p:ext uri="{BB962C8B-B14F-4D97-AF65-F5344CB8AC3E}">
        <p14:creationId xmlns:p14="http://schemas.microsoft.com/office/powerpoint/2010/main" val="1719323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53" name="Rounded Rectangle 52"/>
          <p:cNvSpPr/>
          <p:nvPr/>
        </p:nvSpPr>
        <p:spPr>
          <a:xfrm>
            <a:off x="509501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Unit overview</a:t>
            </a: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sp>
        <p:nvSpPr>
          <p:cNvPr id="26" name="Rectangle 25"/>
          <p:cNvSpPr/>
          <p:nvPr/>
        </p:nvSpPr>
        <p:spPr>
          <a:xfrm>
            <a:off x="352697" y="352695"/>
            <a:ext cx="7463470" cy="68775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Year 4 – Spreadsheets</a:t>
            </a:r>
          </a:p>
        </p:txBody>
      </p:sp>
      <p:sp>
        <p:nvSpPr>
          <p:cNvPr id="69" name="TextBox 68"/>
          <p:cNvSpPr txBox="1"/>
          <p:nvPr/>
        </p:nvSpPr>
        <p:spPr>
          <a:xfrm>
            <a:off x="5162550" y="1803673"/>
            <a:ext cx="4239705" cy="1754326"/>
          </a:xfrm>
          <a:prstGeom prst="rect">
            <a:avLst/>
          </a:prstGeom>
          <a:noFill/>
        </p:spPr>
        <p:txBody>
          <a:bodyPr wrap="square" rtlCol="0">
            <a:spAutoFit/>
          </a:bodyPr>
          <a:lstStyle/>
          <a:p>
            <a:pPr>
              <a:spcAft>
                <a:spcPts val="200"/>
              </a:spcAft>
            </a:pPr>
            <a:r>
              <a:rPr lang="en-GB" dirty="0">
                <a:latin typeface="Sassoon Penpals" panose="02000400000000000000" pitchFamily="50" charset="0"/>
              </a:rPr>
              <a:t>We will be building upon our work in Year 2          in entering information into a computer, but focussing on numerical data. We will learn how                           to create formulas and sort our data,                             and will express our learning by                                  creating a spreadsheet for a party!</a:t>
            </a:r>
          </a:p>
        </p:txBody>
      </p:sp>
      <p:sp>
        <p:nvSpPr>
          <p:cNvPr id="16" name="Rounded Rectangle 15"/>
          <p:cNvSpPr/>
          <p:nvPr/>
        </p:nvSpPr>
        <p:spPr>
          <a:xfrm>
            <a:off x="5095011" y="4070366"/>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Vocabulary</a:t>
            </a:r>
          </a:p>
        </p:txBody>
      </p:sp>
      <p:sp>
        <p:nvSpPr>
          <p:cNvPr id="17" name="Rounded Rectangle 16"/>
          <p:cNvSpPr/>
          <p:nvPr/>
        </p:nvSpPr>
        <p:spPr>
          <a:xfrm>
            <a:off x="326571" y="4057303"/>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Key questions</a:t>
            </a:r>
          </a:p>
          <a:p>
            <a:pPr marL="288000" lvl="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Why use a spreadsheet?</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What is a data item? Why apply formatting?</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Which formula was used?</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Why would you use a spreadsheet to complete calculations?</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Why should data be organised?</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What does this chart tell you?</a:t>
            </a:r>
          </a:p>
        </p:txBody>
      </p:sp>
      <p:pic>
        <p:nvPicPr>
          <p:cNvPr id="19" name="Picture 4" descr="Blocky Question Mark Graphic - Symbols | Free Graphics &amp; Vectors - PicMonk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4545" y="4224244"/>
            <a:ext cx="4569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Free Scrabble Words Cliparts, Download Free Clip Art, Free Clip Art on  Clipart Libr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51" t="2083" r="21928"/>
          <a:stretch/>
        </p:blipFill>
        <p:spPr bwMode="auto">
          <a:xfrm>
            <a:off x="8876306" y="4224244"/>
            <a:ext cx="525949" cy="54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62551" y="4572622"/>
            <a:ext cx="1620523" cy="1461939"/>
          </a:xfrm>
          <a:prstGeom prst="rect">
            <a:avLst/>
          </a:prstGeom>
          <a:noFill/>
        </p:spPr>
        <p:txBody>
          <a:bodyPr wrap="square" rtlCol="0">
            <a:spAutoFit/>
          </a:bodyPr>
          <a:lstStyle/>
          <a:p>
            <a:pPr lvl="0">
              <a:spcAft>
                <a:spcPts val="200"/>
              </a:spcAft>
              <a:defRPr/>
            </a:pPr>
            <a:r>
              <a:rPr lang="en-GB" sz="2100" dirty="0">
                <a:solidFill>
                  <a:srgbClr val="006600"/>
                </a:solidFill>
                <a:latin typeface="Sassoon Penpals" panose="02000400000000000000" pitchFamily="50" charset="0"/>
              </a:rPr>
              <a:t>keys</a:t>
            </a:r>
          </a:p>
          <a:p>
            <a:pPr lvl="0">
              <a:spcAft>
                <a:spcPts val="200"/>
              </a:spcAft>
              <a:defRPr/>
            </a:pPr>
            <a:r>
              <a:rPr lang="en-GB" sz="2100" dirty="0">
                <a:solidFill>
                  <a:srgbClr val="006600"/>
                </a:solidFill>
                <a:latin typeface="Sassoon Penpals" panose="02000400000000000000" pitchFamily="50" charset="0"/>
              </a:rPr>
              <a:t>shift</a:t>
            </a:r>
          </a:p>
          <a:p>
            <a:pPr lvl="0">
              <a:spcAft>
                <a:spcPts val="200"/>
              </a:spcAft>
              <a:defRPr/>
            </a:pPr>
            <a:r>
              <a:rPr lang="en-GB" sz="2100" dirty="0">
                <a:solidFill>
                  <a:srgbClr val="006600"/>
                </a:solidFill>
                <a:latin typeface="Sassoon Penpals" panose="02000400000000000000" pitchFamily="50" charset="0"/>
              </a:rPr>
              <a:t>cursor</a:t>
            </a:r>
          </a:p>
          <a:p>
            <a:pPr lvl="0">
              <a:spcAft>
                <a:spcPts val="200"/>
              </a:spcAft>
              <a:defRPr/>
            </a:pPr>
            <a:r>
              <a:rPr lang="en-GB" sz="2100" dirty="0">
                <a:solidFill>
                  <a:srgbClr val="006600"/>
                </a:solidFill>
                <a:latin typeface="Sassoon Penpals" panose="02000400000000000000" pitchFamily="50" charset="0"/>
              </a:rPr>
              <a:t>select</a:t>
            </a:r>
          </a:p>
        </p:txBody>
      </p:sp>
      <p:sp>
        <p:nvSpPr>
          <p:cNvPr id="22" name="TextBox 21"/>
          <p:cNvSpPr txBox="1"/>
          <p:nvPr/>
        </p:nvSpPr>
        <p:spPr>
          <a:xfrm>
            <a:off x="7210698" y="4572622"/>
            <a:ext cx="1620000" cy="1461939"/>
          </a:xfrm>
          <a:prstGeom prst="rect">
            <a:avLst/>
          </a:prstGeom>
          <a:noFill/>
        </p:spPr>
        <p:txBody>
          <a:bodyPr wrap="square" rtlCol="0">
            <a:spAutoFit/>
          </a:bodyPr>
          <a:lstStyle/>
          <a:p>
            <a:pPr lvl="0">
              <a:spcAft>
                <a:spcPts val="200"/>
              </a:spcAft>
              <a:defRPr/>
            </a:pPr>
            <a:r>
              <a:rPr lang="en-GB" sz="2100" dirty="0">
                <a:solidFill>
                  <a:srgbClr val="0000FF"/>
                </a:solidFill>
                <a:latin typeface="Sassoon Penpals" panose="02000400000000000000" pitchFamily="50" charset="0"/>
              </a:rPr>
              <a:t>spreadsheet</a:t>
            </a:r>
          </a:p>
          <a:p>
            <a:pPr lvl="0">
              <a:spcAft>
                <a:spcPts val="200"/>
              </a:spcAft>
              <a:defRPr/>
            </a:pPr>
            <a:r>
              <a:rPr lang="en-GB" sz="2100" dirty="0">
                <a:solidFill>
                  <a:srgbClr val="0000FF"/>
                </a:solidFill>
                <a:latin typeface="Sassoon Penpals" panose="02000400000000000000" pitchFamily="50" charset="0"/>
              </a:rPr>
              <a:t>data</a:t>
            </a:r>
          </a:p>
          <a:p>
            <a:pPr lvl="0">
              <a:spcAft>
                <a:spcPts val="200"/>
              </a:spcAft>
              <a:defRPr/>
            </a:pPr>
            <a:r>
              <a:rPr lang="en-GB" sz="2100" dirty="0">
                <a:solidFill>
                  <a:srgbClr val="0000FF"/>
                </a:solidFill>
                <a:latin typeface="Sassoon Penpals" panose="02000400000000000000" pitchFamily="50" charset="0"/>
              </a:rPr>
              <a:t>cells</a:t>
            </a:r>
          </a:p>
          <a:p>
            <a:pPr lvl="0">
              <a:spcAft>
                <a:spcPts val="200"/>
              </a:spcAft>
              <a:defRPr/>
            </a:pPr>
            <a:r>
              <a:rPr lang="en-GB" sz="2100" dirty="0">
                <a:solidFill>
                  <a:srgbClr val="0000FF"/>
                </a:solidFill>
                <a:latin typeface="Sassoon Penpals" panose="02000400000000000000" pitchFamily="50" charset="0"/>
              </a:rPr>
              <a:t>formula</a:t>
            </a:r>
          </a:p>
        </p:txBody>
      </p:sp>
      <p:sp>
        <p:nvSpPr>
          <p:cNvPr id="24" name="Rounded Rectangle 38">
            <a:extLst>
              <a:ext uri="{FF2B5EF4-FFF2-40B4-BE49-F238E27FC236}">
                <a16:creationId xmlns:a16="http://schemas.microsoft.com/office/drawing/2014/main" id="{D1F72F37-EA5C-4881-8B12-95ACB3C5F105}"/>
              </a:ext>
            </a:extLst>
          </p:cNvPr>
          <p:cNvSpPr/>
          <p:nvPr/>
        </p:nvSpPr>
        <p:spPr>
          <a:xfrm>
            <a:off x="32657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Learning sequence</a:t>
            </a:r>
          </a:p>
          <a:p>
            <a:pPr marL="342900" lvl="0" indent="-342900">
              <a:spcAft>
                <a:spcPts val="200"/>
              </a:spcAft>
              <a:buFont typeface="+mj-lt"/>
              <a:buAutoNum type="arabicParenR"/>
              <a:defRPr/>
            </a:pPr>
            <a:r>
              <a:rPr lang="en-GB" dirty="0">
                <a:solidFill>
                  <a:prstClr val="black"/>
                </a:solidFill>
                <a:latin typeface="Sassoon Penpals" panose="02000400000000000000" pitchFamily="50" charset="0"/>
              </a:rPr>
              <a:t>Collect and structure data</a:t>
            </a:r>
          </a:p>
          <a:p>
            <a:pPr marL="342900" lvl="0" indent="-342900">
              <a:spcAft>
                <a:spcPts val="200"/>
              </a:spcAft>
              <a:buFont typeface="+mj-lt"/>
              <a:buAutoNum type="arabicParenR"/>
              <a:defRPr/>
            </a:pPr>
            <a:r>
              <a:rPr lang="en-GB" dirty="0">
                <a:solidFill>
                  <a:schemeClr val="tx1"/>
                </a:solidFill>
                <a:latin typeface="Sassoon Penpals" panose="02000400000000000000" pitchFamily="50" charset="0"/>
              </a:rPr>
              <a:t>Explore cell format</a:t>
            </a:r>
          </a:p>
          <a:p>
            <a:pPr marL="342900" lvl="0" indent="-342900">
              <a:spcAft>
                <a:spcPts val="200"/>
              </a:spcAft>
              <a:buFont typeface="+mj-lt"/>
              <a:buAutoNum type="arabicParenR"/>
              <a:defRPr/>
            </a:pPr>
            <a:r>
              <a:rPr lang="en-GB" dirty="0">
                <a:solidFill>
                  <a:schemeClr val="tx1"/>
                </a:solidFill>
                <a:latin typeface="Sassoon Penpals" panose="02000400000000000000" pitchFamily="50" charset="0"/>
              </a:rPr>
              <a:t>Explore formulas in a spreadsheet</a:t>
            </a:r>
          </a:p>
          <a:p>
            <a:pPr marL="342900" lvl="0" indent="-342900">
              <a:spcAft>
                <a:spcPts val="200"/>
              </a:spcAft>
              <a:buFont typeface="+mj-lt"/>
              <a:buAutoNum type="arabicParenR"/>
              <a:defRPr/>
            </a:pPr>
            <a:r>
              <a:rPr lang="en-GB" dirty="0">
                <a:solidFill>
                  <a:schemeClr val="tx1"/>
                </a:solidFill>
                <a:latin typeface="Sassoon Penpals" panose="02000400000000000000" pitchFamily="50" charset="0"/>
              </a:rPr>
              <a:t>Explore creating formula which us a range of cells</a:t>
            </a:r>
          </a:p>
          <a:p>
            <a:pPr marL="342900" lvl="0" indent="-342900">
              <a:spcAft>
                <a:spcPts val="200"/>
              </a:spcAft>
              <a:buFont typeface="+mj-lt"/>
              <a:buAutoNum type="arabicParenR"/>
              <a:defRPr/>
            </a:pPr>
            <a:r>
              <a:rPr lang="en-GB" dirty="0">
                <a:solidFill>
                  <a:schemeClr val="tx1"/>
                </a:solidFill>
                <a:latin typeface="Sassoon Penpals" panose="02000400000000000000" pitchFamily="50" charset="0"/>
              </a:rPr>
              <a:t>Explore organising data</a:t>
            </a:r>
          </a:p>
          <a:p>
            <a:pPr marL="342900" lvl="0" indent="-342900">
              <a:spcAft>
                <a:spcPts val="200"/>
              </a:spcAft>
              <a:buFont typeface="+mj-lt"/>
              <a:buAutoNum type="arabicParenR"/>
              <a:defRPr/>
            </a:pPr>
            <a:r>
              <a:rPr lang="en-GB" dirty="0">
                <a:solidFill>
                  <a:schemeClr val="tx1"/>
                </a:solidFill>
                <a:latin typeface="Sassoon Penpals" panose="02000400000000000000" pitchFamily="50" charset="0"/>
              </a:rPr>
              <a:t>Use a chart to answer a question</a:t>
            </a:r>
            <a:endParaRPr kumimoji="0" lang="en-GB" sz="18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pic>
        <p:nvPicPr>
          <p:cNvPr id="27" name="Picture 2" descr="13,418 Dartboard Illustrations, Royalty-Free Vector Graphics &amp; Clip Art -  iStock">
            <a:extLst>
              <a:ext uri="{FF2B5EF4-FFF2-40B4-BE49-F238E27FC236}">
                <a16:creationId xmlns:a16="http://schemas.microsoft.com/office/drawing/2014/main" id="{15A29A7C-E2AE-4453-A02E-7AF1572FB6F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448" b="4535"/>
          <a:stretch/>
        </p:blipFill>
        <p:spPr bwMode="auto">
          <a:xfrm>
            <a:off x="4129253" y="1472914"/>
            <a:ext cx="512215" cy="5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C4FAA38B-356A-43BC-82C7-0026EFE4846C}"/>
              </a:ext>
            </a:extLst>
          </p:cNvPr>
          <p:cNvPicPr>
            <a:picLocks noChangeAspect="1"/>
          </p:cNvPicPr>
          <p:nvPr/>
        </p:nvPicPr>
        <p:blipFill>
          <a:blip r:embed="rId5"/>
          <a:stretch>
            <a:fillRect/>
          </a:stretch>
        </p:blipFill>
        <p:spPr>
          <a:xfrm>
            <a:off x="8859002" y="1472914"/>
            <a:ext cx="543253" cy="540000"/>
          </a:xfrm>
          <a:prstGeom prst="rect">
            <a:avLst/>
          </a:prstGeom>
        </p:spPr>
      </p:pic>
      <p:pic>
        <p:nvPicPr>
          <p:cNvPr id="23" name="Picture 4" descr="Image result for google sheets">
            <a:hlinkClick r:id="rId6"/>
            <a:extLst>
              <a:ext uri="{FF2B5EF4-FFF2-40B4-BE49-F238E27FC236}">
                <a16:creationId xmlns:a16="http://schemas.microsoft.com/office/drawing/2014/main" id="{3709F04B-52AD-420F-B0E6-01E4ECAA7CF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7282" t="12231" r="27219" b="8763"/>
          <a:stretch/>
        </p:blipFill>
        <p:spPr bwMode="auto">
          <a:xfrm>
            <a:off x="8230102" y="2515169"/>
            <a:ext cx="1172154" cy="1101493"/>
          </a:xfrm>
          <a:prstGeom prst="rect">
            <a:avLst/>
          </a:prstGeom>
          <a:noFill/>
          <a:extLst>
            <a:ext uri="{909E8E84-426E-40DD-AFC4-6F175D3DCCD1}">
              <a14:hiddenFill xmlns:a14="http://schemas.microsoft.com/office/drawing/2010/main">
                <a:solidFill>
                  <a:srgbClr val="FFFFFF"/>
                </a:solidFill>
              </a14:hiddenFill>
            </a:ext>
          </a:extLst>
        </p:spPr>
      </p:pic>
      <p:sp>
        <p:nvSpPr>
          <p:cNvPr id="30" name="Oval 29"/>
          <p:cNvSpPr/>
          <p:nvPr/>
        </p:nvSpPr>
        <p:spPr>
          <a:xfrm>
            <a:off x="7986849" y="352695"/>
            <a:ext cx="687600" cy="687754"/>
          </a:xfrm>
          <a:prstGeom prst="ellipse">
            <a:avLst/>
          </a:prstGeom>
          <a:blipFill>
            <a:blip r:embed="rId8"/>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Pevensey and Westham school logo">
            <a:hlinkClick r:id="rId9" action="ppaction://hlinksldjump"/>
            <a:extLst>
              <a:ext uri="{FF2B5EF4-FFF2-40B4-BE49-F238E27FC236}">
                <a16:creationId xmlns:a16="http://schemas.microsoft.com/office/drawing/2014/main" id="{4F796007-7EDE-4A02-8385-379A6A1A4A92}"/>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45131" y="352850"/>
            <a:ext cx="687600" cy="687600"/>
          </a:xfrm>
          <a:prstGeom prst="rect">
            <a:avLst/>
          </a:prstGeom>
          <a:noFill/>
          <a:ln>
            <a:noFill/>
          </a:ln>
        </p:spPr>
      </p:pic>
      <p:sp>
        <p:nvSpPr>
          <p:cNvPr id="32" name="Oval 31">
            <a:extLst>
              <a:ext uri="{FF2B5EF4-FFF2-40B4-BE49-F238E27FC236}">
                <a16:creationId xmlns:a16="http://schemas.microsoft.com/office/drawing/2014/main" id="{FB4B504B-3620-4290-B127-C1A22AE08F1D}"/>
              </a:ext>
            </a:extLst>
          </p:cNvPr>
          <p:cNvSpPr/>
          <p:nvPr/>
        </p:nvSpPr>
        <p:spPr>
          <a:xfrm>
            <a:off x="7128567" y="352849"/>
            <a:ext cx="687600" cy="687600"/>
          </a:xfrm>
          <a:prstGeom prst="ellipse">
            <a:avLst/>
          </a:prstGeom>
          <a:solidFill>
            <a:srgbClr val="FF327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dirty="0">
                <a:solidFill>
                  <a:schemeClr val="tx1"/>
                </a:solidFill>
                <a:latin typeface="Sassoon Penpals" panose="02000400000000000000" pitchFamily="50" charset="0"/>
              </a:rPr>
              <a:t>Information Technology</a:t>
            </a:r>
          </a:p>
        </p:txBody>
      </p:sp>
    </p:spTree>
    <p:extLst>
      <p:ext uri="{BB962C8B-B14F-4D97-AF65-F5344CB8AC3E}">
        <p14:creationId xmlns:p14="http://schemas.microsoft.com/office/powerpoint/2010/main" val="854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53" name="Rounded Rectangle 52"/>
          <p:cNvSpPr/>
          <p:nvPr/>
        </p:nvSpPr>
        <p:spPr>
          <a:xfrm>
            <a:off x="509501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Unit overview</a:t>
            </a: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sp>
        <p:nvSpPr>
          <p:cNvPr id="26" name="Rectangle 25"/>
          <p:cNvSpPr/>
          <p:nvPr/>
        </p:nvSpPr>
        <p:spPr>
          <a:xfrm>
            <a:off x="352697" y="352695"/>
            <a:ext cx="7463470" cy="68775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Year 4 – Photo editing</a:t>
            </a:r>
          </a:p>
        </p:txBody>
      </p:sp>
      <p:sp>
        <p:nvSpPr>
          <p:cNvPr id="69" name="TextBox 68"/>
          <p:cNvSpPr txBox="1"/>
          <p:nvPr/>
        </p:nvSpPr>
        <p:spPr>
          <a:xfrm>
            <a:off x="5162550" y="1803673"/>
            <a:ext cx="4239705"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We will be building on the work we have done           in Year 1 creating images, to </a:t>
            </a:r>
            <a:r>
              <a:rPr lang="en-GB" sz="1700" dirty="0">
                <a:solidFill>
                  <a:prstClr val="black"/>
                </a:solidFill>
                <a:latin typeface="Sassoon Penpals" panose="02000400000000000000" pitchFamily="50" charset="0"/>
              </a:rPr>
              <a:t>modify and combine existing images to create composite                                                     images. We will express our                                              learning by creating a magical                                                  forest composite image.</a:t>
            </a:r>
            <a:endParaRPr kumimoji="0" lang="en-GB" sz="17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sp>
        <p:nvSpPr>
          <p:cNvPr id="16" name="Rounded Rectangle 15"/>
          <p:cNvSpPr/>
          <p:nvPr/>
        </p:nvSpPr>
        <p:spPr>
          <a:xfrm>
            <a:off x="5095011" y="4070366"/>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Vocabulary</a:t>
            </a:r>
          </a:p>
        </p:txBody>
      </p:sp>
      <p:sp>
        <p:nvSpPr>
          <p:cNvPr id="17" name="Rounded Rectangle 16"/>
          <p:cNvSpPr/>
          <p:nvPr/>
        </p:nvSpPr>
        <p:spPr>
          <a:xfrm>
            <a:off x="326571" y="4057303"/>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Key questions</a:t>
            </a:r>
          </a:p>
          <a:p>
            <a:pPr marL="288000" lvl="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What is photo editing? How have these images              been edited? Why might I crop this image?</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Which image is most relevant?</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Why do people change images? Is retouching an image obvious?</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Is it okay to edit images?</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Is this image real or made up?</a:t>
            </a:r>
          </a:p>
        </p:txBody>
      </p:sp>
      <p:pic>
        <p:nvPicPr>
          <p:cNvPr id="19" name="Picture 4" descr="Blocky Question Mark Graphic - Symbols | Free Graphics &amp; Vectors - PicMonk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4545" y="4224244"/>
            <a:ext cx="4569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Free Scrabble Words Cliparts, Download Free Clip Art, Free Clip Art on  Clipart Libr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51" t="2083" r="21928"/>
          <a:stretch/>
        </p:blipFill>
        <p:spPr bwMode="auto">
          <a:xfrm>
            <a:off x="8876306" y="4224244"/>
            <a:ext cx="525949" cy="54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62551" y="4572622"/>
            <a:ext cx="1620523" cy="1810752"/>
          </a:xfrm>
          <a:prstGeom prst="rect">
            <a:avLst/>
          </a:prstGeom>
          <a:noFill/>
        </p:spPr>
        <p:txBody>
          <a:bodyPr wrap="square" rtlCol="0">
            <a:spAutoFit/>
          </a:bodyPr>
          <a:lstStyle/>
          <a:p>
            <a:pPr lvl="0">
              <a:spcAft>
                <a:spcPts val="200"/>
              </a:spcAft>
              <a:defRPr/>
            </a:pPr>
            <a:r>
              <a:rPr lang="en-GB" sz="2100" dirty="0">
                <a:solidFill>
                  <a:srgbClr val="006600"/>
                </a:solidFill>
                <a:latin typeface="Sassoon Penpals" panose="02000400000000000000" pitchFamily="50" charset="0"/>
              </a:rPr>
              <a:t>tools</a:t>
            </a:r>
          </a:p>
          <a:p>
            <a:pPr lvl="0">
              <a:spcAft>
                <a:spcPts val="200"/>
              </a:spcAft>
              <a:defRPr/>
            </a:pPr>
            <a:r>
              <a:rPr lang="en-GB" sz="2100" dirty="0">
                <a:solidFill>
                  <a:srgbClr val="006600"/>
                </a:solidFill>
                <a:latin typeface="Sassoon Penpals" panose="02000400000000000000" pitchFamily="50" charset="0"/>
              </a:rPr>
              <a:t>undo</a:t>
            </a:r>
          </a:p>
          <a:p>
            <a:pPr lvl="0">
              <a:spcAft>
                <a:spcPts val="200"/>
              </a:spcAft>
              <a:defRPr/>
            </a:pPr>
            <a:r>
              <a:rPr lang="en-GB" sz="2100" dirty="0">
                <a:solidFill>
                  <a:srgbClr val="006600"/>
                </a:solidFill>
                <a:latin typeface="Sassoon Penpals" panose="02000400000000000000" pitchFamily="50" charset="0"/>
              </a:rPr>
              <a:t>capture</a:t>
            </a:r>
          </a:p>
          <a:p>
            <a:pPr lvl="0">
              <a:spcAft>
                <a:spcPts val="200"/>
              </a:spcAft>
              <a:defRPr/>
            </a:pPr>
            <a:r>
              <a:rPr lang="en-GB" sz="2100" dirty="0">
                <a:solidFill>
                  <a:srgbClr val="006600"/>
                </a:solidFill>
                <a:latin typeface="Sassoon Penpals" panose="02000400000000000000" pitchFamily="50" charset="0"/>
              </a:rPr>
              <a:t>media</a:t>
            </a:r>
          </a:p>
          <a:p>
            <a:pPr lvl="0">
              <a:spcAft>
                <a:spcPts val="200"/>
              </a:spcAft>
              <a:defRPr/>
            </a:pPr>
            <a:r>
              <a:rPr lang="en-GB" sz="2100" dirty="0">
                <a:solidFill>
                  <a:srgbClr val="006600"/>
                </a:solidFill>
                <a:latin typeface="Sassoon Penpals" panose="02000400000000000000" pitchFamily="50" charset="0"/>
              </a:rPr>
              <a:t>export</a:t>
            </a:r>
          </a:p>
        </p:txBody>
      </p:sp>
      <p:sp>
        <p:nvSpPr>
          <p:cNvPr id="22" name="TextBox 21"/>
          <p:cNvSpPr txBox="1"/>
          <p:nvPr/>
        </p:nvSpPr>
        <p:spPr>
          <a:xfrm>
            <a:off x="7210698" y="4572622"/>
            <a:ext cx="1620000" cy="1810752"/>
          </a:xfrm>
          <a:prstGeom prst="rect">
            <a:avLst/>
          </a:prstGeom>
          <a:noFill/>
        </p:spPr>
        <p:txBody>
          <a:bodyPr wrap="square" rtlCol="0">
            <a:spAutoFit/>
          </a:bodyPr>
          <a:lstStyle/>
          <a:p>
            <a:pPr lvl="0">
              <a:spcAft>
                <a:spcPts val="200"/>
              </a:spcAft>
              <a:defRPr/>
            </a:pPr>
            <a:r>
              <a:rPr lang="en-GB" sz="2100" dirty="0">
                <a:solidFill>
                  <a:srgbClr val="0000FF"/>
                </a:solidFill>
                <a:latin typeface="Sassoon Penpals" panose="02000400000000000000" pitchFamily="50" charset="0"/>
              </a:rPr>
              <a:t>digital image</a:t>
            </a:r>
          </a:p>
          <a:p>
            <a:pPr lvl="0">
              <a:spcAft>
                <a:spcPts val="200"/>
              </a:spcAft>
              <a:defRPr/>
            </a:pPr>
            <a:r>
              <a:rPr lang="en-GB" sz="2100" dirty="0">
                <a:solidFill>
                  <a:srgbClr val="0000FF"/>
                </a:solidFill>
                <a:latin typeface="Sassoon Penpals" panose="02000400000000000000" pitchFamily="50" charset="0"/>
              </a:rPr>
              <a:t>cropping</a:t>
            </a:r>
          </a:p>
          <a:p>
            <a:pPr lvl="0">
              <a:spcAft>
                <a:spcPts val="200"/>
              </a:spcAft>
              <a:defRPr/>
            </a:pPr>
            <a:r>
              <a:rPr lang="en-GB" sz="2100" dirty="0">
                <a:solidFill>
                  <a:srgbClr val="0000FF"/>
                </a:solidFill>
                <a:latin typeface="Sassoon Penpals" panose="02000400000000000000" pitchFamily="50" charset="0"/>
              </a:rPr>
              <a:t>filters</a:t>
            </a:r>
          </a:p>
          <a:p>
            <a:pPr lvl="0">
              <a:spcAft>
                <a:spcPts val="200"/>
              </a:spcAft>
              <a:defRPr/>
            </a:pPr>
            <a:r>
              <a:rPr lang="en-GB" sz="2100" dirty="0">
                <a:solidFill>
                  <a:srgbClr val="0000FF"/>
                </a:solidFill>
                <a:latin typeface="Sassoon Penpals" panose="02000400000000000000" pitchFamily="50" charset="0"/>
              </a:rPr>
              <a:t>clone</a:t>
            </a:r>
          </a:p>
          <a:p>
            <a:pPr lvl="0">
              <a:spcAft>
                <a:spcPts val="200"/>
              </a:spcAft>
              <a:defRPr/>
            </a:pPr>
            <a:r>
              <a:rPr lang="en-GB" sz="2100" dirty="0">
                <a:solidFill>
                  <a:srgbClr val="0000FF"/>
                </a:solidFill>
                <a:latin typeface="Sassoon Penpals" panose="02000400000000000000" pitchFamily="50" charset="0"/>
              </a:rPr>
              <a:t>copy and paste</a:t>
            </a:r>
          </a:p>
        </p:txBody>
      </p:sp>
      <p:sp>
        <p:nvSpPr>
          <p:cNvPr id="24" name="Rounded Rectangle 38">
            <a:extLst>
              <a:ext uri="{FF2B5EF4-FFF2-40B4-BE49-F238E27FC236}">
                <a16:creationId xmlns:a16="http://schemas.microsoft.com/office/drawing/2014/main" id="{D1F72F37-EA5C-4881-8B12-95ACB3C5F105}"/>
              </a:ext>
            </a:extLst>
          </p:cNvPr>
          <p:cNvSpPr/>
          <p:nvPr/>
        </p:nvSpPr>
        <p:spPr>
          <a:xfrm>
            <a:off x="32657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Learning sequence</a:t>
            </a:r>
          </a:p>
          <a:p>
            <a:pPr marL="342900" lvl="0" indent="-342900">
              <a:spcAft>
                <a:spcPts val="200"/>
              </a:spcAft>
              <a:buFont typeface="+mj-lt"/>
              <a:buAutoNum type="arabicParenR"/>
              <a:defRPr/>
            </a:pPr>
            <a:r>
              <a:rPr lang="en-GB" sz="1650" dirty="0">
                <a:solidFill>
                  <a:prstClr val="black"/>
                </a:solidFill>
                <a:latin typeface="Sassoon Penpals" panose="02000400000000000000" pitchFamily="50" charset="0"/>
              </a:rPr>
              <a:t>Enquire as to why images might be cropped</a:t>
            </a:r>
          </a:p>
          <a:p>
            <a:pPr marL="342900" lvl="0" indent="-342900">
              <a:spcAft>
                <a:spcPts val="200"/>
              </a:spcAft>
              <a:buFont typeface="+mj-lt"/>
              <a:buAutoNum type="arabicParenR"/>
              <a:defRPr/>
            </a:pPr>
            <a:r>
              <a:rPr lang="en-GB" sz="1650" dirty="0">
                <a:solidFill>
                  <a:schemeClr val="tx1"/>
                </a:solidFill>
                <a:latin typeface="Sassoon Penpals" panose="02000400000000000000" pitchFamily="50" charset="0"/>
              </a:rPr>
              <a:t>Explore recolouring images</a:t>
            </a:r>
          </a:p>
          <a:p>
            <a:pPr marL="342900" lvl="0" indent="-342900">
              <a:spcAft>
                <a:spcPts val="200"/>
              </a:spcAft>
              <a:buFont typeface="+mj-lt"/>
              <a:buAutoNum type="arabicParenR"/>
              <a:defRPr/>
            </a:pPr>
            <a:r>
              <a:rPr lang="en-GB" sz="1650" dirty="0">
                <a:solidFill>
                  <a:schemeClr val="tx1"/>
                </a:solidFill>
                <a:latin typeface="Sassoon Penpals" panose="02000400000000000000" pitchFamily="50" charset="0"/>
              </a:rPr>
              <a:t>Explore adding and removing parts of an image</a:t>
            </a:r>
          </a:p>
          <a:p>
            <a:pPr marL="342900" lvl="0" indent="-342900">
              <a:spcAft>
                <a:spcPts val="200"/>
              </a:spcAft>
              <a:buFont typeface="+mj-lt"/>
              <a:buAutoNum type="arabicParenR"/>
              <a:defRPr/>
            </a:pPr>
            <a:r>
              <a:rPr lang="en-GB" sz="1650" dirty="0">
                <a:solidFill>
                  <a:prstClr val="black"/>
                </a:solidFill>
                <a:latin typeface="Sassoon Penpals" panose="02000400000000000000" pitchFamily="50" charset="0"/>
              </a:rPr>
              <a:t>Explore using a range of tools to copy between images</a:t>
            </a:r>
          </a:p>
          <a:p>
            <a:pPr marL="342900" lvl="0" indent="-342900">
              <a:spcAft>
                <a:spcPts val="200"/>
              </a:spcAft>
              <a:buFont typeface="+mj-lt"/>
              <a:buAutoNum type="arabicParenR"/>
              <a:defRPr/>
            </a:pPr>
            <a:r>
              <a:rPr lang="en-GB" sz="1650" dirty="0">
                <a:solidFill>
                  <a:schemeClr val="tx1"/>
                </a:solidFill>
                <a:latin typeface="Sassoon Penpals" panose="02000400000000000000" pitchFamily="50" charset="0"/>
              </a:rPr>
              <a:t>Explore creating an image for a specific purpose</a:t>
            </a:r>
          </a:p>
          <a:p>
            <a:pPr marL="342900" lvl="0" indent="-342900">
              <a:spcAft>
                <a:spcPts val="200"/>
              </a:spcAft>
              <a:buFont typeface="+mj-lt"/>
              <a:buAutoNum type="arabicParenR"/>
              <a:defRPr/>
            </a:pPr>
            <a:r>
              <a:rPr kumimoji="0" lang="en-GB" sz="165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Review an image</a:t>
            </a:r>
          </a:p>
        </p:txBody>
      </p:sp>
      <p:pic>
        <p:nvPicPr>
          <p:cNvPr id="27" name="Picture 2" descr="13,418 Dartboard Illustrations, Royalty-Free Vector Graphics &amp; Clip Art -  iStock">
            <a:extLst>
              <a:ext uri="{FF2B5EF4-FFF2-40B4-BE49-F238E27FC236}">
                <a16:creationId xmlns:a16="http://schemas.microsoft.com/office/drawing/2014/main" id="{15A29A7C-E2AE-4453-A02E-7AF1572FB6F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448" b="4535"/>
          <a:stretch/>
        </p:blipFill>
        <p:spPr bwMode="auto">
          <a:xfrm>
            <a:off x="4129253" y="1472914"/>
            <a:ext cx="512215" cy="5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C4FAA38B-356A-43BC-82C7-0026EFE4846C}"/>
              </a:ext>
            </a:extLst>
          </p:cNvPr>
          <p:cNvPicPr>
            <a:picLocks noChangeAspect="1"/>
          </p:cNvPicPr>
          <p:nvPr/>
        </p:nvPicPr>
        <p:blipFill>
          <a:blip r:embed="rId5"/>
          <a:stretch>
            <a:fillRect/>
          </a:stretch>
        </p:blipFill>
        <p:spPr>
          <a:xfrm>
            <a:off x="8859002" y="1472914"/>
            <a:ext cx="543253" cy="540000"/>
          </a:xfrm>
          <a:prstGeom prst="rect">
            <a:avLst/>
          </a:prstGeom>
        </p:spPr>
      </p:pic>
      <p:pic>
        <p:nvPicPr>
          <p:cNvPr id="25" name="Picture 24">
            <a:hlinkClick r:id="rId6"/>
            <a:extLst>
              <a:ext uri="{FF2B5EF4-FFF2-40B4-BE49-F238E27FC236}">
                <a16:creationId xmlns:a16="http://schemas.microsoft.com/office/drawing/2014/main" id="{594183FE-9CAA-40F5-9CCD-C8CE9D5ED9E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7722" y="2444698"/>
            <a:ext cx="1954533" cy="1171963"/>
          </a:xfrm>
          <a:prstGeom prst="rect">
            <a:avLst/>
          </a:prstGeom>
          <a:ln>
            <a:solidFill>
              <a:schemeClr val="tx1"/>
            </a:solidFill>
          </a:ln>
        </p:spPr>
      </p:pic>
      <p:sp>
        <p:nvSpPr>
          <p:cNvPr id="30" name="Oval 29"/>
          <p:cNvSpPr/>
          <p:nvPr/>
        </p:nvSpPr>
        <p:spPr>
          <a:xfrm>
            <a:off x="7986849" y="352695"/>
            <a:ext cx="687600" cy="687754"/>
          </a:xfrm>
          <a:prstGeom prst="ellipse">
            <a:avLst/>
          </a:prstGeom>
          <a:blipFill>
            <a:blip r:embed="rId8"/>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Pevensey and Westham school logo">
            <a:hlinkClick r:id="rId9" action="ppaction://hlinksldjump"/>
            <a:extLst>
              <a:ext uri="{FF2B5EF4-FFF2-40B4-BE49-F238E27FC236}">
                <a16:creationId xmlns:a16="http://schemas.microsoft.com/office/drawing/2014/main" id="{4F796007-7EDE-4A02-8385-379A6A1A4A92}"/>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45131" y="352850"/>
            <a:ext cx="687600" cy="687600"/>
          </a:xfrm>
          <a:prstGeom prst="rect">
            <a:avLst/>
          </a:prstGeom>
          <a:noFill/>
          <a:ln>
            <a:noFill/>
          </a:ln>
        </p:spPr>
      </p:pic>
      <p:sp>
        <p:nvSpPr>
          <p:cNvPr id="32" name="Oval 31">
            <a:extLst>
              <a:ext uri="{FF2B5EF4-FFF2-40B4-BE49-F238E27FC236}">
                <a16:creationId xmlns:a16="http://schemas.microsoft.com/office/drawing/2014/main" id="{FB4B504B-3620-4290-B127-C1A22AE08F1D}"/>
              </a:ext>
            </a:extLst>
          </p:cNvPr>
          <p:cNvSpPr/>
          <p:nvPr/>
        </p:nvSpPr>
        <p:spPr>
          <a:xfrm>
            <a:off x="7128567" y="352849"/>
            <a:ext cx="687600" cy="687600"/>
          </a:xfrm>
          <a:prstGeom prst="ellipse">
            <a:avLst/>
          </a:prstGeom>
          <a:solidFill>
            <a:srgbClr val="FF327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dirty="0">
                <a:solidFill>
                  <a:schemeClr val="tx1"/>
                </a:solidFill>
                <a:latin typeface="Sassoon Penpals" panose="02000400000000000000" pitchFamily="50" charset="0"/>
              </a:rPr>
              <a:t>Information Technology</a:t>
            </a:r>
          </a:p>
        </p:txBody>
      </p:sp>
    </p:spTree>
    <p:extLst>
      <p:ext uri="{BB962C8B-B14F-4D97-AF65-F5344CB8AC3E}">
        <p14:creationId xmlns:p14="http://schemas.microsoft.com/office/powerpoint/2010/main" val="1553592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22" name="Oval 21"/>
          <p:cNvSpPr/>
          <p:nvPr/>
        </p:nvSpPr>
        <p:spPr>
          <a:xfrm>
            <a:off x="7986849" y="352695"/>
            <a:ext cx="687600" cy="687754"/>
          </a:xfrm>
          <a:prstGeom prst="ellipse">
            <a:avLst/>
          </a:prstGeom>
          <a:blipFill>
            <a:blip r:embed="rId2"/>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ounded Rectangle 52"/>
          <p:cNvSpPr/>
          <p:nvPr/>
        </p:nvSpPr>
        <p:spPr>
          <a:xfrm>
            <a:off x="509501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sz="2400" b="1" dirty="0">
                <a:solidFill>
                  <a:schemeClr val="tx1"/>
                </a:solidFill>
                <a:latin typeface="Sassoon Penpals" panose="02000400000000000000" pitchFamily="50" charset="0"/>
              </a:rPr>
              <a:t>Unit overview</a:t>
            </a:r>
          </a:p>
          <a:p>
            <a:pPr>
              <a:spcAft>
                <a:spcPts val="200"/>
              </a:spcAft>
            </a:pPr>
            <a:endParaRPr lang="en-GB" dirty="0">
              <a:solidFill>
                <a:schemeClr val="tx1"/>
              </a:solidFill>
              <a:latin typeface="Sassoon Penpals" panose="02000400000000000000" pitchFamily="50" charset="0"/>
            </a:endParaRPr>
          </a:p>
        </p:txBody>
      </p:sp>
      <p:sp>
        <p:nvSpPr>
          <p:cNvPr id="26" name="Rectangle 25"/>
          <p:cNvSpPr/>
          <p:nvPr/>
        </p:nvSpPr>
        <p:spPr>
          <a:xfrm>
            <a:off x="352697" y="352695"/>
            <a:ext cx="7463470" cy="68775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p>
            <a:r>
              <a:rPr lang="en-GB" sz="4400" b="1" dirty="0">
                <a:latin typeface="Sassoon Penpals" panose="02000400000000000000" pitchFamily="50" charset="0"/>
              </a:rPr>
              <a:t>EYFS – Going online</a:t>
            </a:r>
          </a:p>
        </p:txBody>
      </p:sp>
      <p:sp>
        <p:nvSpPr>
          <p:cNvPr id="69" name="TextBox 68"/>
          <p:cNvSpPr txBox="1"/>
          <p:nvPr/>
        </p:nvSpPr>
        <p:spPr>
          <a:xfrm>
            <a:off x="5162550" y="1803673"/>
            <a:ext cx="3511899" cy="1754326"/>
          </a:xfrm>
          <a:prstGeom prst="rect">
            <a:avLst/>
          </a:prstGeom>
          <a:noFill/>
        </p:spPr>
        <p:txBody>
          <a:bodyPr wrap="square" rtlCol="0">
            <a:spAutoFit/>
          </a:bodyPr>
          <a:lstStyle/>
          <a:p>
            <a:pPr>
              <a:spcAft>
                <a:spcPts val="200"/>
              </a:spcAft>
            </a:pPr>
            <a:r>
              <a:rPr lang="en-GB" dirty="0">
                <a:latin typeface="Sassoon Penpals" panose="02000400000000000000" pitchFamily="50" charset="0"/>
              </a:rPr>
              <a:t>We will be learning about the different rules we have in different places including                  at home, at school and online. We                            will find out how to be safe and                               happy online, and we will use role            play to share what we have learnt!</a:t>
            </a:r>
          </a:p>
        </p:txBody>
      </p:sp>
      <p:sp>
        <p:nvSpPr>
          <p:cNvPr id="16" name="Rounded Rectangle 15"/>
          <p:cNvSpPr/>
          <p:nvPr/>
        </p:nvSpPr>
        <p:spPr>
          <a:xfrm>
            <a:off x="5095011" y="4070366"/>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sz="2400" b="1" dirty="0">
                <a:solidFill>
                  <a:schemeClr val="tx1"/>
                </a:solidFill>
                <a:latin typeface="Sassoon Penpals" panose="02000400000000000000" pitchFamily="50" charset="0"/>
              </a:rPr>
              <a:t>Vocabulary</a:t>
            </a:r>
          </a:p>
        </p:txBody>
      </p:sp>
      <p:sp>
        <p:nvSpPr>
          <p:cNvPr id="17" name="Rounded Rectangle 16"/>
          <p:cNvSpPr/>
          <p:nvPr/>
        </p:nvSpPr>
        <p:spPr>
          <a:xfrm>
            <a:off x="326571" y="4057303"/>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sz="2400" b="1" dirty="0">
                <a:solidFill>
                  <a:schemeClr val="tx1"/>
                </a:solidFill>
                <a:latin typeface="Sassoon Penpals" panose="02000400000000000000" pitchFamily="50" charset="0"/>
              </a:rPr>
              <a:t>Key questions</a:t>
            </a:r>
          </a:p>
          <a:p>
            <a:pPr marL="288000" indent="-288000">
              <a:spcAft>
                <a:spcPts val="200"/>
              </a:spcAft>
              <a:buFont typeface="Arial" panose="020B0604020202020204" pitchFamily="34" charset="0"/>
              <a:buChar char="•"/>
            </a:pPr>
            <a:r>
              <a:rPr lang="en-GB" dirty="0">
                <a:solidFill>
                  <a:schemeClr val="tx1"/>
                </a:solidFill>
                <a:latin typeface="Sassoon Penpals" panose="02000400000000000000" pitchFamily="50" charset="0"/>
              </a:rPr>
              <a:t>What rules do you have at school and at                   home? Why do you have rules?</a:t>
            </a:r>
          </a:p>
          <a:p>
            <a:pPr marL="288000" indent="-288000">
              <a:spcAft>
                <a:spcPts val="200"/>
              </a:spcAft>
              <a:buFont typeface="Arial" panose="020B0604020202020204" pitchFamily="34" charset="0"/>
              <a:buChar char="•"/>
            </a:pPr>
            <a:r>
              <a:rPr lang="en-GB" dirty="0">
                <a:solidFill>
                  <a:schemeClr val="tx1"/>
                </a:solidFill>
                <a:latin typeface="Sassoon Penpals" panose="02000400000000000000" pitchFamily="50" charset="0"/>
              </a:rPr>
              <a:t>How do you communicate with each other?</a:t>
            </a:r>
          </a:p>
          <a:p>
            <a:pPr marL="288000" indent="-288000">
              <a:spcAft>
                <a:spcPts val="200"/>
              </a:spcAft>
              <a:buFont typeface="Arial" panose="020B0604020202020204" pitchFamily="34" charset="0"/>
              <a:buChar char="•"/>
            </a:pPr>
            <a:r>
              <a:rPr lang="en-GB" dirty="0">
                <a:solidFill>
                  <a:schemeClr val="tx1"/>
                </a:solidFill>
                <a:latin typeface="Sassoon Penpals" panose="02000400000000000000" pitchFamily="50" charset="0"/>
              </a:rPr>
              <a:t>Can unkind behaviour occur on the computer?</a:t>
            </a:r>
          </a:p>
          <a:p>
            <a:pPr marL="288000" indent="-288000">
              <a:spcAft>
                <a:spcPts val="200"/>
              </a:spcAft>
              <a:buFont typeface="Arial" panose="020B0604020202020204" pitchFamily="34" charset="0"/>
              <a:buChar char="•"/>
            </a:pPr>
            <a:r>
              <a:rPr lang="en-GB" dirty="0">
                <a:solidFill>
                  <a:schemeClr val="tx1"/>
                </a:solidFill>
                <a:latin typeface="Sassoon Penpals" panose="02000400000000000000" pitchFamily="50" charset="0"/>
              </a:rPr>
              <a:t>What do you like to look at online?</a:t>
            </a:r>
          </a:p>
          <a:p>
            <a:pPr marL="288000" indent="-288000">
              <a:spcAft>
                <a:spcPts val="200"/>
              </a:spcAft>
              <a:buFont typeface="Arial" panose="020B0604020202020204" pitchFamily="34" charset="0"/>
              <a:buChar char="•"/>
            </a:pPr>
            <a:r>
              <a:rPr lang="en-GB" dirty="0">
                <a:solidFill>
                  <a:schemeClr val="tx1"/>
                </a:solidFill>
                <a:latin typeface="Sassoon Penpals" panose="02000400000000000000" pitchFamily="50" charset="0"/>
              </a:rPr>
              <a:t>What is personal information?</a:t>
            </a:r>
          </a:p>
        </p:txBody>
      </p:sp>
      <p:pic>
        <p:nvPicPr>
          <p:cNvPr id="19" name="Picture 4" descr="Blocky Question Mark Graphic - Symbols | Free Graphics &amp; Vectors - PicMon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4545" y="4224244"/>
            <a:ext cx="4569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Free Scrabble Words Cliparts, Download Free Clip Art, Free Clip Art on  Clipart Librar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851" t="2083" r="21928"/>
          <a:stretch/>
        </p:blipFill>
        <p:spPr bwMode="auto">
          <a:xfrm>
            <a:off x="8876306" y="4224244"/>
            <a:ext cx="525949" cy="54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62551" y="4572622"/>
            <a:ext cx="3668147" cy="1810752"/>
          </a:xfrm>
          <a:prstGeom prst="rect">
            <a:avLst/>
          </a:prstGeom>
          <a:noFill/>
        </p:spPr>
        <p:txBody>
          <a:bodyPr wrap="square" rtlCol="0">
            <a:spAutoFit/>
          </a:bodyPr>
          <a:lstStyle/>
          <a:p>
            <a:pPr>
              <a:spcAft>
                <a:spcPts val="200"/>
              </a:spcAft>
            </a:pPr>
            <a:r>
              <a:rPr lang="en-GB" sz="2100" dirty="0">
                <a:solidFill>
                  <a:srgbClr val="0000FF"/>
                </a:solidFill>
                <a:latin typeface="Sassoon Penpals" panose="02000400000000000000" pitchFamily="50" charset="0"/>
              </a:rPr>
              <a:t>online</a:t>
            </a:r>
          </a:p>
          <a:p>
            <a:pPr>
              <a:spcAft>
                <a:spcPts val="200"/>
              </a:spcAft>
            </a:pPr>
            <a:r>
              <a:rPr lang="en-GB" sz="2100" dirty="0">
                <a:solidFill>
                  <a:srgbClr val="0000FF"/>
                </a:solidFill>
                <a:latin typeface="Sassoon Penpals" panose="02000400000000000000" pitchFamily="50" charset="0"/>
              </a:rPr>
              <a:t>offline</a:t>
            </a:r>
          </a:p>
          <a:p>
            <a:pPr>
              <a:spcAft>
                <a:spcPts val="200"/>
              </a:spcAft>
            </a:pPr>
            <a:r>
              <a:rPr lang="en-GB" sz="2100" dirty="0">
                <a:solidFill>
                  <a:srgbClr val="0000FF"/>
                </a:solidFill>
                <a:latin typeface="Sassoon Penpals" panose="02000400000000000000" pitchFamily="50" charset="0"/>
              </a:rPr>
              <a:t>communication</a:t>
            </a:r>
          </a:p>
          <a:p>
            <a:pPr>
              <a:spcAft>
                <a:spcPts val="200"/>
              </a:spcAft>
            </a:pPr>
            <a:r>
              <a:rPr lang="en-GB" sz="2100" dirty="0">
                <a:solidFill>
                  <a:srgbClr val="0000FF"/>
                </a:solidFill>
                <a:latin typeface="Sassoon Penpals" panose="02000400000000000000" pitchFamily="50" charset="0"/>
              </a:rPr>
              <a:t>internet</a:t>
            </a:r>
          </a:p>
          <a:p>
            <a:pPr>
              <a:spcAft>
                <a:spcPts val="200"/>
              </a:spcAft>
            </a:pPr>
            <a:r>
              <a:rPr lang="en-GB" sz="2100" dirty="0">
                <a:solidFill>
                  <a:srgbClr val="0000FF"/>
                </a:solidFill>
                <a:latin typeface="Sassoon Penpals" panose="02000400000000000000" pitchFamily="50" charset="0"/>
              </a:rPr>
              <a:t>personal information</a:t>
            </a:r>
          </a:p>
        </p:txBody>
      </p:sp>
      <p:sp>
        <p:nvSpPr>
          <p:cNvPr id="24" name="Rounded Rectangle 38">
            <a:extLst>
              <a:ext uri="{FF2B5EF4-FFF2-40B4-BE49-F238E27FC236}">
                <a16:creationId xmlns:a16="http://schemas.microsoft.com/office/drawing/2014/main" id="{D1F72F37-EA5C-4881-8B12-95ACB3C5F105}"/>
              </a:ext>
            </a:extLst>
          </p:cNvPr>
          <p:cNvSpPr/>
          <p:nvPr/>
        </p:nvSpPr>
        <p:spPr>
          <a:xfrm>
            <a:off x="32657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sz="2400" b="1" dirty="0">
                <a:solidFill>
                  <a:schemeClr val="tx1"/>
                </a:solidFill>
                <a:latin typeface="Sassoon Penpals" panose="02000400000000000000" pitchFamily="50" charset="0"/>
              </a:rPr>
              <a:t>Learning sequence</a:t>
            </a:r>
          </a:p>
          <a:p>
            <a:pPr marL="342900" indent="-342900">
              <a:spcAft>
                <a:spcPts val="200"/>
              </a:spcAft>
              <a:buFont typeface="+mj-lt"/>
              <a:buAutoNum type="arabicParenR"/>
            </a:pPr>
            <a:r>
              <a:rPr lang="en-GB" dirty="0">
                <a:solidFill>
                  <a:schemeClr val="tx1"/>
                </a:solidFill>
                <a:latin typeface="Sassoon Penpals" panose="02000400000000000000" pitchFamily="50" charset="0"/>
              </a:rPr>
              <a:t>Engage with rules</a:t>
            </a:r>
          </a:p>
          <a:p>
            <a:pPr marL="342900" indent="-342900">
              <a:spcAft>
                <a:spcPts val="200"/>
              </a:spcAft>
              <a:buFont typeface="+mj-lt"/>
              <a:buAutoNum type="arabicParenR"/>
            </a:pPr>
            <a:r>
              <a:rPr lang="en-GB" dirty="0">
                <a:solidFill>
                  <a:schemeClr val="tx1"/>
                </a:solidFill>
                <a:latin typeface="Sassoon Penpals" panose="02000400000000000000" pitchFamily="50" charset="0"/>
              </a:rPr>
              <a:t>Explore different ways to communicate</a:t>
            </a:r>
          </a:p>
          <a:p>
            <a:pPr marL="342900" indent="-342900">
              <a:spcAft>
                <a:spcPts val="200"/>
              </a:spcAft>
              <a:buFont typeface="+mj-lt"/>
              <a:buAutoNum type="arabicParenR"/>
            </a:pPr>
            <a:r>
              <a:rPr lang="en-GB" dirty="0">
                <a:solidFill>
                  <a:schemeClr val="tx1"/>
                </a:solidFill>
                <a:latin typeface="Sassoon Penpals" panose="02000400000000000000" pitchFamily="50" charset="0"/>
              </a:rPr>
              <a:t>Explore kind behaviour</a:t>
            </a:r>
          </a:p>
          <a:p>
            <a:pPr marL="342900" indent="-342900">
              <a:spcAft>
                <a:spcPts val="200"/>
              </a:spcAft>
              <a:buFont typeface="+mj-lt"/>
              <a:buAutoNum type="arabicParenR"/>
            </a:pPr>
            <a:r>
              <a:rPr lang="en-GB" dirty="0">
                <a:solidFill>
                  <a:schemeClr val="tx1"/>
                </a:solidFill>
                <a:latin typeface="Sassoon Penpals" panose="02000400000000000000" pitchFamily="50" charset="0"/>
              </a:rPr>
              <a:t>Explore how to find and add information online</a:t>
            </a:r>
          </a:p>
          <a:p>
            <a:pPr marL="342900" indent="-342900">
              <a:spcAft>
                <a:spcPts val="200"/>
              </a:spcAft>
              <a:buFont typeface="+mj-lt"/>
              <a:buAutoNum type="arabicParenR"/>
            </a:pPr>
            <a:r>
              <a:rPr lang="en-GB" dirty="0">
                <a:solidFill>
                  <a:schemeClr val="tx1"/>
                </a:solidFill>
                <a:latin typeface="Sassoon Penpals" panose="02000400000000000000" pitchFamily="50" charset="0"/>
              </a:rPr>
              <a:t>Explore personal information</a:t>
            </a:r>
          </a:p>
          <a:p>
            <a:pPr marL="342900" indent="-342900">
              <a:spcAft>
                <a:spcPts val="200"/>
              </a:spcAft>
              <a:buFont typeface="+mj-lt"/>
              <a:buAutoNum type="arabicParenR"/>
            </a:pPr>
            <a:r>
              <a:rPr lang="en-GB" dirty="0">
                <a:solidFill>
                  <a:schemeClr val="tx1"/>
                </a:solidFill>
                <a:latin typeface="Sassoon Penpals" panose="02000400000000000000" pitchFamily="50" charset="0"/>
              </a:rPr>
              <a:t>Express how to communicate kindly online</a:t>
            </a:r>
          </a:p>
        </p:txBody>
      </p:sp>
      <p:pic>
        <p:nvPicPr>
          <p:cNvPr id="27" name="Picture 2" descr="13,418 Dartboard Illustrations, Royalty-Free Vector Graphics &amp; Clip Art -  iStock">
            <a:extLst>
              <a:ext uri="{FF2B5EF4-FFF2-40B4-BE49-F238E27FC236}">
                <a16:creationId xmlns:a16="http://schemas.microsoft.com/office/drawing/2014/main" id="{15A29A7C-E2AE-4453-A02E-7AF1572FB6F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9448" b="4535"/>
          <a:stretch/>
        </p:blipFill>
        <p:spPr bwMode="auto">
          <a:xfrm>
            <a:off x="4129253" y="1472914"/>
            <a:ext cx="512215" cy="5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C4FAA38B-356A-43BC-82C7-0026EFE4846C}"/>
              </a:ext>
            </a:extLst>
          </p:cNvPr>
          <p:cNvPicPr>
            <a:picLocks noChangeAspect="1"/>
          </p:cNvPicPr>
          <p:nvPr/>
        </p:nvPicPr>
        <p:blipFill>
          <a:blip r:embed="rId6"/>
          <a:stretch>
            <a:fillRect/>
          </a:stretch>
        </p:blipFill>
        <p:spPr>
          <a:xfrm>
            <a:off x="8859002" y="1472914"/>
            <a:ext cx="543253" cy="540000"/>
          </a:xfrm>
          <a:prstGeom prst="rect">
            <a:avLst/>
          </a:prstGeom>
        </p:spPr>
      </p:pic>
      <p:sp>
        <p:nvSpPr>
          <p:cNvPr id="30" name="Oval 29">
            <a:extLst>
              <a:ext uri="{FF2B5EF4-FFF2-40B4-BE49-F238E27FC236}">
                <a16:creationId xmlns:a16="http://schemas.microsoft.com/office/drawing/2014/main" id="{28C29022-CEF6-47EA-9B66-6AC2E59006F4}"/>
              </a:ext>
            </a:extLst>
          </p:cNvPr>
          <p:cNvSpPr/>
          <p:nvPr/>
        </p:nvSpPr>
        <p:spPr>
          <a:xfrm>
            <a:off x="7128567" y="352695"/>
            <a:ext cx="687600" cy="687600"/>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latin typeface="Sassoon Penpals" panose="02000400000000000000" pitchFamily="50" charset="0"/>
              </a:rPr>
              <a:t>Digital Literacy</a:t>
            </a:r>
          </a:p>
        </p:txBody>
      </p:sp>
      <p:pic>
        <p:nvPicPr>
          <p:cNvPr id="18" name="Picture 17" descr="Pevensey and Westham school logo">
            <a:hlinkClick r:id="rId7" action="ppaction://hlinksldjump"/>
            <a:extLst>
              <a:ext uri="{FF2B5EF4-FFF2-40B4-BE49-F238E27FC236}">
                <a16:creationId xmlns:a16="http://schemas.microsoft.com/office/drawing/2014/main" id="{4F796007-7EDE-4A02-8385-379A6A1A4A92}"/>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45131" y="352850"/>
            <a:ext cx="687600" cy="687600"/>
          </a:xfrm>
          <a:prstGeom prst="rect">
            <a:avLst/>
          </a:prstGeom>
          <a:noFill/>
          <a:ln>
            <a:noFill/>
          </a:ln>
        </p:spPr>
      </p:pic>
      <p:pic>
        <p:nvPicPr>
          <p:cNvPr id="3" name="Picture 2">
            <a:extLst>
              <a:ext uri="{FF2B5EF4-FFF2-40B4-BE49-F238E27FC236}">
                <a16:creationId xmlns:a16="http://schemas.microsoft.com/office/drawing/2014/main" id="{D93CAAC2-4715-4A7E-94B6-166325CA8CF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7333" t="24348" r="40754" b="42827"/>
          <a:stretch/>
        </p:blipFill>
        <p:spPr>
          <a:xfrm>
            <a:off x="8075103" y="2173004"/>
            <a:ext cx="1327152" cy="1435939"/>
          </a:xfrm>
          <a:prstGeom prst="rect">
            <a:avLst/>
          </a:prstGeom>
        </p:spPr>
      </p:pic>
    </p:spTree>
    <p:extLst>
      <p:ext uri="{BB962C8B-B14F-4D97-AF65-F5344CB8AC3E}">
        <p14:creationId xmlns:p14="http://schemas.microsoft.com/office/powerpoint/2010/main" val="4102397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25" name="Rectangle 24"/>
          <p:cNvSpPr/>
          <p:nvPr/>
        </p:nvSpPr>
        <p:spPr>
          <a:xfrm>
            <a:off x="469689" y="1634382"/>
            <a:ext cx="8966622" cy="160967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860" b="1"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Year 5</a:t>
            </a:r>
          </a:p>
        </p:txBody>
      </p:sp>
      <p:grpSp>
        <p:nvGrpSpPr>
          <p:cNvPr id="6" name="Group 5"/>
          <p:cNvGrpSpPr/>
          <p:nvPr/>
        </p:nvGrpSpPr>
        <p:grpSpPr>
          <a:xfrm>
            <a:off x="2953598" y="3499899"/>
            <a:ext cx="3998804" cy="1767994"/>
            <a:chOff x="4069200" y="4314542"/>
            <a:chExt cx="3998804" cy="1767994"/>
          </a:xfrm>
        </p:grpSpPr>
        <p:sp>
          <p:nvSpPr>
            <p:cNvPr id="5" name="Oval 4"/>
            <p:cNvSpPr/>
            <p:nvPr/>
          </p:nvSpPr>
          <p:spPr>
            <a:xfrm>
              <a:off x="4069200" y="4314542"/>
              <a:ext cx="1767600" cy="1767600"/>
            </a:xfrm>
            <a:prstGeom prst="ellipse">
              <a:avLst/>
            </a:prstGeom>
            <a:blipFill>
              <a:blip r:embed="rId2"/>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51B0BA11-1BCC-495D-90B6-B65EB8421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5656" y="4314542"/>
              <a:ext cx="1772348" cy="1767994"/>
            </a:xfrm>
            <a:prstGeom prst="rect">
              <a:avLst/>
            </a:prstGeom>
          </p:spPr>
        </p:pic>
      </p:grpSp>
    </p:spTree>
    <p:extLst>
      <p:ext uri="{BB962C8B-B14F-4D97-AF65-F5344CB8AC3E}">
        <p14:creationId xmlns:p14="http://schemas.microsoft.com/office/powerpoint/2010/main" val="893027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53" name="Rounded Rectangle 52"/>
          <p:cNvSpPr/>
          <p:nvPr/>
        </p:nvSpPr>
        <p:spPr>
          <a:xfrm>
            <a:off x="509501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Unit overview</a:t>
            </a: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sp>
        <p:nvSpPr>
          <p:cNvPr id="26" name="Rectangle 25"/>
          <p:cNvSpPr/>
          <p:nvPr/>
        </p:nvSpPr>
        <p:spPr>
          <a:xfrm>
            <a:off x="352697" y="352695"/>
            <a:ext cx="7463470" cy="68775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Year 5 – Digital citizenship</a:t>
            </a:r>
          </a:p>
        </p:txBody>
      </p:sp>
      <p:sp>
        <p:nvSpPr>
          <p:cNvPr id="69" name="TextBox 68"/>
          <p:cNvSpPr txBox="1"/>
          <p:nvPr/>
        </p:nvSpPr>
        <p:spPr>
          <a:xfrm>
            <a:off x="5162550" y="1803673"/>
            <a:ext cx="4239705" cy="1754326"/>
          </a:xfrm>
          <a:prstGeom prst="rect">
            <a:avLst/>
          </a:prstGeom>
          <a:noFill/>
        </p:spPr>
        <p:txBody>
          <a:bodyPr wrap="square" rtlCol="0">
            <a:spAutoFit/>
          </a:bodyPr>
          <a:lstStyle/>
          <a:p>
            <a:pPr>
              <a:spcAft>
                <a:spcPts val="200"/>
              </a:spcAft>
            </a:pPr>
            <a:r>
              <a:rPr lang="en-GB" dirty="0">
                <a:latin typeface="Sassoon Penpals" panose="02000400000000000000" pitchFamily="50" charset="0"/>
              </a:rPr>
              <a:t>We will be learning what being a good digital   citizen means, and how to develop a positive online identity that will remain online until adulthood. We will explore how to be safe online,                                        and express our learning by                                    creating the perfect digital citizen!</a:t>
            </a:r>
          </a:p>
        </p:txBody>
      </p:sp>
      <p:sp>
        <p:nvSpPr>
          <p:cNvPr id="16" name="Rounded Rectangle 15"/>
          <p:cNvSpPr/>
          <p:nvPr/>
        </p:nvSpPr>
        <p:spPr>
          <a:xfrm>
            <a:off x="5095011" y="4070366"/>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Vocabulary</a:t>
            </a:r>
          </a:p>
        </p:txBody>
      </p:sp>
      <p:sp>
        <p:nvSpPr>
          <p:cNvPr id="17" name="Rounded Rectangle 16"/>
          <p:cNvSpPr/>
          <p:nvPr/>
        </p:nvSpPr>
        <p:spPr>
          <a:xfrm>
            <a:off x="326571" y="4057303"/>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Key questions</a:t>
            </a:r>
          </a:p>
          <a:p>
            <a:pPr marL="288000" lvl="0" indent="-288000">
              <a:spcAft>
                <a:spcPts val="200"/>
              </a:spcAft>
              <a:buFont typeface="Arial" panose="020B0604020202020204" pitchFamily="34" charset="0"/>
              <a:buChar char="•"/>
              <a:defRPr/>
            </a:pPr>
            <a:r>
              <a:rPr lang="en-GB" sz="1550" dirty="0">
                <a:solidFill>
                  <a:prstClr val="black"/>
                </a:solidFill>
                <a:latin typeface="Sassoon Penpals" panose="02000400000000000000" pitchFamily="50" charset="0"/>
              </a:rPr>
              <a:t>What does it mean to be a good citizen?</a:t>
            </a:r>
          </a:p>
          <a:p>
            <a:pPr marL="288000" lvl="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What does it mean to have an online identity?</a:t>
            </a:r>
          </a:p>
          <a:p>
            <a:pPr marL="288000" lvl="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How can you report concerns and block users?</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What is digital consent?</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How can technology have a positive / negative impact on your life?</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What does using this website cost?</a:t>
            </a:r>
          </a:p>
          <a:p>
            <a:pPr marL="288000" lvl="0" indent="-288000">
              <a:spcAft>
                <a:spcPts val="200"/>
              </a:spcAft>
              <a:buFont typeface="Arial" panose="020B0604020202020204" pitchFamily="34" charset="0"/>
              <a:buChar char="•"/>
              <a:defRPr/>
            </a:pPr>
            <a:endParaRPr lang="en-GB" dirty="0">
              <a:solidFill>
                <a:prstClr val="black"/>
              </a:solidFill>
              <a:latin typeface="Sassoon Penpals" panose="02000400000000000000" pitchFamily="50" charset="0"/>
            </a:endParaRPr>
          </a:p>
        </p:txBody>
      </p:sp>
      <p:pic>
        <p:nvPicPr>
          <p:cNvPr id="19" name="Picture 4" descr="Blocky Question Mark Graphic - Symbols | Free Graphics &amp; Vectors - PicMonk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4545" y="4224244"/>
            <a:ext cx="4569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Free Scrabble Words Cliparts, Download Free Clip Art, Free Clip Art on  Clipart Libr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51" t="2083" r="21928"/>
          <a:stretch/>
        </p:blipFill>
        <p:spPr bwMode="auto">
          <a:xfrm>
            <a:off x="8876306" y="4224244"/>
            <a:ext cx="525949" cy="54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62551" y="4572622"/>
            <a:ext cx="1620523" cy="1810752"/>
          </a:xfrm>
          <a:prstGeom prst="rect">
            <a:avLst/>
          </a:prstGeom>
          <a:noFill/>
        </p:spPr>
        <p:txBody>
          <a:bodyPr wrap="square" rtlCol="0">
            <a:spAutoFit/>
          </a:bodyPr>
          <a:lstStyle/>
          <a:p>
            <a:pPr lvl="0">
              <a:spcAft>
                <a:spcPts val="200"/>
              </a:spcAft>
              <a:defRPr/>
            </a:pPr>
            <a:r>
              <a:rPr lang="en-GB" sz="2100" dirty="0">
                <a:solidFill>
                  <a:srgbClr val="006600"/>
                </a:solidFill>
                <a:latin typeface="Sassoon Penpals" panose="02000400000000000000" pitchFamily="50" charset="0"/>
              </a:rPr>
              <a:t>password</a:t>
            </a:r>
          </a:p>
          <a:p>
            <a:pPr lvl="0">
              <a:spcAft>
                <a:spcPts val="200"/>
              </a:spcAft>
              <a:defRPr/>
            </a:pPr>
            <a:r>
              <a:rPr lang="en-GB" sz="2100" dirty="0">
                <a:solidFill>
                  <a:srgbClr val="006600"/>
                </a:solidFill>
                <a:latin typeface="Sassoon Penpals" panose="02000400000000000000" pitchFamily="50" charset="0"/>
              </a:rPr>
              <a:t>accept</a:t>
            </a:r>
          </a:p>
          <a:p>
            <a:pPr lvl="0">
              <a:spcAft>
                <a:spcPts val="200"/>
              </a:spcAft>
              <a:defRPr/>
            </a:pPr>
            <a:r>
              <a:rPr lang="en-GB" sz="2100" dirty="0">
                <a:solidFill>
                  <a:srgbClr val="006600"/>
                </a:solidFill>
                <a:latin typeface="Sassoon Penpals" panose="02000400000000000000" pitchFamily="50" charset="0"/>
              </a:rPr>
              <a:t>private</a:t>
            </a:r>
          </a:p>
          <a:p>
            <a:pPr lvl="0">
              <a:spcAft>
                <a:spcPts val="200"/>
              </a:spcAft>
              <a:defRPr/>
            </a:pPr>
            <a:r>
              <a:rPr lang="en-GB" sz="2100" dirty="0">
                <a:solidFill>
                  <a:srgbClr val="006600"/>
                </a:solidFill>
                <a:latin typeface="Sassoon Penpals" panose="02000400000000000000" pitchFamily="50" charset="0"/>
              </a:rPr>
              <a:t>social media</a:t>
            </a:r>
          </a:p>
          <a:p>
            <a:pPr lvl="0">
              <a:spcAft>
                <a:spcPts val="200"/>
              </a:spcAft>
              <a:defRPr/>
            </a:pPr>
            <a:r>
              <a:rPr lang="en-GB" sz="2100" dirty="0">
                <a:solidFill>
                  <a:srgbClr val="006600"/>
                </a:solidFill>
                <a:latin typeface="Sassoon Penpals" panose="02000400000000000000" pitchFamily="50" charset="0"/>
              </a:rPr>
              <a:t>permission</a:t>
            </a:r>
          </a:p>
        </p:txBody>
      </p:sp>
      <p:sp>
        <p:nvSpPr>
          <p:cNvPr id="22" name="TextBox 21"/>
          <p:cNvSpPr txBox="1"/>
          <p:nvPr/>
        </p:nvSpPr>
        <p:spPr>
          <a:xfrm>
            <a:off x="7210698" y="4572622"/>
            <a:ext cx="1620000" cy="1810752"/>
          </a:xfrm>
          <a:prstGeom prst="rect">
            <a:avLst/>
          </a:prstGeom>
          <a:noFill/>
        </p:spPr>
        <p:txBody>
          <a:bodyPr wrap="square" rtlCol="0">
            <a:spAutoFit/>
          </a:bodyPr>
          <a:lstStyle/>
          <a:p>
            <a:pPr lvl="0">
              <a:spcAft>
                <a:spcPts val="200"/>
              </a:spcAft>
              <a:defRPr/>
            </a:pPr>
            <a:r>
              <a:rPr lang="en-GB" sz="2100" dirty="0" err="1">
                <a:solidFill>
                  <a:srgbClr val="0000FF"/>
                </a:solidFill>
                <a:latin typeface="Sassoon Penpals" panose="02000400000000000000" pitchFamily="50" charset="0"/>
              </a:rPr>
              <a:t>emojis</a:t>
            </a:r>
            <a:endParaRPr lang="en-GB" sz="2100" dirty="0">
              <a:solidFill>
                <a:srgbClr val="0000FF"/>
              </a:solidFill>
              <a:latin typeface="Sassoon Penpals" panose="02000400000000000000" pitchFamily="50" charset="0"/>
            </a:endParaRPr>
          </a:p>
          <a:p>
            <a:pPr lvl="0">
              <a:spcAft>
                <a:spcPts val="200"/>
              </a:spcAft>
              <a:defRPr/>
            </a:pPr>
            <a:r>
              <a:rPr lang="en-GB" sz="2100" dirty="0">
                <a:solidFill>
                  <a:srgbClr val="0000FF"/>
                </a:solidFill>
                <a:latin typeface="Sassoon Penpals" panose="02000400000000000000" pitchFamily="50" charset="0"/>
              </a:rPr>
              <a:t>memes</a:t>
            </a:r>
          </a:p>
          <a:p>
            <a:pPr lvl="0">
              <a:spcAft>
                <a:spcPts val="200"/>
              </a:spcAft>
              <a:defRPr/>
            </a:pPr>
            <a:r>
              <a:rPr lang="en-GB" sz="2100" dirty="0">
                <a:solidFill>
                  <a:srgbClr val="0000FF"/>
                </a:solidFill>
                <a:latin typeface="Sassoon Penpals" panose="02000400000000000000" pitchFamily="50" charset="0"/>
              </a:rPr>
              <a:t>GIFs</a:t>
            </a:r>
          </a:p>
          <a:p>
            <a:pPr lvl="0">
              <a:spcAft>
                <a:spcPts val="200"/>
              </a:spcAft>
              <a:defRPr/>
            </a:pPr>
            <a:r>
              <a:rPr lang="en-GB" sz="2100" dirty="0">
                <a:solidFill>
                  <a:srgbClr val="0000FF"/>
                </a:solidFill>
                <a:latin typeface="Sassoon Penpals" panose="02000400000000000000" pitchFamily="50" charset="0"/>
              </a:rPr>
              <a:t>collaborative</a:t>
            </a:r>
          </a:p>
          <a:p>
            <a:pPr lvl="0">
              <a:spcAft>
                <a:spcPts val="200"/>
              </a:spcAft>
              <a:defRPr/>
            </a:pPr>
            <a:r>
              <a:rPr lang="en-GB" sz="2100" dirty="0">
                <a:solidFill>
                  <a:srgbClr val="0000FF"/>
                </a:solidFill>
                <a:latin typeface="Sassoon Penpals" panose="02000400000000000000" pitchFamily="50" charset="0"/>
              </a:rPr>
              <a:t>influencers</a:t>
            </a:r>
          </a:p>
        </p:txBody>
      </p:sp>
      <p:sp>
        <p:nvSpPr>
          <p:cNvPr id="24" name="Rounded Rectangle 38">
            <a:extLst>
              <a:ext uri="{FF2B5EF4-FFF2-40B4-BE49-F238E27FC236}">
                <a16:creationId xmlns:a16="http://schemas.microsoft.com/office/drawing/2014/main" id="{D1F72F37-EA5C-4881-8B12-95ACB3C5F105}"/>
              </a:ext>
            </a:extLst>
          </p:cNvPr>
          <p:cNvSpPr/>
          <p:nvPr/>
        </p:nvSpPr>
        <p:spPr>
          <a:xfrm>
            <a:off x="32657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Learning sequence</a:t>
            </a:r>
          </a:p>
          <a:p>
            <a:pPr marL="342900" lvl="0" indent="-342900">
              <a:spcAft>
                <a:spcPts val="200"/>
              </a:spcAft>
              <a:buFont typeface="+mj-lt"/>
              <a:buAutoNum type="arabicParenR"/>
              <a:defRPr/>
            </a:pPr>
            <a:r>
              <a:rPr lang="en-GB" sz="1550" dirty="0">
                <a:solidFill>
                  <a:schemeClr val="tx1"/>
                </a:solidFill>
                <a:latin typeface="Sassoon Penpals" panose="02000400000000000000" pitchFamily="50" charset="0"/>
              </a:rPr>
              <a:t>Engage with being a good citizen</a:t>
            </a:r>
          </a:p>
          <a:p>
            <a:pPr marL="342900" lvl="0" indent="-342900">
              <a:spcAft>
                <a:spcPts val="200"/>
              </a:spcAft>
              <a:buFont typeface="+mj-lt"/>
              <a:buAutoNum type="arabicParenR"/>
              <a:defRPr/>
            </a:pPr>
            <a:r>
              <a:rPr lang="en-GB" sz="1550" dirty="0">
                <a:solidFill>
                  <a:schemeClr val="tx1"/>
                </a:solidFill>
                <a:latin typeface="Sassoon Penpals" panose="02000400000000000000" pitchFamily="50" charset="0"/>
              </a:rPr>
              <a:t>Explore online identity</a:t>
            </a:r>
          </a:p>
          <a:p>
            <a:pPr marL="342900" lvl="0" indent="-342900">
              <a:spcAft>
                <a:spcPts val="200"/>
              </a:spcAft>
              <a:buFont typeface="+mj-lt"/>
              <a:buAutoNum type="arabicParenR"/>
              <a:defRPr/>
            </a:pPr>
            <a:r>
              <a:rPr lang="en-GB" sz="1550" dirty="0">
                <a:solidFill>
                  <a:schemeClr val="tx1"/>
                </a:solidFill>
                <a:latin typeface="Sassoon Penpals" panose="02000400000000000000" pitchFamily="50" charset="0"/>
              </a:rPr>
              <a:t>Explore search technologies</a:t>
            </a:r>
          </a:p>
          <a:p>
            <a:pPr marL="342900" lvl="0" indent="-342900">
              <a:spcAft>
                <a:spcPts val="200"/>
              </a:spcAft>
              <a:buFont typeface="+mj-lt"/>
              <a:buAutoNum type="arabicParenR"/>
              <a:defRPr/>
            </a:pPr>
            <a:r>
              <a:rPr lang="en-GB" sz="1550" dirty="0">
                <a:solidFill>
                  <a:schemeClr val="tx1"/>
                </a:solidFill>
                <a:latin typeface="Sassoon Penpals" panose="02000400000000000000" pitchFamily="50" charset="0"/>
              </a:rPr>
              <a:t>Explore how technology can impact health and well-being</a:t>
            </a:r>
          </a:p>
          <a:p>
            <a:pPr marL="342900" lvl="0" indent="-342900">
              <a:spcAft>
                <a:spcPts val="200"/>
              </a:spcAft>
              <a:buFont typeface="+mj-lt"/>
              <a:buAutoNum type="arabicParenR"/>
              <a:defRPr/>
            </a:pPr>
            <a:r>
              <a:rPr lang="en-GB" sz="1550" dirty="0">
                <a:solidFill>
                  <a:schemeClr val="tx1"/>
                </a:solidFill>
                <a:latin typeface="Sassoon Penpals" panose="02000400000000000000" pitchFamily="50" charset="0"/>
              </a:rPr>
              <a:t>Explore risks of using different websites</a:t>
            </a:r>
          </a:p>
          <a:p>
            <a:pPr marL="342900" lvl="0" indent="-342900">
              <a:spcAft>
                <a:spcPts val="200"/>
              </a:spcAft>
              <a:buFont typeface="+mj-lt"/>
              <a:buAutoNum type="arabicParenR"/>
              <a:defRPr/>
            </a:pPr>
            <a:r>
              <a:rPr lang="en-GB" sz="1550" dirty="0">
                <a:solidFill>
                  <a:schemeClr val="tx1"/>
                </a:solidFill>
                <a:latin typeface="Sassoon Penpals" panose="02000400000000000000" pitchFamily="50" charset="0"/>
              </a:rPr>
              <a:t>Express how to be a good digital citizen</a:t>
            </a:r>
            <a:endParaRPr kumimoji="0" lang="en-GB" sz="155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pic>
        <p:nvPicPr>
          <p:cNvPr id="27" name="Picture 2" descr="13,418 Dartboard Illustrations, Royalty-Free Vector Graphics &amp; Clip Art -  iStock">
            <a:extLst>
              <a:ext uri="{FF2B5EF4-FFF2-40B4-BE49-F238E27FC236}">
                <a16:creationId xmlns:a16="http://schemas.microsoft.com/office/drawing/2014/main" id="{15A29A7C-E2AE-4453-A02E-7AF1572FB6F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448" b="4535"/>
          <a:stretch/>
        </p:blipFill>
        <p:spPr bwMode="auto">
          <a:xfrm>
            <a:off x="4129253" y="1472914"/>
            <a:ext cx="512215" cy="5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C4FAA38B-356A-43BC-82C7-0026EFE4846C}"/>
              </a:ext>
            </a:extLst>
          </p:cNvPr>
          <p:cNvPicPr>
            <a:picLocks noChangeAspect="1"/>
          </p:cNvPicPr>
          <p:nvPr/>
        </p:nvPicPr>
        <p:blipFill>
          <a:blip r:embed="rId5"/>
          <a:stretch>
            <a:fillRect/>
          </a:stretch>
        </p:blipFill>
        <p:spPr>
          <a:xfrm>
            <a:off x="8859002" y="1472914"/>
            <a:ext cx="543253" cy="540000"/>
          </a:xfrm>
          <a:prstGeom prst="rect">
            <a:avLst/>
          </a:prstGeom>
        </p:spPr>
      </p:pic>
      <p:pic>
        <p:nvPicPr>
          <p:cNvPr id="25" name="Picture 2" descr="Image result for digital citizens">
            <a:extLst>
              <a:ext uri="{FF2B5EF4-FFF2-40B4-BE49-F238E27FC236}">
                <a16:creationId xmlns:a16="http://schemas.microsoft.com/office/drawing/2014/main" id="{20C894DD-1019-4FE7-9473-41B35FC6903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44" r="1658"/>
          <a:stretch/>
        </p:blipFill>
        <p:spPr bwMode="auto">
          <a:xfrm>
            <a:off x="7873900" y="2716486"/>
            <a:ext cx="1528355" cy="896480"/>
          </a:xfrm>
          <a:prstGeom prst="rect">
            <a:avLst/>
          </a:prstGeom>
          <a:noFill/>
          <a:extLst>
            <a:ext uri="{909E8E84-426E-40DD-AFC4-6F175D3DCCD1}">
              <a14:hiddenFill xmlns:a14="http://schemas.microsoft.com/office/drawing/2010/main">
                <a:solidFill>
                  <a:srgbClr val="FFFFFF"/>
                </a:solidFill>
              </a14:hiddenFill>
            </a:ext>
          </a:extLst>
        </p:spPr>
      </p:pic>
      <p:sp>
        <p:nvSpPr>
          <p:cNvPr id="31" name="Oval 30"/>
          <p:cNvSpPr/>
          <p:nvPr/>
        </p:nvSpPr>
        <p:spPr>
          <a:xfrm>
            <a:off x="7986849" y="352695"/>
            <a:ext cx="687600" cy="687754"/>
          </a:xfrm>
          <a:prstGeom prst="ellipse">
            <a:avLst/>
          </a:prstGeom>
          <a:blipFill>
            <a:blip r:embed="rId7"/>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28C29022-CEF6-47EA-9B66-6AC2E59006F4}"/>
              </a:ext>
            </a:extLst>
          </p:cNvPr>
          <p:cNvSpPr/>
          <p:nvPr/>
        </p:nvSpPr>
        <p:spPr>
          <a:xfrm>
            <a:off x="7128567" y="352695"/>
            <a:ext cx="687600" cy="687600"/>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latin typeface="Sassoon Penpals" panose="02000400000000000000" pitchFamily="50" charset="0"/>
              </a:rPr>
              <a:t>Digital Literacy</a:t>
            </a:r>
          </a:p>
        </p:txBody>
      </p:sp>
      <p:pic>
        <p:nvPicPr>
          <p:cNvPr id="33" name="Picture 32" descr="Pevensey and Westham school logo">
            <a:hlinkClick r:id="rId8" action="ppaction://hlinksldjump"/>
            <a:extLst>
              <a:ext uri="{FF2B5EF4-FFF2-40B4-BE49-F238E27FC236}">
                <a16:creationId xmlns:a16="http://schemas.microsoft.com/office/drawing/2014/main" id="{4F796007-7EDE-4A02-8385-379A6A1A4A92}"/>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45131" y="352850"/>
            <a:ext cx="687600" cy="687600"/>
          </a:xfrm>
          <a:prstGeom prst="rect">
            <a:avLst/>
          </a:prstGeom>
          <a:noFill/>
          <a:ln>
            <a:noFill/>
          </a:ln>
        </p:spPr>
      </p:pic>
    </p:spTree>
    <p:extLst>
      <p:ext uri="{BB962C8B-B14F-4D97-AF65-F5344CB8AC3E}">
        <p14:creationId xmlns:p14="http://schemas.microsoft.com/office/powerpoint/2010/main" val="3220945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53" name="Rounded Rectangle 52"/>
          <p:cNvSpPr/>
          <p:nvPr/>
        </p:nvSpPr>
        <p:spPr>
          <a:xfrm>
            <a:off x="509501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Unit overview</a:t>
            </a: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sp>
        <p:nvSpPr>
          <p:cNvPr id="26" name="Rectangle 25"/>
          <p:cNvSpPr/>
          <p:nvPr/>
        </p:nvSpPr>
        <p:spPr>
          <a:xfrm>
            <a:off x="352697" y="352695"/>
            <a:ext cx="7463470" cy="68775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Year 5 </a:t>
            </a:r>
            <a:r>
              <a:rPr kumimoji="0" lang="en-GB" sz="3700" b="1"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 Systems and search engines</a:t>
            </a:r>
          </a:p>
        </p:txBody>
      </p:sp>
      <p:sp>
        <p:nvSpPr>
          <p:cNvPr id="69" name="TextBox 68"/>
          <p:cNvSpPr txBox="1"/>
          <p:nvPr/>
        </p:nvSpPr>
        <p:spPr>
          <a:xfrm>
            <a:off x="5162550" y="1803673"/>
            <a:ext cx="4239705" cy="1754326"/>
          </a:xfrm>
          <a:prstGeom prst="rect">
            <a:avLst/>
          </a:prstGeom>
          <a:noFill/>
        </p:spPr>
        <p:txBody>
          <a:bodyPr wrap="square" rtlCol="0">
            <a:spAutoFit/>
          </a:bodyPr>
          <a:lstStyle/>
          <a:p>
            <a:pPr lvl="0">
              <a:spcAft>
                <a:spcPts val="200"/>
              </a:spcAft>
              <a:defRPr/>
            </a:pPr>
            <a:r>
              <a:rPr lang="en-GB" dirty="0">
                <a:solidFill>
                  <a:prstClr val="black"/>
                </a:solidFill>
                <a:latin typeface="Sassoon Penpals" panose="02000400000000000000" pitchFamily="50" charset="0"/>
              </a:rPr>
              <a:t>We will be learning about how computer               systems work, how a search engine computer system works, and we                                                     will create an                                                   information sheet to help                                       others use a search engine.</a:t>
            </a:r>
            <a:endParaRPr kumimoji="0" lang="en-GB"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sp>
        <p:nvSpPr>
          <p:cNvPr id="16" name="Rounded Rectangle 15"/>
          <p:cNvSpPr/>
          <p:nvPr/>
        </p:nvSpPr>
        <p:spPr>
          <a:xfrm>
            <a:off x="5095011" y="4070366"/>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Vocabulary</a:t>
            </a:r>
          </a:p>
        </p:txBody>
      </p:sp>
      <p:sp>
        <p:nvSpPr>
          <p:cNvPr id="17" name="Rounded Rectangle 16"/>
          <p:cNvSpPr/>
          <p:nvPr/>
        </p:nvSpPr>
        <p:spPr>
          <a:xfrm>
            <a:off x="326571" y="4057303"/>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Key questions</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What is a system? What are the inputs and                      outputs? What are the processes?</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What do the sensors do? How the system work? What does the system do when…?</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How can you search the internet?</a:t>
            </a:r>
          </a:p>
          <a:p>
            <a:pPr marL="288000" indent="-288000">
              <a:spcAft>
                <a:spcPts val="200"/>
              </a:spcAft>
              <a:buFont typeface="Arial" panose="020B0604020202020204" pitchFamily="34" charset="0"/>
              <a:buChar char="•"/>
              <a:defRPr/>
            </a:pPr>
            <a:r>
              <a:rPr kumimoji="0" lang="en-GB" sz="1550" b="0" i="0" u="none" strike="noStrike" kern="1200" cap="none" spc="0" normalizeH="0" baseline="0" noProof="0" dirty="0">
                <a:ln>
                  <a:noFill/>
                </a:ln>
                <a:solidFill>
                  <a:schemeClr val="tx1"/>
                </a:solidFill>
                <a:effectLst/>
                <a:uLnTx/>
                <a:uFillTx/>
                <a:latin typeface="Sassoon Penpals" panose="02000400000000000000" pitchFamily="50" charset="0"/>
                <a:ea typeface="+mn-ea"/>
                <a:cs typeface="+mn-cs"/>
              </a:rPr>
              <a:t>How does an index work?</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What are the limitations of search engines?</a:t>
            </a:r>
            <a:endParaRPr kumimoji="0" lang="en-GB" sz="155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pic>
        <p:nvPicPr>
          <p:cNvPr id="19" name="Picture 4" descr="Blocky Question Mark Graphic - Symbols | Free Graphics &amp; Vectors - PicMonk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4545" y="4224244"/>
            <a:ext cx="4569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Free Scrabble Words Cliparts, Download Free Clip Art, Free Clip Art on  Clipart Libr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51" t="2083" r="21928"/>
          <a:stretch/>
        </p:blipFill>
        <p:spPr bwMode="auto">
          <a:xfrm>
            <a:off x="8876306" y="4224244"/>
            <a:ext cx="525949" cy="54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62551" y="4572622"/>
            <a:ext cx="1743707" cy="1810752"/>
          </a:xfrm>
          <a:prstGeom prst="rect">
            <a:avLst/>
          </a:prstGeom>
          <a:noFill/>
        </p:spPr>
        <p:txBody>
          <a:bodyPr wrap="square" rtlCol="0">
            <a:spAutoFit/>
          </a:bodyPr>
          <a:lstStyle/>
          <a:p>
            <a:pPr lvl="0">
              <a:spcAft>
                <a:spcPts val="200"/>
              </a:spcAft>
              <a:defRPr/>
            </a:pPr>
            <a:r>
              <a:rPr lang="en-GB" sz="2100" dirty="0">
                <a:solidFill>
                  <a:srgbClr val="006600"/>
                </a:solidFill>
                <a:latin typeface="Sassoon Penpals" panose="02000400000000000000" pitchFamily="50" charset="0"/>
              </a:rPr>
              <a:t>technology</a:t>
            </a:r>
          </a:p>
          <a:p>
            <a:pPr lvl="0">
              <a:spcAft>
                <a:spcPts val="200"/>
              </a:spcAft>
              <a:defRPr/>
            </a:pPr>
            <a:r>
              <a:rPr lang="en-GB" sz="2100" dirty="0">
                <a:solidFill>
                  <a:srgbClr val="006600"/>
                </a:solidFill>
                <a:latin typeface="Sassoon Penpals" panose="02000400000000000000" pitchFamily="50" charset="0"/>
              </a:rPr>
              <a:t>network</a:t>
            </a:r>
          </a:p>
          <a:p>
            <a:pPr lvl="0">
              <a:spcAft>
                <a:spcPts val="200"/>
              </a:spcAft>
              <a:defRPr/>
            </a:pPr>
            <a:r>
              <a:rPr lang="en-GB" sz="2100" dirty="0">
                <a:solidFill>
                  <a:srgbClr val="006600"/>
                </a:solidFill>
                <a:latin typeface="Sassoon Penpals" panose="02000400000000000000" pitchFamily="50" charset="0"/>
              </a:rPr>
              <a:t>server</a:t>
            </a:r>
          </a:p>
          <a:p>
            <a:pPr lvl="0">
              <a:spcAft>
                <a:spcPts val="200"/>
              </a:spcAft>
              <a:defRPr/>
            </a:pPr>
            <a:r>
              <a:rPr lang="en-GB" sz="2100" dirty="0">
                <a:solidFill>
                  <a:srgbClr val="006600"/>
                </a:solidFill>
                <a:latin typeface="Sassoon Penpals" panose="02000400000000000000" pitchFamily="50" charset="0"/>
              </a:rPr>
              <a:t>World Wide Web</a:t>
            </a:r>
          </a:p>
          <a:p>
            <a:pPr lvl="0">
              <a:spcAft>
                <a:spcPts val="200"/>
              </a:spcAft>
              <a:defRPr/>
            </a:pPr>
            <a:r>
              <a:rPr lang="en-GB" sz="2100" dirty="0">
                <a:solidFill>
                  <a:srgbClr val="006600"/>
                </a:solidFill>
                <a:latin typeface="Sassoon Penpals" panose="02000400000000000000" pitchFamily="50" charset="0"/>
              </a:rPr>
              <a:t>internet</a:t>
            </a:r>
          </a:p>
        </p:txBody>
      </p:sp>
      <p:sp>
        <p:nvSpPr>
          <p:cNvPr id="22" name="TextBox 21"/>
          <p:cNvSpPr txBox="1"/>
          <p:nvPr/>
        </p:nvSpPr>
        <p:spPr>
          <a:xfrm>
            <a:off x="7210698" y="4572622"/>
            <a:ext cx="2191557" cy="1810752"/>
          </a:xfrm>
          <a:prstGeom prst="rect">
            <a:avLst/>
          </a:prstGeom>
          <a:noFill/>
        </p:spPr>
        <p:txBody>
          <a:bodyPr wrap="square" rtlCol="0">
            <a:spAutoFit/>
          </a:bodyPr>
          <a:lstStyle/>
          <a:p>
            <a:pPr lvl="0">
              <a:spcAft>
                <a:spcPts val="200"/>
              </a:spcAft>
              <a:defRPr/>
            </a:pPr>
            <a:r>
              <a:rPr lang="en-GB" sz="2100" dirty="0">
                <a:solidFill>
                  <a:srgbClr val="0000FF"/>
                </a:solidFill>
                <a:latin typeface="Sassoon Penpals" panose="02000400000000000000" pitchFamily="50" charset="0"/>
              </a:rPr>
              <a:t>system</a:t>
            </a:r>
          </a:p>
          <a:p>
            <a:pPr lvl="0">
              <a:spcAft>
                <a:spcPts val="200"/>
              </a:spcAft>
              <a:defRPr/>
            </a:pPr>
            <a:r>
              <a:rPr lang="en-GB" sz="2100" dirty="0">
                <a:solidFill>
                  <a:srgbClr val="0000FF"/>
                </a:solidFill>
                <a:latin typeface="Sassoon Penpals" panose="02000400000000000000" pitchFamily="50" charset="0"/>
              </a:rPr>
              <a:t>search engine</a:t>
            </a:r>
          </a:p>
          <a:p>
            <a:pPr lvl="0">
              <a:spcAft>
                <a:spcPts val="200"/>
              </a:spcAft>
              <a:defRPr/>
            </a:pPr>
            <a:r>
              <a:rPr lang="en-GB" sz="2100" dirty="0">
                <a:solidFill>
                  <a:srgbClr val="0000FF"/>
                </a:solidFill>
                <a:latin typeface="Sassoon Penpals" panose="02000400000000000000" pitchFamily="50" charset="0"/>
              </a:rPr>
              <a:t>indices</a:t>
            </a:r>
          </a:p>
          <a:p>
            <a:pPr lvl="0">
              <a:spcAft>
                <a:spcPts val="200"/>
              </a:spcAft>
              <a:defRPr/>
            </a:pPr>
            <a:r>
              <a:rPr lang="en-GB" sz="2100" dirty="0">
                <a:solidFill>
                  <a:srgbClr val="0000FF"/>
                </a:solidFill>
                <a:latin typeface="Sassoon Penpals" panose="02000400000000000000" pitchFamily="50" charset="0"/>
              </a:rPr>
              <a:t>web crawler</a:t>
            </a:r>
          </a:p>
          <a:p>
            <a:pPr lvl="0">
              <a:spcAft>
                <a:spcPts val="200"/>
              </a:spcAft>
              <a:defRPr/>
            </a:pPr>
            <a:r>
              <a:rPr lang="en-GB" sz="2100" dirty="0">
                <a:solidFill>
                  <a:srgbClr val="0000FF"/>
                </a:solidFill>
                <a:latin typeface="Sassoon Penpals" panose="02000400000000000000" pitchFamily="50" charset="0"/>
              </a:rPr>
              <a:t>ranking</a:t>
            </a:r>
          </a:p>
        </p:txBody>
      </p:sp>
      <p:sp>
        <p:nvSpPr>
          <p:cNvPr id="24" name="Rounded Rectangle 38">
            <a:extLst>
              <a:ext uri="{FF2B5EF4-FFF2-40B4-BE49-F238E27FC236}">
                <a16:creationId xmlns:a16="http://schemas.microsoft.com/office/drawing/2014/main" id="{D1F72F37-EA5C-4881-8B12-95ACB3C5F105}"/>
              </a:ext>
            </a:extLst>
          </p:cNvPr>
          <p:cNvSpPr/>
          <p:nvPr/>
        </p:nvSpPr>
        <p:spPr>
          <a:xfrm>
            <a:off x="32657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Learning sequence</a:t>
            </a:r>
          </a:p>
          <a:p>
            <a:pPr marL="342900" lvl="0" indent="-342900">
              <a:spcAft>
                <a:spcPts val="200"/>
              </a:spcAft>
              <a:buFont typeface="+mj-lt"/>
              <a:buAutoNum type="arabicParenR"/>
              <a:defRPr/>
            </a:pPr>
            <a:r>
              <a:rPr lang="en-GB" sz="1650" dirty="0">
                <a:solidFill>
                  <a:prstClr val="black"/>
                </a:solidFill>
                <a:latin typeface="Sassoon Penpals" panose="02000400000000000000" pitchFamily="50" charset="0"/>
              </a:rPr>
              <a:t>D</a:t>
            </a:r>
            <a:r>
              <a:rPr lang="en-GB" sz="1650" dirty="0">
                <a:solidFill>
                  <a:schemeClr val="tx1"/>
                </a:solidFill>
                <a:latin typeface="Sassoon Penpals" panose="02000400000000000000" pitchFamily="50" charset="0"/>
              </a:rPr>
              <a:t>iscover what a system is</a:t>
            </a:r>
          </a:p>
          <a:p>
            <a:pPr marL="342900" lvl="0" indent="-342900">
              <a:spcAft>
                <a:spcPts val="200"/>
              </a:spcAft>
              <a:buFont typeface="+mj-lt"/>
              <a:buAutoNum type="arabicParenR"/>
              <a:defRPr/>
            </a:pPr>
            <a:r>
              <a:rPr lang="en-GB" sz="1650" dirty="0">
                <a:solidFill>
                  <a:schemeClr val="tx1"/>
                </a:solidFill>
                <a:latin typeface="Sassoon Penpals" panose="02000400000000000000" pitchFamily="50" charset="0"/>
              </a:rPr>
              <a:t>Explore the different elements of a computer system</a:t>
            </a:r>
          </a:p>
          <a:p>
            <a:pPr marL="342900" lvl="0" indent="-342900">
              <a:spcAft>
                <a:spcPts val="200"/>
              </a:spcAft>
              <a:buFont typeface="+mj-lt"/>
              <a:buAutoNum type="arabicParenR"/>
              <a:defRPr/>
            </a:pPr>
            <a:r>
              <a:rPr lang="en-GB" sz="1650" dirty="0">
                <a:solidFill>
                  <a:schemeClr val="tx1"/>
                </a:solidFill>
                <a:latin typeface="Sassoon Penpals" panose="02000400000000000000" pitchFamily="50" charset="0"/>
              </a:rPr>
              <a:t>Explore how to find specific information on the internet</a:t>
            </a:r>
          </a:p>
          <a:p>
            <a:pPr marL="342900" lvl="0" indent="-342900">
              <a:spcAft>
                <a:spcPts val="200"/>
              </a:spcAft>
              <a:buFont typeface="+mj-lt"/>
              <a:buAutoNum type="arabicParenR"/>
              <a:defRPr/>
            </a:pPr>
            <a:r>
              <a:rPr lang="en-GB" sz="1650" dirty="0">
                <a:solidFill>
                  <a:schemeClr val="tx1"/>
                </a:solidFill>
                <a:latin typeface="Sassoon Penpals" panose="02000400000000000000" pitchFamily="50" charset="0"/>
              </a:rPr>
              <a:t>Explore what an index is</a:t>
            </a:r>
          </a:p>
          <a:p>
            <a:pPr marL="342900" lvl="0" indent="-342900">
              <a:spcAft>
                <a:spcPts val="200"/>
              </a:spcAft>
              <a:buFont typeface="+mj-lt"/>
              <a:buAutoNum type="arabicParenR"/>
              <a:defRPr/>
            </a:pPr>
            <a:r>
              <a:rPr lang="en-GB" sz="1650" dirty="0">
                <a:solidFill>
                  <a:schemeClr val="tx1"/>
                </a:solidFill>
                <a:latin typeface="Sassoon Penpals" panose="02000400000000000000" pitchFamily="50" charset="0"/>
              </a:rPr>
              <a:t>Explore how search engines rank results</a:t>
            </a:r>
            <a:endParaRPr kumimoji="0" lang="en-GB" sz="1650" b="0" i="0" u="none" strike="noStrike" kern="1200" cap="none" spc="0" normalizeH="0" baseline="0" noProof="0" dirty="0">
              <a:ln>
                <a:noFill/>
              </a:ln>
              <a:solidFill>
                <a:schemeClr val="tx1"/>
              </a:solidFill>
              <a:effectLst/>
              <a:uLnTx/>
              <a:uFillTx/>
              <a:latin typeface="Sassoon Penpals" panose="02000400000000000000" pitchFamily="50" charset="0"/>
              <a:ea typeface="+mn-ea"/>
              <a:cs typeface="+mn-cs"/>
            </a:endParaRPr>
          </a:p>
          <a:p>
            <a:pPr marL="342900" lvl="0" indent="-342900">
              <a:spcAft>
                <a:spcPts val="200"/>
              </a:spcAft>
              <a:buFont typeface="+mj-lt"/>
              <a:buAutoNum type="arabicParenR"/>
              <a:defRPr/>
            </a:pPr>
            <a:r>
              <a:rPr lang="en-GB" sz="1650" dirty="0">
                <a:solidFill>
                  <a:schemeClr val="tx1"/>
                </a:solidFill>
                <a:latin typeface="Sassoon Penpals" panose="02000400000000000000" pitchFamily="50" charset="0"/>
              </a:rPr>
              <a:t>Evaluate the limitations of search engines</a:t>
            </a:r>
            <a:endParaRPr kumimoji="0" lang="en-GB" sz="165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pic>
        <p:nvPicPr>
          <p:cNvPr id="27" name="Picture 2" descr="13,418 Dartboard Illustrations, Royalty-Free Vector Graphics &amp; Clip Art -  iStock">
            <a:extLst>
              <a:ext uri="{FF2B5EF4-FFF2-40B4-BE49-F238E27FC236}">
                <a16:creationId xmlns:a16="http://schemas.microsoft.com/office/drawing/2014/main" id="{15A29A7C-E2AE-4453-A02E-7AF1572FB6F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448" b="4535"/>
          <a:stretch/>
        </p:blipFill>
        <p:spPr bwMode="auto">
          <a:xfrm>
            <a:off x="4129253" y="1472914"/>
            <a:ext cx="512215" cy="5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C4FAA38B-356A-43BC-82C7-0026EFE4846C}"/>
              </a:ext>
            </a:extLst>
          </p:cNvPr>
          <p:cNvPicPr>
            <a:picLocks noChangeAspect="1"/>
          </p:cNvPicPr>
          <p:nvPr/>
        </p:nvPicPr>
        <p:blipFill>
          <a:blip r:embed="rId5"/>
          <a:stretch>
            <a:fillRect/>
          </a:stretch>
        </p:blipFill>
        <p:spPr>
          <a:xfrm>
            <a:off x="8859002" y="1472914"/>
            <a:ext cx="543253" cy="540000"/>
          </a:xfrm>
          <a:prstGeom prst="rect">
            <a:avLst/>
          </a:prstGeom>
        </p:spPr>
      </p:pic>
      <p:pic>
        <p:nvPicPr>
          <p:cNvPr id="4" name="Picture 3">
            <a:extLst>
              <a:ext uri="{FF2B5EF4-FFF2-40B4-BE49-F238E27FC236}">
                <a16:creationId xmlns:a16="http://schemas.microsoft.com/office/drawing/2014/main" id="{75C4D0DA-4C8C-4F54-BC03-BAF3E11D08A8}"/>
              </a:ext>
            </a:extLst>
          </p:cNvPr>
          <p:cNvPicPr>
            <a:picLocks noChangeAspect="1"/>
          </p:cNvPicPr>
          <p:nvPr/>
        </p:nvPicPr>
        <p:blipFill>
          <a:blip r:embed="rId6">
            <a:duotone>
              <a:prstClr val="black"/>
              <a:schemeClr val="accent4">
                <a:tint val="45000"/>
                <a:satMod val="400000"/>
              </a:schemeClr>
            </a:duotone>
          </a:blip>
          <a:stretch>
            <a:fillRect/>
          </a:stretch>
        </p:blipFill>
        <p:spPr>
          <a:xfrm>
            <a:off x="6546574" y="2424732"/>
            <a:ext cx="2868932" cy="1123912"/>
          </a:xfrm>
          <a:prstGeom prst="rect">
            <a:avLst/>
          </a:prstGeom>
        </p:spPr>
      </p:pic>
      <p:sp>
        <p:nvSpPr>
          <p:cNvPr id="28" name="Oval 27"/>
          <p:cNvSpPr/>
          <p:nvPr/>
        </p:nvSpPr>
        <p:spPr>
          <a:xfrm>
            <a:off x="7986849" y="352695"/>
            <a:ext cx="687600" cy="687754"/>
          </a:xfrm>
          <a:prstGeom prst="ellipse">
            <a:avLst/>
          </a:prstGeom>
          <a:blipFill>
            <a:blip r:embed="rId7"/>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E7DDE3D0-FEA9-4508-924D-8DA7B2739685}"/>
              </a:ext>
            </a:extLst>
          </p:cNvPr>
          <p:cNvSpPr/>
          <p:nvPr/>
        </p:nvSpPr>
        <p:spPr>
          <a:xfrm>
            <a:off x="7128567" y="352695"/>
            <a:ext cx="687600" cy="687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latin typeface="Sassoon Penpals" panose="02000400000000000000" pitchFamily="50" charset="0"/>
              </a:rPr>
              <a:t>Computer Science</a:t>
            </a:r>
          </a:p>
        </p:txBody>
      </p:sp>
      <p:pic>
        <p:nvPicPr>
          <p:cNvPr id="31" name="Picture 30" descr="Pevensey and Westham school logo">
            <a:hlinkClick r:id="rId8" action="ppaction://hlinksldjump"/>
            <a:extLst>
              <a:ext uri="{FF2B5EF4-FFF2-40B4-BE49-F238E27FC236}">
                <a16:creationId xmlns:a16="http://schemas.microsoft.com/office/drawing/2014/main" id="{4F796007-7EDE-4A02-8385-379A6A1A4A92}"/>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45131" y="352850"/>
            <a:ext cx="687600" cy="687600"/>
          </a:xfrm>
          <a:prstGeom prst="rect">
            <a:avLst/>
          </a:prstGeom>
          <a:noFill/>
          <a:ln>
            <a:noFill/>
          </a:ln>
        </p:spPr>
      </p:pic>
    </p:spTree>
    <p:extLst>
      <p:ext uri="{BB962C8B-B14F-4D97-AF65-F5344CB8AC3E}">
        <p14:creationId xmlns:p14="http://schemas.microsoft.com/office/powerpoint/2010/main" val="3443593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53" name="Rounded Rectangle 52"/>
          <p:cNvSpPr/>
          <p:nvPr/>
        </p:nvSpPr>
        <p:spPr>
          <a:xfrm>
            <a:off x="509501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Unit overview</a:t>
            </a: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sp>
        <p:nvSpPr>
          <p:cNvPr id="26" name="Rectangle 25"/>
          <p:cNvSpPr/>
          <p:nvPr/>
        </p:nvSpPr>
        <p:spPr>
          <a:xfrm>
            <a:off x="352697" y="352695"/>
            <a:ext cx="7463470" cy="68775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Year 5 – Selection in quizzes</a:t>
            </a:r>
          </a:p>
        </p:txBody>
      </p:sp>
      <p:sp>
        <p:nvSpPr>
          <p:cNvPr id="69" name="TextBox 68"/>
          <p:cNvSpPr txBox="1"/>
          <p:nvPr/>
        </p:nvSpPr>
        <p:spPr>
          <a:xfrm>
            <a:off x="5162550" y="1803673"/>
            <a:ext cx="4239705" cy="1754326"/>
          </a:xfrm>
          <a:prstGeom prst="rect">
            <a:avLst/>
          </a:prstGeom>
          <a:noFill/>
        </p:spPr>
        <p:txBody>
          <a:bodyPr wrap="square" rtlCol="0">
            <a:spAutoFit/>
          </a:bodyPr>
          <a:lstStyle/>
          <a:p>
            <a:pPr>
              <a:spcAft>
                <a:spcPts val="200"/>
              </a:spcAft>
            </a:pPr>
            <a:r>
              <a:rPr lang="en-GB" dirty="0">
                <a:latin typeface="Sassoon Penpals" panose="02000400000000000000" pitchFamily="50" charset="0"/>
              </a:rPr>
              <a:t>We will be building upon our learning in Year 4        using Scratch by starting to introduce conditions into our coding allow our program to branch                out depending on the user input. We                            will express our learning by creating                                 a condition controlled quiz game!</a:t>
            </a:r>
          </a:p>
        </p:txBody>
      </p:sp>
      <p:sp>
        <p:nvSpPr>
          <p:cNvPr id="16" name="Rounded Rectangle 15"/>
          <p:cNvSpPr/>
          <p:nvPr/>
        </p:nvSpPr>
        <p:spPr>
          <a:xfrm>
            <a:off x="5095011" y="4070366"/>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Vocabulary</a:t>
            </a:r>
          </a:p>
        </p:txBody>
      </p:sp>
      <p:sp>
        <p:nvSpPr>
          <p:cNvPr id="17" name="Rounded Rectangle 16"/>
          <p:cNvSpPr/>
          <p:nvPr/>
        </p:nvSpPr>
        <p:spPr>
          <a:xfrm>
            <a:off x="326571" y="4057303"/>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Key questions</a:t>
            </a:r>
          </a:p>
          <a:p>
            <a:pPr marL="288000" lvl="0" indent="-288000">
              <a:spcAft>
                <a:spcPts val="200"/>
              </a:spcAft>
              <a:buFont typeface="Arial" panose="020B0604020202020204" pitchFamily="34" charset="0"/>
              <a:buChar char="•"/>
              <a:defRPr/>
            </a:pPr>
            <a:r>
              <a:rPr lang="en-GB" dirty="0">
                <a:solidFill>
                  <a:schemeClr val="tx1"/>
                </a:solidFill>
                <a:latin typeface="Sassoon Penpals" panose="02000400000000000000" pitchFamily="50" charset="0"/>
              </a:rPr>
              <a:t>What is a condition? What is selection?</a:t>
            </a:r>
          </a:p>
          <a:p>
            <a:pPr marL="288000" indent="-288000">
              <a:spcAft>
                <a:spcPts val="200"/>
              </a:spcAft>
              <a:buFont typeface="Arial" panose="020B0604020202020204" pitchFamily="34" charset="0"/>
              <a:buChar char="•"/>
              <a:defRPr/>
            </a:pPr>
            <a:r>
              <a:rPr lang="en-GB" dirty="0">
                <a:solidFill>
                  <a:schemeClr val="tx1"/>
                </a:solidFill>
                <a:latin typeface="Sassoon Penpals" panose="02000400000000000000" pitchFamily="50" charset="0"/>
              </a:rPr>
              <a:t>How are a condition and the outcome linked?</a:t>
            </a:r>
          </a:p>
          <a:p>
            <a:pPr marL="288000" indent="-288000">
              <a:spcAft>
                <a:spcPts val="200"/>
              </a:spcAft>
              <a:buFont typeface="Arial" panose="020B0604020202020204" pitchFamily="34" charset="0"/>
              <a:buChar char="•"/>
              <a:defRPr/>
            </a:pPr>
            <a:r>
              <a:rPr lang="en-GB" dirty="0">
                <a:solidFill>
                  <a:schemeClr val="tx1"/>
                </a:solidFill>
                <a:latin typeface="Sassoon Penpals" panose="02000400000000000000" pitchFamily="50" charset="0"/>
              </a:rPr>
              <a:t>How is the flow of the program changed?</a:t>
            </a:r>
          </a:p>
          <a:p>
            <a:pPr marL="288000" indent="-288000">
              <a:spcAft>
                <a:spcPts val="200"/>
              </a:spcAft>
              <a:buFont typeface="Arial" panose="020B0604020202020204" pitchFamily="34" charset="0"/>
              <a:buChar char="•"/>
              <a:defRPr/>
            </a:pPr>
            <a:r>
              <a:rPr lang="en-GB" dirty="0">
                <a:solidFill>
                  <a:schemeClr val="tx1"/>
                </a:solidFill>
                <a:latin typeface="Sassoon Penpals" panose="02000400000000000000" pitchFamily="50" charset="0"/>
              </a:rPr>
              <a:t>What conditions have you set?</a:t>
            </a:r>
          </a:p>
          <a:p>
            <a:pPr marL="288000" indent="-288000">
              <a:spcAft>
                <a:spcPts val="200"/>
              </a:spcAft>
              <a:buFont typeface="Arial" panose="020B0604020202020204" pitchFamily="34" charset="0"/>
              <a:buChar char="•"/>
              <a:defRPr/>
            </a:pPr>
            <a:r>
              <a:rPr lang="en-GB" dirty="0">
                <a:solidFill>
                  <a:schemeClr val="tx1"/>
                </a:solidFill>
                <a:latin typeface="Sassoon Penpals" panose="02000400000000000000" pitchFamily="50" charset="0"/>
              </a:rPr>
              <a:t>Does your algorithm work as you planned?</a:t>
            </a:r>
          </a:p>
          <a:p>
            <a:pPr marL="288000" lvl="0" indent="-288000">
              <a:spcAft>
                <a:spcPts val="200"/>
              </a:spcAft>
              <a:buFont typeface="Arial" panose="020B0604020202020204" pitchFamily="34" charset="0"/>
              <a:buChar char="•"/>
              <a:defRPr/>
            </a:pPr>
            <a:r>
              <a:rPr lang="en-GB" dirty="0">
                <a:solidFill>
                  <a:schemeClr val="tx1"/>
                </a:solidFill>
                <a:latin typeface="Sassoon Penpals" panose="02000400000000000000" pitchFamily="50" charset="0"/>
              </a:rPr>
              <a:t>How can you improve and extend your program?</a:t>
            </a:r>
          </a:p>
        </p:txBody>
      </p:sp>
      <p:pic>
        <p:nvPicPr>
          <p:cNvPr id="19" name="Picture 4" descr="Blocky Question Mark Graphic - Symbols | Free Graphics &amp; Vectors - PicMonk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4545" y="4224244"/>
            <a:ext cx="4569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Free Scrabble Words Cliparts, Download Free Clip Art, Free Clip Art on  Clipart Libr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51" t="2083" r="21928"/>
          <a:stretch/>
        </p:blipFill>
        <p:spPr bwMode="auto">
          <a:xfrm>
            <a:off x="8876306" y="4224244"/>
            <a:ext cx="525949" cy="54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62551" y="4572622"/>
            <a:ext cx="2002539" cy="1810752"/>
          </a:xfrm>
          <a:prstGeom prst="rect">
            <a:avLst/>
          </a:prstGeom>
          <a:noFill/>
        </p:spPr>
        <p:txBody>
          <a:bodyPr wrap="square" rtlCol="0">
            <a:spAutoFit/>
          </a:bodyPr>
          <a:lstStyle/>
          <a:p>
            <a:pPr lvl="0">
              <a:spcAft>
                <a:spcPts val="200"/>
              </a:spcAft>
              <a:defRPr/>
            </a:pPr>
            <a:r>
              <a:rPr lang="en-GB" sz="2100" dirty="0">
                <a:solidFill>
                  <a:srgbClr val="006600"/>
                </a:solidFill>
                <a:latin typeface="Sassoon Penpals" panose="02000400000000000000" pitchFamily="50" charset="0"/>
              </a:rPr>
              <a:t>tinkering</a:t>
            </a:r>
          </a:p>
          <a:p>
            <a:pPr lvl="0">
              <a:spcAft>
                <a:spcPts val="200"/>
              </a:spcAft>
              <a:defRPr/>
            </a:pPr>
            <a:r>
              <a:rPr lang="en-GB" sz="2100" dirty="0">
                <a:solidFill>
                  <a:srgbClr val="006600"/>
                </a:solidFill>
                <a:latin typeface="Sassoon Penpals" panose="02000400000000000000" pitchFamily="50" charset="0"/>
              </a:rPr>
              <a:t>decomposition</a:t>
            </a:r>
          </a:p>
          <a:p>
            <a:pPr lvl="0">
              <a:spcAft>
                <a:spcPts val="200"/>
              </a:spcAft>
              <a:defRPr/>
            </a:pPr>
            <a:r>
              <a:rPr lang="en-GB" sz="2100" dirty="0">
                <a:solidFill>
                  <a:srgbClr val="006600"/>
                </a:solidFill>
                <a:latin typeface="Sassoon Penpals" panose="02000400000000000000" pitchFamily="50" charset="0"/>
              </a:rPr>
              <a:t>repeat</a:t>
            </a:r>
          </a:p>
          <a:p>
            <a:pPr lvl="0">
              <a:spcAft>
                <a:spcPts val="200"/>
              </a:spcAft>
              <a:defRPr/>
            </a:pPr>
            <a:r>
              <a:rPr lang="en-GB" sz="2100" dirty="0">
                <a:solidFill>
                  <a:srgbClr val="006600"/>
                </a:solidFill>
                <a:latin typeface="Sassoon Penpals" panose="02000400000000000000" pitchFamily="50" charset="0"/>
              </a:rPr>
              <a:t>loop</a:t>
            </a:r>
          </a:p>
          <a:p>
            <a:pPr lvl="0">
              <a:spcAft>
                <a:spcPts val="200"/>
              </a:spcAft>
              <a:defRPr/>
            </a:pPr>
            <a:r>
              <a:rPr lang="en-GB" sz="2100" dirty="0">
                <a:solidFill>
                  <a:srgbClr val="006600"/>
                </a:solidFill>
                <a:latin typeface="Sassoon Penpals" panose="02000400000000000000" pitchFamily="50" charset="0"/>
              </a:rPr>
              <a:t>concurrency</a:t>
            </a:r>
          </a:p>
        </p:txBody>
      </p:sp>
      <p:sp>
        <p:nvSpPr>
          <p:cNvPr id="22" name="TextBox 21"/>
          <p:cNvSpPr txBox="1"/>
          <p:nvPr/>
        </p:nvSpPr>
        <p:spPr>
          <a:xfrm>
            <a:off x="7210697" y="4572622"/>
            <a:ext cx="1916677" cy="1810752"/>
          </a:xfrm>
          <a:prstGeom prst="rect">
            <a:avLst/>
          </a:prstGeom>
          <a:noFill/>
        </p:spPr>
        <p:txBody>
          <a:bodyPr wrap="square" rtlCol="0">
            <a:spAutoFit/>
          </a:bodyPr>
          <a:lstStyle/>
          <a:p>
            <a:pPr lvl="0">
              <a:spcAft>
                <a:spcPts val="200"/>
              </a:spcAft>
              <a:defRPr/>
            </a:pPr>
            <a:r>
              <a:rPr lang="en-GB" sz="2100" dirty="0">
                <a:solidFill>
                  <a:srgbClr val="0000FF"/>
                </a:solidFill>
                <a:latin typeface="Sassoon Penpals" panose="02000400000000000000" pitchFamily="50" charset="0"/>
              </a:rPr>
              <a:t>conditions</a:t>
            </a:r>
          </a:p>
          <a:p>
            <a:pPr lvl="0">
              <a:spcAft>
                <a:spcPts val="200"/>
              </a:spcAft>
              <a:defRPr/>
            </a:pPr>
            <a:r>
              <a:rPr lang="en-GB" sz="2100" dirty="0">
                <a:solidFill>
                  <a:srgbClr val="0000FF"/>
                </a:solidFill>
                <a:latin typeface="Sassoon Penpals" panose="02000400000000000000" pitchFamily="50" charset="0"/>
              </a:rPr>
              <a:t>condition-controlled</a:t>
            </a:r>
          </a:p>
          <a:p>
            <a:pPr lvl="0">
              <a:spcAft>
                <a:spcPts val="200"/>
              </a:spcAft>
              <a:defRPr/>
            </a:pPr>
            <a:r>
              <a:rPr lang="en-GB" sz="2100" dirty="0">
                <a:solidFill>
                  <a:srgbClr val="0000FF"/>
                </a:solidFill>
                <a:latin typeface="Sassoon Penpals" panose="02000400000000000000" pitchFamily="50" charset="0"/>
              </a:rPr>
              <a:t>if</a:t>
            </a:r>
          </a:p>
          <a:p>
            <a:pPr lvl="0">
              <a:spcAft>
                <a:spcPts val="200"/>
              </a:spcAft>
              <a:defRPr/>
            </a:pPr>
            <a:r>
              <a:rPr lang="en-GB" sz="2100" dirty="0">
                <a:solidFill>
                  <a:srgbClr val="0000FF"/>
                </a:solidFill>
                <a:latin typeface="Sassoon Penpals" panose="02000400000000000000" pitchFamily="50" charset="0"/>
              </a:rPr>
              <a:t>then</a:t>
            </a:r>
          </a:p>
          <a:p>
            <a:pPr lvl="0">
              <a:spcAft>
                <a:spcPts val="200"/>
              </a:spcAft>
              <a:defRPr/>
            </a:pPr>
            <a:r>
              <a:rPr lang="en-GB" sz="2100" dirty="0">
                <a:solidFill>
                  <a:srgbClr val="0000FF"/>
                </a:solidFill>
                <a:latin typeface="Sassoon Penpals" panose="02000400000000000000" pitchFamily="50" charset="0"/>
              </a:rPr>
              <a:t>else</a:t>
            </a:r>
          </a:p>
        </p:txBody>
      </p:sp>
      <p:sp>
        <p:nvSpPr>
          <p:cNvPr id="24" name="Rounded Rectangle 38">
            <a:extLst>
              <a:ext uri="{FF2B5EF4-FFF2-40B4-BE49-F238E27FC236}">
                <a16:creationId xmlns:a16="http://schemas.microsoft.com/office/drawing/2014/main" id="{D1F72F37-EA5C-4881-8B12-95ACB3C5F105}"/>
              </a:ext>
            </a:extLst>
          </p:cNvPr>
          <p:cNvSpPr/>
          <p:nvPr/>
        </p:nvSpPr>
        <p:spPr>
          <a:xfrm>
            <a:off x="32657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Learning sequence</a:t>
            </a:r>
          </a:p>
          <a:p>
            <a:pPr marL="342900" lvl="0" indent="-342900">
              <a:spcAft>
                <a:spcPts val="200"/>
              </a:spcAft>
              <a:buFont typeface="+mj-lt"/>
              <a:buAutoNum type="arabicParenR"/>
              <a:defRPr/>
            </a:pPr>
            <a:r>
              <a:rPr lang="en-GB" sz="1550" dirty="0">
                <a:solidFill>
                  <a:schemeClr val="tx1"/>
                </a:solidFill>
                <a:latin typeface="Sassoon Penpals" panose="02000400000000000000" pitchFamily="50" charset="0"/>
              </a:rPr>
              <a:t>Enquire about conditions in a program</a:t>
            </a:r>
          </a:p>
          <a:p>
            <a:pPr marL="342900" lvl="0" indent="-342900">
              <a:spcAft>
                <a:spcPts val="200"/>
              </a:spcAft>
              <a:buFont typeface="+mj-lt"/>
              <a:buAutoNum type="arabicParenR"/>
              <a:defRPr/>
            </a:pPr>
            <a:r>
              <a:rPr lang="en-GB" sz="1550" dirty="0">
                <a:solidFill>
                  <a:schemeClr val="tx1"/>
                </a:solidFill>
                <a:latin typeface="Sassoon Penpals" panose="02000400000000000000" pitchFamily="50" charset="0"/>
              </a:rPr>
              <a:t>Explore ‘if… then… else…’ statements</a:t>
            </a:r>
          </a:p>
          <a:p>
            <a:pPr marL="342900" indent="-342900">
              <a:spcAft>
                <a:spcPts val="200"/>
              </a:spcAft>
              <a:buFont typeface="+mj-lt"/>
              <a:buAutoNum type="arabicParenR"/>
              <a:defRPr/>
            </a:pPr>
            <a:r>
              <a:rPr lang="en-GB" sz="1550" dirty="0">
                <a:solidFill>
                  <a:schemeClr val="tx1"/>
                </a:solidFill>
                <a:latin typeface="Sassoon Penpals" panose="02000400000000000000" pitchFamily="50" charset="0"/>
              </a:rPr>
              <a:t>Explore the flow of a program that contains ‘if… then… else…’</a:t>
            </a:r>
            <a:endParaRPr lang="en-GB" sz="1550" dirty="0">
              <a:solidFill>
                <a:prstClr val="black"/>
              </a:solidFill>
              <a:latin typeface="Sassoon Penpals" panose="02000400000000000000" pitchFamily="50" charset="0"/>
            </a:endParaRPr>
          </a:p>
          <a:p>
            <a:pPr marL="342900" indent="-342900">
              <a:spcAft>
                <a:spcPts val="200"/>
              </a:spcAft>
              <a:buFont typeface="+mj-lt"/>
              <a:buAutoNum type="arabicParenR"/>
              <a:defRPr/>
            </a:pPr>
            <a:r>
              <a:rPr lang="en-GB" sz="1550" dirty="0">
                <a:solidFill>
                  <a:schemeClr val="tx1"/>
                </a:solidFill>
                <a:latin typeface="Sassoon Penpals" panose="02000400000000000000" pitchFamily="50" charset="0"/>
              </a:rPr>
              <a:t>Explore the outcome of user input in an algorithm</a:t>
            </a:r>
          </a:p>
          <a:p>
            <a:pPr marL="342900" indent="-342900">
              <a:spcAft>
                <a:spcPts val="200"/>
              </a:spcAft>
              <a:buFont typeface="+mj-lt"/>
              <a:buAutoNum type="arabicParenR"/>
              <a:defRPr/>
            </a:pPr>
            <a:r>
              <a:rPr lang="en-GB" sz="1550" dirty="0">
                <a:solidFill>
                  <a:schemeClr val="tx1"/>
                </a:solidFill>
                <a:latin typeface="Sassoon Penpals" panose="02000400000000000000" pitchFamily="50" charset="0"/>
              </a:rPr>
              <a:t>Implement algorithms and test the program</a:t>
            </a:r>
          </a:p>
          <a:p>
            <a:pPr marL="342900" indent="-342900">
              <a:spcAft>
                <a:spcPts val="200"/>
              </a:spcAft>
              <a:buFont typeface="+mj-lt"/>
              <a:buAutoNum type="arabicParenR"/>
              <a:defRPr/>
            </a:pPr>
            <a:r>
              <a:rPr lang="en-GB" sz="1550" dirty="0">
                <a:solidFill>
                  <a:schemeClr val="tx1"/>
                </a:solidFill>
                <a:latin typeface="Sassoon Penpals" panose="02000400000000000000" pitchFamily="50" charset="0"/>
              </a:rPr>
              <a:t>Identify the setup code I need and extend my program</a:t>
            </a:r>
          </a:p>
        </p:txBody>
      </p:sp>
      <p:pic>
        <p:nvPicPr>
          <p:cNvPr id="27" name="Picture 2" descr="13,418 Dartboard Illustrations, Royalty-Free Vector Graphics &amp; Clip Art -  iStock">
            <a:extLst>
              <a:ext uri="{FF2B5EF4-FFF2-40B4-BE49-F238E27FC236}">
                <a16:creationId xmlns:a16="http://schemas.microsoft.com/office/drawing/2014/main" id="{15A29A7C-E2AE-4453-A02E-7AF1572FB6F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448" b="4535"/>
          <a:stretch/>
        </p:blipFill>
        <p:spPr bwMode="auto">
          <a:xfrm>
            <a:off x="4129253" y="1472914"/>
            <a:ext cx="512215" cy="5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C4FAA38B-356A-43BC-82C7-0026EFE4846C}"/>
              </a:ext>
            </a:extLst>
          </p:cNvPr>
          <p:cNvPicPr>
            <a:picLocks noChangeAspect="1"/>
          </p:cNvPicPr>
          <p:nvPr/>
        </p:nvPicPr>
        <p:blipFill>
          <a:blip r:embed="rId5"/>
          <a:stretch>
            <a:fillRect/>
          </a:stretch>
        </p:blipFill>
        <p:spPr>
          <a:xfrm>
            <a:off x="8859002" y="1472914"/>
            <a:ext cx="543253" cy="540000"/>
          </a:xfrm>
          <a:prstGeom prst="rect">
            <a:avLst/>
          </a:prstGeom>
        </p:spPr>
      </p:pic>
      <p:pic>
        <p:nvPicPr>
          <p:cNvPr id="23" name="Picture 6" descr="Image result for scratch">
            <a:hlinkClick r:id="rId6"/>
            <a:extLst>
              <a:ext uri="{FF2B5EF4-FFF2-40B4-BE49-F238E27FC236}">
                <a16:creationId xmlns:a16="http://schemas.microsoft.com/office/drawing/2014/main" id="{86B6B35F-C949-414C-AC12-4A9EEBE6A69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440" t="6024" r="6245" b="6850"/>
          <a:stretch/>
        </p:blipFill>
        <p:spPr bwMode="auto">
          <a:xfrm>
            <a:off x="7986849" y="2433922"/>
            <a:ext cx="1415406" cy="1200501"/>
          </a:xfrm>
          <a:prstGeom prst="rect">
            <a:avLst/>
          </a:prstGeom>
          <a:noFill/>
          <a:extLst>
            <a:ext uri="{909E8E84-426E-40DD-AFC4-6F175D3DCCD1}">
              <a14:hiddenFill xmlns:a14="http://schemas.microsoft.com/office/drawing/2010/main">
                <a:solidFill>
                  <a:srgbClr val="FFFFFF"/>
                </a:solidFill>
              </a14:hiddenFill>
            </a:ext>
          </a:extLst>
        </p:spPr>
      </p:pic>
      <p:sp>
        <p:nvSpPr>
          <p:cNvPr id="30" name="Oval 29"/>
          <p:cNvSpPr/>
          <p:nvPr/>
        </p:nvSpPr>
        <p:spPr>
          <a:xfrm>
            <a:off x="7986849" y="352695"/>
            <a:ext cx="687600" cy="687754"/>
          </a:xfrm>
          <a:prstGeom prst="ellipse">
            <a:avLst/>
          </a:prstGeom>
          <a:blipFill>
            <a:blip r:embed="rId8"/>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E7DDE3D0-FEA9-4508-924D-8DA7B2739685}"/>
              </a:ext>
            </a:extLst>
          </p:cNvPr>
          <p:cNvSpPr/>
          <p:nvPr/>
        </p:nvSpPr>
        <p:spPr>
          <a:xfrm>
            <a:off x="7128567" y="352695"/>
            <a:ext cx="687600" cy="687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latin typeface="Sassoon Penpals" panose="02000400000000000000" pitchFamily="50" charset="0"/>
              </a:rPr>
              <a:t>Computer Science</a:t>
            </a:r>
          </a:p>
        </p:txBody>
      </p:sp>
      <p:pic>
        <p:nvPicPr>
          <p:cNvPr id="32" name="Picture 31" descr="Pevensey and Westham school logo">
            <a:hlinkClick r:id="rId9" action="ppaction://hlinksldjump"/>
            <a:extLst>
              <a:ext uri="{FF2B5EF4-FFF2-40B4-BE49-F238E27FC236}">
                <a16:creationId xmlns:a16="http://schemas.microsoft.com/office/drawing/2014/main" id="{4F796007-7EDE-4A02-8385-379A6A1A4A92}"/>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45131" y="352850"/>
            <a:ext cx="687600" cy="687600"/>
          </a:xfrm>
          <a:prstGeom prst="rect">
            <a:avLst/>
          </a:prstGeom>
          <a:noFill/>
          <a:ln>
            <a:noFill/>
          </a:ln>
        </p:spPr>
      </p:pic>
    </p:spTree>
    <p:extLst>
      <p:ext uri="{BB962C8B-B14F-4D97-AF65-F5344CB8AC3E}">
        <p14:creationId xmlns:p14="http://schemas.microsoft.com/office/powerpoint/2010/main" val="1341198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53" name="Rounded Rectangle 52"/>
          <p:cNvSpPr/>
          <p:nvPr/>
        </p:nvSpPr>
        <p:spPr>
          <a:xfrm>
            <a:off x="509501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Unit overview</a:t>
            </a: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sp>
        <p:nvSpPr>
          <p:cNvPr id="26" name="Rectangle 25"/>
          <p:cNvSpPr/>
          <p:nvPr/>
        </p:nvSpPr>
        <p:spPr>
          <a:xfrm>
            <a:off x="352697" y="352695"/>
            <a:ext cx="7463470" cy="68775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Year 5 – Presentations</a:t>
            </a:r>
          </a:p>
        </p:txBody>
      </p:sp>
      <p:sp>
        <p:nvSpPr>
          <p:cNvPr id="69" name="TextBox 68"/>
          <p:cNvSpPr txBox="1"/>
          <p:nvPr/>
        </p:nvSpPr>
        <p:spPr>
          <a:xfrm>
            <a:off x="5162550" y="1803673"/>
            <a:ext cx="4239705" cy="18697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65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We will be building on our work in previous            years in using applications to present our work, to create electronic presentations. We will think of our                                     audience as we choose how much information                                   to include, and how to make our presentations                               engaging. We will express our learning                                      with a topic presentation!</a:t>
            </a:r>
          </a:p>
        </p:txBody>
      </p:sp>
      <p:sp>
        <p:nvSpPr>
          <p:cNvPr id="16" name="Rounded Rectangle 15"/>
          <p:cNvSpPr/>
          <p:nvPr/>
        </p:nvSpPr>
        <p:spPr>
          <a:xfrm>
            <a:off x="5095011" y="4070366"/>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Vocabulary</a:t>
            </a:r>
          </a:p>
        </p:txBody>
      </p:sp>
      <p:sp>
        <p:nvSpPr>
          <p:cNvPr id="17" name="Rounded Rectangle 16"/>
          <p:cNvSpPr/>
          <p:nvPr/>
        </p:nvSpPr>
        <p:spPr>
          <a:xfrm>
            <a:off x="326571" y="4057303"/>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Key questions</a:t>
            </a:r>
          </a:p>
          <a:p>
            <a:pPr marL="288000" lvl="0" indent="-288000">
              <a:spcAft>
                <a:spcPts val="200"/>
              </a:spcAft>
              <a:buFont typeface="Arial" panose="020B0604020202020204" pitchFamily="34" charset="0"/>
              <a:buChar char="•"/>
              <a:defRPr/>
            </a:pPr>
            <a:r>
              <a:rPr lang="en-GB" sz="1500" dirty="0">
                <a:solidFill>
                  <a:prstClr val="black"/>
                </a:solidFill>
                <a:latin typeface="Sassoon Penpals" panose="02000400000000000000" pitchFamily="50" charset="0"/>
              </a:rPr>
              <a:t>How did the slideshow impact upon the presentation?</a:t>
            </a:r>
          </a:p>
          <a:p>
            <a:pPr marL="288000" lvl="0" indent="-288000">
              <a:spcAft>
                <a:spcPts val="200"/>
              </a:spcAft>
              <a:buFont typeface="Arial" panose="020B0604020202020204" pitchFamily="34" charset="0"/>
              <a:buChar char="•"/>
              <a:defRPr/>
            </a:pPr>
            <a:r>
              <a:rPr lang="en-GB" sz="1500" dirty="0">
                <a:solidFill>
                  <a:prstClr val="black"/>
                </a:solidFill>
                <a:latin typeface="Sassoon Penpals" panose="02000400000000000000" pitchFamily="50" charset="0"/>
              </a:rPr>
              <a:t>What makes a good slideshow?</a:t>
            </a:r>
          </a:p>
          <a:p>
            <a:pPr marL="288000" indent="-288000">
              <a:spcAft>
                <a:spcPts val="200"/>
              </a:spcAft>
              <a:buFont typeface="Arial" panose="020B0604020202020204" pitchFamily="34" charset="0"/>
              <a:buChar char="•"/>
              <a:defRPr/>
            </a:pPr>
            <a:r>
              <a:rPr lang="en-GB" sz="1500" dirty="0">
                <a:solidFill>
                  <a:schemeClr val="tx1"/>
                </a:solidFill>
                <a:latin typeface="Sassoon Penpals" panose="02000400000000000000" pitchFamily="50" charset="0"/>
              </a:rPr>
              <a:t>How can we make a slideshow more engaging to the audience?</a:t>
            </a:r>
          </a:p>
          <a:p>
            <a:pPr marL="288000" indent="-288000">
              <a:spcAft>
                <a:spcPts val="200"/>
              </a:spcAft>
              <a:buFont typeface="Arial" panose="020B0604020202020204" pitchFamily="34" charset="0"/>
              <a:buChar char="•"/>
              <a:defRPr/>
            </a:pPr>
            <a:r>
              <a:rPr lang="en-GB" sz="1500" dirty="0">
                <a:solidFill>
                  <a:schemeClr val="tx1"/>
                </a:solidFill>
                <a:latin typeface="Sassoon Penpals" panose="02000400000000000000" pitchFamily="50" charset="0"/>
              </a:rPr>
              <a:t>Should we always use complicated transitions?</a:t>
            </a:r>
          </a:p>
          <a:p>
            <a:pPr marL="288000" indent="-288000">
              <a:spcAft>
                <a:spcPts val="200"/>
              </a:spcAft>
              <a:buFont typeface="Arial" panose="020B0604020202020204" pitchFamily="34" charset="0"/>
              <a:buChar char="•"/>
              <a:defRPr/>
            </a:pPr>
            <a:r>
              <a:rPr lang="en-GB" sz="1500" dirty="0">
                <a:solidFill>
                  <a:schemeClr val="tx1"/>
                </a:solidFill>
                <a:latin typeface="Sassoon Penpals" panose="02000400000000000000" pitchFamily="50" charset="0"/>
              </a:rPr>
              <a:t>How much content will you include on each slide?</a:t>
            </a:r>
          </a:p>
          <a:p>
            <a:pPr marL="288000" lvl="0" indent="-288000">
              <a:spcAft>
                <a:spcPts val="200"/>
              </a:spcAft>
              <a:buFont typeface="Arial" panose="020B0604020202020204" pitchFamily="34" charset="0"/>
              <a:buChar char="•"/>
              <a:defRPr/>
            </a:pPr>
            <a:r>
              <a:rPr lang="en-GB" sz="1500" dirty="0">
                <a:solidFill>
                  <a:prstClr val="black"/>
                </a:solidFill>
                <a:latin typeface="Sassoon Penpals" panose="02000400000000000000" pitchFamily="50" charset="0"/>
              </a:rPr>
              <a:t>Is your slide effective?</a:t>
            </a:r>
          </a:p>
        </p:txBody>
      </p:sp>
      <p:pic>
        <p:nvPicPr>
          <p:cNvPr id="19" name="Picture 4" descr="Blocky Question Mark Graphic - Symbols | Free Graphics &amp; Vectors - PicMonk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4545" y="4224244"/>
            <a:ext cx="4569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Free Scrabble Words Cliparts, Download Free Clip Art, Free Clip Art on  Clipart Libr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51" t="2083" r="21928"/>
          <a:stretch/>
        </p:blipFill>
        <p:spPr bwMode="auto">
          <a:xfrm>
            <a:off x="8876306" y="4224244"/>
            <a:ext cx="525949" cy="54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62551" y="4572622"/>
            <a:ext cx="1620523" cy="1810752"/>
          </a:xfrm>
          <a:prstGeom prst="rect">
            <a:avLst/>
          </a:prstGeom>
          <a:noFill/>
        </p:spPr>
        <p:txBody>
          <a:bodyPr wrap="square" rtlCol="0">
            <a:spAutoFit/>
          </a:bodyPr>
          <a:lstStyle/>
          <a:p>
            <a:pPr lvl="0">
              <a:spcAft>
                <a:spcPts val="200"/>
              </a:spcAft>
              <a:defRPr/>
            </a:pPr>
            <a:r>
              <a:rPr lang="en-GB" sz="2100" dirty="0">
                <a:solidFill>
                  <a:srgbClr val="006600"/>
                </a:solidFill>
                <a:latin typeface="Sassoon Penpals" panose="02000400000000000000" pitchFamily="50" charset="0"/>
              </a:rPr>
              <a:t>select</a:t>
            </a:r>
          </a:p>
          <a:p>
            <a:pPr lvl="0">
              <a:spcAft>
                <a:spcPts val="200"/>
              </a:spcAft>
              <a:defRPr/>
            </a:pPr>
            <a:r>
              <a:rPr lang="en-GB" sz="2100" dirty="0">
                <a:solidFill>
                  <a:srgbClr val="006600"/>
                </a:solidFill>
                <a:latin typeface="Sassoon Penpals" panose="02000400000000000000" pitchFamily="50" charset="0"/>
              </a:rPr>
              <a:t>font</a:t>
            </a:r>
          </a:p>
          <a:p>
            <a:pPr lvl="0">
              <a:spcAft>
                <a:spcPts val="200"/>
              </a:spcAft>
              <a:defRPr/>
            </a:pPr>
            <a:r>
              <a:rPr lang="en-GB" sz="2100" dirty="0">
                <a:solidFill>
                  <a:srgbClr val="006600"/>
                </a:solidFill>
                <a:latin typeface="Sassoon Penpals" panose="02000400000000000000" pitchFamily="50" charset="0"/>
              </a:rPr>
              <a:t>layout</a:t>
            </a:r>
          </a:p>
          <a:p>
            <a:pPr lvl="0">
              <a:spcAft>
                <a:spcPts val="200"/>
              </a:spcAft>
              <a:defRPr/>
            </a:pPr>
            <a:r>
              <a:rPr lang="en-GB" sz="2100" dirty="0">
                <a:solidFill>
                  <a:srgbClr val="006600"/>
                </a:solidFill>
                <a:latin typeface="Sassoon Penpals" panose="02000400000000000000" pitchFamily="50" charset="0"/>
              </a:rPr>
              <a:t>resize</a:t>
            </a:r>
          </a:p>
          <a:p>
            <a:pPr lvl="0">
              <a:spcAft>
                <a:spcPts val="200"/>
              </a:spcAft>
              <a:defRPr/>
            </a:pPr>
            <a:r>
              <a:rPr lang="en-GB" sz="2100" dirty="0">
                <a:solidFill>
                  <a:srgbClr val="006600"/>
                </a:solidFill>
                <a:latin typeface="Sassoon Penpals" panose="02000400000000000000" pitchFamily="50" charset="0"/>
              </a:rPr>
              <a:t>insert</a:t>
            </a:r>
          </a:p>
        </p:txBody>
      </p:sp>
      <p:sp>
        <p:nvSpPr>
          <p:cNvPr id="22" name="TextBox 21"/>
          <p:cNvSpPr txBox="1"/>
          <p:nvPr/>
        </p:nvSpPr>
        <p:spPr>
          <a:xfrm>
            <a:off x="7210698" y="4572622"/>
            <a:ext cx="1620000" cy="1810752"/>
          </a:xfrm>
          <a:prstGeom prst="rect">
            <a:avLst/>
          </a:prstGeom>
          <a:noFill/>
        </p:spPr>
        <p:txBody>
          <a:bodyPr wrap="square" rtlCol="0">
            <a:spAutoFit/>
          </a:bodyPr>
          <a:lstStyle/>
          <a:p>
            <a:pPr lvl="0">
              <a:spcAft>
                <a:spcPts val="200"/>
              </a:spcAft>
              <a:defRPr/>
            </a:pPr>
            <a:r>
              <a:rPr lang="en-GB" sz="2100" dirty="0">
                <a:solidFill>
                  <a:srgbClr val="0000FF"/>
                </a:solidFill>
                <a:latin typeface="Sassoon Penpals" panose="02000400000000000000" pitchFamily="50" charset="0"/>
              </a:rPr>
              <a:t>presentation</a:t>
            </a:r>
          </a:p>
          <a:p>
            <a:pPr lvl="0">
              <a:spcAft>
                <a:spcPts val="200"/>
              </a:spcAft>
              <a:defRPr/>
            </a:pPr>
            <a:r>
              <a:rPr lang="en-GB" sz="2100" dirty="0">
                <a:solidFill>
                  <a:srgbClr val="0000FF"/>
                </a:solidFill>
                <a:latin typeface="Sassoon Penpals" panose="02000400000000000000" pitchFamily="50" charset="0"/>
              </a:rPr>
              <a:t>transition</a:t>
            </a:r>
          </a:p>
          <a:p>
            <a:pPr lvl="0">
              <a:spcAft>
                <a:spcPts val="200"/>
              </a:spcAft>
              <a:defRPr/>
            </a:pPr>
            <a:r>
              <a:rPr lang="en-GB" sz="2100" dirty="0">
                <a:solidFill>
                  <a:srgbClr val="0000FF"/>
                </a:solidFill>
                <a:latin typeface="Sassoon Penpals" panose="02000400000000000000" pitchFamily="50" charset="0"/>
              </a:rPr>
              <a:t>slide</a:t>
            </a:r>
          </a:p>
          <a:p>
            <a:pPr lvl="0">
              <a:spcAft>
                <a:spcPts val="200"/>
              </a:spcAft>
              <a:defRPr/>
            </a:pPr>
            <a:r>
              <a:rPr lang="en-GB" sz="2100" dirty="0">
                <a:solidFill>
                  <a:srgbClr val="0000FF"/>
                </a:solidFill>
                <a:latin typeface="Sassoon Penpals" panose="02000400000000000000" pitchFamily="50" charset="0"/>
              </a:rPr>
              <a:t>slideshow</a:t>
            </a:r>
          </a:p>
          <a:p>
            <a:pPr lvl="0">
              <a:spcAft>
                <a:spcPts val="200"/>
              </a:spcAft>
              <a:defRPr/>
            </a:pPr>
            <a:r>
              <a:rPr lang="en-GB" sz="2100" dirty="0">
                <a:solidFill>
                  <a:srgbClr val="0000FF"/>
                </a:solidFill>
                <a:latin typeface="Sassoon Penpals" panose="02000400000000000000" pitchFamily="50" charset="0"/>
              </a:rPr>
              <a:t>background</a:t>
            </a:r>
          </a:p>
        </p:txBody>
      </p:sp>
      <p:sp>
        <p:nvSpPr>
          <p:cNvPr id="24" name="Rounded Rectangle 38">
            <a:extLst>
              <a:ext uri="{FF2B5EF4-FFF2-40B4-BE49-F238E27FC236}">
                <a16:creationId xmlns:a16="http://schemas.microsoft.com/office/drawing/2014/main" id="{D1F72F37-EA5C-4881-8B12-95ACB3C5F105}"/>
              </a:ext>
            </a:extLst>
          </p:cNvPr>
          <p:cNvSpPr/>
          <p:nvPr/>
        </p:nvSpPr>
        <p:spPr>
          <a:xfrm>
            <a:off x="32657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Learning sequence</a:t>
            </a:r>
          </a:p>
          <a:p>
            <a:pPr marL="342900" lvl="0" indent="-342900">
              <a:spcAft>
                <a:spcPts val="200"/>
              </a:spcAft>
              <a:buFont typeface="+mj-lt"/>
              <a:buAutoNum type="arabicParenR"/>
              <a:defRPr/>
            </a:pPr>
            <a:r>
              <a:rPr lang="en-GB" sz="1550" dirty="0">
                <a:solidFill>
                  <a:prstClr val="black"/>
                </a:solidFill>
                <a:latin typeface="Sassoon Penpals" panose="02000400000000000000" pitchFamily="50" charset="0"/>
              </a:rPr>
              <a:t>Enquire about a slideshow</a:t>
            </a:r>
          </a:p>
          <a:p>
            <a:pPr marL="342900" indent="-342900">
              <a:spcAft>
                <a:spcPts val="200"/>
              </a:spcAft>
              <a:buFont typeface="+mj-lt"/>
              <a:buAutoNum type="arabicParenR"/>
              <a:defRPr/>
            </a:pPr>
            <a:r>
              <a:rPr lang="en-GB" sz="1550" dirty="0">
                <a:solidFill>
                  <a:schemeClr val="tx1"/>
                </a:solidFill>
                <a:latin typeface="Sassoon Penpals" panose="02000400000000000000" pitchFamily="50" charset="0"/>
              </a:rPr>
              <a:t>Explore how much content to include on a slide</a:t>
            </a:r>
          </a:p>
          <a:p>
            <a:pPr marL="342900" lvl="0" indent="-342900">
              <a:spcAft>
                <a:spcPts val="200"/>
              </a:spcAft>
              <a:buFont typeface="+mj-lt"/>
              <a:buAutoNum type="arabicParenR"/>
              <a:defRPr/>
            </a:pPr>
            <a:r>
              <a:rPr lang="en-GB" sz="1550" dirty="0">
                <a:solidFill>
                  <a:schemeClr val="tx1"/>
                </a:solidFill>
                <a:latin typeface="Sassoon Penpals" panose="02000400000000000000" pitchFamily="50" charset="0"/>
              </a:rPr>
              <a:t>Explore how pictures can make a slideshow more engaging</a:t>
            </a:r>
          </a:p>
          <a:p>
            <a:pPr marL="342900" lvl="0" indent="-342900">
              <a:spcAft>
                <a:spcPts val="200"/>
              </a:spcAft>
              <a:buFont typeface="+mj-lt"/>
              <a:buAutoNum type="arabicParenR"/>
              <a:defRPr/>
            </a:pPr>
            <a:r>
              <a:rPr lang="en-GB" sz="1550" dirty="0">
                <a:solidFill>
                  <a:schemeClr val="tx1"/>
                </a:solidFill>
                <a:latin typeface="Sassoon Penpals" panose="02000400000000000000" pitchFamily="50" charset="0"/>
              </a:rPr>
              <a:t>Explore the use of transitions and effects</a:t>
            </a:r>
          </a:p>
          <a:p>
            <a:pPr marL="342900" lvl="0" indent="-342900">
              <a:spcAft>
                <a:spcPts val="200"/>
              </a:spcAft>
              <a:buFont typeface="+mj-lt"/>
              <a:buAutoNum type="arabicParenR"/>
              <a:defRPr/>
            </a:pPr>
            <a:r>
              <a:rPr lang="en-GB" sz="1550" dirty="0">
                <a:solidFill>
                  <a:schemeClr val="tx1"/>
                </a:solidFill>
                <a:latin typeface="Sassoon Penpals" panose="02000400000000000000" pitchFamily="50" charset="0"/>
              </a:rPr>
              <a:t>Plan and create a slideshow</a:t>
            </a:r>
          </a:p>
          <a:p>
            <a:pPr marL="342900" lvl="0" indent="-342900">
              <a:spcAft>
                <a:spcPts val="200"/>
              </a:spcAft>
              <a:buFont typeface="+mj-lt"/>
              <a:buAutoNum type="arabicParenR"/>
              <a:defRPr/>
            </a:pPr>
            <a:r>
              <a:rPr kumimoji="0" lang="en-GB" sz="155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Improve and present a slideshow</a:t>
            </a:r>
          </a:p>
        </p:txBody>
      </p:sp>
      <p:pic>
        <p:nvPicPr>
          <p:cNvPr id="27" name="Picture 2" descr="13,418 Dartboard Illustrations, Royalty-Free Vector Graphics &amp; Clip Art -  iStock">
            <a:extLst>
              <a:ext uri="{FF2B5EF4-FFF2-40B4-BE49-F238E27FC236}">
                <a16:creationId xmlns:a16="http://schemas.microsoft.com/office/drawing/2014/main" id="{15A29A7C-E2AE-4453-A02E-7AF1572FB6F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448" b="4535"/>
          <a:stretch/>
        </p:blipFill>
        <p:spPr bwMode="auto">
          <a:xfrm>
            <a:off x="4129253" y="1472914"/>
            <a:ext cx="512215" cy="5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C4FAA38B-356A-43BC-82C7-0026EFE4846C}"/>
              </a:ext>
            </a:extLst>
          </p:cNvPr>
          <p:cNvPicPr>
            <a:picLocks noChangeAspect="1"/>
          </p:cNvPicPr>
          <p:nvPr/>
        </p:nvPicPr>
        <p:blipFill>
          <a:blip r:embed="rId5"/>
          <a:stretch>
            <a:fillRect/>
          </a:stretch>
        </p:blipFill>
        <p:spPr>
          <a:xfrm>
            <a:off x="8859002" y="1472914"/>
            <a:ext cx="543253" cy="540000"/>
          </a:xfrm>
          <a:prstGeom prst="rect">
            <a:avLst/>
          </a:prstGeom>
        </p:spPr>
      </p:pic>
      <p:pic>
        <p:nvPicPr>
          <p:cNvPr id="23" name="Picture 4" descr="Image result for google slides">
            <a:hlinkClick r:id="rId6"/>
            <a:extLst>
              <a:ext uri="{FF2B5EF4-FFF2-40B4-BE49-F238E27FC236}">
                <a16:creationId xmlns:a16="http://schemas.microsoft.com/office/drawing/2014/main" id="{DE5302E1-EF22-440D-BF3F-30878C54DA9B}"/>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311" t="12710" r="12355" b="9445"/>
          <a:stretch/>
        </p:blipFill>
        <p:spPr bwMode="auto">
          <a:xfrm>
            <a:off x="8294798" y="2515169"/>
            <a:ext cx="1107458" cy="1101493"/>
          </a:xfrm>
          <a:prstGeom prst="rect">
            <a:avLst/>
          </a:prstGeom>
          <a:noFill/>
          <a:extLst>
            <a:ext uri="{909E8E84-426E-40DD-AFC4-6F175D3DCCD1}">
              <a14:hiddenFill xmlns:a14="http://schemas.microsoft.com/office/drawing/2010/main">
                <a:solidFill>
                  <a:srgbClr val="FFFFFF"/>
                </a:solidFill>
              </a14:hiddenFill>
            </a:ext>
          </a:extLst>
        </p:spPr>
      </p:pic>
      <p:sp>
        <p:nvSpPr>
          <p:cNvPr id="30" name="Oval 29"/>
          <p:cNvSpPr/>
          <p:nvPr/>
        </p:nvSpPr>
        <p:spPr>
          <a:xfrm>
            <a:off x="7986849" y="352695"/>
            <a:ext cx="687600" cy="687754"/>
          </a:xfrm>
          <a:prstGeom prst="ellipse">
            <a:avLst/>
          </a:prstGeom>
          <a:blipFill>
            <a:blip r:embed="rId8"/>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Pevensey and Westham school logo">
            <a:hlinkClick r:id="rId9" action="ppaction://hlinksldjump"/>
            <a:extLst>
              <a:ext uri="{FF2B5EF4-FFF2-40B4-BE49-F238E27FC236}">
                <a16:creationId xmlns:a16="http://schemas.microsoft.com/office/drawing/2014/main" id="{4F796007-7EDE-4A02-8385-379A6A1A4A92}"/>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45131" y="352850"/>
            <a:ext cx="687600" cy="687600"/>
          </a:xfrm>
          <a:prstGeom prst="rect">
            <a:avLst/>
          </a:prstGeom>
          <a:noFill/>
          <a:ln>
            <a:noFill/>
          </a:ln>
        </p:spPr>
      </p:pic>
      <p:sp>
        <p:nvSpPr>
          <p:cNvPr id="32" name="Oval 31">
            <a:extLst>
              <a:ext uri="{FF2B5EF4-FFF2-40B4-BE49-F238E27FC236}">
                <a16:creationId xmlns:a16="http://schemas.microsoft.com/office/drawing/2014/main" id="{FB4B504B-3620-4290-B127-C1A22AE08F1D}"/>
              </a:ext>
            </a:extLst>
          </p:cNvPr>
          <p:cNvSpPr/>
          <p:nvPr/>
        </p:nvSpPr>
        <p:spPr>
          <a:xfrm>
            <a:off x="7128567" y="352849"/>
            <a:ext cx="687600" cy="687600"/>
          </a:xfrm>
          <a:prstGeom prst="ellipse">
            <a:avLst/>
          </a:prstGeom>
          <a:solidFill>
            <a:srgbClr val="FF327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dirty="0">
                <a:solidFill>
                  <a:schemeClr val="tx1"/>
                </a:solidFill>
                <a:latin typeface="Sassoon Penpals" panose="02000400000000000000" pitchFamily="50" charset="0"/>
              </a:rPr>
              <a:t>Information Technology</a:t>
            </a:r>
          </a:p>
        </p:txBody>
      </p:sp>
    </p:spTree>
    <p:extLst>
      <p:ext uri="{BB962C8B-B14F-4D97-AF65-F5344CB8AC3E}">
        <p14:creationId xmlns:p14="http://schemas.microsoft.com/office/powerpoint/2010/main" val="3758769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53" name="Rounded Rectangle 52"/>
          <p:cNvSpPr/>
          <p:nvPr/>
        </p:nvSpPr>
        <p:spPr>
          <a:xfrm>
            <a:off x="509501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Unit overview</a:t>
            </a: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sp>
        <p:nvSpPr>
          <p:cNvPr id="26" name="Rectangle 25"/>
          <p:cNvSpPr/>
          <p:nvPr/>
        </p:nvSpPr>
        <p:spPr>
          <a:xfrm>
            <a:off x="352697" y="352695"/>
            <a:ext cx="7463470" cy="68775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Year 5 – Video editing</a:t>
            </a:r>
          </a:p>
        </p:txBody>
      </p:sp>
      <p:sp>
        <p:nvSpPr>
          <p:cNvPr id="69" name="TextBox 68"/>
          <p:cNvSpPr txBox="1"/>
          <p:nvPr/>
        </p:nvSpPr>
        <p:spPr>
          <a:xfrm>
            <a:off x="5162550" y="1803673"/>
            <a:ext cx="4239705" cy="1718419"/>
          </a:xfrm>
          <a:prstGeom prst="rect">
            <a:avLst/>
          </a:prstGeom>
          <a:noFill/>
        </p:spPr>
        <p:txBody>
          <a:bodyPr wrap="square" rtlCol="0">
            <a:spAutoFit/>
          </a:bodyPr>
          <a:lstStyle/>
          <a:p>
            <a:pPr lvl="0">
              <a:spcAft>
                <a:spcPts val="200"/>
              </a:spcAft>
              <a:defRPr/>
            </a:pPr>
            <a:r>
              <a:rPr lang="en-GB" sz="1700" dirty="0">
                <a:solidFill>
                  <a:prstClr val="black"/>
                </a:solidFill>
                <a:latin typeface="Sassoon Penpals" panose="02000400000000000000" pitchFamily="50" charset="0"/>
              </a:rPr>
              <a:t>We will be learning about the different filming            techniques and shorts used in online videos. We will then be creating and editing our                                                     own videos.</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200" dirty="0">
                <a:solidFill>
                  <a:srgbClr val="FF0000"/>
                </a:solidFill>
                <a:latin typeface="Sassoon Penpals" panose="02000400000000000000" pitchFamily="50" charset="0"/>
              </a:rPr>
              <a:t>Note: due to storage requirements on the                                                                        iPad, lessons 4 to 6 would benefit from                                                                      being on the same day or week.</a:t>
            </a:r>
            <a:endParaRPr kumimoji="0" lang="en-GB" sz="1200" b="0" i="0" u="none" strike="noStrike" kern="1200" cap="none" spc="0" normalizeH="0" baseline="0" noProof="0" dirty="0">
              <a:ln>
                <a:noFill/>
              </a:ln>
              <a:solidFill>
                <a:srgbClr val="FF0000"/>
              </a:solidFill>
              <a:effectLst/>
              <a:uLnTx/>
              <a:uFillTx/>
              <a:latin typeface="Sassoon Penpals" panose="02000400000000000000" pitchFamily="50" charset="0"/>
            </a:endParaRPr>
          </a:p>
        </p:txBody>
      </p:sp>
      <p:sp>
        <p:nvSpPr>
          <p:cNvPr id="16" name="Rounded Rectangle 15"/>
          <p:cNvSpPr/>
          <p:nvPr/>
        </p:nvSpPr>
        <p:spPr>
          <a:xfrm>
            <a:off x="5095011" y="4070366"/>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Vocabulary</a:t>
            </a:r>
          </a:p>
        </p:txBody>
      </p:sp>
      <p:sp>
        <p:nvSpPr>
          <p:cNvPr id="17" name="Rounded Rectangle 16"/>
          <p:cNvSpPr/>
          <p:nvPr/>
        </p:nvSpPr>
        <p:spPr>
          <a:xfrm>
            <a:off x="326571" y="4057303"/>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Key questions</a:t>
            </a:r>
          </a:p>
          <a:p>
            <a:pPr marL="288000" lvl="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What is happening? What can you see in the                video?</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What filming techniques can you see?</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What is static camera? What is zoom? What is pan and tilt?</a:t>
            </a:r>
            <a:endParaRPr lang="en-GB" sz="1550" dirty="0">
              <a:solidFill>
                <a:srgbClr val="FF0000"/>
              </a:solidFill>
              <a:latin typeface="Sassoon Penpals" panose="02000400000000000000" pitchFamily="50" charset="0"/>
            </a:endParaRP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What filming techniques will you use?</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Do you need to reshoot or edit?</a:t>
            </a:r>
          </a:p>
        </p:txBody>
      </p:sp>
      <p:pic>
        <p:nvPicPr>
          <p:cNvPr id="19" name="Picture 4" descr="Blocky Question Mark Graphic - Symbols | Free Graphics &amp; Vectors - PicMonk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4545" y="4224244"/>
            <a:ext cx="4569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Free Scrabble Words Cliparts, Download Free Clip Art, Free Clip Art on  Clipart Libr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51" t="2083" r="21928"/>
          <a:stretch/>
        </p:blipFill>
        <p:spPr bwMode="auto">
          <a:xfrm>
            <a:off x="8876306" y="4224244"/>
            <a:ext cx="525949" cy="54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62551" y="4572622"/>
            <a:ext cx="1620523" cy="1810752"/>
          </a:xfrm>
          <a:prstGeom prst="rect">
            <a:avLst/>
          </a:prstGeom>
          <a:noFill/>
        </p:spPr>
        <p:txBody>
          <a:bodyPr wrap="square" rtlCol="0">
            <a:spAutoFit/>
          </a:bodyPr>
          <a:lstStyle/>
          <a:p>
            <a:pPr lvl="0">
              <a:spcAft>
                <a:spcPts val="200"/>
              </a:spcAft>
              <a:defRPr/>
            </a:pPr>
            <a:r>
              <a:rPr lang="en-GB" sz="2100" dirty="0">
                <a:solidFill>
                  <a:srgbClr val="006600"/>
                </a:solidFill>
                <a:latin typeface="Sassoon Penpals" panose="02000400000000000000" pitchFamily="50" charset="0"/>
              </a:rPr>
              <a:t>application</a:t>
            </a:r>
          </a:p>
          <a:p>
            <a:pPr lvl="0">
              <a:spcAft>
                <a:spcPts val="200"/>
              </a:spcAft>
              <a:defRPr/>
            </a:pPr>
            <a:r>
              <a:rPr lang="en-GB" sz="2100" dirty="0">
                <a:solidFill>
                  <a:srgbClr val="006600"/>
                </a:solidFill>
                <a:latin typeface="Sassoon Penpals" panose="02000400000000000000" pitchFamily="50" charset="0"/>
              </a:rPr>
              <a:t>media</a:t>
            </a:r>
          </a:p>
          <a:p>
            <a:pPr lvl="0">
              <a:spcAft>
                <a:spcPts val="200"/>
              </a:spcAft>
              <a:defRPr/>
            </a:pPr>
            <a:r>
              <a:rPr lang="en-GB" sz="2100" dirty="0">
                <a:solidFill>
                  <a:srgbClr val="006600"/>
                </a:solidFill>
                <a:latin typeface="Sassoon Penpals" panose="02000400000000000000" pitchFamily="50" charset="0"/>
              </a:rPr>
              <a:t>export</a:t>
            </a:r>
          </a:p>
          <a:p>
            <a:pPr lvl="0">
              <a:spcAft>
                <a:spcPts val="200"/>
              </a:spcAft>
              <a:defRPr/>
            </a:pPr>
            <a:r>
              <a:rPr lang="en-GB" sz="2100" dirty="0">
                <a:solidFill>
                  <a:srgbClr val="006600"/>
                </a:solidFill>
                <a:latin typeface="Sassoon Penpals" panose="02000400000000000000" pitchFamily="50" charset="0"/>
              </a:rPr>
              <a:t>filters</a:t>
            </a:r>
          </a:p>
          <a:p>
            <a:pPr lvl="0">
              <a:spcAft>
                <a:spcPts val="200"/>
              </a:spcAft>
              <a:defRPr/>
            </a:pPr>
            <a:r>
              <a:rPr lang="en-GB" sz="2100" dirty="0">
                <a:solidFill>
                  <a:srgbClr val="006600"/>
                </a:solidFill>
                <a:latin typeface="Sassoon Penpals" panose="02000400000000000000" pitchFamily="50" charset="0"/>
              </a:rPr>
              <a:t>clone</a:t>
            </a:r>
          </a:p>
        </p:txBody>
      </p:sp>
      <p:sp>
        <p:nvSpPr>
          <p:cNvPr id="22" name="TextBox 21"/>
          <p:cNvSpPr txBox="1"/>
          <p:nvPr/>
        </p:nvSpPr>
        <p:spPr>
          <a:xfrm>
            <a:off x="7210698" y="4572622"/>
            <a:ext cx="1620000" cy="1810752"/>
          </a:xfrm>
          <a:prstGeom prst="rect">
            <a:avLst/>
          </a:prstGeom>
          <a:noFill/>
        </p:spPr>
        <p:txBody>
          <a:bodyPr wrap="square" rtlCol="0">
            <a:spAutoFit/>
          </a:bodyPr>
          <a:lstStyle/>
          <a:p>
            <a:pPr lvl="0">
              <a:spcAft>
                <a:spcPts val="200"/>
              </a:spcAft>
              <a:defRPr/>
            </a:pPr>
            <a:r>
              <a:rPr lang="en-GB" sz="2100" dirty="0">
                <a:solidFill>
                  <a:srgbClr val="0000FF"/>
                </a:solidFill>
                <a:latin typeface="Sassoon Penpals" panose="02000400000000000000" pitchFamily="50" charset="0"/>
              </a:rPr>
              <a:t>device</a:t>
            </a:r>
          </a:p>
          <a:p>
            <a:pPr lvl="0">
              <a:spcAft>
                <a:spcPts val="200"/>
              </a:spcAft>
              <a:defRPr/>
            </a:pPr>
            <a:r>
              <a:rPr lang="en-GB" sz="2100" dirty="0">
                <a:solidFill>
                  <a:srgbClr val="0000FF"/>
                </a:solidFill>
                <a:latin typeface="Sassoon Penpals" panose="02000400000000000000" pitchFamily="50" charset="0"/>
              </a:rPr>
              <a:t>project</a:t>
            </a:r>
          </a:p>
          <a:p>
            <a:pPr lvl="0">
              <a:spcAft>
                <a:spcPts val="200"/>
              </a:spcAft>
              <a:defRPr/>
            </a:pPr>
            <a:r>
              <a:rPr lang="en-GB" sz="2100" dirty="0">
                <a:solidFill>
                  <a:srgbClr val="0000FF"/>
                </a:solidFill>
                <a:latin typeface="Sassoon Penpals" panose="02000400000000000000" pitchFamily="50" charset="0"/>
              </a:rPr>
              <a:t>editing</a:t>
            </a:r>
          </a:p>
          <a:p>
            <a:pPr lvl="0">
              <a:spcAft>
                <a:spcPts val="200"/>
              </a:spcAft>
              <a:defRPr/>
            </a:pPr>
            <a:r>
              <a:rPr lang="en-GB" sz="2100" dirty="0">
                <a:solidFill>
                  <a:srgbClr val="0000FF"/>
                </a:solidFill>
                <a:latin typeface="Sassoon Penpals" panose="02000400000000000000" pitchFamily="50" charset="0"/>
              </a:rPr>
              <a:t>split</a:t>
            </a:r>
          </a:p>
          <a:p>
            <a:pPr lvl="0">
              <a:spcAft>
                <a:spcPts val="200"/>
              </a:spcAft>
              <a:defRPr/>
            </a:pPr>
            <a:r>
              <a:rPr lang="en-GB" sz="2100" dirty="0">
                <a:solidFill>
                  <a:srgbClr val="0000FF"/>
                </a:solidFill>
                <a:latin typeface="Sassoon Penpals" panose="02000400000000000000" pitchFamily="50" charset="0"/>
              </a:rPr>
              <a:t>trim</a:t>
            </a:r>
          </a:p>
        </p:txBody>
      </p:sp>
      <p:sp>
        <p:nvSpPr>
          <p:cNvPr id="24" name="Rounded Rectangle 38">
            <a:extLst>
              <a:ext uri="{FF2B5EF4-FFF2-40B4-BE49-F238E27FC236}">
                <a16:creationId xmlns:a16="http://schemas.microsoft.com/office/drawing/2014/main" id="{D1F72F37-EA5C-4881-8B12-95ACB3C5F105}"/>
              </a:ext>
            </a:extLst>
          </p:cNvPr>
          <p:cNvSpPr/>
          <p:nvPr/>
        </p:nvSpPr>
        <p:spPr>
          <a:xfrm>
            <a:off x="32657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Learning sequence</a:t>
            </a:r>
          </a:p>
          <a:p>
            <a:pPr marL="342900" lvl="0" indent="-342900">
              <a:spcAft>
                <a:spcPts val="200"/>
              </a:spcAft>
              <a:buFont typeface="+mj-lt"/>
              <a:buAutoNum type="arabicParenR"/>
              <a:defRPr/>
            </a:pPr>
            <a:r>
              <a:rPr lang="en-GB" dirty="0">
                <a:solidFill>
                  <a:prstClr val="black"/>
                </a:solidFill>
                <a:latin typeface="Sassoon Penpals" panose="02000400000000000000" pitchFamily="50" charset="0"/>
              </a:rPr>
              <a:t>Find out about video features</a:t>
            </a:r>
          </a:p>
          <a:p>
            <a:pPr marL="342900" lvl="0" indent="-342900">
              <a:spcAft>
                <a:spcPts val="200"/>
              </a:spcAft>
              <a:buFont typeface="+mj-lt"/>
              <a:buAutoNum type="arabicParenR"/>
              <a:defRPr/>
            </a:pPr>
            <a:r>
              <a:rPr lang="en-GB" dirty="0">
                <a:solidFill>
                  <a:schemeClr val="tx1"/>
                </a:solidFill>
                <a:latin typeface="Sassoon Penpals" panose="02000400000000000000" pitchFamily="50" charset="0"/>
              </a:rPr>
              <a:t>Explore camera angles</a:t>
            </a:r>
          </a:p>
          <a:p>
            <a:pPr marL="342900" lvl="0" indent="-342900">
              <a:spcAft>
                <a:spcPts val="200"/>
              </a:spcAft>
              <a:buFont typeface="+mj-lt"/>
              <a:buAutoNum type="arabicParenR"/>
              <a:defRPr/>
            </a:pPr>
            <a:r>
              <a:rPr lang="en-GB" dirty="0">
                <a:solidFill>
                  <a:schemeClr val="tx1"/>
                </a:solidFill>
                <a:latin typeface="Sassoon Penpals" panose="02000400000000000000" pitchFamily="50" charset="0"/>
              </a:rPr>
              <a:t>Use a range of filming techniques</a:t>
            </a:r>
          </a:p>
          <a:p>
            <a:pPr marL="342900" lvl="0" indent="-342900">
              <a:spcAft>
                <a:spcPts val="200"/>
              </a:spcAft>
              <a:buFont typeface="+mj-lt"/>
              <a:buAutoNum type="arabicParenR"/>
              <a:defRPr/>
            </a:pPr>
            <a:r>
              <a:rPr lang="en-GB" dirty="0">
                <a:solidFill>
                  <a:schemeClr val="tx1"/>
                </a:solidFill>
                <a:latin typeface="Sassoon Penpals" panose="02000400000000000000" pitchFamily="50" charset="0"/>
              </a:rPr>
              <a:t>Outline and film material for a scene</a:t>
            </a:r>
          </a:p>
          <a:p>
            <a:pPr marL="342900" lvl="0" indent="-342900">
              <a:spcAft>
                <a:spcPts val="200"/>
              </a:spcAft>
              <a:buFont typeface="+mj-lt"/>
              <a:buAutoNum type="arabicParenR"/>
              <a:defRPr/>
            </a:pPr>
            <a:r>
              <a:rPr lang="en-GB" dirty="0">
                <a:solidFill>
                  <a:schemeClr val="tx1"/>
                </a:solidFill>
                <a:latin typeface="Sassoon Penpals" panose="02000400000000000000" pitchFamily="50" charset="0"/>
              </a:rPr>
              <a:t>Explore editing and reshooting</a:t>
            </a:r>
          </a:p>
          <a:p>
            <a:pPr marL="342900" lvl="0" indent="-342900">
              <a:spcAft>
                <a:spcPts val="200"/>
              </a:spcAft>
              <a:buFont typeface="+mj-lt"/>
              <a:buAutoNum type="arabicParenR"/>
              <a:defRPr/>
            </a:pPr>
            <a:r>
              <a:rPr lang="en-GB" dirty="0">
                <a:solidFill>
                  <a:prstClr val="black"/>
                </a:solidFill>
                <a:latin typeface="Sassoon Penpals" panose="02000400000000000000" pitchFamily="50" charset="0"/>
              </a:rPr>
              <a:t>Edit, improve and evaluate a video</a:t>
            </a:r>
            <a:endParaRPr kumimoji="0" lang="en-GB" sz="18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pic>
        <p:nvPicPr>
          <p:cNvPr id="27" name="Picture 2" descr="13,418 Dartboard Illustrations, Royalty-Free Vector Graphics &amp; Clip Art -  iStock">
            <a:extLst>
              <a:ext uri="{FF2B5EF4-FFF2-40B4-BE49-F238E27FC236}">
                <a16:creationId xmlns:a16="http://schemas.microsoft.com/office/drawing/2014/main" id="{15A29A7C-E2AE-4453-A02E-7AF1572FB6F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448" b="4535"/>
          <a:stretch/>
        </p:blipFill>
        <p:spPr bwMode="auto">
          <a:xfrm>
            <a:off x="4129253" y="1472914"/>
            <a:ext cx="512215" cy="5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C4FAA38B-356A-43BC-82C7-0026EFE4846C}"/>
              </a:ext>
            </a:extLst>
          </p:cNvPr>
          <p:cNvPicPr>
            <a:picLocks noChangeAspect="1"/>
          </p:cNvPicPr>
          <p:nvPr/>
        </p:nvPicPr>
        <p:blipFill>
          <a:blip r:embed="rId5"/>
          <a:stretch>
            <a:fillRect/>
          </a:stretch>
        </p:blipFill>
        <p:spPr>
          <a:xfrm>
            <a:off x="8859002" y="1472914"/>
            <a:ext cx="543253" cy="540000"/>
          </a:xfrm>
          <a:prstGeom prst="rect">
            <a:avLst/>
          </a:prstGeom>
        </p:spPr>
      </p:pic>
      <p:pic>
        <p:nvPicPr>
          <p:cNvPr id="23" name="Picture 2" descr="iMovie - Wikipedia">
            <a:extLst>
              <a:ext uri="{FF2B5EF4-FFF2-40B4-BE49-F238E27FC236}">
                <a16:creationId xmlns:a16="http://schemas.microsoft.com/office/drawing/2014/main" id="{A6A348C7-FA9F-4B46-A90E-838971187B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5196" y="2444698"/>
            <a:ext cx="1887059" cy="1171963"/>
          </a:xfrm>
          <a:prstGeom prst="rect">
            <a:avLst/>
          </a:prstGeom>
          <a:noFill/>
          <a:extLst>
            <a:ext uri="{909E8E84-426E-40DD-AFC4-6F175D3DCCD1}">
              <a14:hiddenFill xmlns:a14="http://schemas.microsoft.com/office/drawing/2010/main">
                <a:solidFill>
                  <a:srgbClr val="FFFFFF"/>
                </a:solidFill>
              </a14:hiddenFill>
            </a:ext>
          </a:extLst>
        </p:spPr>
      </p:pic>
      <p:sp>
        <p:nvSpPr>
          <p:cNvPr id="30" name="Oval 29"/>
          <p:cNvSpPr/>
          <p:nvPr/>
        </p:nvSpPr>
        <p:spPr>
          <a:xfrm>
            <a:off x="7986849" y="352695"/>
            <a:ext cx="687600" cy="687754"/>
          </a:xfrm>
          <a:prstGeom prst="ellipse">
            <a:avLst/>
          </a:prstGeom>
          <a:blipFill>
            <a:blip r:embed="rId7"/>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Pevensey and Westham school logo">
            <a:hlinkClick r:id="rId8" action="ppaction://hlinksldjump"/>
            <a:extLst>
              <a:ext uri="{FF2B5EF4-FFF2-40B4-BE49-F238E27FC236}">
                <a16:creationId xmlns:a16="http://schemas.microsoft.com/office/drawing/2014/main" id="{4F796007-7EDE-4A02-8385-379A6A1A4A92}"/>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45131" y="352850"/>
            <a:ext cx="687600" cy="687600"/>
          </a:xfrm>
          <a:prstGeom prst="rect">
            <a:avLst/>
          </a:prstGeom>
          <a:noFill/>
          <a:ln>
            <a:noFill/>
          </a:ln>
        </p:spPr>
      </p:pic>
      <p:sp>
        <p:nvSpPr>
          <p:cNvPr id="32" name="Oval 31">
            <a:extLst>
              <a:ext uri="{FF2B5EF4-FFF2-40B4-BE49-F238E27FC236}">
                <a16:creationId xmlns:a16="http://schemas.microsoft.com/office/drawing/2014/main" id="{FB4B504B-3620-4290-B127-C1A22AE08F1D}"/>
              </a:ext>
            </a:extLst>
          </p:cNvPr>
          <p:cNvSpPr/>
          <p:nvPr/>
        </p:nvSpPr>
        <p:spPr>
          <a:xfrm>
            <a:off x="7128567" y="352849"/>
            <a:ext cx="687600" cy="687600"/>
          </a:xfrm>
          <a:prstGeom prst="ellipse">
            <a:avLst/>
          </a:prstGeom>
          <a:solidFill>
            <a:srgbClr val="FF327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dirty="0">
                <a:solidFill>
                  <a:schemeClr val="tx1"/>
                </a:solidFill>
                <a:latin typeface="Sassoon Penpals" panose="02000400000000000000" pitchFamily="50" charset="0"/>
              </a:rPr>
              <a:t>Information Technology</a:t>
            </a:r>
          </a:p>
        </p:txBody>
      </p:sp>
    </p:spTree>
    <p:extLst>
      <p:ext uri="{BB962C8B-B14F-4D97-AF65-F5344CB8AC3E}">
        <p14:creationId xmlns:p14="http://schemas.microsoft.com/office/powerpoint/2010/main" val="3265213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25" name="Rectangle 24"/>
          <p:cNvSpPr/>
          <p:nvPr/>
        </p:nvSpPr>
        <p:spPr>
          <a:xfrm>
            <a:off x="469689" y="1634382"/>
            <a:ext cx="8966622" cy="160967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860" b="1"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Year 6</a:t>
            </a:r>
          </a:p>
        </p:txBody>
      </p:sp>
      <p:grpSp>
        <p:nvGrpSpPr>
          <p:cNvPr id="6" name="Group 5"/>
          <p:cNvGrpSpPr/>
          <p:nvPr/>
        </p:nvGrpSpPr>
        <p:grpSpPr>
          <a:xfrm>
            <a:off x="2953598" y="3499899"/>
            <a:ext cx="3998804" cy="1767994"/>
            <a:chOff x="4069200" y="4314542"/>
            <a:chExt cx="3998804" cy="1767994"/>
          </a:xfrm>
        </p:grpSpPr>
        <p:sp>
          <p:nvSpPr>
            <p:cNvPr id="5" name="Oval 4"/>
            <p:cNvSpPr/>
            <p:nvPr/>
          </p:nvSpPr>
          <p:spPr>
            <a:xfrm>
              <a:off x="4069200" y="4314542"/>
              <a:ext cx="1767600" cy="1767600"/>
            </a:xfrm>
            <a:prstGeom prst="ellipse">
              <a:avLst/>
            </a:prstGeom>
            <a:blipFill>
              <a:blip r:embed="rId2"/>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51B0BA11-1BCC-495D-90B6-B65EB8421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5656" y="4314542"/>
              <a:ext cx="1772348" cy="1767994"/>
            </a:xfrm>
            <a:prstGeom prst="rect">
              <a:avLst/>
            </a:prstGeom>
          </p:spPr>
        </p:pic>
      </p:grpSp>
    </p:spTree>
    <p:extLst>
      <p:ext uri="{BB962C8B-B14F-4D97-AF65-F5344CB8AC3E}">
        <p14:creationId xmlns:p14="http://schemas.microsoft.com/office/powerpoint/2010/main" val="3188186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53" name="Rounded Rectangle 52"/>
          <p:cNvSpPr/>
          <p:nvPr/>
        </p:nvSpPr>
        <p:spPr>
          <a:xfrm>
            <a:off x="509501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Unit overview</a:t>
            </a: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sp>
        <p:nvSpPr>
          <p:cNvPr id="26" name="Rectangle 25"/>
          <p:cNvSpPr/>
          <p:nvPr/>
        </p:nvSpPr>
        <p:spPr>
          <a:xfrm>
            <a:off x="352697" y="352695"/>
            <a:ext cx="7463470" cy="68775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p>
            <a:pPr lvl="0"/>
            <a:r>
              <a:rPr lang="en-GB" sz="4400" b="1" dirty="0">
                <a:solidFill>
                  <a:prstClr val="white"/>
                </a:solidFill>
                <a:latin typeface="Sassoon Penpals" panose="02000400000000000000" pitchFamily="50" charset="0"/>
              </a:rPr>
              <a:t>Year 6 – Finding balance</a:t>
            </a:r>
          </a:p>
        </p:txBody>
      </p:sp>
      <p:sp>
        <p:nvSpPr>
          <p:cNvPr id="69" name="TextBox 68"/>
          <p:cNvSpPr txBox="1"/>
          <p:nvPr/>
        </p:nvSpPr>
        <p:spPr>
          <a:xfrm>
            <a:off x="5162550" y="1803673"/>
            <a:ext cx="4239705" cy="1815882"/>
          </a:xfrm>
          <a:prstGeom prst="rect">
            <a:avLst/>
          </a:prstGeom>
          <a:noFill/>
        </p:spPr>
        <p:txBody>
          <a:bodyPr wrap="square" rtlCol="0">
            <a:spAutoFit/>
          </a:bodyPr>
          <a:lstStyle/>
          <a:p>
            <a:pPr>
              <a:spcAft>
                <a:spcPts val="200"/>
              </a:spcAft>
            </a:pPr>
            <a:r>
              <a:rPr lang="en-GB" sz="1600" dirty="0">
                <a:latin typeface="Sassoon Penpals" panose="02000400000000000000" pitchFamily="50" charset="0"/>
              </a:rPr>
              <a:t>We will be learning about the consideration we need           to make to ensure that we embody our values of kindness, resilience, healthy and honesty when using                                   technology. We will express our                                          learning by creating an action plan                                                              to ensure we find balance when                                                   using technology.</a:t>
            </a:r>
          </a:p>
        </p:txBody>
      </p:sp>
      <p:sp>
        <p:nvSpPr>
          <p:cNvPr id="16" name="Rounded Rectangle 15"/>
          <p:cNvSpPr/>
          <p:nvPr/>
        </p:nvSpPr>
        <p:spPr>
          <a:xfrm>
            <a:off x="5095011" y="4070366"/>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Vocabulary</a:t>
            </a:r>
          </a:p>
        </p:txBody>
      </p:sp>
      <p:sp>
        <p:nvSpPr>
          <p:cNvPr id="17" name="Rounded Rectangle 16"/>
          <p:cNvSpPr/>
          <p:nvPr/>
        </p:nvSpPr>
        <p:spPr>
          <a:xfrm>
            <a:off x="326571" y="4057303"/>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Key questions</a:t>
            </a:r>
          </a:p>
          <a:p>
            <a:pPr marL="288000" lvl="0" indent="-288000">
              <a:spcAft>
                <a:spcPts val="200"/>
              </a:spcAft>
              <a:buFont typeface="Arial" panose="020B0604020202020204" pitchFamily="34" charset="0"/>
              <a:buChar char="•"/>
              <a:defRPr/>
            </a:pPr>
            <a:r>
              <a:rPr lang="en-GB" sz="1350" dirty="0">
                <a:solidFill>
                  <a:prstClr val="black"/>
                </a:solidFill>
                <a:latin typeface="Sassoon Penpals" panose="02000400000000000000" pitchFamily="50" charset="0"/>
              </a:rPr>
              <a:t>How can we socialise online in a sensible and responsible          way?</a:t>
            </a:r>
          </a:p>
          <a:p>
            <a:pPr marL="288000" indent="-288000">
              <a:spcAft>
                <a:spcPts val="200"/>
              </a:spcAft>
              <a:buFont typeface="Arial" panose="020B0604020202020204" pitchFamily="34" charset="0"/>
              <a:buChar char="•"/>
              <a:defRPr/>
            </a:pPr>
            <a:r>
              <a:rPr lang="en-GB" sz="1350" dirty="0">
                <a:solidFill>
                  <a:schemeClr val="tx1"/>
                </a:solidFill>
                <a:latin typeface="Sassoon Penpals" panose="02000400000000000000" pitchFamily="50" charset="0"/>
              </a:rPr>
              <a:t>What are the risks of sharing online?</a:t>
            </a:r>
          </a:p>
          <a:p>
            <a:pPr marL="288000" indent="-288000">
              <a:spcAft>
                <a:spcPts val="200"/>
              </a:spcAft>
              <a:buFont typeface="Arial" panose="020B0604020202020204" pitchFamily="34" charset="0"/>
              <a:buChar char="•"/>
              <a:defRPr/>
            </a:pPr>
            <a:r>
              <a:rPr lang="en-GB" sz="1350" dirty="0">
                <a:solidFill>
                  <a:schemeClr val="tx1"/>
                </a:solidFill>
                <a:latin typeface="Sassoon Penpals" panose="02000400000000000000" pitchFamily="50" charset="0"/>
              </a:rPr>
              <a:t>How can you capture bullying online?</a:t>
            </a:r>
          </a:p>
          <a:p>
            <a:pPr marL="288000" indent="-288000">
              <a:spcAft>
                <a:spcPts val="200"/>
              </a:spcAft>
              <a:buFont typeface="Arial" panose="020B0604020202020204" pitchFamily="34" charset="0"/>
              <a:buChar char="•"/>
              <a:defRPr/>
            </a:pPr>
            <a:r>
              <a:rPr lang="en-GB" sz="1350" dirty="0">
                <a:solidFill>
                  <a:schemeClr val="tx1"/>
                </a:solidFill>
                <a:latin typeface="Sassoon Penpals" panose="02000400000000000000" pitchFamily="50" charset="0"/>
              </a:rPr>
              <a:t>What is persuasive design?</a:t>
            </a:r>
          </a:p>
          <a:p>
            <a:pPr marL="288000" indent="-288000">
              <a:spcAft>
                <a:spcPts val="200"/>
              </a:spcAft>
              <a:buFont typeface="Arial" panose="020B0604020202020204" pitchFamily="34" charset="0"/>
              <a:buChar char="•"/>
              <a:defRPr/>
            </a:pPr>
            <a:r>
              <a:rPr lang="en-GB" sz="1350" dirty="0">
                <a:solidFill>
                  <a:schemeClr val="tx1"/>
                </a:solidFill>
                <a:latin typeface="Sassoon Penpals" panose="02000400000000000000" pitchFamily="50" charset="0"/>
              </a:rPr>
              <a:t>How many times should you ask for help?</a:t>
            </a:r>
          </a:p>
          <a:p>
            <a:pPr marL="288000" indent="-288000">
              <a:spcAft>
                <a:spcPts val="200"/>
              </a:spcAft>
              <a:buFont typeface="Arial" panose="020B0604020202020204" pitchFamily="34" charset="0"/>
              <a:buChar char="•"/>
              <a:defRPr/>
            </a:pPr>
            <a:r>
              <a:rPr lang="en-GB" sz="1350" dirty="0">
                <a:solidFill>
                  <a:schemeClr val="tx1"/>
                </a:solidFill>
                <a:latin typeface="Sassoon Penpals" panose="02000400000000000000" pitchFamily="50" charset="0"/>
              </a:rPr>
              <a:t>Why do you think apps and websites make it easier to have privacy settings low?</a:t>
            </a:r>
          </a:p>
        </p:txBody>
      </p:sp>
      <p:pic>
        <p:nvPicPr>
          <p:cNvPr id="19" name="Picture 4" descr="Blocky Question Mark Graphic - Symbols | Free Graphics &amp; Vectors - PicMonk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4545" y="4224244"/>
            <a:ext cx="4569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Free Scrabble Words Cliparts, Download Free Clip Art, Free Clip Art on  Clipart Libr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51" t="2083" r="21928"/>
          <a:stretch/>
        </p:blipFill>
        <p:spPr bwMode="auto">
          <a:xfrm>
            <a:off x="8876306" y="4224244"/>
            <a:ext cx="525949" cy="54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62551" y="4572622"/>
            <a:ext cx="2002539" cy="1810752"/>
          </a:xfrm>
          <a:prstGeom prst="rect">
            <a:avLst/>
          </a:prstGeom>
          <a:noFill/>
        </p:spPr>
        <p:txBody>
          <a:bodyPr wrap="square" rtlCol="0">
            <a:spAutoFit/>
          </a:bodyPr>
          <a:lstStyle/>
          <a:p>
            <a:pPr lvl="0">
              <a:spcAft>
                <a:spcPts val="200"/>
              </a:spcAft>
              <a:defRPr/>
            </a:pPr>
            <a:r>
              <a:rPr lang="en-GB" sz="2100" dirty="0">
                <a:solidFill>
                  <a:srgbClr val="006600"/>
                </a:solidFill>
                <a:latin typeface="Sassoon Penpals" panose="02000400000000000000" pitchFamily="50" charset="0"/>
              </a:rPr>
              <a:t>identity</a:t>
            </a:r>
          </a:p>
          <a:p>
            <a:pPr lvl="0">
              <a:spcAft>
                <a:spcPts val="200"/>
              </a:spcAft>
              <a:defRPr/>
            </a:pPr>
            <a:r>
              <a:rPr lang="en-GB" sz="2100" dirty="0">
                <a:solidFill>
                  <a:srgbClr val="006600"/>
                </a:solidFill>
                <a:latin typeface="Sassoon Penpals" panose="02000400000000000000" pitchFamily="50" charset="0"/>
              </a:rPr>
              <a:t>social media</a:t>
            </a:r>
          </a:p>
          <a:p>
            <a:pPr lvl="0">
              <a:spcAft>
                <a:spcPts val="200"/>
              </a:spcAft>
              <a:defRPr/>
            </a:pPr>
            <a:r>
              <a:rPr lang="en-GB" sz="2100" dirty="0">
                <a:solidFill>
                  <a:srgbClr val="006600"/>
                </a:solidFill>
                <a:latin typeface="Sassoon Penpals" panose="02000400000000000000" pitchFamily="50" charset="0"/>
              </a:rPr>
              <a:t>permission</a:t>
            </a:r>
          </a:p>
          <a:p>
            <a:pPr lvl="0">
              <a:spcAft>
                <a:spcPts val="200"/>
              </a:spcAft>
              <a:defRPr/>
            </a:pPr>
            <a:r>
              <a:rPr lang="en-GB" sz="2100" dirty="0">
                <a:solidFill>
                  <a:srgbClr val="006600"/>
                </a:solidFill>
                <a:latin typeface="Sassoon Penpals" panose="02000400000000000000" pitchFamily="50" charset="0"/>
              </a:rPr>
              <a:t>livestreaming</a:t>
            </a:r>
          </a:p>
          <a:p>
            <a:pPr lvl="0">
              <a:spcAft>
                <a:spcPts val="200"/>
              </a:spcAft>
              <a:defRPr/>
            </a:pPr>
            <a:r>
              <a:rPr lang="en-GB" sz="2100" dirty="0">
                <a:solidFill>
                  <a:srgbClr val="006600"/>
                </a:solidFill>
                <a:latin typeface="Sassoon Penpals" panose="02000400000000000000" pitchFamily="50" charset="0"/>
              </a:rPr>
              <a:t>fake news</a:t>
            </a:r>
          </a:p>
        </p:txBody>
      </p:sp>
      <p:sp>
        <p:nvSpPr>
          <p:cNvPr id="22" name="TextBox 21"/>
          <p:cNvSpPr txBox="1"/>
          <p:nvPr/>
        </p:nvSpPr>
        <p:spPr>
          <a:xfrm>
            <a:off x="7210698" y="4572622"/>
            <a:ext cx="2091244" cy="1810752"/>
          </a:xfrm>
          <a:prstGeom prst="rect">
            <a:avLst/>
          </a:prstGeom>
          <a:noFill/>
        </p:spPr>
        <p:txBody>
          <a:bodyPr wrap="square" rtlCol="0">
            <a:spAutoFit/>
          </a:bodyPr>
          <a:lstStyle/>
          <a:p>
            <a:pPr lvl="0">
              <a:spcAft>
                <a:spcPts val="200"/>
              </a:spcAft>
              <a:defRPr/>
            </a:pPr>
            <a:r>
              <a:rPr lang="en-GB" sz="2100" dirty="0">
                <a:solidFill>
                  <a:srgbClr val="0000FF"/>
                </a:solidFill>
                <a:latin typeface="Sassoon Penpals" panose="02000400000000000000" pitchFamily="50" charset="0"/>
              </a:rPr>
              <a:t>screen-grabs</a:t>
            </a:r>
          </a:p>
          <a:p>
            <a:pPr lvl="0">
              <a:spcAft>
                <a:spcPts val="200"/>
              </a:spcAft>
              <a:defRPr/>
            </a:pPr>
            <a:r>
              <a:rPr lang="en-GB" sz="2100" dirty="0">
                <a:solidFill>
                  <a:srgbClr val="0000FF"/>
                </a:solidFill>
                <a:latin typeface="Sassoon Penpals" panose="02000400000000000000" pitchFamily="50" charset="0"/>
              </a:rPr>
              <a:t>persuasive design</a:t>
            </a:r>
          </a:p>
          <a:p>
            <a:pPr lvl="0">
              <a:spcAft>
                <a:spcPts val="200"/>
              </a:spcAft>
              <a:defRPr/>
            </a:pPr>
            <a:r>
              <a:rPr lang="en-GB" sz="2100" dirty="0">
                <a:solidFill>
                  <a:srgbClr val="0000FF"/>
                </a:solidFill>
                <a:latin typeface="Sassoon Penpals" panose="02000400000000000000" pitchFamily="50" charset="0"/>
              </a:rPr>
              <a:t>phishing</a:t>
            </a:r>
          </a:p>
          <a:p>
            <a:pPr lvl="0">
              <a:spcAft>
                <a:spcPts val="200"/>
              </a:spcAft>
              <a:defRPr/>
            </a:pPr>
            <a:r>
              <a:rPr lang="en-GB" sz="2100" dirty="0">
                <a:solidFill>
                  <a:srgbClr val="0000FF"/>
                </a:solidFill>
                <a:latin typeface="Sassoon Penpals" panose="02000400000000000000" pitchFamily="50" charset="0"/>
              </a:rPr>
              <a:t>PEGI / BBFC</a:t>
            </a:r>
          </a:p>
          <a:p>
            <a:pPr lvl="0">
              <a:spcAft>
                <a:spcPts val="200"/>
              </a:spcAft>
              <a:defRPr/>
            </a:pPr>
            <a:r>
              <a:rPr lang="en-GB" sz="2100" dirty="0">
                <a:solidFill>
                  <a:srgbClr val="0000FF"/>
                </a:solidFill>
                <a:latin typeface="Sassoon Penpals" panose="02000400000000000000" pitchFamily="50" charset="0"/>
              </a:rPr>
              <a:t>terms and conditions</a:t>
            </a:r>
          </a:p>
        </p:txBody>
      </p:sp>
      <p:sp>
        <p:nvSpPr>
          <p:cNvPr id="24" name="Rounded Rectangle 38">
            <a:extLst>
              <a:ext uri="{FF2B5EF4-FFF2-40B4-BE49-F238E27FC236}">
                <a16:creationId xmlns:a16="http://schemas.microsoft.com/office/drawing/2014/main" id="{D1F72F37-EA5C-4881-8B12-95ACB3C5F105}"/>
              </a:ext>
            </a:extLst>
          </p:cNvPr>
          <p:cNvSpPr/>
          <p:nvPr/>
        </p:nvSpPr>
        <p:spPr>
          <a:xfrm>
            <a:off x="32657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Learning sequence</a:t>
            </a:r>
          </a:p>
          <a:p>
            <a:pPr marL="342900" lvl="0" indent="-342900">
              <a:spcAft>
                <a:spcPts val="200"/>
              </a:spcAft>
              <a:buFont typeface="+mj-lt"/>
              <a:buAutoNum type="arabicParenR"/>
              <a:defRPr/>
            </a:pPr>
            <a:r>
              <a:rPr lang="en-GB" dirty="0">
                <a:solidFill>
                  <a:prstClr val="black"/>
                </a:solidFill>
                <a:latin typeface="Sassoon Penpals" panose="02000400000000000000" pitchFamily="50" charset="0"/>
              </a:rPr>
              <a:t>Engage using technology responsibly</a:t>
            </a:r>
          </a:p>
          <a:p>
            <a:pPr marL="342900" lvl="0" indent="-342900">
              <a:spcAft>
                <a:spcPts val="200"/>
              </a:spcAft>
              <a:buFont typeface="+mj-lt"/>
              <a:buAutoNum type="arabicParenR"/>
              <a:defRPr/>
            </a:pPr>
            <a:r>
              <a:rPr lang="en-GB" dirty="0">
                <a:solidFill>
                  <a:schemeClr val="tx1"/>
                </a:solidFill>
                <a:latin typeface="Sassoon Penpals" panose="02000400000000000000" pitchFamily="50" charset="0"/>
              </a:rPr>
              <a:t>Explore the risks of sharing online</a:t>
            </a:r>
          </a:p>
          <a:p>
            <a:pPr marL="342900" lvl="0" indent="-342900">
              <a:spcAft>
                <a:spcPts val="200"/>
              </a:spcAft>
              <a:buFont typeface="+mj-lt"/>
              <a:buAutoNum type="arabicParenR"/>
              <a:defRPr/>
            </a:pPr>
            <a:r>
              <a:rPr lang="en-GB" dirty="0">
                <a:solidFill>
                  <a:schemeClr val="tx1"/>
                </a:solidFill>
                <a:latin typeface="Sassoon Penpals" panose="02000400000000000000" pitchFamily="50" charset="0"/>
              </a:rPr>
              <a:t>Explore persuasive design</a:t>
            </a:r>
          </a:p>
          <a:p>
            <a:pPr marL="342900" lvl="0" indent="-342900">
              <a:spcAft>
                <a:spcPts val="200"/>
              </a:spcAft>
              <a:buFont typeface="+mj-lt"/>
              <a:buAutoNum type="arabicParenR"/>
              <a:defRPr/>
            </a:pPr>
            <a:r>
              <a:rPr lang="en-GB" dirty="0">
                <a:solidFill>
                  <a:schemeClr val="tx1"/>
                </a:solidFill>
                <a:latin typeface="Sassoon Penpals" panose="02000400000000000000" pitchFamily="50" charset="0"/>
              </a:rPr>
              <a:t>Explore pressures of using technology</a:t>
            </a:r>
          </a:p>
          <a:p>
            <a:pPr marL="342900" lvl="0" indent="-342900">
              <a:spcAft>
                <a:spcPts val="200"/>
              </a:spcAft>
              <a:buFont typeface="+mj-lt"/>
              <a:buAutoNum type="arabicParenR"/>
              <a:defRPr/>
            </a:pPr>
            <a:r>
              <a:rPr lang="en-GB" dirty="0">
                <a:solidFill>
                  <a:schemeClr val="tx1"/>
                </a:solidFill>
                <a:latin typeface="Sassoon Penpals" panose="02000400000000000000" pitchFamily="50" charset="0"/>
              </a:rPr>
              <a:t>Explore increasing privacy on apps</a:t>
            </a:r>
          </a:p>
          <a:p>
            <a:pPr marL="342900" lvl="0" indent="-342900">
              <a:spcAft>
                <a:spcPts val="200"/>
              </a:spcAft>
              <a:buFont typeface="+mj-lt"/>
              <a:buAutoNum type="arabicParenR"/>
              <a:defRPr/>
            </a:pPr>
            <a:r>
              <a:rPr lang="en-GB" dirty="0">
                <a:solidFill>
                  <a:schemeClr val="tx1"/>
                </a:solidFill>
                <a:latin typeface="Sassoon Penpals" panose="02000400000000000000" pitchFamily="50" charset="0"/>
              </a:rPr>
              <a:t>Express how to find balance using technology</a:t>
            </a:r>
            <a:endParaRPr lang="en-GB" dirty="0">
              <a:solidFill>
                <a:prstClr val="black"/>
              </a:solidFill>
              <a:latin typeface="Sassoon Penpals" panose="02000400000000000000" pitchFamily="50" charset="0"/>
            </a:endParaRPr>
          </a:p>
        </p:txBody>
      </p:sp>
      <p:pic>
        <p:nvPicPr>
          <p:cNvPr id="27" name="Picture 2" descr="13,418 Dartboard Illustrations, Royalty-Free Vector Graphics &amp; Clip Art -  iStock">
            <a:extLst>
              <a:ext uri="{FF2B5EF4-FFF2-40B4-BE49-F238E27FC236}">
                <a16:creationId xmlns:a16="http://schemas.microsoft.com/office/drawing/2014/main" id="{15A29A7C-E2AE-4453-A02E-7AF1572FB6F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448" b="4535"/>
          <a:stretch/>
        </p:blipFill>
        <p:spPr bwMode="auto">
          <a:xfrm>
            <a:off x="4129253" y="1472914"/>
            <a:ext cx="512215" cy="5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C4FAA38B-356A-43BC-82C7-0026EFE4846C}"/>
              </a:ext>
            </a:extLst>
          </p:cNvPr>
          <p:cNvPicPr>
            <a:picLocks noChangeAspect="1"/>
          </p:cNvPicPr>
          <p:nvPr/>
        </p:nvPicPr>
        <p:blipFill>
          <a:blip r:embed="rId5"/>
          <a:stretch>
            <a:fillRect/>
          </a:stretch>
        </p:blipFill>
        <p:spPr>
          <a:xfrm>
            <a:off x="8859002" y="1472914"/>
            <a:ext cx="543253" cy="540000"/>
          </a:xfrm>
          <a:prstGeom prst="rect">
            <a:avLst/>
          </a:prstGeom>
        </p:spPr>
      </p:pic>
      <p:pic>
        <p:nvPicPr>
          <p:cNvPr id="25" name="Picture 24">
            <a:extLst>
              <a:ext uri="{FF2B5EF4-FFF2-40B4-BE49-F238E27FC236}">
                <a16:creationId xmlns:a16="http://schemas.microsoft.com/office/drawing/2014/main" id="{9C9DB407-23EF-4328-B4A8-FE982A788C46}"/>
              </a:ext>
            </a:extLst>
          </p:cNvPr>
          <p:cNvPicPr>
            <a:picLocks noChangeAspect="1"/>
          </p:cNvPicPr>
          <p:nvPr/>
        </p:nvPicPr>
        <p:blipFill>
          <a:blip r:embed="rId6"/>
          <a:stretch>
            <a:fillRect/>
          </a:stretch>
        </p:blipFill>
        <p:spPr>
          <a:xfrm>
            <a:off x="7935200" y="2518271"/>
            <a:ext cx="1467055" cy="1076475"/>
          </a:xfrm>
          <a:prstGeom prst="rect">
            <a:avLst/>
          </a:prstGeom>
        </p:spPr>
      </p:pic>
      <p:sp>
        <p:nvSpPr>
          <p:cNvPr id="31" name="Oval 30"/>
          <p:cNvSpPr/>
          <p:nvPr/>
        </p:nvSpPr>
        <p:spPr>
          <a:xfrm>
            <a:off x="7986849" y="352695"/>
            <a:ext cx="687600" cy="687754"/>
          </a:xfrm>
          <a:prstGeom prst="ellipse">
            <a:avLst/>
          </a:prstGeom>
          <a:blipFill>
            <a:blip r:embed="rId7"/>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28C29022-CEF6-47EA-9B66-6AC2E59006F4}"/>
              </a:ext>
            </a:extLst>
          </p:cNvPr>
          <p:cNvSpPr/>
          <p:nvPr/>
        </p:nvSpPr>
        <p:spPr>
          <a:xfrm>
            <a:off x="7128567" y="352695"/>
            <a:ext cx="687600" cy="687600"/>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latin typeface="Sassoon Penpals" panose="02000400000000000000" pitchFamily="50" charset="0"/>
              </a:rPr>
              <a:t>Digital Literacy</a:t>
            </a:r>
          </a:p>
        </p:txBody>
      </p:sp>
      <p:pic>
        <p:nvPicPr>
          <p:cNvPr id="33" name="Picture 32" descr="Pevensey and Westham school logo">
            <a:hlinkClick r:id="rId8" action="ppaction://hlinksldjump"/>
            <a:extLst>
              <a:ext uri="{FF2B5EF4-FFF2-40B4-BE49-F238E27FC236}">
                <a16:creationId xmlns:a16="http://schemas.microsoft.com/office/drawing/2014/main" id="{4F796007-7EDE-4A02-8385-379A6A1A4A92}"/>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45131" y="352850"/>
            <a:ext cx="687600" cy="687600"/>
          </a:xfrm>
          <a:prstGeom prst="rect">
            <a:avLst/>
          </a:prstGeom>
          <a:noFill/>
          <a:ln>
            <a:noFill/>
          </a:ln>
        </p:spPr>
      </p:pic>
    </p:spTree>
    <p:extLst>
      <p:ext uri="{BB962C8B-B14F-4D97-AF65-F5344CB8AC3E}">
        <p14:creationId xmlns:p14="http://schemas.microsoft.com/office/powerpoint/2010/main" val="3296742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53" name="Rounded Rectangle 52"/>
          <p:cNvSpPr/>
          <p:nvPr/>
        </p:nvSpPr>
        <p:spPr>
          <a:xfrm>
            <a:off x="509501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Unit overview</a:t>
            </a: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sp>
        <p:nvSpPr>
          <p:cNvPr id="26" name="Rectangle 25"/>
          <p:cNvSpPr/>
          <p:nvPr/>
        </p:nvSpPr>
        <p:spPr>
          <a:xfrm>
            <a:off x="352697" y="352695"/>
            <a:ext cx="7463470" cy="68775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Year 6 – Online collaboration</a:t>
            </a:r>
          </a:p>
        </p:txBody>
      </p:sp>
      <p:sp>
        <p:nvSpPr>
          <p:cNvPr id="69" name="TextBox 68"/>
          <p:cNvSpPr txBox="1"/>
          <p:nvPr/>
        </p:nvSpPr>
        <p:spPr>
          <a:xfrm>
            <a:off x="5162550" y="1803673"/>
            <a:ext cx="4239705" cy="1361911"/>
          </a:xfrm>
          <a:prstGeom prst="rect">
            <a:avLst/>
          </a:prstGeom>
          <a:noFill/>
        </p:spPr>
        <p:txBody>
          <a:bodyPr wrap="square" rtlCol="0">
            <a:spAutoFit/>
          </a:bodyPr>
          <a:lstStyle/>
          <a:p>
            <a:pPr lvl="0">
              <a:spcAft>
                <a:spcPts val="200"/>
              </a:spcAft>
              <a:defRPr/>
            </a:pPr>
            <a:r>
              <a:rPr lang="en-GB" sz="1650" dirty="0">
                <a:solidFill>
                  <a:prstClr val="black"/>
                </a:solidFill>
                <a:latin typeface="Sassoon Penpals" panose="02000400000000000000" pitchFamily="50" charset="0"/>
              </a:rPr>
              <a:t>We will be learning about how online networks           work and transfer data, and how to choose the best way to work collaboratively online depending on the situation. We will then create a presentation to share what we have learnt collaboratively.</a:t>
            </a:r>
          </a:p>
        </p:txBody>
      </p:sp>
      <p:sp>
        <p:nvSpPr>
          <p:cNvPr id="16" name="Rounded Rectangle 15"/>
          <p:cNvSpPr/>
          <p:nvPr/>
        </p:nvSpPr>
        <p:spPr>
          <a:xfrm>
            <a:off x="5095011" y="4070366"/>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Vocabulary</a:t>
            </a:r>
          </a:p>
        </p:txBody>
      </p:sp>
      <p:sp>
        <p:nvSpPr>
          <p:cNvPr id="17" name="Rounded Rectangle 16"/>
          <p:cNvSpPr/>
          <p:nvPr/>
        </p:nvSpPr>
        <p:spPr>
          <a:xfrm>
            <a:off x="326571" y="4057303"/>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Key questions</a:t>
            </a:r>
          </a:p>
          <a:p>
            <a:pPr marL="288000" indent="-288000">
              <a:spcAft>
                <a:spcPts val="200"/>
              </a:spcAft>
              <a:buFont typeface="Arial" panose="020B0604020202020204" pitchFamily="34" charset="0"/>
              <a:buChar char="•"/>
              <a:defRPr/>
            </a:pPr>
            <a:r>
              <a:rPr lang="en-GB" dirty="0">
                <a:solidFill>
                  <a:schemeClr val="tx1"/>
                </a:solidFill>
                <a:latin typeface="Sassoon Penpals" panose="02000400000000000000" pitchFamily="50" charset="0"/>
              </a:rPr>
              <a:t>What is an IP address? What is a DNS?</a:t>
            </a:r>
          </a:p>
          <a:p>
            <a:pPr marL="288000" indent="-288000">
              <a:spcAft>
                <a:spcPts val="200"/>
              </a:spcAft>
              <a:buFont typeface="Arial" panose="020B0604020202020204" pitchFamily="34" charset="0"/>
              <a:buChar char="•"/>
              <a:defRPr/>
            </a:pPr>
            <a:r>
              <a:rPr lang="en-GB" dirty="0">
                <a:solidFill>
                  <a:schemeClr val="tx1"/>
                </a:solidFill>
                <a:latin typeface="Sassoon Penpals" panose="02000400000000000000" pitchFamily="50" charset="0"/>
              </a:rPr>
              <a:t>How is data transferred between networks? What is a data packet?</a:t>
            </a:r>
          </a:p>
          <a:p>
            <a:pPr marL="288000" indent="-288000">
              <a:spcAft>
                <a:spcPts val="200"/>
              </a:spcAft>
              <a:buFont typeface="Arial" panose="020B0604020202020204" pitchFamily="34" charset="0"/>
              <a:buChar char="•"/>
              <a:defRPr/>
            </a:pPr>
            <a:r>
              <a:rPr lang="en-GB" dirty="0">
                <a:solidFill>
                  <a:schemeClr val="tx1"/>
                </a:solidFill>
                <a:latin typeface="Sassoon Penpals" panose="02000400000000000000" pitchFamily="50" charset="0"/>
              </a:rPr>
              <a:t>How can we collaborate with others?</a:t>
            </a:r>
          </a:p>
          <a:p>
            <a:pPr marL="288000" indent="-288000">
              <a:spcAft>
                <a:spcPts val="200"/>
              </a:spcAft>
              <a:buFont typeface="Arial" panose="020B0604020202020204" pitchFamily="34" charset="0"/>
              <a:buChar char="•"/>
              <a:defRPr/>
            </a:pPr>
            <a:r>
              <a:rPr lang="en-GB" dirty="0">
                <a:solidFill>
                  <a:schemeClr val="tx1"/>
                </a:solidFill>
                <a:latin typeface="Sassoon Penpals" panose="02000400000000000000" pitchFamily="50" charset="0"/>
              </a:rPr>
              <a:t>When might we reuse other people’s work?</a:t>
            </a:r>
          </a:p>
          <a:p>
            <a:pPr marL="288000" indent="-288000">
              <a:spcAft>
                <a:spcPts val="200"/>
              </a:spcAft>
              <a:buFont typeface="Arial" panose="020B0604020202020204" pitchFamily="34" charset="0"/>
              <a:buChar char="•"/>
              <a:defRPr/>
            </a:pPr>
            <a:r>
              <a:rPr lang="en-GB" dirty="0">
                <a:solidFill>
                  <a:schemeClr val="tx1"/>
                </a:solidFill>
                <a:latin typeface="Sassoon Penpals" panose="02000400000000000000" pitchFamily="50" charset="0"/>
              </a:rPr>
              <a:t>What is the best way to communicate online to…?</a:t>
            </a:r>
          </a:p>
        </p:txBody>
      </p:sp>
      <p:pic>
        <p:nvPicPr>
          <p:cNvPr id="19" name="Picture 4" descr="Blocky Question Mark Graphic - Symbols | Free Graphics &amp; Vectors - PicMonk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4545" y="4224244"/>
            <a:ext cx="4569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Free Scrabble Words Cliparts, Download Free Clip Art, Free Clip Art on  Clipart Libr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51" t="2083" r="21928"/>
          <a:stretch/>
        </p:blipFill>
        <p:spPr bwMode="auto">
          <a:xfrm>
            <a:off x="8876306" y="4224244"/>
            <a:ext cx="525949" cy="54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62551" y="4572622"/>
            <a:ext cx="1849238" cy="1810752"/>
          </a:xfrm>
          <a:prstGeom prst="rect">
            <a:avLst/>
          </a:prstGeom>
          <a:noFill/>
        </p:spPr>
        <p:txBody>
          <a:bodyPr wrap="square" rtlCol="0">
            <a:spAutoFit/>
          </a:bodyPr>
          <a:lstStyle/>
          <a:p>
            <a:pPr lvl="0">
              <a:spcAft>
                <a:spcPts val="200"/>
              </a:spcAft>
              <a:defRPr/>
            </a:pPr>
            <a:r>
              <a:rPr lang="en-GB" sz="2100" dirty="0">
                <a:solidFill>
                  <a:srgbClr val="006600"/>
                </a:solidFill>
                <a:latin typeface="Sassoon Penpals" panose="02000400000000000000" pitchFamily="50" charset="0"/>
              </a:rPr>
              <a:t>network</a:t>
            </a:r>
          </a:p>
          <a:p>
            <a:pPr lvl="0">
              <a:spcAft>
                <a:spcPts val="200"/>
              </a:spcAft>
              <a:defRPr/>
            </a:pPr>
            <a:r>
              <a:rPr lang="en-GB" sz="2100" dirty="0">
                <a:solidFill>
                  <a:srgbClr val="006600"/>
                </a:solidFill>
                <a:latin typeface="Sassoon Penpals" panose="02000400000000000000" pitchFamily="50" charset="0"/>
              </a:rPr>
              <a:t>World Wide Web</a:t>
            </a:r>
          </a:p>
          <a:p>
            <a:pPr lvl="0">
              <a:spcAft>
                <a:spcPts val="200"/>
              </a:spcAft>
              <a:defRPr/>
            </a:pPr>
            <a:r>
              <a:rPr lang="en-GB" sz="2100" dirty="0">
                <a:solidFill>
                  <a:srgbClr val="006600"/>
                </a:solidFill>
                <a:latin typeface="Sassoon Penpals" panose="02000400000000000000" pitchFamily="50" charset="0"/>
              </a:rPr>
              <a:t>internet</a:t>
            </a:r>
          </a:p>
          <a:p>
            <a:pPr lvl="0">
              <a:spcAft>
                <a:spcPts val="200"/>
              </a:spcAft>
              <a:defRPr/>
            </a:pPr>
            <a:r>
              <a:rPr lang="en-GB" sz="2100" dirty="0">
                <a:solidFill>
                  <a:srgbClr val="006600"/>
                </a:solidFill>
                <a:latin typeface="Sassoon Penpals" panose="02000400000000000000" pitchFamily="50" charset="0"/>
              </a:rPr>
              <a:t>search engine</a:t>
            </a:r>
          </a:p>
          <a:p>
            <a:pPr lvl="0">
              <a:spcAft>
                <a:spcPts val="200"/>
              </a:spcAft>
              <a:defRPr/>
            </a:pPr>
            <a:r>
              <a:rPr lang="en-GB" sz="2100" dirty="0">
                <a:solidFill>
                  <a:srgbClr val="006600"/>
                </a:solidFill>
                <a:latin typeface="Sassoon Penpals" panose="02000400000000000000" pitchFamily="50" charset="0"/>
              </a:rPr>
              <a:t>indices</a:t>
            </a:r>
          </a:p>
        </p:txBody>
      </p:sp>
      <p:sp>
        <p:nvSpPr>
          <p:cNvPr id="22" name="TextBox 21"/>
          <p:cNvSpPr txBox="1"/>
          <p:nvPr/>
        </p:nvSpPr>
        <p:spPr>
          <a:xfrm>
            <a:off x="7210697" y="4572622"/>
            <a:ext cx="2191557" cy="1810752"/>
          </a:xfrm>
          <a:prstGeom prst="rect">
            <a:avLst/>
          </a:prstGeom>
          <a:noFill/>
        </p:spPr>
        <p:txBody>
          <a:bodyPr wrap="square" rtlCol="0">
            <a:spAutoFit/>
          </a:bodyPr>
          <a:lstStyle/>
          <a:p>
            <a:pPr lvl="0">
              <a:spcAft>
                <a:spcPts val="200"/>
              </a:spcAft>
              <a:defRPr/>
            </a:pPr>
            <a:r>
              <a:rPr lang="en-GB" sz="2100" dirty="0">
                <a:solidFill>
                  <a:srgbClr val="0000FF"/>
                </a:solidFill>
                <a:latin typeface="Sassoon Penpals" panose="02000400000000000000" pitchFamily="50" charset="0"/>
              </a:rPr>
              <a:t>DNS</a:t>
            </a:r>
          </a:p>
          <a:p>
            <a:pPr lvl="0">
              <a:spcAft>
                <a:spcPts val="200"/>
              </a:spcAft>
              <a:defRPr/>
            </a:pPr>
            <a:r>
              <a:rPr lang="en-GB" sz="2100" dirty="0">
                <a:solidFill>
                  <a:srgbClr val="0000FF"/>
                </a:solidFill>
                <a:latin typeface="Sassoon Penpals" panose="02000400000000000000" pitchFamily="50" charset="0"/>
              </a:rPr>
              <a:t>protocols</a:t>
            </a:r>
          </a:p>
          <a:p>
            <a:pPr lvl="0">
              <a:spcAft>
                <a:spcPts val="200"/>
              </a:spcAft>
              <a:defRPr/>
            </a:pPr>
            <a:r>
              <a:rPr lang="en-GB" sz="2100" dirty="0">
                <a:solidFill>
                  <a:srgbClr val="0000FF"/>
                </a:solidFill>
                <a:latin typeface="Sassoon Penpals" panose="02000400000000000000" pitchFamily="50" charset="0"/>
              </a:rPr>
              <a:t>packets</a:t>
            </a:r>
          </a:p>
          <a:p>
            <a:pPr lvl="0">
              <a:spcAft>
                <a:spcPts val="200"/>
              </a:spcAft>
              <a:defRPr/>
            </a:pPr>
            <a:r>
              <a:rPr lang="en-GB" sz="2100" dirty="0">
                <a:solidFill>
                  <a:srgbClr val="0000FF"/>
                </a:solidFill>
                <a:latin typeface="Sassoon Penpals" panose="02000400000000000000" pitchFamily="50" charset="0"/>
              </a:rPr>
              <a:t>public</a:t>
            </a:r>
          </a:p>
          <a:p>
            <a:pPr lvl="0">
              <a:spcAft>
                <a:spcPts val="200"/>
              </a:spcAft>
              <a:defRPr/>
            </a:pPr>
            <a:r>
              <a:rPr lang="en-GB" sz="2100" dirty="0">
                <a:solidFill>
                  <a:srgbClr val="0000FF"/>
                </a:solidFill>
                <a:latin typeface="Sassoon Penpals" panose="02000400000000000000" pitchFamily="50" charset="0"/>
              </a:rPr>
              <a:t>private</a:t>
            </a:r>
          </a:p>
        </p:txBody>
      </p:sp>
      <p:sp>
        <p:nvSpPr>
          <p:cNvPr id="24" name="Rounded Rectangle 38">
            <a:extLst>
              <a:ext uri="{FF2B5EF4-FFF2-40B4-BE49-F238E27FC236}">
                <a16:creationId xmlns:a16="http://schemas.microsoft.com/office/drawing/2014/main" id="{D1F72F37-EA5C-4881-8B12-95ACB3C5F105}"/>
              </a:ext>
            </a:extLst>
          </p:cNvPr>
          <p:cNvSpPr/>
          <p:nvPr/>
        </p:nvSpPr>
        <p:spPr>
          <a:xfrm>
            <a:off x="32657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Learning sequence</a:t>
            </a:r>
          </a:p>
          <a:p>
            <a:pPr marL="342900" lvl="0" indent="-342900">
              <a:spcAft>
                <a:spcPts val="200"/>
              </a:spcAft>
              <a:buFont typeface="+mj-lt"/>
              <a:buAutoNum type="arabicParenR"/>
              <a:defRPr/>
            </a:pPr>
            <a:r>
              <a:rPr lang="en-GB" sz="1500" dirty="0">
                <a:solidFill>
                  <a:schemeClr val="tx1"/>
                </a:solidFill>
                <a:latin typeface="Sassoon Penpals" panose="02000400000000000000" pitchFamily="50" charset="0"/>
              </a:rPr>
              <a:t>Enquire into how online addresses work</a:t>
            </a:r>
            <a:endParaRPr kumimoji="0" lang="en-GB" sz="15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a:p>
            <a:pPr marL="342900" lvl="0" indent="-342900">
              <a:spcAft>
                <a:spcPts val="200"/>
              </a:spcAft>
              <a:buFont typeface="+mj-lt"/>
              <a:buAutoNum type="arabicParenR"/>
              <a:defRPr/>
            </a:pPr>
            <a:r>
              <a:rPr lang="en-GB" sz="1500" dirty="0">
                <a:solidFill>
                  <a:schemeClr val="tx1"/>
                </a:solidFill>
                <a:latin typeface="Sassoon Penpals" panose="02000400000000000000" pitchFamily="50" charset="0"/>
              </a:rPr>
              <a:t>Explore the transfer of data over networks</a:t>
            </a:r>
            <a:endParaRPr lang="en-GB" sz="1500" dirty="0">
              <a:solidFill>
                <a:prstClr val="black"/>
              </a:solidFill>
              <a:latin typeface="Sassoon Penpals" panose="02000400000000000000" pitchFamily="50" charset="0"/>
            </a:endParaRPr>
          </a:p>
          <a:p>
            <a:pPr marL="342900" lvl="0" indent="-342900">
              <a:spcAft>
                <a:spcPts val="200"/>
              </a:spcAft>
              <a:buFont typeface="+mj-lt"/>
              <a:buAutoNum type="arabicParenR"/>
              <a:defRPr/>
            </a:pPr>
            <a:r>
              <a:rPr lang="en-GB" sz="1500" dirty="0">
                <a:solidFill>
                  <a:schemeClr val="tx1"/>
                </a:solidFill>
                <a:latin typeface="Sassoon Penpals" panose="02000400000000000000" pitchFamily="50" charset="0"/>
              </a:rPr>
              <a:t>Explore how to work collaboratively online</a:t>
            </a:r>
            <a:endParaRPr kumimoji="0" lang="en-GB" sz="15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a:p>
            <a:pPr marL="342900" lvl="0" indent="-342900">
              <a:spcAft>
                <a:spcPts val="200"/>
              </a:spcAft>
              <a:buFont typeface="+mj-lt"/>
              <a:buAutoNum type="arabicParenR"/>
              <a:defRPr/>
            </a:pPr>
            <a:r>
              <a:rPr lang="en-GB" sz="1500" dirty="0">
                <a:solidFill>
                  <a:schemeClr val="tx1"/>
                </a:solidFill>
                <a:latin typeface="Sassoon Penpals" panose="02000400000000000000" pitchFamily="50" charset="0"/>
              </a:rPr>
              <a:t>Explore how working together on the internet can be public or private</a:t>
            </a:r>
            <a:endParaRPr lang="en-GB" sz="1500" dirty="0">
              <a:solidFill>
                <a:prstClr val="black"/>
              </a:solidFill>
              <a:latin typeface="Sassoon Penpals" panose="02000400000000000000" pitchFamily="50" charset="0"/>
            </a:endParaRPr>
          </a:p>
          <a:p>
            <a:pPr marL="342900" lvl="0" indent="-342900">
              <a:spcAft>
                <a:spcPts val="200"/>
              </a:spcAft>
              <a:buFont typeface="+mj-lt"/>
              <a:buAutoNum type="arabicParenR"/>
              <a:defRPr/>
            </a:pPr>
            <a:r>
              <a:rPr lang="en-GB" sz="1500" dirty="0">
                <a:solidFill>
                  <a:schemeClr val="tx1"/>
                </a:solidFill>
                <a:latin typeface="Sassoon Penpals" panose="02000400000000000000" pitchFamily="50" charset="0"/>
              </a:rPr>
              <a:t>Explore different methods of communication online</a:t>
            </a:r>
            <a:endParaRPr kumimoji="0" lang="en-GB" sz="15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a:p>
            <a:pPr marL="342900" lvl="0" indent="-342900">
              <a:spcAft>
                <a:spcPts val="200"/>
              </a:spcAft>
              <a:buFont typeface="+mj-lt"/>
              <a:buAutoNum type="arabicParenR"/>
              <a:defRPr/>
            </a:pPr>
            <a:r>
              <a:rPr lang="en-GB" sz="1500" dirty="0">
                <a:solidFill>
                  <a:schemeClr val="tx1"/>
                </a:solidFill>
                <a:latin typeface="Sassoon Penpals" panose="02000400000000000000" pitchFamily="50" charset="0"/>
              </a:rPr>
              <a:t>Communicate how to work together online responsibly</a:t>
            </a:r>
            <a:endParaRPr lang="en-GB" sz="1500" dirty="0">
              <a:solidFill>
                <a:prstClr val="black"/>
              </a:solidFill>
              <a:latin typeface="Sassoon Penpals" panose="02000400000000000000" pitchFamily="50" charset="0"/>
            </a:endParaRPr>
          </a:p>
          <a:p>
            <a:pPr marL="342900" marR="0" lvl="0" indent="-342900" algn="l" defTabSz="914400" rtl="0" eaLnBrk="1" fontAlgn="auto" latinLnBrk="0" hangingPunct="1">
              <a:lnSpc>
                <a:spcPct val="100000"/>
              </a:lnSpc>
              <a:spcBef>
                <a:spcPts val="0"/>
              </a:spcBef>
              <a:spcAft>
                <a:spcPts val="200"/>
              </a:spcAft>
              <a:buClrTx/>
              <a:buSzTx/>
              <a:buFont typeface="+mj-lt"/>
              <a:buAutoNum type="arabicParenR"/>
              <a:tabLst/>
              <a:defRPr/>
            </a:pPr>
            <a:endParaRPr kumimoji="0" lang="en-GB" sz="18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pic>
        <p:nvPicPr>
          <p:cNvPr id="27" name="Picture 2" descr="13,418 Dartboard Illustrations, Royalty-Free Vector Graphics &amp; Clip Art -  iStock">
            <a:extLst>
              <a:ext uri="{FF2B5EF4-FFF2-40B4-BE49-F238E27FC236}">
                <a16:creationId xmlns:a16="http://schemas.microsoft.com/office/drawing/2014/main" id="{15A29A7C-E2AE-4453-A02E-7AF1572FB6F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448" b="4535"/>
          <a:stretch/>
        </p:blipFill>
        <p:spPr bwMode="auto">
          <a:xfrm>
            <a:off x="4129253" y="1472914"/>
            <a:ext cx="512215" cy="5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C4FAA38B-356A-43BC-82C7-0026EFE4846C}"/>
              </a:ext>
            </a:extLst>
          </p:cNvPr>
          <p:cNvPicPr>
            <a:picLocks noChangeAspect="1"/>
          </p:cNvPicPr>
          <p:nvPr/>
        </p:nvPicPr>
        <p:blipFill>
          <a:blip r:embed="rId5"/>
          <a:stretch>
            <a:fillRect/>
          </a:stretch>
        </p:blipFill>
        <p:spPr>
          <a:xfrm>
            <a:off x="8859002" y="1472914"/>
            <a:ext cx="543253" cy="540000"/>
          </a:xfrm>
          <a:prstGeom prst="rect">
            <a:avLst/>
          </a:prstGeom>
        </p:spPr>
      </p:pic>
      <p:grpSp>
        <p:nvGrpSpPr>
          <p:cNvPr id="61" name="Group 60">
            <a:extLst>
              <a:ext uri="{FF2B5EF4-FFF2-40B4-BE49-F238E27FC236}">
                <a16:creationId xmlns:a16="http://schemas.microsoft.com/office/drawing/2014/main" id="{EC826AF3-878B-496F-9A3D-AE55C1C1C105}"/>
              </a:ext>
            </a:extLst>
          </p:cNvPr>
          <p:cNvGrpSpPr>
            <a:grpSpLocks noChangeAspect="1"/>
          </p:cNvGrpSpPr>
          <p:nvPr/>
        </p:nvGrpSpPr>
        <p:grpSpPr>
          <a:xfrm>
            <a:off x="5262254" y="3161326"/>
            <a:ext cx="4140000" cy="438608"/>
            <a:chOff x="344725" y="1524000"/>
            <a:chExt cx="8478075" cy="898200"/>
          </a:xfrm>
        </p:grpSpPr>
        <p:grpSp>
          <p:nvGrpSpPr>
            <p:cNvPr id="62" name="Google Shape;143;p21">
              <a:extLst>
                <a:ext uri="{FF2B5EF4-FFF2-40B4-BE49-F238E27FC236}">
                  <a16:creationId xmlns:a16="http://schemas.microsoft.com/office/drawing/2014/main" id="{927B8F00-2C6D-48DC-A25F-017DDCF431A5}"/>
                </a:ext>
              </a:extLst>
            </p:cNvPr>
            <p:cNvGrpSpPr/>
            <p:nvPr/>
          </p:nvGrpSpPr>
          <p:grpSpPr>
            <a:xfrm>
              <a:off x="420627" y="1577250"/>
              <a:ext cx="8302752" cy="794400"/>
              <a:chOff x="214014" y="2052750"/>
              <a:chExt cx="8302752" cy="794400"/>
            </a:xfrm>
          </p:grpSpPr>
          <p:sp>
            <p:nvSpPr>
              <p:cNvPr id="76" name="Google Shape;144;p21">
                <a:extLst>
                  <a:ext uri="{FF2B5EF4-FFF2-40B4-BE49-F238E27FC236}">
                    <a16:creationId xmlns:a16="http://schemas.microsoft.com/office/drawing/2014/main" id="{D86715CB-F8B8-4D3D-BE51-7A17BC222476}"/>
                  </a:ext>
                </a:extLst>
              </p:cNvPr>
              <p:cNvSpPr txBox="1"/>
              <p:nvPr/>
            </p:nvSpPr>
            <p:spPr>
              <a:xfrm>
                <a:off x="342125" y="2052750"/>
                <a:ext cx="719100" cy="794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500">
                    <a:latin typeface="Quicksand"/>
                    <a:ea typeface="Quicksand"/>
                    <a:cs typeface="Quicksand"/>
                    <a:sym typeface="Quicksand"/>
                  </a:rPr>
                  <a:t>To:</a:t>
                </a:r>
                <a:endParaRPr sz="500">
                  <a:latin typeface="Quicksand"/>
                  <a:ea typeface="Quicksand"/>
                  <a:cs typeface="Quicksand"/>
                  <a:sym typeface="Quicksand"/>
                </a:endParaRPr>
              </a:p>
              <a:p>
                <a:pPr marL="0" lvl="0" indent="0" algn="l" rtl="0">
                  <a:spcBef>
                    <a:spcPts val="0"/>
                  </a:spcBef>
                  <a:spcAft>
                    <a:spcPts val="0"/>
                  </a:spcAft>
                  <a:buNone/>
                </a:pPr>
                <a:endParaRPr sz="500">
                  <a:latin typeface="Quicksand"/>
                  <a:ea typeface="Quicksand"/>
                  <a:cs typeface="Quicksand"/>
                  <a:sym typeface="Quicksand"/>
                </a:endParaRPr>
              </a:p>
              <a:p>
                <a:pPr marL="0" lvl="0" indent="0" algn="ctr" rtl="0">
                  <a:spcBef>
                    <a:spcPts val="0"/>
                  </a:spcBef>
                  <a:spcAft>
                    <a:spcPts val="0"/>
                  </a:spcAft>
                  <a:buNone/>
                </a:pPr>
                <a:r>
                  <a:rPr lang="en-GB" sz="500">
                    <a:latin typeface="Quicksand"/>
                    <a:ea typeface="Quicksand"/>
                    <a:cs typeface="Quicksand"/>
                    <a:sym typeface="Quicksand"/>
                  </a:rPr>
                  <a:t>___</a:t>
                </a:r>
                <a:endParaRPr sz="500">
                  <a:latin typeface="Quicksand"/>
                  <a:ea typeface="Quicksand"/>
                  <a:cs typeface="Quicksand"/>
                  <a:sym typeface="Quicksand"/>
                </a:endParaRPr>
              </a:p>
            </p:txBody>
          </p:sp>
          <p:sp>
            <p:nvSpPr>
              <p:cNvPr id="77" name="Google Shape;145;p21">
                <a:extLst>
                  <a:ext uri="{FF2B5EF4-FFF2-40B4-BE49-F238E27FC236}">
                    <a16:creationId xmlns:a16="http://schemas.microsoft.com/office/drawing/2014/main" id="{9079F333-B090-4CFD-81FB-541F7203E1E7}"/>
                  </a:ext>
                </a:extLst>
              </p:cNvPr>
              <p:cNvSpPr txBox="1"/>
              <p:nvPr/>
            </p:nvSpPr>
            <p:spPr>
              <a:xfrm>
                <a:off x="1902275" y="2052750"/>
                <a:ext cx="817500" cy="794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500">
                    <a:latin typeface="Quicksand"/>
                    <a:ea typeface="Quicksand"/>
                    <a:cs typeface="Quicksand"/>
                    <a:sym typeface="Quicksand"/>
                  </a:rPr>
                  <a:t>Packet no.</a:t>
                </a:r>
                <a:endParaRPr sz="500">
                  <a:latin typeface="Quicksand"/>
                  <a:ea typeface="Quicksand"/>
                  <a:cs typeface="Quicksand"/>
                  <a:sym typeface="Quicksand"/>
                </a:endParaRPr>
              </a:p>
              <a:p>
                <a:pPr marL="0" lvl="0" indent="0" algn="ctr" rtl="0">
                  <a:spcBef>
                    <a:spcPts val="0"/>
                  </a:spcBef>
                  <a:spcAft>
                    <a:spcPts val="0"/>
                  </a:spcAft>
                  <a:buNone/>
                </a:pPr>
                <a:r>
                  <a:rPr lang="en-GB" sz="500">
                    <a:latin typeface="Quicksand"/>
                    <a:ea typeface="Quicksand"/>
                    <a:cs typeface="Quicksand"/>
                    <a:sym typeface="Quicksand"/>
                  </a:rPr>
                  <a:t>__</a:t>
                </a:r>
                <a:endParaRPr sz="500">
                  <a:latin typeface="Quicksand"/>
                  <a:ea typeface="Quicksand"/>
                  <a:cs typeface="Quicksand"/>
                  <a:sym typeface="Quicksand"/>
                </a:endParaRPr>
              </a:p>
            </p:txBody>
          </p:sp>
          <p:sp>
            <p:nvSpPr>
              <p:cNvPr id="78" name="Google Shape;146;p21">
                <a:extLst>
                  <a:ext uri="{FF2B5EF4-FFF2-40B4-BE49-F238E27FC236}">
                    <a16:creationId xmlns:a16="http://schemas.microsoft.com/office/drawing/2014/main" id="{0A68C525-483C-417A-ADF8-3619CB7AF1E4}"/>
                  </a:ext>
                </a:extLst>
              </p:cNvPr>
              <p:cNvSpPr txBox="1"/>
              <p:nvPr/>
            </p:nvSpPr>
            <p:spPr>
              <a:xfrm>
                <a:off x="2719775" y="2052750"/>
                <a:ext cx="329100" cy="794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400">
                    <a:latin typeface="Quicksand"/>
                    <a:ea typeface="Quicksand"/>
                    <a:cs typeface="Quicksand"/>
                    <a:sym typeface="Quicksand"/>
                  </a:rPr>
                  <a:t>of</a:t>
                </a:r>
                <a:endParaRPr sz="400">
                  <a:latin typeface="Quicksand"/>
                  <a:ea typeface="Quicksand"/>
                  <a:cs typeface="Quicksand"/>
                  <a:sym typeface="Quicksand"/>
                </a:endParaRPr>
              </a:p>
            </p:txBody>
          </p:sp>
          <p:sp>
            <p:nvSpPr>
              <p:cNvPr id="79" name="Google Shape;147;p21">
                <a:extLst>
                  <a:ext uri="{FF2B5EF4-FFF2-40B4-BE49-F238E27FC236}">
                    <a16:creationId xmlns:a16="http://schemas.microsoft.com/office/drawing/2014/main" id="{B5ADC28B-D0E7-4547-9496-01A0C13BC7E0}"/>
                  </a:ext>
                </a:extLst>
              </p:cNvPr>
              <p:cNvSpPr txBox="1"/>
              <p:nvPr/>
            </p:nvSpPr>
            <p:spPr>
              <a:xfrm>
                <a:off x="3048875" y="2052750"/>
                <a:ext cx="1010100" cy="794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500">
                    <a:latin typeface="Quicksand"/>
                    <a:ea typeface="Quicksand"/>
                    <a:cs typeface="Quicksand"/>
                    <a:sym typeface="Quicksand"/>
                  </a:rPr>
                  <a:t>Total no. of packets.</a:t>
                </a:r>
                <a:endParaRPr sz="500">
                  <a:latin typeface="Quicksand"/>
                  <a:ea typeface="Quicksand"/>
                  <a:cs typeface="Quicksand"/>
                  <a:sym typeface="Quicksand"/>
                </a:endParaRPr>
              </a:p>
              <a:p>
                <a:pPr marL="0" lvl="0" indent="0" algn="ctr" rtl="0">
                  <a:spcBef>
                    <a:spcPts val="0"/>
                  </a:spcBef>
                  <a:spcAft>
                    <a:spcPts val="0"/>
                  </a:spcAft>
                  <a:buNone/>
                </a:pPr>
                <a:r>
                  <a:rPr lang="en-GB" sz="500">
                    <a:latin typeface="Quicksand"/>
                    <a:ea typeface="Quicksand"/>
                    <a:cs typeface="Quicksand"/>
                    <a:sym typeface="Quicksand"/>
                  </a:rPr>
                  <a:t>__</a:t>
                </a:r>
                <a:endParaRPr sz="500">
                  <a:latin typeface="Quicksand"/>
                  <a:ea typeface="Quicksand"/>
                  <a:cs typeface="Quicksand"/>
                  <a:sym typeface="Quicksand"/>
                </a:endParaRPr>
              </a:p>
            </p:txBody>
          </p:sp>
          <p:sp>
            <p:nvSpPr>
              <p:cNvPr id="80" name="Google Shape;148;p21">
                <a:extLst>
                  <a:ext uri="{FF2B5EF4-FFF2-40B4-BE49-F238E27FC236}">
                    <a16:creationId xmlns:a16="http://schemas.microsoft.com/office/drawing/2014/main" id="{F429E1EE-FDC6-4D6F-8455-E723D9A9C98E}"/>
                  </a:ext>
                </a:extLst>
              </p:cNvPr>
              <p:cNvSpPr txBox="1"/>
              <p:nvPr/>
            </p:nvSpPr>
            <p:spPr>
              <a:xfrm>
                <a:off x="4178675" y="2052750"/>
                <a:ext cx="518400" cy="794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GB" sz="1100">
                    <a:latin typeface="Quicksand"/>
                    <a:ea typeface="Quicksand"/>
                    <a:cs typeface="Quicksand"/>
                    <a:sym typeface="Quicksand"/>
                  </a:rPr>
                  <a:t>_</a:t>
                </a:r>
                <a:endParaRPr sz="1100">
                  <a:latin typeface="Quicksand"/>
                  <a:ea typeface="Quicksand"/>
                  <a:cs typeface="Quicksand"/>
                  <a:sym typeface="Quicksand"/>
                </a:endParaRPr>
              </a:p>
            </p:txBody>
          </p:sp>
          <p:sp>
            <p:nvSpPr>
              <p:cNvPr id="81" name="Google Shape;149;p21">
                <a:extLst>
                  <a:ext uri="{FF2B5EF4-FFF2-40B4-BE49-F238E27FC236}">
                    <a16:creationId xmlns:a16="http://schemas.microsoft.com/office/drawing/2014/main" id="{5D97D9F8-D2F5-4376-B15E-4556C64D4386}"/>
                  </a:ext>
                </a:extLst>
              </p:cNvPr>
              <p:cNvSpPr txBox="1"/>
              <p:nvPr/>
            </p:nvSpPr>
            <p:spPr>
              <a:xfrm>
                <a:off x="1061175" y="2052750"/>
                <a:ext cx="719100" cy="794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500">
                    <a:latin typeface="Quicksand"/>
                    <a:ea typeface="Quicksand"/>
                    <a:cs typeface="Quicksand"/>
                    <a:sym typeface="Quicksand"/>
                  </a:rPr>
                  <a:t>From:</a:t>
                </a:r>
                <a:endParaRPr sz="500">
                  <a:latin typeface="Quicksand"/>
                  <a:ea typeface="Quicksand"/>
                  <a:cs typeface="Quicksand"/>
                  <a:sym typeface="Quicksand"/>
                </a:endParaRPr>
              </a:p>
              <a:p>
                <a:pPr marL="0" lvl="0" indent="0" algn="ctr" rtl="0">
                  <a:spcBef>
                    <a:spcPts val="0"/>
                  </a:spcBef>
                  <a:spcAft>
                    <a:spcPts val="0"/>
                  </a:spcAft>
                  <a:buNone/>
                </a:pPr>
                <a:endParaRPr sz="500">
                  <a:latin typeface="Quicksand"/>
                  <a:ea typeface="Quicksand"/>
                  <a:cs typeface="Quicksand"/>
                  <a:sym typeface="Quicksand"/>
                </a:endParaRPr>
              </a:p>
              <a:p>
                <a:pPr marL="0" lvl="0" indent="0" algn="ctr" rtl="0">
                  <a:spcBef>
                    <a:spcPts val="0"/>
                  </a:spcBef>
                  <a:spcAft>
                    <a:spcPts val="0"/>
                  </a:spcAft>
                  <a:buNone/>
                </a:pPr>
                <a:r>
                  <a:rPr lang="en-GB" sz="500">
                    <a:latin typeface="Quicksand"/>
                    <a:ea typeface="Quicksand"/>
                    <a:cs typeface="Quicksand"/>
                    <a:sym typeface="Quicksand"/>
                  </a:rPr>
                  <a:t>___</a:t>
                </a:r>
                <a:endParaRPr sz="500">
                  <a:latin typeface="Quicksand"/>
                  <a:ea typeface="Quicksand"/>
                  <a:cs typeface="Quicksand"/>
                  <a:sym typeface="Quicksand"/>
                </a:endParaRPr>
              </a:p>
            </p:txBody>
          </p:sp>
          <p:sp>
            <p:nvSpPr>
              <p:cNvPr id="82" name="Google Shape;150;p21">
                <a:extLst>
                  <a:ext uri="{FF2B5EF4-FFF2-40B4-BE49-F238E27FC236}">
                    <a16:creationId xmlns:a16="http://schemas.microsoft.com/office/drawing/2014/main" id="{67FE720A-3F33-49A9-BBEC-9051C8E4D152}"/>
                  </a:ext>
                </a:extLst>
              </p:cNvPr>
              <p:cNvSpPr txBox="1"/>
              <p:nvPr/>
            </p:nvSpPr>
            <p:spPr>
              <a:xfrm>
                <a:off x="1780275" y="2052750"/>
                <a:ext cx="119700" cy="7944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00">
                  <a:latin typeface="Quicksand"/>
                  <a:ea typeface="Quicksand"/>
                  <a:cs typeface="Quicksand"/>
                  <a:sym typeface="Quicksand"/>
                </a:endParaRPr>
              </a:p>
            </p:txBody>
          </p:sp>
          <p:sp>
            <p:nvSpPr>
              <p:cNvPr id="83" name="Google Shape;151;p21">
                <a:extLst>
                  <a:ext uri="{FF2B5EF4-FFF2-40B4-BE49-F238E27FC236}">
                    <a16:creationId xmlns:a16="http://schemas.microsoft.com/office/drawing/2014/main" id="{3ECA6AD2-9010-434E-A9BB-6ABA79FACECC}"/>
                  </a:ext>
                </a:extLst>
              </p:cNvPr>
              <p:cNvSpPr txBox="1"/>
              <p:nvPr/>
            </p:nvSpPr>
            <p:spPr>
              <a:xfrm>
                <a:off x="4058975" y="2052750"/>
                <a:ext cx="119700" cy="7944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00">
                  <a:latin typeface="Quicksand"/>
                  <a:ea typeface="Quicksand"/>
                  <a:cs typeface="Quicksand"/>
                  <a:sym typeface="Quicksand"/>
                </a:endParaRPr>
              </a:p>
            </p:txBody>
          </p:sp>
          <p:sp>
            <p:nvSpPr>
              <p:cNvPr id="84" name="Google Shape;152;p21">
                <a:extLst>
                  <a:ext uri="{FF2B5EF4-FFF2-40B4-BE49-F238E27FC236}">
                    <a16:creationId xmlns:a16="http://schemas.microsoft.com/office/drawing/2014/main" id="{5469A571-FD9B-4A3B-8CA0-9B045F8EF7B4}"/>
                  </a:ext>
                </a:extLst>
              </p:cNvPr>
              <p:cNvSpPr txBox="1"/>
              <p:nvPr/>
            </p:nvSpPr>
            <p:spPr>
              <a:xfrm>
                <a:off x="4707425" y="2052750"/>
                <a:ext cx="518400" cy="794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GB" sz="1100">
                    <a:latin typeface="Quicksand"/>
                    <a:ea typeface="Quicksand"/>
                    <a:cs typeface="Quicksand"/>
                    <a:sym typeface="Quicksand"/>
                  </a:rPr>
                  <a:t>_</a:t>
                </a:r>
                <a:endParaRPr sz="1100">
                  <a:latin typeface="Quicksand"/>
                  <a:ea typeface="Quicksand"/>
                  <a:cs typeface="Quicksand"/>
                  <a:sym typeface="Quicksand"/>
                </a:endParaRPr>
              </a:p>
            </p:txBody>
          </p:sp>
          <p:sp>
            <p:nvSpPr>
              <p:cNvPr id="85" name="Google Shape;153;p21">
                <a:extLst>
                  <a:ext uri="{FF2B5EF4-FFF2-40B4-BE49-F238E27FC236}">
                    <a16:creationId xmlns:a16="http://schemas.microsoft.com/office/drawing/2014/main" id="{F217E0F5-B2F7-4C58-BE70-D2F131122AEC}"/>
                  </a:ext>
                </a:extLst>
              </p:cNvPr>
              <p:cNvSpPr txBox="1"/>
              <p:nvPr/>
            </p:nvSpPr>
            <p:spPr>
              <a:xfrm>
                <a:off x="5236175" y="2052750"/>
                <a:ext cx="518400" cy="794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GB" sz="1100">
                    <a:latin typeface="Quicksand"/>
                    <a:ea typeface="Quicksand"/>
                    <a:cs typeface="Quicksand"/>
                    <a:sym typeface="Quicksand"/>
                  </a:rPr>
                  <a:t>_</a:t>
                </a:r>
                <a:endParaRPr sz="1100">
                  <a:latin typeface="Quicksand"/>
                  <a:ea typeface="Quicksand"/>
                  <a:cs typeface="Quicksand"/>
                  <a:sym typeface="Quicksand"/>
                </a:endParaRPr>
              </a:p>
            </p:txBody>
          </p:sp>
          <p:sp>
            <p:nvSpPr>
              <p:cNvPr id="86" name="Google Shape;154;p21">
                <a:extLst>
                  <a:ext uri="{FF2B5EF4-FFF2-40B4-BE49-F238E27FC236}">
                    <a16:creationId xmlns:a16="http://schemas.microsoft.com/office/drawing/2014/main" id="{822847EA-A6C0-4881-8B76-6539CE06D79E}"/>
                  </a:ext>
                </a:extLst>
              </p:cNvPr>
              <p:cNvSpPr txBox="1"/>
              <p:nvPr/>
            </p:nvSpPr>
            <p:spPr>
              <a:xfrm>
                <a:off x="5764925" y="2052750"/>
                <a:ext cx="518400" cy="794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GB" sz="1100">
                    <a:latin typeface="Quicksand"/>
                    <a:ea typeface="Quicksand"/>
                    <a:cs typeface="Quicksand"/>
                    <a:sym typeface="Quicksand"/>
                  </a:rPr>
                  <a:t>_</a:t>
                </a:r>
                <a:endParaRPr sz="1100">
                  <a:latin typeface="Quicksand"/>
                  <a:ea typeface="Quicksand"/>
                  <a:cs typeface="Quicksand"/>
                  <a:sym typeface="Quicksand"/>
                </a:endParaRPr>
              </a:p>
            </p:txBody>
          </p:sp>
          <p:sp>
            <p:nvSpPr>
              <p:cNvPr id="87" name="Google Shape;155;p21">
                <a:extLst>
                  <a:ext uri="{FF2B5EF4-FFF2-40B4-BE49-F238E27FC236}">
                    <a16:creationId xmlns:a16="http://schemas.microsoft.com/office/drawing/2014/main" id="{5287EA82-883E-4EEA-A251-00CF2DC0C6E1}"/>
                  </a:ext>
                </a:extLst>
              </p:cNvPr>
              <p:cNvSpPr txBox="1"/>
              <p:nvPr/>
            </p:nvSpPr>
            <p:spPr>
              <a:xfrm>
                <a:off x="6293675" y="2052750"/>
                <a:ext cx="518400" cy="794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GB" sz="1100">
                    <a:latin typeface="Quicksand"/>
                    <a:ea typeface="Quicksand"/>
                    <a:cs typeface="Quicksand"/>
                    <a:sym typeface="Quicksand"/>
                  </a:rPr>
                  <a:t>_</a:t>
                </a:r>
                <a:endParaRPr sz="1100">
                  <a:latin typeface="Quicksand"/>
                  <a:ea typeface="Quicksand"/>
                  <a:cs typeface="Quicksand"/>
                  <a:sym typeface="Quicksand"/>
                </a:endParaRPr>
              </a:p>
            </p:txBody>
          </p:sp>
          <p:sp>
            <p:nvSpPr>
              <p:cNvPr id="88" name="Google Shape;156;p21">
                <a:extLst>
                  <a:ext uri="{FF2B5EF4-FFF2-40B4-BE49-F238E27FC236}">
                    <a16:creationId xmlns:a16="http://schemas.microsoft.com/office/drawing/2014/main" id="{87816F69-395C-40A9-A0BA-E6B27AA75A22}"/>
                  </a:ext>
                </a:extLst>
              </p:cNvPr>
              <p:cNvSpPr txBox="1"/>
              <p:nvPr/>
            </p:nvSpPr>
            <p:spPr>
              <a:xfrm>
                <a:off x="6822425" y="2052750"/>
                <a:ext cx="518400" cy="794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GB" sz="1100">
                    <a:latin typeface="Quicksand"/>
                    <a:ea typeface="Quicksand"/>
                    <a:cs typeface="Quicksand"/>
                    <a:sym typeface="Quicksand"/>
                  </a:rPr>
                  <a:t>_</a:t>
                </a:r>
                <a:endParaRPr sz="1100">
                  <a:latin typeface="Quicksand"/>
                  <a:ea typeface="Quicksand"/>
                  <a:cs typeface="Quicksand"/>
                  <a:sym typeface="Quicksand"/>
                </a:endParaRPr>
              </a:p>
            </p:txBody>
          </p:sp>
          <p:sp>
            <p:nvSpPr>
              <p:cNvPr id="89" name="Google Shape;157;p21">
                <a:extLst>
                  <a:ext uri="{FF2B5EF4-FFF2-40B4-BE49-F238E27FC236}">
                    <a16:creationId xmlns:a16="http://schemas.microsoft.com/office/drawing/2014/main" id="{5990505B-F987-4C1C-9EC6-F97ED68EF695}"/>
                  </a:ext>
                </a:extLst>
              </p:cNvPr>
              <p:cNvSpPr txBox="1"/>
              <p:nvPr/>
            </p:nvSpPr>
            <p:spPr>
              <a:xfrm>
                <a:off x="7351175" y="2052750"/>
                <a:ext cx="518400" cy="794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GB" sz="1100">
                    <a:latin typeface="Quicksand"/>
                    <a:ea typeface="Quicksand"/>
                    <a:cs typeface="Quicksand"/>
                    <a:sym typeface="Quicksand"/>
                  </a:rPr>
                  <a:t>_</a:t>
                </a:r>
                <a:endParaRPr sz="1100">
                  <a:latin typeface="Quicksand"/>
                  <a:ea typeface="Quicksand"/>
                  <a:cs typeface="Quicksand"/>
                  <a:sym typeface="Quicksand"/>
                </a:endParaRPr>
              </a:p>
            </p:txBody>
          </p:sp>
          <p:sp>
            <p:nvSpPr>
              <p:cNvPr id="90" name="Google Shape;158;p21">
                <a:extLst>
                  <a:ext uri="{FF2B5EF4-FFF2-40B4-BE49-F238E27FC236}">
                    <a16:creationId xmlns:a16="http://schemas.microsoft.com/office/drawing/2014/main" id="{5D19EE83-B61E-43EA-A866-3164C190961D}"/>
                  </a:ext>
                </a:extLst>
              </p:cNvPr>
              <p:cNvSpPr txBox="1"/>
              <p:nvPr/>
            </p:nvSpPr>
            <p:spPr>
              <a:xfrm>
                <a:off x="7879925" y="2052750"/>
                <a:ext cx="518400" cy="794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GB" sz="1100">
                    <a:latin typeface="Quicksand"/>
                    <a:ea typeface="Quicksand"/>
                    <a:cs typeface="Quicksand"/>
                    <a:sym typeface="Quicksand"/>
                  </a:rPr>
                  <a:t>_</a:t>
                </a:r>
                <a:endParaRPr sz="1100">
                  <a:latin typeface="Quicksand"/>
                  <a:ea typeface="Quicksand"/>
                  <a:cs typeface="Quicksand"/>
                  <a:sym typeface="Quicksand"/>
                </a:endParaRPr>
              </a:p>
            </p:txBody>
          </p:sp>
          <p:sp>
            <p:nvSpPr>
              <p:cNvPr id="91" name="Google Shape;159;p21">
                <a:extLst>
                  <a:ext uri="{FF2B5EF4-FFF2-40B4-BE49-F238E27FC236}">
                    <a16:creationId xmlns:a16="http://schemas.microsoft.com/office/drawing/2014/main" id="{34FC28C9-3D65-4C55-BE36-B5F007750A61}"/>
                  </a:ext>
                </a:extLst>
              </p:cNvPr>
              <p:cNvSpPr txBox="1"/>
              <p:nvPr/>
            </p:nvSpPr>
            <p:spPr>
              <a:xfrm>
                <a:off x="214014" y="2052750"/>
                <a:ext cx="119700" cy="7944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00">
                  <a:latin typeface="Quicksand"/>
                  <a:ea typeface="Quicksand"/>
                  <a:cs typeface="Quicksand"/>
                  <a:sym typeface="Quicksand"/>
                </a:endParaRPr>
              </a:p>
            </p:txBody>
          </p:sp>
          <p:sp>
            <p:nvSpPr>
              <p:cNvPr id="92" name="Google Shape;160;p21">
                <a:extLst>
                  <a:ext uri="{FF2B5EF4-FFF2-40B4-BE49-F238E27FC236}">
                    <a16:creationId xmlns:a16="http://schemas.microsoft.com/office/drawing/2014/main" id="{2A180589-1B05-478F-A68F-661E9BA3F227}"/>
                  </a:ext>
                </a:extLst>
              </p:cNvPr>
              <p:cNvSpPr txBox="1"/>
              <p:nvPr/>
            </p:nvSpPr>
            <p:spPr>
              <a:xfrm>
                <a:off x="8397066" y="2052750"/>
                <a:ext cx="119700" cy="7944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00">
                  <a:latin typeface="Quicksand"/>
                  <a:ea typeface="Quicksand"/>
                  <a:cs typeface="Quicksand"/>
                  <a:sym typeface="Quicksand"/>
                </a:endParaRPr>
              </a:p>
            </p:txBody>
          </p:sp>
        </p:grpSp>
        <p:sp>
          <p:nvSpPr>
            <p:cNvPr id="63" name="Google Shape;162;p21">
              <a:extLst>
                <a:ext uri="{FF2B5EF4-FFF2-40B4-BE49-F238E27FC236}">
                  <a16:creationId xmlns:a16="http://schemas.microsoft.com/office/drawing/2014/main" id="{FA25EA28-D12A-4EEF-938E-FA7AAA208B6D}"/>
                </a:ext>
              </a:extLst>
            </p:cNvPr>
            <p:cNvSpPr/>
            <p:nvPr/>
          </p:nvSpPr>
          <p:spPr>
            <a:xfrm>
              <a:off x="344725" y="1524000"/>
              <a:ext cx="3982500" cy="898200"/>
            </a:xfrm>
            <a:prstGeom prst="roundRect">
              <a:avLst>
                <a:gd name="adj" fmla="val 16667"/>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600"/>
            </a:p>
          </p:txBody>
        </p:sp>
        <p:sp>
          <p:nvSpPr>
            <p:cNvPr id="64" name="Google Shape;164;p21">
              <a:extLst>
                <a:ext uri="{FF2B5EF4-FFF2-40B4-BE49-F238E27FC236}">
                  <a16:creationId xmlns:a16="http://schemas.microsoft.com/office/drawing/2014/main" id="{213A0C8E-1681-4481-B8BB-BB3E453F0AE5}"/>
                </a:ext>
              </a:extLst>
            </p:cNvPr>
            <p:cNvSpPr/>
            <p:nvPr/>
          </p:nvSpPr>
          <p:spPr>
            <a:xfrm>
              <a:off x="4407400" y="1524000"/>
              <a:ext cx="4415400" cy="898200"/>
            </a:xfrm>
            <a:prstGeom prst="roundRect">
              <a:avLst>
                <a:gd name="adj" fmla="val 16667"/>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600"/>
            </a:p>
          </p:txBody>
        </p:sp>
        <p:sp>
          <p:nvSpPr>
            <p:cNvPr id="65" name="Google Shape;165;p21">
              <a:extLst>
                <a:ext uri="{FF2B5EF4-FFF2-40B4-BE49-F238E27FC236}">
                  <a16:creationId xmlns:a16="http://schemas.microsoft.com/office/drawing/2014/main" id="{BCDAE9EE-E147-4A49-9B56-D01BE392D1DC}"/>
                </a:ext>
              </a:extLst>
            </p:cNvPr>
            <p:cNvSpPr txBox="1"/>
            <p:nvPr/>
          </p:nvSpPr>
          <p:spPr>
            <a:xfrm>
              <a:off x="745550" y="1974575"/>
              <a:ext cx="361200" cy="213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GB" sz="600" b="1">
                  <a:solidFill>
                    <a:schemeClr val="dk1"/>
                  </a:solidFill>
                  <a:latin typeface="Quicksand"/>
                  <a:ea typeface="Quicksand"/>
                  <a:cs typeface="Quicksand"/>
                  <a:sym typeface="Quicksand"/>
                </a:rPr>
                <a:t>10</a:t>
              </a:r>
              <a:endParaRPr sz="600" b="1">
                <a:solidFill>
                  <a:schemeClr val="dk1"/>
                </a:solidFill>
                <a:latin typeface="Quicksand"/>
                <a:ea typeface="Quicksand"/>
                <a:cs typeface="Quicksand"/>
                <a:sym typeface="Quicksand"/>
              </a:endParaRPr>
            </a:p>
          </p:txBody>
        </p:sp>
        <p:sp>
          <p:nvSpPr>
            <p:cNvPr id="66" name="Google Shape;166;p21">
              <a:extLst>
                <a:ext uri="{FF2B5EF4-FFF2-40B4-BE49-F238E27FC236}">
                  <a16:creationId xmlns:a16="http://schemas.microsoft.com/office/drawing/2014/main" id="{19287BF2-CA4A-4884-B21C-CAC46F597431}"/>
                </a:ext>
              </a:extLst>
            </p:cNvPr>
            <p:cNvSpPr txBox="1"/>
            <p:nvPr/>
          </p:nvSpPr>
          <p:spPr>
            <a:xfrm>
              <a:off x="1462400" y="1974575"/>
              <a:ext cx="361200" cy="213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GB" sz="600" b="1">
                  <a:solidFill>
                    <a:schemeClr val="dk1"/>
                  </a:solidFill>
                  <a:latin typeface="Quicksand"/>
                  <a:ea typeface="Quicksand"/>
                  <a:cs typeface="Quicksand"/>
                  <a:sym typeface="Quicksand"/>
                </a:rPr>
                <a:t>7</a:t>
              </a:r>
              <a:endParaRPr sz="600" b="1">
                <a:solidFill>
                  <a:schemeClr val="dk1"/>
                </a:solidFill>
                <a:latin typeface="Quicksand"/>
                <a:ea typeface="Quicksand"/>
                <a:cs typeface="Quicksand"/>
                <a:sym typeface="Quicksand"/>
              </a:endParaRPr>
            </a:p>
          </p:txBody>
        </p:sp>
        <p:sp>
          <p:nvSpPr>
            <p:cNvPr id="67" name="Google Shape;167;p21">
              <a:extLst>
                <a:ext uri="{FF2B5EF4-FFF2-40B4-BE49-F238E27FC236}">
                  <a16:creationId xmlns:a16="http://schemas.microsoft.com/office/drawing/2014/main" id="{601B85C7-39C2-48CE-BF29-4572711DFBF8}"/>
                </a:ext>
              </a:extLst>
            </p:cNvPr>
            <p:cNvSpPr txBox="1"/>
            <p:nvPr/>
          </p:nvSpPr>
          <p:spPr>
            <a:xfrm>
              <a:off x="3566300" y="1974575"/>
              <a:ext cx="361200" cy="213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GB" sz="600" b="1">
                  <a:solidFill>
                    <a:schemeClr val="dk1"/>
                  </a:solidFill>
                  <a:latin typeface="Quicksand"/>
                  <a:ea typeface="Quicksand"/>
                  <a:cs typeface="Quicksand"/>
                  <a:sym typeface="Quicksand"/>
                </a:rPr>
                <a:t>1</a:t>
              </a:r>
              <a:endParaRPr sz="600" b="1">
                <a:solidFill>
                  <a:schemeClr val="dk1"/>
                </a:solidFill>
                <a:latin typeface="Quicksand"/>
                <a:ea typeface="Quicksand"/>
                <a:cs typeface="Quicksand"/>
                <a:sym typeface="Quicksand"/>
              </a:endParaRPr>
            </a:p>
          </p:txBody>
        </p:sp>
        <p:sp>
          <p:nvSpPr>
            <p:cNvPr id="68" name="Google Shape;168;p21">
              <a:extLst>
                <a:ext uri="{FF2B5EF4-FFF2-40B4-BE49-F238E27FC236}">
                  <a16:creationId xmlns:a16="http://schemas.microsoft.com/office/drawing/2014/main" id="{D381244C-8169-4FBA-B6E0-DB23EAA84ECA}"/>
                </a:ext>
              </a:extLst>
            </p:cNvPr>
            <p:cNvSpPr txBox="1"/>
            <p:nvPr/>
          </p:nvSpPr>
          <p:spPr>
            <a:xfrm>
              <a:off x="2331625" y="1974575"/>
              <a:ext cx="361200" cy="213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GB" sz="600" b="1">
                  <a:solidFill>
                    <a:schemeClr val="dk1"/>
                  </a:solidFill>
                  <a:latin typeface="Quicksand"/>
                  <a:ea typeface="Quicksand"/>
                  <a:cs typeface="Quicksand"/>
                  <a:sym typeface="Quicksand"/>
                </a:rPr>
                <a:t>1</a:t>
              </a:r>
              <a:endParaRPr sz="600" b="1">
                <a:solidFill>
                  <a:schemeClr val="dk1"/>
                </a:solidFill>
                <a:latin typeface="Quicksand"/>
                <a:ea typeface="Quicksand"/>
                <a:cs typeface="Quicksand"/>
                <a:sym typeface="Quicksand"/>
              </a:endParaRPr>
            </a:p>
          </p:txBody>
        </p:sp>
        <p:sp>
          <p:nvSpPr>
            <p:cNvPr id="70" name="Google Shape;169;p21">
              <a:extLst>
                <a:ext uri="{FF2B5EF4-FFF2-40B4-BE49-F238E27FC236}">
                  <a16:creationId xmlns:a16="http://schemas.microsoft.com/office/drawing/2014/main" id="{E10DDA29-FC6B-4E20-974D-8431BF7AA87B}"/>
                </a:ext>
              </a:extLst>
            </p:cNvPr>
            <p:cNvSpPr txBox="1"/>
            <p:nvPr/>
          </p:nvSpPr>
          <p:spPr>
            <a:xfrm>
              <a:off x="4397425" y="1784675"/>
              <a:ext cx="512100" cy="403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GB" sz="1000" b="1">
                  <a:solidFill>
                    <a:schemeClr val="dk1"/>
                  </a:solidFill>
                  <a:latin typeface="Quicksand"/>
                  <a:ea typeface="Quicksand"/>
                  <a:cs typeface="Quicksand"/>
                  <a:sym typeface="Quicksand"/>
                </a:rPr>
                <a:t>H</a:t>
              </a:r>
              <a:endParaRPr sz="1000" b="1">
                <a:solidFill>
                  <a:schemeClr val="dk1"/>
                </a:solidFill>
                <a:latin typeface="Quicksand"/>
                <a:ea typeface="Quicksand"/>
                <a:cs typeface="Quicksand"/>
                <a:sym typeface="Quicksand"/>
              </a:endParaRPr>
            </a:p>
          </p:txBody>
        </p:sp>
        <p:sp>
          <p:nvSpPr>
            <p:cNvPr id="71" name="Google Shape;170;p21">
              <a:extLst>
                <a:ext uri="{FF2B5EF4-FFF2-40B4-BE49-F238E27FC236}">
                  <a16:creationId xmlns:a16="http://schemas.microsoft.com/office/drawing/2014/main" id="{9F923B8D-F26F-4CF8-8FEB-73C8D8C04CA4}"/>
                </a:ext>
              </a:extLst>
            </p:cNvPr>
            <p:cNvSpPr txBox="1"/>
            <p:nvPr/>
          </p:nvSpPr>
          <p:spPr>
            <a:xfrm>
              <a:off x="4909525" y="1784675"/>
              <a:ext cx="512100" cy="403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GB" sz="1000" b="1">
                  <a:solidFill>
                    <a:schemeClr val="dk1"/>
                  </a:solidFill>
                  <a:latin typeface="Quicksand"/>
                  <a:ea typeface="Quicksand"/>
                  <a:cs typeface="Quicksand"/>
                  <a:sym typeface="Quicksand"/>
                </a:rPr>
                <a:t>e</a:t>
              </a:r>
              <a:endParaRPr sz="1000" b="1">
                <a:solidFill>
                  <a:schemeClr val="dk1"/>
                </a:solidFill>
                <a:latin typeface="Quicksand"/>
                <a:ea typeface="Quicksand"/>
                <a:cs typeface="Quicksand"/>
                <a:sym typeface="Quicksand"/>
              </a:endParaRPr>
            </a:p>
          </p:txBody>
        </p:sp>
        <p:sp>
          <p:nvSpPr>
            <p:cNvPr id="72" name="Google Shape;171;p21">
              <a:extLst>
                <a:ext uri="{FF2B5EF4-FFF2-40B4-BE49-F238E27FC236}">
                  <a16:creationId xmlns:a16="http://schemas.microsoft.com/office/drawing/2014/main" id="{CC5A0218-D533-41FF-8911-1A485FDD8E60}"/>
                </a:ext>
              </a:extLst>
            </p:cNvPr>
            <p:cNvSpPr txBox="1"/>
            <p:nvPr/>
          </p:nvSpPr>
          <p:spPr>
            <a:xfrm>
              <a:off x="5445875" y="1784675"/>
              <a:ext cx="512100" cy="403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GB" sz="1000" b="1">
                  <a:solidFill>
                    <a:schemeClr val="dk1"/>
                  </a:solidFill>
                  <a:latin typeface="Quicksand"/>
                  <a:ea typeface="Quicksand"/>
                  <a:cs typeface="Quicksand"/>
                  <a:sym typeface="Quicksand"/>
                </a:rPr>
                <a:t>l</a:t>
              </a:r>
              <a:endParaRPr sz="1000" b="1">
                <a:solidFill>
                  <a:schemeClr val="dk1"/>
                </a:solidFill>
                <a:latin typeface="Quicksand"/>
                <a:ea typeface="Quicksand"/>
                <a:cs typeface="Quicksand"/>
                <a:sym typeface="Quicksand"/>
              </a:endParaRPr>
            </a:p>
          </p:txBody>
        </p:sp>
        <p:sp>
          <p:nvSpPr>
            <p:cNvPr id="73" name="Google Shape;172;p21">
              <a:extLst>
                <a:ext uri="{FF2B5EF4-FFF2-40B4-BE49-F238E27FC236}">
                  <a16:creationId xmlns:a16="http://schemas.microsoft.com/office/drawing/2014/main" id="{66B79E98-ECA8-42D0-9667-F1ABA3B0FC41}"/>
                </a:ext>
              </a:extLst>
            </p:cNvPr>
            <p:cNvSpPr txBox="1"/>
            <p:nvPr/>
          </p:nvSpPr>
          <p:spPr>
            <a:xfrm>
              <a:off x="6473025" y="1784675"/>
              <a:ext cx="512100" cy="403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GB" sz="1000" b="1">
                  <a:solidFill>
                    <a:schemeClr val="dk1"/>
                  </a:solidFill>
                  <a:latin typeface="Quicksand"/>
                  <a:ea typeface="Quicksand"/>
                  <a:cs typeface="Quicksand"/>
                  <a:sym typeface="Quicksand"/>
                </a:rPr>
                <a:t>o</a:t>
              </a:r>
              <a:endParaRPr sz="1000" b="1">
                <a:solidFill>
                  <a:schemeClr val="dk1"/>
                </a:solidFill>
                <a:latin typeface="Quicksand"/>
                <a:ea typeface="Quicksand"/>
                <a:cs typeface="Quicksand"/>
                <a:sym typeface="Quicksand"/>
              </a:endParaRPr>
            </a:p>
          </p:txBody>
        </p:sp>
        <p:sp>
          <p:nvSpPr>
            <p:cNvPr id="74" name="Google Shape;174;p21">
              <a:extLst>
                <a:ext uri="{FF2B5EF4-FFF2-40B4-BE49-F238E27FC236}">
                  <a16:creationId xmlns:a16="http://schemas.microsoft.com/office/drawing/2014/main" id="{175B1CC3-8AF3-4087-A260-4FB83481474A}"/>
                </a:ext>
              </a:extLst>
            </p:cNvPr>
            <p:cNvSpPr txBox="1"/>
            <p:nvPr/>
          </p:nvSpPr>
          <p:spPr>
            <a:xfrm>
              <a:off x="5979275" y="1784675"/>
              <a:ext cx="512100" cy="403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GB" sz="1000" b="1">
                  <a:solidFill>
                    <a:schemeClr val="dk1"/>
                  </a:solidFill>
                  <a:latin typeface="Quicksand"/>
                  <a:ea typeface="Quicksand"/>
                  <a:cs typeface="Quicksand"/>
                  <a:sym typeface="Quicksand"/>
                </a:rPr>
                <a:t>l</a:t>
              </a:r>
              <a:endParaRPr sz="1000" b="1">
                <a:solidFill>
                  <a:schemeClr val="dk1"/>
                </a:solidFill>
                <a:latin typeface="Quicksand"/>
                <a:ea typeface="Quicksand"/>
                <a:cs typeface="Quicksand"/>
                <a:sym typeface="Quicksand"/>
              </a:endParaRPr>
            </a:p>
          </p:txBody>
        </p:sp>
        <p:sp>
          <p:nvSpPr>
            <p:cNvPr id="75" name="Google Shape;175;p21">
              <a:extLst>
                <a:ext uri="{FF2B5EF4-FFF2-40B4-BE49-F238E27FC236}">
                  <a16:creationId xmlns:a16="http://schemas.microsoft.com/office/drawing/2014/main" id="{E1FEECD7-E593-4C91-9913-C8D021EC3B7D}"/>
                </a:ext>
              </a:extLst>
            </p:cNvPr>
            <p:cNvSpPr txBox="1"/>
            <p:nvPr/>
          </p:nvSpPr>
          <p:spPr>
            <a:xfrm>
              <a:off x="7046075" y="1784675"/>
              <a:ext cx="512100" cy="403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GB" sz="1000" b="1">
                  <a:solidFill>
                    <a:schemeClr val="dk1"/>
                  </a:solidFill>
                  <a:latin typeface="Quicksand"/>
                  <a:ea typeface="Quicksand"/>
                  <a:cs typeface="Quicksand"/>
                  <a:sym typeface="Quicksand"/>
                </a:rPr>
                <a:t>!</a:t>
              </a:r>
              <a:endParaRPr sz="1000" b="1">
                <a:solidFill>
                  <a:schemeClr val="dk1"/>
                </a:solidFill>
                <a:latin typeface="Quicksand"/>
                <a:ea typeface="Quicksand"/>
                <a:cs typeface="Quicksand"/>
                <a:sym typeface="Quicksand"/>
              </a:endParaRPr>
            </a:p>
          </p:txBody>
        </p:sp>
      </p:grpSp>
      <p:sp>
        <p:nvSpPr>
          <p:cNvPr id="49" name="Oval 48"/>
          <p:cNvSpPr/>
          <p:nvPr/>
        </p:nvSpPr>
        <p:spPr>
          <a:xfrm>
            <a:off x="7986849" y="352695"/>
            <a:ext cx="687600" cy="687754"/>
          </a:xfrm>
          <a:prstGeom prst="ellipse">
            <a:avLst/>
          </a:prstGeom>
          <a:blipFill>
            <a:blip r:embed="rId6"/>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E7DDE3D0-FEA9-4508-924D-8DA7B2739685}"/>
              </a:ext>
            </a:extLst>
          </p:cNvPr>
          <p:cNvSpPr/>
          <p:nvPr/>
        </p:nvSpPr>
        <p:spPr>
          <a:xfrm>
            <a:off x="7128567" y="352695"/>
            <a:ext cx="687600" cy="687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latin typeface="Sassoon Penpals" panose="02000400000000000000" pitchFamily="50" charset="0"/>
              </a:rPr>
              <a:t>Computer Science</a:t>
            </a:r>
          </a:p>
        </p:txBody>
      </p:sp>
      <p:pic>
        <p:nvPicPr>
          <p:cNvPr id="51" name="Picture 50" descr="Pevensey and Westham school logo">
            <a:hlinkClick r:id="rId7" action="ppaction://hlinksldjump"/>
            <a:extLst>
              <a:ext uri="{FF2B5EF4-FFF2-40B4-BE49-F238E27FC236}">
                <a16:creationId xmlns:a16="http://schemas.microsoft.com/office/drawing/2014/main" id="{4F796007-7EDE-4A02-8385-379A6A1A4A92}"/>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45131" y="352850"/>
            <a:ext cx="687600" cy="687600"/>
          </a:xfrm>
          <a:prstGeom prst="rect">
            <a:avLst/>
          </a:prstGeom>
          <a:noFill/>
          <a:ln>
            <a:noFill/>
          </a:ln>
        </p:spPr>
      </p:pic>
    </p:spTree>
    <p:extLst>
      <p:ext uri="{BB962C8B-B14F-4D97-AF65-F5344CB8AC3E}">
        <p14:creationId xmlns:p14="http://schemas.microsoft.com/office/powerpoint/2010/main" val="30088370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53" name="Rounded Rectangle 52"/>
          <p:cNvSpPr/>
          <p:nvPr/>
        </p:nvSpPr>
        <p:spPr>
          <a:xfrm>
            <a:off x="509501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Unit overview</a:t>
            </a: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sp>
        <p:nvSpPr>
          <p:cNvPr id="26" name="Rectangle 25"/>
          <p:cNvSpPr/>
          <p:nvPr/>
        </p:nvSpPr>
        <p:spPr>
          <a:xfrm>
            <a:off x="352697" y="352695"/>
            <a:ext cx="7463470" cy="68775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Year 6 – Variables in games</a:t>
            </a:r>
          </a:p>
        </p:txBody>
      </p:sp>
      <p:sp>
        <p:nvSpPr>
          <p:cNvPr id="69" name="TextBox 68"/>
          <p:cNvSpPr txBox="1"/>
          <p:nvPr/>
        </p:nvSpPr>
        <p:spPr>
          <a:xfrm>
            <a:off x="5162550" y="1803673"/>
            <a:ext cx="4239705" cy="1754326"/>
          </a:xfrm>
          <a:prstGeom prst="rect">
            <a:avLst/>
          </a:prstGeom>
          <a:noFill/>
        </p:spPr>
        <p:txBody>
          <a:bodyPr wrap="square" rtlCol="0">
            <a:spAutoFit/>
          </a:bodyPr>
          <a:lstStyle/>
          <a:p>
            <a:pPr>
              <a:spcAft>
                <a:spcPts val="200"/>
              </a:spcAft>
            </a:pPr>
            <a:r>
              <a:rPr lang="en-GB" dirty="0">
                <a:latin typeface="Sassoon Penpals" panose="02000400000000000000" pitchFamily="50" charset="0"/>
              </a:rPr>
              <a:t>We will be building upon our learning in Year 5        using Scratch by adding variables into our projects to personalise our projects and allow them                         to keep score. We will express our                            learning by creating a catching                            game.</a:t>
            </a:r>
          </a:p>
        </p:txBody>
      </p:sp>
      <p:sp>
        <p:nvSpPr>
          <p:cNvPr id="16" name="Rounded Rectangle 15"/>
          <p:cNvSpPr/>
          <p:nvPr/>
        </p:nvSpPr>
        <p:spPr>
          <a:xfrm>
            <a:off x="5095011" y="4070366"/>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Vocabulary</a:t>
            </a:r>
          </a:p>
        </p:txBody>
      </p:sp>
      <p:sp>
        <p:nvSpPr>
          <p:cNvPr id="17" name="Rounded Rectangle 16"/>
          <p:cNvSpPr/>
          <p:nvPr/>
        </p:nvSpPr>
        <p:spPr>
          <a:xfrm>
            <a:off x="326571" y="4057303"/>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Key questions</a:t>
            </a:r>
          </a:p>
          <a:p>
            <a:pPr marL="288000" lvl="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What is a variable? What information can                      variables hold?</a:t>
            </a:r>
            <a:endParaRPr lang="en-GB" sz="1550" dirty="0">
              <a:solidFill>
                <a:srgbClr val="FF0000"/>
              </a:solidFill>
              <a:latin typeface="Sassoon Penpals" panose="02000400000000000000" pitchFamily="50" charset="0"/>
            </a:endParaRP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What can a variable hold?</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What could be set and changed in this game?</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How can you change and adapt and existing algorithm?</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How can you set more than one variable? How could your game end?</a:t>
            </a:r>
          </a:p>
          <a:p>
            <a:pPr marL="288000" indent="-288000">
              <a:spcAft>
                <a:spcPts val="200"/>
              </a:spcAft>
              <a:buFont typeface="Arial" panose="020B0604020202020204" pitchFamily="34" charset="0"/>
              <a:buChar char="•"/>
              <a:defRPr/>
            </a:pPr>
            <a:endParaRPr lang="en-GB" dirty="0">
              <a:solidFill>
                <a:schemeClr val="tx1"/>
              </a:solidFill>
              <a:latin typeface="Sassoon Penpals" panose="02000400000000000000" pitchFamily="50" charset="0"/>
            </a:endParaRPr>
          </a:p>
        </p:txBody>
      </p:sp>
      <p:pic>
        <p:nvPicPr>
          <p:cNvPr id="19" name="Picture 4" descr="Blocky Question Mark Graphic - Symbols | Free Graphics &amp; Vectors - PicMonk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4545" y="4224244"/>
            <a:ext cx="4569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Free Scrabble Words Cliparts, Download Free Clip Art, Free Clip Art on  Clipart Libr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51" t="2083" r="21928"/>
          <a:stretch/>
        </p:blipFill>
        <p:spPr bwMode="auto">
          <a:xfrm>
            <a:off x="8876306" y="4224244"/>
            <a:ext cx="525949" cy="54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62551" y="4572622"/>
            <a:ext cx="1966016" cy="1810752"/>
          </a:xfrm>
          <a:prstGeom prst="rect">
            <a:avLst/>
          </a:prstGeom>
          <a:noFill/>
        </p:spPr>
        <p:txBody>
          <a:bodyPr wrap="square" rtlCol="0">
            <a:spAutoFit/>
          </a:bodyPr>
          <a:lstStyle/>
          <a:p>
            <a:pPr lvl="0">
              <a:spcAft>
                <a:spcPts val="200"/>
              </a:spcAft>
              <a:defRPr/>
            </a:pPr>
            <a:r>
              <a:rPr lang="en-GB" sz="2100" dirty="0">
                <a:solidFill>
                  <a:srgbClr val="006600"/>
                </a:solidFill>
                <a:latin typeface="Sassoon Penpals" panose="02000400000000000000" pitchFamily="50" charset="0"/>
              </a:rPr>
              <a:t>decomposition</a:t>
            </a:r>
          </a:p>
          <a:p>
            <a:pPr lvl="0">
              <a:spcAft>
                <a:spcPts val="200"/>
              </a:spcAft>
              <a:defRPr/>
            </a:pPr>
            <a:r>
              <a:rPr lang="en-GB" sz="2100" dirty="0">
                <a:solidFill>
                  <a:srgbClr val="006600"/>
                </a:solidFill>
                <a:latin typeface="Sassoon Penpals" panose="02000400000000000000" pitchFamily="50" charset="0"/>
              </a:rPr>
              <a:t>repeat</a:t>
            </a:r>
          </a:p>
          <a:p>
            <a:pPr lvl="0">
              <a:spcAft>
                <a:spcPts val="200"/>
              </a:spcAft>
              <a:defRPr/>
            </a:pPr>
            <a:r>
              <a:rPr lang="en-GB" sz="2100" dirty="0">
                <a:solidFill>
                  <a:srgbClr val="006600"/>
                </a:solidFill>
                <a:latin typeface="Sassoon Penpals" panose="02000400000000000000" pitchFamily="50" charset="0"/>
              </a:rPr>
              <a:t>loop</a:t>
            </a:r>
          </a:p>
          <a:p>
            <a:pPr lvl="0">
              <a:spcAft>
                <a:spcPts val="200"/>
              </a:spcAft>
              <a:defRPr/>
            </a:pPr>
            <a:r>
              <a:rPr lang="en-GB" sz="2100" dirty="0">
                <a:solidFill>
                  <a:srgbClr val="006600"/>
                </a:solidFill>
                <a:latin typeface="Sassoon Penpals" panose="02000400000000000000" pitchFamily="50" charset="0"/>
              </a:rPr>
              <a:t>condition controlled</a:t>
            </a:r>
          </a:p>
          <a:p>
            <a:pPr lvl="0">
              <a:spcAft>
                <a:spcPts val="200"/>
              </a:spcAft>
              <a:defRPr/>
            </a:pPr>
            <a:r>
              <a:rPr lang="en-GB" sz="2100" dirty="0">
                <a:solidFill>
                  <a:srgbClr val="006600"/>
                </a:solidFill>
                <a:latin typeface="Sassoon Penpals" panose="02000400000000000000" pitchFamily="50" charset="0"/>
              </a:rPr>
              <a:t>if, then, else</a:t>
            </a:r>
          </a:p>
        </p:txBody>
      </p:sp>
      <p:sp>
        <p:nvSpPr>
          <p:cNvPr id="22" name="TextBox 21"/>
          <p:cNvSpPr txBox="1"/>
          <p:nvPr/>
        </p:nvSpPr>
        <p:spPr>
          <a:xfrm>
            <a:off x="7210697" y="4572622"/>
            <a:ext cx="2191557" cy="1113125"/>
          </a:xfrm>
          <a:prstGeom prst="rect">
            <a:avLst/>
          </a:prstGeom>
          <a:noFill/>
        </p:spPr>
        <p:txBody>
          <a:bodyPr wrap="square" rtlCol="0">
            <a:spAutoFit/>
          </a:bodyPr>
          <a:lstStyle/>
          <a:p>
            <a:pPr lvl="0">
              <a:spcAft>
                <a:spcPts val="200"/>
              </a:spcAft>
              <a:defRPr/>
            </a:pPr>
            <a:r>
              <a:rPr lang="en-GB" sz="2100" dirty="0">
                <a:solidFill>
                  <a:srgbClr val="0000FF"/>
                </a:solidFill>
                <a:latin typeface="Sassoon Penpals" panose="02000400000000000000" pitchFamily="50" charset="0"/>
              </a:rPr>
              <a:t>variable</a:t>
            </a:r>
          </a:p>
          <a:p>
            <a:pPr lvl="0">
              <a:spcAft>
                <a:spcPts val="200"/>
              </a:spcAft>
              <a:defRPr/>
            </a:pPr>
            <a:r>
              <a:rPr lang="en-GB" sz="2100" dirty="0">
                <a:solidFill>
                  <a:srgbClr val="0000FF"/>
                </a:solidFill>
                <a:latin typeface="Sassoon Penpals" panose="02000400000000000000" pitchFamily="50" charset="0"/>
              </a:rPr>
              <a:t>constant</a:t>
            </a:r>
          </a:p>
          <a:p>
            <a:pPr lvl="0">
              <a:spcAft>
                <a:spcPts val="200"/>
              </a:spcAft>
              <a:defRPr/>
            </a:pPr>
            <a:r>
              <a:rPr lang="en-GB" sz="2100" dirty="0">
                <a:solidFill>
                  <a:srgbClr val="0000FF"/>
                </a:solidFill>
                <a:latin typeface="Sassoon Penpals" panose="02000400000000000000" pitchFamily="50" charset="0"/>
              </a:rPr>
              <a:t>initialisation</a:t>
            </a:r>
          </a:p>
        </p:txBody>
      </p:sp>
      <p:sp>
        <p:nvSpPr>
          <p:cNvPr id="24" name="Rounded Rectangle 38">
            <a:extLst>
              <a:ext uri="{FF2B5EF4-FFF2-40B4-BE49-F238E27FC236}">
                <a16:creationId xmlns:a16="http://schemas.microsoft.com/office/drawing/2014/main" id="{D1F72F37-EA5C-4881-8B12-95ACB3C5F105}"/>
              </a:ext>
            </a:extLst>
          </p:cNvPr>
          <p:cNvSpPr/>
          <p:nvPr/>
        </p:nvSpPr>
        <p:spPr>
          <a:xfrm>
            <a:off x="32657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Learning sequence</a:t>
            </a:r>
          </a:p>
          <a:p>
            <a:pPr marL="342900" lvl="0" indent="-342900">
              <a:spcAft>
                <a:spcPts val="200"/>
              </a:spcAft>
              <a:buFont typeface="+mj-lt"/>
              <a:buAutoNum type="arabicParenR"/>
              <a:defRPr/>
            </a:pPr>
            <a:r>
              <a:rPr lang="en-GB" dirty="0">
                <a:solidFill>
                  <a:prstClr val="black"/>
                </a:solidFill>
                <a:latin typeface="Sassoon Penpals" panose="02000400000000000000" pitchFamily="50" charset="0"/>
              </a:rPr>
              <a:t>Enquire into how a variable works</a:t>
            </a:r>
          </a:p>
          <a:p>
            <a:pPr marL="342900" lvl="0" indent="-342900">
              <a:spcAft>
                <a:spcPts val="200"/>
              </a:spcAft>
              <a:buFont typeface="+mj-lt"/>
              <a:buAutoNum type="arabicParenR"/>
              <a:defRPr/>
            </a:pPr>
            <a:r>
              <a:rPr lang="en-GB" dirty="0">
                <a:solidFill>
                  <a:schemeClr val="tx1"/>
                </a:solidFill>
                <a:latin typeface="Sassoon Penpals" panose="02000400000000000000" pitchFamily="50" charset="0"/>
              </a:rPr>
              <a:t>Explore how variables can change</a:t>
            </a:r>
            <a:endParaRPr kumimoji="0" lang="en-GB" sz="18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a:p>
            <a:pPr marL="342900" lvl="0" indent="-342900">
              <a:spcAft>
                <a:spcPts val="200"/>
              </a:spcAft>
              <a:buFont typeface="+mj-lt"/>
              <a:buAutoNum type="arabicParenR"/>
              <a:defRPr/>
            </a:pPr>
            <a:r>
              <a:rPr lang="en-GB" dirty="0">
                <a:solidFill>
                  <a:schemeClr val="tx1"/>
                </a:solidFill>
                <a:latin typeface="Sassoon Penpals" panose="02000400000000000000" pitchFamily="50" charset="0"/>
              </a:rPr>
              <a:t>Explore how to set a variable</a:t>
            </a:r>
          </a:p>
          <a:p>
            <a:pPr marL="342900" lvl="0" indent="-342900">
              <a:spcAft>
                <a:spcPts val="200"/>
              </a:spcAft>
              <a:buFont typeface="+mj-lt"/>
              <a:buAutoNum type="arabicParenR"/>
              <a:defRPr/>
            </a:pPr>
            <a:r>
              <a:rPr lang="en-GB" dirty="0">
                <a:solidFill>
                  <a:schemeClr val="tx1"/>
                </a:solidFill>
                <a:latin typeface="Sassoon Penpals" panose="02000400000000000000" pitchFamily="50" charset="0"/>
              </a:rPr>
              <a:t>Create algorithms for a project</a:t>
            </a:r>
          </a:p>
          <a:p>
            <a:pPr marL="342900" lvl="0" indent="-342900">
              <a:spcAft>
                <a:spcPts val="200"/>
              </a:spcAft>
              <a:buFont typeface="+mj-lt"/>
              <a:buAutoNum type="arabicParenR"/>
              <a:defRPr/>
            </a:pPr>
            <a:r>
              <a:rPr lang="en-GB" dirty="0">
                <a:solidFill>
                  <a:schemeClr val="tx1"/>
                </a:solidFill>
                <a:latin typeface="Sassoon Penpals" panose="02000400000000000000" pitchFamily="50" charset="0"/>
              </a:rPr>
              <a:t>Identify multiple variables using names</a:t>
            </a:r>
          </a:p>
          <a:p>
            <a:pPr marL="342900" lvl="0" indent="-342900">
              <a:spcAft>
                <a:spcPts val="200"/>
              </a:spcAft>
              <a:buFont typeface="+mj-lt"/>
              <a:buAutoNum type="arabicParenR"/>
              <a:defRPr/>
            </a:pPr>
            <a:r>
              <a:rPr lang="en-GB" dirty="0">
                <a:solidFill>
                  <a:schemeClr val="tx1"/>
                </a:solidFill>
                <a:latin typeface="Sassoon Penpals" panose="02000400000000000000" pitchFamily="50" charset="0"/>
              </a:rPr>
              <a:t>Use variables to extend a game</a:t>
            </a:r>
            <a:endParaRPr kumimoji="0" lang="en-GB" sz="18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pic>
        <p:nvPicPr>
          <p:cNvPr id="27" name="Picture 2" descr="13,418 Dartboard Illustrations, Royalty-Free Vector Graphics &amp; Clip Art -  iStock">
            <a:extLst>
              <a:ext uri="{FF2B5EF4-FFF2-40B4-BE49-F238E27FC236}">
                <a16:creationId xmlns:a16="http://schemas.microsoft.com/office/drawing/2014/main" id="{15A29A7C-E2AE-4453-A02E-7AF1572FB6F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448" b="4535"/>
          <a:stretch/>
        </p:blipFill>
        <p:spPr bwMode="auto">
          <a:xfrm>
            <a:off x="4129253" y="1472914"/>
            <a:ext cx="512215" cy="5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C4FAA38B-356A-43BC-82C7-0026EFE4846C}"/>
              </a:ext>
            </a:extLst>
          </p:cNvPr>
          <p:cNvPicPr>
            <a:picLocks noChangeAspect="1"/>
          </p:cNvPicPr>
          <p:nvPr/>
        </p:nvPicPr>
        <p:blipFill>
          <a:blip r:embed="rId5"/>
          <a:stretch>
            <a:fillRect/>
          </a:stretch>
        </p:blipFill>
        <p:spPr>
          <a:xfrm>
            <a:off x="8859002" y="1472914"/>
            <a:ext cx="543253" cy="540000"/>
          </a:xfrm>
          <a:prstGeom prst="rect">
            <a:avLst/>
          </a:prstGeom>
        </p:spPr>
      </p:pic>
      <p:pic>
        <p:nvPicPr>
          <p:cNvPr id="23" name="Picture 6" descr="Image result for scratch">
            <a:hlinkClick r:id="rId6"/>
            <a:extLst>
              <a:ext uri="{FF2B5EF4-FFF2-40B4-BE49-F238E27FC236}">
                <a16:creationId xmlns:a16="http://schemas.microsoft.com/office/drawing/2014/main" id="{BF1559E4-457B-4633-9CAC-6DC01DB0AA4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440" t="6024" r="6245" b="6850"/>
          <a:stretch/>
        </p:blipFill>
        <p:spPr bwMode="auto">
          <a:xfrm>
            <a:off x="7986849" y="2433922"/>
            <a:ext cx="1415406" cy="1200501"/>
          </a:xfrm>
          <a:prstGeom prst="rect">
            <a:avLst/>
          </a:prstGeom>
          <a:noFill/>
          <a:extLst>
            <a:ext uri="{909E8E84-426E-40DD-AFC4-6F175D3DCCD1}">
              <a14:hiddenFill xmlns:a14="http://schemas.microsoft.com/office/drawing/2010/main">
                <a:solidFill>
                  <a:srgbClr val="FFFFFF"/>
                </a:solidFill>
              </a14:hiddenFill>
            </a:ext>
          </a:extLst>
        </p:spPr>
      </p:pic>
      <p:sp>
        <p:nvSpPr>
          <p:cNvPr id="30" name="Oval 29"/>
          <p:cNvSpPr/>
          <p:nvPr/>
        </p:nvSpPr>
        <p:spPr>
          <a:xfrm>
            <a:off x="7986849" y="352695"/>
            <a:ext cx="687600" cy="687754"/>
          </a:xfrm>
          <a:prstGeom prst="ellipse">
            <a:avLst/>
          </a:prstGeom>
          <a:blipFill>
            <a:blip r:embed="rId8"/>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E7DDE3D0-FEA9-4508-924D-8DA7B2739685}"/>
              </a:ext>
            </a:extLst>
          </p:cNvPr>
          <p:cNvSpPr/>
          <p:nvPr/>
        </p:nvSpPr>
        <p:spPr>
          <a:xfrm>
            <a:off x="7128567" y="352695"/>
            <a:ext cx="687600" cy="687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latin typeface="Sassoon Penpals" panose="02000400000000000000" pitchFamily="50" charset="0"/>
              </a:rPr>
              <a:t>Computer Science</a:t>
            </a:r>
          </a:p>
        </p:txBody>
      </p:sp>
      <p:pic>
        <p:nvPicPr>
          <p:cNvPr id="32" name="Picture 31" descr="Pevensey and Westham school logo">
            <a:hlinkClick r:id="rId9" action="ppaction://hlinksldjump"/>
            <a:extLst>
              <a:ext uri="{FF2B5EF4-FFF2-40B4-BE49-F238E27FC236}">
                <a16:creationId xmlns:a16="http://schemas.microsoft.com/office/drawing/2014/main" id="{4F796007-7EDE-4A02-8385-379A6A1A4A92}"/>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45131" y="352850"/>
            <a:ext cx="687600" cy="687600"/>
          </a:xfrm>
          <a:prstGeom prst="rect">
            <a:avLst/>
          </a:prstGeom>
          <a:noFill/>
          <a:ln>
            <a:noFill/>
          </a:ln>
        </p:spPr>
      </p:pic>
    </p:spTree>
    <p:extLst>
      <p:ext uri="{BB962C8B-B14F-4D97-AF65-F5344CB8AC3E}">
        <p14:creationId xmlns:p14="http://schemas.microsoft.com/office/powerpoint/2010/main" val="2431445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25" name="Oval 24"/>
          <p:cNvSpPr/>
          <p:nvPr/>
        </p:nvSpPr>
        <p:spPr>
          <a:xfrm>
            <a:off x="7986849" y="352695"/>
            <a:ext cx="687600" cy="687754"/>
          </a:xfrm>
          <a:prstGeom prst="ellipse">
            <a:avLst/>
          </a:prstGeom>
          <a:blipFill>
            <a:blip r:embed="rId2"/>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ounded Rectangle 52"/>
          <p:cNvSpPr/>
          <p:nvPr/>
        </p:nvSpPr>
        <p:spPr>
          <a:xfrm>
            <a:off x="509501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sz="2400" b="1" dirty="0">
                <a:solidFill>
                  <a:schemeClr val="tx1"/>
                </a:solidFill>
                <a:latin typeface="Sassoon Penpals" panose="02000400000000000000" pitchFamily="50" charset="0"/>
              </a:rPr>
              <a:t>Unit overview</a:t>
            </a:r>
          </a:p>
          <a:p>
            <a:pPr>
              <a:spcAft>
                <a:spcPts val="200"/>
              </a:spcAft>
            </a:pPr>
            <a:endParaRPr lang="en-GB" dirty="0">
              <a:solidFill>
                <a:schemeClr val="tx1"/>
              </a:solidFill>
              <a:latin typeface="Sassoon Penpals" panose="02000400000000000000" pitchFamily="50" charset="0"/>
            </a:endParaRPr>
          </a:p>
        </p:txBody>
      </p:sp>
      <p:sp>
        <p:nvSpPr>
          <p:cNvPr id="26" name="Rectangle 25"/>
          <p:cNvSpPr/>
          <p:nvPr/>
        </p:nvSpPr>
        <p:spPr>
          <a:xfrm>
            <a:off x="352697" y="352695"/>
            <a:ext cx="7463470" cy="68775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p>
            <a:r>
              <a:rPr lang="en-GB" sz="4400" b="1" dirty="0">
                <a:latin typeface="Sassoon Penpals" panose="02000400000000000000" pitchFamily="50" charset="0"/>
              </a:rPr>
              <a:t>EYFS – Introducing technology</a:t>
            </a:r>
          </a:p>
        </p:txBody>
      </p:sp>
      <p:sp>
        <p:nvSpPr>
          <p:cNvPr id="69" name="TextBox 68"/>
          <p:cNvSpPr txBox="1"/>
          <p:nvPr/>
        </p:nvSpPr>
        <p:spPr>
          <a:xfrm>
            <a:off x="5162550" y="1803673"/>
            <a:ext cx="4239705" cy="1477328"/>
          </a:xfrm>
          <a:prstGeom prst="rect">
            <a:avLst/>
          </a:prstGeom>
          <a:noFill/>
        </p:spPr>
        <p:txBody>
          <a:bodyPr wrap="square" rtlCol="0">
            <a:spAutoFit/>
          </a:bodyPr>
          <a:lstStyle/>
          <a:p>
            <a:pPr>
              <a:spcAft>
                <a:spcPts val="200"/>
              </a:spcAft>
            </a:pPr>
            <a:r>
              <a:rPr lang="en-GB" dirty="0">
                <a:latin typeface="Sassoon Penpals" panose="02000400000000000000" pitchFamily="50" charset="0"/>
              </a:rPr>
              <a:t>We will be learning how to use different forms          of technology including tablets, computers, Chromebooks and floor robots.                                            We will learn by trying things out                                          and then sharing with our friends.</a:t>
            </a:r>
          </a:p>
        </p:txBody>
      </p:sp>
      <p:sp>
        <p:nvSpPr>
          <p:cNvPr id="16" name="Rounded Rectangle 15"/>
          <p:cNvSpPr/>
          <p:nvPr/>
        </p:nvSpPr>
        <p:spPr>
          <a:xfrm>
            <a:off x="5095011" y="4070366"/>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sz="2400" b="1" dirty="0">
                <a:solidFill>
                  <a:schemeClr val="tx1"/>
                </a:solidFill>
                <a:latin typeface="Sassoon Penpals" panose="02000400000000000000" pitchFamily="50" charset="0"/>
              </a:rPr>
              <a:t>Vocabulary</a:t>
            </a:r>
          </a:p>
        </p:txBody>
      </p:sp>
      <p:sp>
        <p:nvSpPr>
          <p:cNvPr id="17" name="Rounded Rectangle 16"/>
          <p:cNvSpPr/>
          <p:nvPr/>
        </p:nvSpPr>
        <p:spPr>
          <a:xfrm>
            <a:off x="326571" y="4057303"/>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sz="2400" b="1" dirty="0">
                <a:solidFill>
                  <a:schemeClr val="tx1"/>
                </a:solidFill>
                <a:latin typeface="Sassoon Penpals" panose="02000400000000000000" pitchFamily="50" charset="0"/>
              </a:rPr>
              <a:t>Key questions</a:t>
            </a:r>
          </a:p>
          <a:p>
            <a:pPr marL="288000" indent="-288000">
              <a:spcAft>
                <a:spcPts val="200"/>
              </a:spcAft>
              <a:buFont typeface="Arial" panose="020B0604020202020204" pitchFamily="34" charset="0"/>
              <a:buChar char="•"/>
            </a:pPr>
            <a:r>
              <a:rPr lang="en-GB" sz="1550" dirty="0">
                <a:solidFill>
                  <a:schemeClr val="tx1"/>
                </a:solidFill>
                <a:latin typeface="Sassoon Penpals" panose="02000400000000000000" pitchFamily="50" charset="0"/>
              </a:rPr>
              <a:t>How do you play?</a:t>
            </a:r>
          </a:p>
          <a:p>
            <a:pPr marL="288000" indent="-288000">
              <a:spcAft>
                <a:spcPts val="200"/>
              </a:spcAft>
              <a:buFont typeface="Arial" panose="020B0604020202020204" pitchFamily="34" charset="0"/>
              <a:buChar char="•"/>
            </a:pPr>
            <a:r>
              <a:rPr lang="en-GB" sz="1550" dirty="0">
                <a:solidFill>
                  <a:schemeClr val="tx1"/>
                </a:solidFill>
                <a:latin typeface="Sassoon Penpals" panose="02000400000000000000" pitchFamily="50" charset="0"/>
              </a:rPr>
              <a:t>What type of technology are you using today?</a:t>
            </a:r>
          </a:p>
          <a:p>
            <a:pPr marL="288000" indent="-288000">
              <a:spcAft>
                <a:spcPts val="200"/>
              </a:spcAft>
              <a:buFont typeface="Arial" panose="020B0604020202020204" pitchFamily="34" charset="0"/>
              <a:buChar char="•"/>
            </a:pPr>
            <a:r>
              <a:rPr lang="en-GB" sz="1550" dirty="0">
                <a:solidFill>
                  <a:schemeClr val="tx1"/>
                </a:solidFill>
                <a:latin typeface="Sassoon Penpals" panose="02000400000000000000" pitchFamily="50" charset="0"/>
              </a:rPr>
              <a:t>How do you make the character (sprite) … ?</a:t>
            </a:r>
          </a:p>
          <a:p>
            <a:pPr marL="288000" indent="-288000">
              <a:spcAft>
                <a:spcPts val="200"/>
              </a:spcAft>
              <a:buFont typeface="Arial" panose="020B0604020202020204" pitchFamily="34" charset="0"/>
              <a:buChar char="•"/>
            </a:pPr>
            <a:r>
              <a:rPr lang="en-GB" sz="1550" dirty="0">
                <a:solidFill>
                  <a:schemeClr val="tx1"/>
                </a:solidFill>
                <a:latin typeface="Sassoon Penpals" panose="02000400000000000000" pitchFamily="50" charset="0"/>
              </a:rPr>
              <a:t>What do you think will happen if you press … ?</a:t>
            </a:r>
          </a:p>
          <a:p>
            <a:pPr marL="288000" indent="-288000">
              <a:spcAft>
                <a:spcPts val="200"/>
              </a:spcAft>
              <a:buFont typeface="Arial" panose="020B0604020202020204" pitchFamily="34" charset="0"/>
              <a:buChar char="•"/>
            </a:pPr>
            <a:r>
              <a:rPr lang="en-GB" sz="1550" dirty="0">
                <a:solidFill>
                  <a:schemeClr val="tx1"/>
                </a:solidFill>
                <a:latin typeface="Sassoon Penpals" panose="02000400000000000000" pitchFamily="50" charset="0"/>
              </a:rPr>
              <a:t>How do you make the floor robot move?</a:t>
            </a:r>
          </a:p>
          <a:p>
            <a:pPr marL="288000" indent="-288000">
              <a:spcAft>
                <a:spcPts val="200"/>
              </a:spcAft>
              <a:buFont typeface="Arial" panose="020B0604020202020204" pitchFamily="34" charset="0"/>
              <a:buChar char="•"/>
            </a:pPr>
            <a:r>
              <a:rPr lang="en-GB" sz="1550" dirty="0">
                <a:solidFill>
                  <a:schemeClr val="tx1"/>
                </a:solidFill>
                <a:latin typeface="Sassoon Penpals" panose="02000400000000000000" pitchFamily="50" charset="0"/>
              </a:rPr>
              <a:t>How can you start a new game / program?</a:t>
            </a:r>
          </a:p>
          <a:p>
            <a:pPr marL="288000" indent="-288000">
              <a:spcAft>
                <a:spcPts val="200"/>
              </a:spcAft>
              <a:buFont typeface="Arial" panose="020B0604020202020204" pitchFamily="34" charset="0"/>
              <a:buChar char="•"/>
            </a:pPr>
            <a:r>
              <a:rPr lang="en-GB" sz="1550" dirty="0">
                <a:solidFill>
                  <a:schemeClr val="tx1"/>
                </a:solidFill>
                <a:latin typeface="Sassoon Penpals" panose="02000400000000000000" pitchFamily="50" charset="0"/>
              </a:rPr>
              <a:t>Can you program more than one instruction?</a:t>
            </a:r>
            <a:endParaRPr lang="en-GB" sz="1550" dirty="0">
              <a:solidFill>
                <a:srgbClr val="FF0000"/>
              </a:solidFill>
              <a:latin typeface="Sassoon Penpals" panose="02000400000000000000" pitchFamily="50" charset="0"/>
            </a:endParaRPr>
          </a:p>
        </p:txBody>
      </p:sp>
      <p:pic>
        <p:nvPicPr>
          <p:cNvPr id="19" name="Picture 4" descr="Blocky Question Mark Graphic - Symbols | Free Graphics &amp; Vectors - PicMon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4545" y="4224244"/>
            <a:ext cx="4569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Free Scrabble Words Cliparts, Download Free Clip Art, Free Clip Art on  Clipart Librar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851" t="2083" r="21928"/>
          <a:stretch/>
        </p:blipFill>
        <p:spPr bwMode="auto">
          <a:xfrm>
            <a:off x="8876306" y="4224244"/>
            <a:ext cx="525949" cy="54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62551" y="4572622"/>
            <a:ext cx="3668147" cy="1810752"/>
          </a:xfrm>
          <a:prstGeom prst="rect">
            <a:avLst/>
          </a:prstGeom>
          <a:noFill/>
        </p:spPr>
        <p:txBody>
          <a:bodyPr wrap="square" rtlCol="0">
            <a:spAutoFit/>
          </a:bodyPr>
          <a:lstStyle/>
          <a:p>
            <a:pPr>
              <a:spcAft>
                <a:spcPts val="200"/>
              </a:spcAft>
            </a:pPr>
            <a:r>
              <a:rPr lang="en-GB" sz="2100" dirty="0">
                <a:solidFill>
                  <a:srgbClr val="0000FF"/>
                </a:solidFill>
                <a:latin typeface="Sassoon Penpals" panose="02000400000000000000" pitchFamily="50" charset="0"/>
              </a:rPr>
              <a:t>technology</a:t>
            </a:r>
          </a:p>
          <a:p>
            <a:pPr>
              <a:spcAft>
                <a:spcPts val="200"/>
              </a:spcAft>
            </a:pPr>
            <a:r>
              <a:rPr lang="en-GB" sz="2100" dirty="0">
                <a:solidFill>
                  <a:srgbClr val="0000FF"/>
                </a:solidFill>
                <a:latin typeface="Sassoon Penpals" panose="02000400000000000000" pitchFamily="50" charset="0"/>
              </a:rPr>
              <a:t>tablet</a:t>
            </a:r>
          </a:p>
          <a:p>
            <a:pPr>
              <a:spcAft>
                <a:spcPts val="200"/>
              </a:spcAft>
            </a:pPr>
            <a:r>
              <a:rPr lang="en-GB" sz="2100" dirty="0">
                <a:solidFill>
                  <a:srgbClr val="0000FF"/>
                </a:solidFill>
                <a:latin typeface="Sassoon Penpals" panose="02000400000000000000" pitchFamily="50" charset="0"/>
              </a:rPr>
              <a:t>instructions</a:t>
            </a:r>
          </a:p>
          <a:p>
            <a:pPr>
              <a:spcAft>
                <a:spcPts val="200"/>
              </a:spcAft>
            </a:pPr>
            <a:r>
              <a:rPr lang="en-GB" sz="2100" dirty="0">
                <a:solidFill>
                  <a:srgbClr val="0000FF"/>
                </a:solidFill>
                <a:latin typeface="Sassoon Penpals" panose="02000400000000000000" pitchFamily="50" charset="0"/>
              </a:rPr>
              <a:t>robot</a:t>
            </a:r>
          </a:p>
          <a:p>
            <a:pPr>
              <a:spcAft>
                <a:spcPts val="200"/>
              </a:spcAft>
            </a:pPr>
            <a:r>
              <a:rPr lang="en-GB" sz="2100" dirty="0">
                <a:solidFill>
                  <a:srgbClr val="0000FF"/>
                </a:solidFill>
                <a:latin typeface="Sassoon Penpals" panose="02000400000000000000" pitchFamily="50" charset="0"/>
              </a:rPr>
              <a:t>predict</a:t>
            </a:r>
          </a:p>
        </p:txBody>
      </p:sp>
      <p:sp>
        <p:nvSpPr>
          <p:cNvPr id="24" name="Rounded Rectangle 38">
            <a:extLst>
              <a:ext uri="{FF2B5EF4-FFF2-40B4-BE49-F238E27FC236}">
                <a16:creationId xmlns:a16="http://schemas.microsoft.com/office/drawing/2014/main" id="{D1F72F37-EA5C-4881-8B12-95ACB3C5F105}"/>
              </a:ext>
            </a:extLst>
          </p:cNvPr>
          <p:cNvSpPr/>
          <p:nvPr/>
        </p:nvSpPr>
        <p:spPr>
          <a:xfrm>
            <a:off x="32657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sz="2400" b="1" dirty="0">
                <a:solidFill>
                  <a:schemeClr val="tx1"/>
                </a:solidFill>
                <a:latin typeface="Sassoon Penpals" panose="02000400000000000000" pitchFamily="50" charset="0"/>
              </a:rPr>
              <a:t>Learning activities</a:t>
            </a:r>
          </a:p>
          <a:p>
            <a:pPr marL="342900" indent="-342900">
              <a:spcAft>
                <a:spcPts val="200"/>
              </a:spcAft>
              <a:buFont typeface="+mj-lt"/>
              <a:buAutoNum type="arabicParenR"/>
            </a:pPr>
            <a:r>
              <a:rPr lang="en-GB" dirty="0">
                <a:solidFill>
                  <a:schemeClr val="tx1"/>
                </a:solidFill>
                <a:latin typeface="Sassoon Penpals" panose="02000400000000000000" pitchFamily="50" charset="0"/>
              </a:rPr>
              <a:t>Explore controlling games on a digital          device</a:t>
            </a:r>
          </a:p>
          <a:p>
            <a:pPr marL="342900" indent="-342900">
              <a:spcAft>
                <a:spcPts val="200"/>
              </a:spcAft>
              <a:buFont typeface="+mj-lt"/>
              <a:buAutoNum type="arabicParenR"/>
            </a:pPr>
            <a:r>
              <a:rPr lang="en-GB" dirty="0">
                <a:solidFill>
                  <a:schemeClr val="tx1"/>
                </a:solidFill>
                <a:latin typeface="Sassoon Penpals" panose="02000400000000000000" pitchFamily="50" charset="0"/>
              </a:rPr>
              <a:t>Explore controlling a digital floor robot</a:t>
            </a:r>
          </a:p>
          <a:p>
            <a:pPr marL="342900" indent="-342900">
              <a:spcAft>
                <a:spcPts val="200"/>
              </a:spcAft>
              <a:buFont typeface="+mj-lt"/>
              <a:buAutoNum type="arabicParenR"/>
            </a:pPr>
            <a:r>
              <a:rPr lang="en-GB" dirty="0">
                <a:solidFill>
                  <a:schemeClr val="tx1"/>
                </a:solidFill>
                <a:latin typeface="Sassoon Penpals" panose="02000400000000000000" pitchFamily="50" charset="0"/>
              </a:rPr>
              <a:t>Explore controlling a floor robot</a:t>
            </a:r>
          </a:p>
          <a:p>
            <a:pPr marL="342900" indent="-342900">
              <a:spcAft>
                <a:spcPts val="200"/>
              </a:spcAft>
              <a:buFont typeface="+mj-lt"/>
              <a:buAutoNum type="arabicParenR"/>
            </a:pPr>
            <a:r>
              <a:rPr lang="en-GB" dirty="0">
                <a:solidFill>
                  <a:schemeClr val="tx1"/>
                </a:solidFill>
                <a:latin typeface="Sassoon Penpals" panose="02000400000000000000" pitchFamily="50" charset="0"/>
              </a:rPr>
              <a:t>Explore creating a sequence of commands</a:t>
            </a:r>
          </a:p>
        </p:txBody>
      </p:sp>
      <p:pic>
        <p:nvPicPr>
          <p:cNvPr id="27" name="Picture 2" descr="13,418 Dartboard Illustrations, Royalty-Free Vector Graphics &amp; Clip Art -  iStock">
            <a:extLst>
              <a:ext uri="{FF2B5EF4-FFF2-40B4-BE49-F238E27FC236}">
                <a16:creationId xmlns:a16="http://schemas.microsoft.com/office/drawing/2014/main" id="{15A29A7C-E2AE-4453-A02E-7AF1572FB6F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9448" b="4535"/>
          <a:stretch/>
        </p:blipFill>
        <p:spPr bwMode="auto">
          <a:xfrm>
            <a:off x="4129253" y="1472914"/>
            <a:ext cx="512215" cy="5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C4FAA38B-356A-43BC-82C7-0026EFE4846C}"/>
              </a:ext>
            </a:extLst>
          </p:cNvPr>
          <p:cNvPicPr>
            <a:picLocks noChangeAspect="1"/>
          </p:cNvPicPr>
          <p:nvPr/>
        </p:nvPicPr>
        <p:blipFill>
          <a:blip r:embed="rId6"/>
          <a:stretch>
            <a:fillRect/>
          </a:stretch>
        </p:blipFill>
        <p:spPr>
          <a:xfrm>
            <a:off x="8859002" y="1472914"/>
            <a:ext cx="543253" cy="540000"/>
          </a:xfrm>
          <a:prstGeom prst="rect">
            <a:avLst/>
          </a:prstGeom>
        </p:spPr>
      </p:pic>
      <p:sp>
        <p:nvSpPr>
          <p:cNvPr id="23" name="Oval 22">
            <a:extLst>
              <a:ext uri="{FF2B5EF4-FFF2-40B4-BE49-F238E27FC236}">
                <a16:creationId xmlns:a16="http://schemas.microsoft.com/office/drawing/2014/main" id="{E7DDE3D0-FEA9-4508-924D-8DA7B2739685}"/>
              </a:ext>
            </a:extLst>
          </p:cNvPr>
          <p:cNvSpPr/>
          <p:nvPr/>
        </p:nvSpPr>
        <p:spPr>
          <a:xfrm>
            <a:off x="7128567" y="352695"/>
            <a:ext cx="687600" cy="687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latin typeface="Sassoon Penpals" panose="02000400000000000000" pitchFamily="50" charset="0"/>
              </a:rPr>
              <a:t>Computer Science</a:t>
            </a:r>
          </a:p>
        </p:txBody>
      </p:sp>
      <p:pic>
        <p:nvPicPr>
          <p:cNvPr id="18" name="Picture 17" descr="Pevensey and Westham school logo">
            <a:hlinkClick r:id="rId7" action="ppaction://hlinksldjump"/>
            <a:extLst>
              <a:ext uri="{FF2B5EF4-FFF2-40B4-BE49-F238E27FC236}">
                <a16:creationId xmlns:a16="http://schemas.microsoft.com/office/drawing/2014/main" id="{4F796007-7EDE-4A02-8385-379A6A1A4A92}"/>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45131" y="352850"/>
            <a:ext cx="687600" cy="687600"/>
          </a:xfrm>
          <a:prstGeom prst="rect">
            <a:avLst/>
          </a:prstGeom>
          <a:noFill/>
          <a:ln>
            <a:noFill/>
          </a:ln>
        </p:spPr>
      </p:pic>
      <p:pic>
        <p:nvPicPr>
          <p:cNvPr id="22" name="Picture 2" descr="Image result for beebots yellow">
            <a:hlinkClick r:id="rId9"/>
            <a:extLst>
              <a:ext uri="{FF2B5EF4-FFF2-40B4-BE49-F238E27FC236}">
                <a16:creationId xmlns:a16="http://schemas.microsoft.com/office/drawing/2014/main" id="{53163E8A-566D-4215-B3F1-76B8802A81B1}"/>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488" t="12343" r="4312" b="13943"/>
          <a:stretch/>
        </p:blipFill>
        <p:spPr bwMode="auto">
          <a:xfrm>
            <a:off x="7986849" y="2471925"/>
            <a:ext cx="1415404" cy="114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9814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53" name="Rounded Rectangle 52"/>
          <p:cNvSpPr/>
          <p:nvPr/>
        </p:nvSpPr>
        <p:spPr>
          <a:xfrm>
            <a:off x="509501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Unit overview</a:t>
            </a: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sp>
        <p:nvSpPr>
          <p:cNvPr id="26" name="Rectangle 25"/>
          <p:cNvSpPr/>
          <p:nvPr/>
        </p:nvSpPr>
        <p:spPr>
          <a:xfrm>
            <a:off x="352697" y="352695"/>
            <a:ext cx="7463470" cy="68775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Year 6 – Websites</a:t>
            </a:r>
          </a:p>
        </p:txBody>
      </p:sp>
      <p:sp>
        <p:nvSpPr>
          <p:cNvPr id="69" name="TextBox 68"/>
          <p:cNvSpPr txBox="1"/>
          <p:nvPr/>
        </p:nvSpPr>
        <p:spPr>
          <a:xfrm>
            <a:off x="5162550" y="1803673"/>
            <a:ext cx="4239705" cy="19030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We will be building on our learning in presenting information by creating websites </a:t>
            </a:r>
            <a:r>
              <a:rPr lang="en-GB" sz="1700" dirty="0">
                <a:solidFill>
                  <a:prstClr val="black"/>
                </a:solidFill>
                <a:latin typeface="Sassoon Penpals" panose="02000400000000000000" pitchFamily="50" charset="0"/>
              </a:rPr>
              <a:t>using copyright free images and hyperlinks to navigate. We will express our learning by creating learning themed websites.</a:t>
            </a:r>
            <a:endParaRPr kumimoji="0" lang="en-GB" sz="17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a:p>
            <a:pPr>
              <a:spcAft>
                <a:spcPts val="200"/>
              </a:spcAft>
              <a:defRPr/>
            </a:pPr>
            <a:r>
              <a:rPr lang="en-GB" sz="1200" dirty="0">
                <a:solidFill>
                  <a:srgbClr val="FF0000"/>
                </a:solidFill>
                <a:latin typeface="Sassoon Penpals" panose="02000400000000000000" pitchFamily="50" charset="0"/>
              </a:rPr>
              <a:t>Note: permissions will need to                                                                                                          be added to children’s Google                                                                                  accounts so that they can                                                                                        access Google Sites.</a:t>
            </a:r>
          </a:p>
        </p:txBody>
      </p:sp>
      <p:sp>
        <p:nvSpPr>
          <p:cNvPr id="16" name="Rounded Rectangle 15"/>
          <p:cNvSpPr/>
          <p:nvPr/>
        </p:nvSpPr>
        <p:spPr>
          <a:xfrm>
            <a:off x="5095011" y="4070366"/>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Vocabulary</a:t>
            </a:r>
          </a:p>
        </p:txBody>
      </p:sp>
      <p:sp>
        <p:nvSpPr>
          <p:cNvPr id="17" name="Rounded Rectangle 16"/>
          <p:cNvSpPr/>
          <p:nvPr/>
        </p:nvSpPr>
        <p:spPr>
          <a:xfrm>
            <a:off x="326571" y="4057303"/>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Key questions</a:t>
            </a:r>
          </a:p>
          <a:p>
            <a:pPr marL="288000" lvl="0" indent="-288000">
              <a:spcAft>
                <a:spcPts val="200"/>
              </a:spcAft>
              <a:buFont typeface="Arial" panose="020B0604020202020204" pitchFamily="34" charset="0"/>
              <a:buChar char="•"/>
              <a:defRPr/>
            </a:pPr>
            <a:r>
              <a:rPr lang="en-GB" sz="1450" dirty="0">
                <a:solidFill>
                  <a:prstClr val="black"/>
                </a:solidFill>
                <a:latin typeface="Sassoon Penpals" panose="02000400000000000000" pitchFamily="50" charset="0"/>
              </a:rPr>
              <a:t>What is a website? What is a web page? What is a            browser?</a:t>
            </a:r>
          </a:p>
          <a:p>
            <a:pPr marL="288000" indent="-288000">
              <a:spcAft>
                <a:spcPts val="200"/>
              </a:spcAft>
              <a:buFont typeface="Arial" panose="020B0604020202020204" pitchFamily="34" charset="0"/>
              <a:buChar char="•"/>
              <a:defRPr/>
            </a:pPr>
            <a:r>
              <a:rPr lang="en-GB" sz="1450" dirty="0">
                <a:solidFill>
                  <a:schemeClr val="tx1"/>
                </a:solidFill>
                <a:latin typeface="Sassoon Penpals" panose="02000400000000000000" pitchFamily="50" charset="0"/>
              </a:rPr>
              <a:t>What’s the purpose? How would you lay out your web page?</a:t>
            </a:r>
          </a:p>
          <a:p>
            <a:pPr marL="288000" indent="-288000">
              <a:spcAft>
                <a:spcPts val="200"/>
              </a:spcAft>
              <a:buFont typeface="Arial" panose="020B0604020202020204" pitchFamily="34" charset="0"/>
              <a:buChar char="•"/>
              <a:defRPr/>
            </a:pPr>
            <a:r>
              <a:rPr lang="en-GB" sz="1450" dirty="0">
                <a:solidFill>
                  <a:schemeClr val="tx1"/>
                </a:solidFill>
                <a:latin typeface="Sassoon Penpals" panose="02000400000000000000" pitchFamily="50" charset="0"/>
              </a:rPr>
              <a:t>Why should I use copyright-free images?</a:t>
            </a:r>
          </a:p>
          <a:p>
            <a:pPr marL="288000" indent="-288000">
              <a:spcAft>
                <a:spcPts val="200"/>
              </a:spcAft>
              <a:buFont typeface="Arial" panose="020B0604020202020204" pitchFamily="34" charset="0"/>
              <a:buChar char="•"/>
              <a:defRPr/>
            </a:pPr>
            <a:r>
              <a:rPr lang="en-GB" sz="1450" dirty="0">
                <a:solidFill>
                  <a:schemeClr val="tx1"/>
                </a:solidFill>
                <a:latin typeface="Sassoon Penpals" panose="02000400000000000000" pitchFamily="50" charset="0"/>
              </a:rPr>
              <a:t>How does it look? Does it look the same on different devices?</a:t>
            </a:r>
          </a:p>
          <a:p>
            <a:pPr marL="288000" indent="-288000">
              <a:spcAft>
                <a:spcPts val="200"/>
              </a:spcAft>
              <a:buFont typeface="Arial" panose="020B0604020202020204" pitchFamily="34" charset="0"/>
              <a:buChar char="•"/>
              <a:defRPr/>
            </a:pPr>
            <a:r>
              <a:rPr lang="en-GB" sz="1450" dirty="0">
                <a:solidFill>
                  <a:schemeClr val="tx1"/>
                </a:solidFill>
                <a:latin typeface="Sassoon Penpals" panose="02000400000000000000" pitchFamily="50" charset="0"/>
              </a:rPr>
              <a:t>How do you navigate a website?</a:t>
            </a:r>
            <a:endParaRPr lang="en-GB" sz="1450" dirty="0">
              <a:solidFill>
                <a:prstClr val="black"/>
              </a:solidFill>
              <a:latin typeface="Sassoon Penpals" panose="02000400000000000000" pitchFamily="50" charset="0"/>
            </a:endParaRPr>
          </a:p>
          <a:p>
            <a:pPr marL="288000" indent="-288000">
              <a:spcAft>
                <a:spcPts val="200"/>
              </a:spcAft>
              <a:buFont typeface="Arial" panose="020B0604020202020204" pitchFamily="34" charset="0"/>
              <a:buChar char="•"/>
              <a:defRPr/>
            </a:pPr>
            <a:r>
              <a:rPr lang="en-GB" sz="1450" dirty="0">
                <a:solidFill>
                  <a:prstClr val="black"/>
                </a:solidFill>
                <a:latin typeface="Sassoon Penpals" panose="02000400000000000000" pitchFamily="50" charset="0"/>
              </a:rPr>
              <a:t>What are the reasons for and against linking to other websites?</a:t>
            </a:r>
            <a:endParaRPr lang="en-GB" sz="1450" dirty="0">
              <a:solidFill>
                <a:schemeClr val="tx1"/>
              </a:solidFill>
              <a:latin typeface="Sassoon Penpals" panose="02000400000000000000" pitchFamily="50" charset="0"/>
            </a:endParaRPr>
          </a:p>
        </p:txBody>
      </p:sp>
      <p:pic>
        <p:nvPicPr>
          <p:cNvPr id="19" name="Picture 4" descr="Blocky Question Mark Graphic - Symbols | Free Graphics &amp; Vectors - PicMonk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4545" y="4224244"/>
            <a:ext cx="4569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Free Scrabble Words Cliparts, Download Free Clip Art, Free Clip Art on  Clipart Libr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51" t="2083" r="21928"/>
          <a:stretch/>
        </p:blipFill>
        <p:spPr bwMode="auto">
          <a:xfrm>
            <a:off x="8876306" y="4224244"/>
            <a:ext cx="525949" cy="54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62551" y="4572622"/>
            <a:ext cx="1620523" cy="1810752"/>
          </a:xfrm>
          <a:prstGeom prst="rect">
            <a:avLst/>
          </a:prstGeom>
          <a:noFill/>
        </p:spPr>
        <p:txBody>
          <a:bodyPr wrap="square" rtlCol="0">
            <a:spAutoFit/>
          </a:bodyPr>
          <a:lstStyle/>
          <a:p>
            <a:pPr lvl="0">
              <a:spcAft>
                <a:spcPts val="200"/>
              </a:spcAft>
              <a:defRPr/>
            </a:pPr>
            <a:r>
              <a:rPr lang="en-GB" sz="2100" dirty="0">
                <a:solidFill>
                  <a:srgbClr val="006600"/>
                </a:solidFill>
                <a:latin typeface="Sassoon Penpals" panose="02000400000000000000" pitchFamily="50" charset="0"/>
              </a:rPr>
              <a:t>font</a:t>
            </a:r>
          </a:p>
          <a:p>
            <a:pPr lvl="0">
              <a:spcAft>
                <a:spcPts val="200"/>
              </a:spcAft>
              <a:defRPr/>
            </a:pPr>
            <a:r>
              <a:rPr lang="en-GB" sz="2100" dirty="0">
                <a:solidFill>
                  <a:srgbClr val="006600"/>
                </a:solidFill>
                <a:latin typeface="Sassoon Penpals" panose="02000400000000000000" pitchFamily="50" charset="0"/>
              </a:rPr>
              <a:t>layout</a:t>
            </a:r>
          </a:p>
          <a:p>
            <a:pPr lvl="0">
              <a:spcAft>
                <a:spcPts val="200"/>
              </a:spcAft>
              <a:defRPr/>
            </a:pPr>
            <a:r>
              <a:rPr lang="en-GB" sz="2100" dirty="0">
                <a:solidFill>
                  <a:srgbClr val="006600"/>
                </a:solidFill>
                <a:latin typeface="Sassoon Penpals" panose="02000400000000000000" pitchFamily="50" charset="0"/>
              </a:rPr>
              <a:t>resize</a:t>
            </a:r>
          </a:p>
          <a:p>
            <a:pPr lvl="0">
              <a:spcAft>
                <a:spcPts val="200"/>
              </a:spcAft>
              <a:defRPr/>
            </a:pPr>
            <a:r>
              <a:rPr lang="en-GB" sz="2100" dirty="0">
                <a:solidFill>
                  <a:srgbClr val="006600"/>
                </a:solidFill>
                <a:latin typeface="Sassoon Penpals" panose="02000400000000000000" pitchFamily="50" charset="0"/>
              </a:rPr>
              <a:t>insert</a:t>
            </a:r>
          </a:p>
          <a:p>
            <a:pPr lvl="0">
              <a:spcAft>
                <a:spcPts val="200"/>
              </a:spcAft>
              <a:defRPr/>
            </a:pPr>
            <a:r>
              <a:rPr lang="en-GB" sz="2100" dirty="0">
                <a:solidFill>
                  <a:srgbClr val="006600"/>
                </a:solidFill>
                <a:latin typeface="Sassoon Penpals" panose="02000400000000000000" pitchFamily="50" charset="0"/>
              </a:rPr>
              <a:t>background</a:t>
            </a:r>
          </a:p>
        </p:txBody>
      </p:sp>
      <p:sp>
        <p:nvSpPr>
          <p:cNvPr id="22" name="TextBox 21"/>
          <p:cNvSpPr txBox="1"/>
          <p:nvPr/>
        </p:nvSpPr>
        <p:spPr>
          <a:xfrm>
            <a:off x="7210698" y="4572622"/>
            <a:ext cx="1620000" cy="1810752"/>
          </a:xfrm>
          <a:prstGeom prst="rect">
            <a:avLst/>
          </a:prstGeom>
          <a:noFill/>
        </p:spPr>
        <p:txBody>
          <a:bodyPr wrap="square" rtlCol="0">
            <a:spAutoFit/>
          </a:bodyPr>
          <a:lstStyle/>
          <a:p>
            <a:pPr lvl="0">
              <a:spcAft>
                <a:spcPts val="200"/>
              </a:spcAft>
              <a:defRPr/>
            </a:pPr>
            <a:r>
              <a:rPr lang="en-GB" sz="2100" dirty="0">
                <a:solidFill>
                  <a:srgbClr val="0000FF"/>
                </a:solidFill>
                <a:latin typeface="Sassoon Penpals" panose="02000400000000000000" pitchFamily="50" charset="0"/>
              </a:rPr>
              <a:t>navigation bars</a:t>
            </a:r>
          </a:p>
          <a:p>
            <a:pPr lvl="0">
              <a:spcAft>
                <a:spcPts val="200"/>
              </a:spcAft>
              <a:defRPr/>
            </a:pPr>
            <a:r>
              <a:rPr lang="en-GB" sz="2100" dirty="0">
                <a:solidFill>
                  <a:srgbClr val="0000FF"/>
                </a:solidFill>
                <a:latin typeface="Sassoon Penpals" panose="02000400000000000000" pitchFamily="50" charset="0"/>
              </a:rPr>
              <a:t>HTML</a:t>
            </a:r>
          </a:p>
          <a:p>
            <a:pPr lvl="0">
              <a:spcAft>
                <a:spcPts val="200"/>
              </a:spcAft>
              <a:defRPr/>
            </a:pPr>
            <a:r>
              <a:rPr lang="en-GB" sz="2100" dirty="0">
                <a:solidFill>
                  <a:srgbClr val="0000FF"/>
                </a:solidFill>
                <a:latin typeface="Sassoon Penpals" panose="02000400000000000000" pitchFamily="50" charset="0"/>
              </a:rPr>
              <a:t>hyperlinks</a:t>
            </a:r>
          </a:p>
          <a:p>
            <a:pPr lvl="0">
              <a:spcAft>
                <a:spcPts val="200"/>
              </a:spcAft>
              <a:defRPr/>
            </a:pPr>
            <a:r>
              <a:rPr lang="en-GB" sz="2100" dirty="0">
                <a:solidFill>
                  <a:srgbClr val="0000FF"/>
                </a:solidFill>
                <a:latin typeface="Sassoon Penpals" panose="02000400000000000000" pitchFamily="50" charset="0"/>
              </a:rPr>
              <a:t>embed</a:t>
            </a:r>
          </a:p>
          <a:p>
            <a:pPr lvl="0">
              <a:spcAft>
                <a:spcPts val="200"/>
              </a:spcAft>
              <a:defRPr/>
            </a:pPr>
            <a:r>
              <a:rPr lang="en-GB" sz="2100" dirty="0">
                <a:solidFill>
                  <a:srgbClr val="0000FF"/>
                </a:solidFill>
                <a:latin typeface="Sassoon Penpals" panose="02000400000000000000" pitchFamily="50" charset="0"/>
              </a:rPr>
              <a:t>preview</a:t>
            </a:r>
          </a:p>
        </p:txBody>
      </p:sp>
      <p:sp>
        <p:nvSpPr>
          <p:cNvPr id="24" name="Rounded Rectangle 38">
            <a:extLst>
              <a:ext uri="{FF2B5EF4-FFF2-40B4-BE49-F238E27FC236}">
                <a16:creationId xmlns:a16="http://schemas.microsoft.com/office/drawing/2014/main" id="{D1F72F37-EA5C-4881-8B12-95ACB3C5F105}"/>
              </a:ext>
            </a:extLst>
          </p:cNvPr>
          <p:cNvSpPr/>
          <p:nvPr/>
        </p:nvSpPr>
        <p:spPr>
          <a:xfrm>
            <a:off x="32657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Learning sequence</a:t>
            </a:r>
          </a:p>
          <a:p>
            <a:pPr marL="342900" lvl="0" indent="-342900">
              <a:spcAft>
                <a:spcPts val="200"/>
              </a:spcAft>
              <a:buFont typeface="+mj-lt"/>
              <a:buAutoNum type="arabicParenR"/>
              <a:defRPr/>
            </a:pPr>
            <a:r>
              <a:rPr lang="en-GB" sz="1750" dirty="0">
                <a:solidFill>
                  <a:prstClr val="black"/>
                </a:solidFill>
                <a:latin typeface="Sassoon Penpals" panose="02000400000000000000" pitchFamily="50" charset="0"/>
              </a:rPr>
              <a:t>Enquire into what make an effective website</a:t>
            </a:r>
          </a:p>
          <a:p>
            <a:pPr marL="342900" lvl="0" indent="-342900">
              <a:spcAft>
                <a:spcPts val="200"/>
              </a:spcAft>
              <a:buFont typeface="+mj-lt"/>
              <a:buAutoNum type="arabicParenR"/>
              <a:defRPr/>
            </a:pPr>
            <a:r>
              <a:rPr lang="en-GB" sz="1750" dirty="0">
                <a:solidFill>
                  <a:schemeClr val="tx1"/>
                </a:solidFill>
                <a:latin typeface="Sassoon Penpals" panose="02000400000000000000" pitchFamily="50" charset="0"/>
              </a:rPr>
              <a:t>Explore common web page layouts</a:t>
            </a:r>
          </a:p>
          <a:p>
            <a:pPr marL="342900" lvl="0" indent="-342900">
              <a:spcAft>
                <a:spcPts val="200"/>
              </a:spcAft>
              <a:buFont typeface="+mj-lt"/>
              <a:buAutoNum type="arabicParenR"/>
              <a:defRPr/>
            </a:pPr>
            <a:r>
              <a:rPr lang="en-GB" sz="1750" dirty="0">
                <a:solidFill>
                  <a:schemeClr val="tx1"/>
                </a:solidFill>
                <a:latin typeface="Sassoon Penpals" panose="02000400000000000000" pitchFamily="50" charset="0"/>
              </a:rPr>
              <a:t>Explore copyright-free images</a:t>
            </a:r>
          </a:p>
          <a:p>
            <a:pPr marL="342900" lvl="0" indent="-342900">
              <a:spcAft>
                <a:spcPts val="200"/>
              </a:spcAft>
              <a:buFont typeface="+mj-lt"/>
              <a:buAutoNum type="arabicParenR"/>
              <a:defRPr/>
            </a:pPr>
            <a:r>
              <a:rPr lang="en-GB" sz="1750" dirty="0">
                <a:solidFill>
                  <a:schemeClr val="tx1"/>
                </a:solidFill>
                <a:latin typeface="Sassoon Penpals" panose="02000400000000000000" pitchFamily="50" charset="0"/>
              </a:rPr>
              <a:t>Add content and preview a web page</a:t>
            </a:r>
          </a:p>
          <a:p>
            <a:pPr marL="342900" lvl="0" indent="-342900">
              <a:spcAft>
                <a:spcPts val="200"/>
              </a:spcAft>
              <a:buFont typeface="+mj-lt"/>
              <a:buAutoNum type="arabicParenR"/>
              <a:defRPr/>
            </a:pPr>
            <a:r>
              <a:rPr lang="en-GB" sz="1750" dirty="0">
                <a:solidFill>
                  <a:schemeClr val="tx1"/>
                </a:solidFill>
                <a:latin typeface="Sassoon Penpals" panose="02000400000000000000" pitchFamily="50" charset="0"/>
              </a:rPr>
              <a:t>Create navigation paths using hyperlinks</a:t>
            </a:r>
          </a:p>
          <a:p>
            <a:pPr marL="342900" lvl="0" indent="-342900">
              <a:spcAft>
                <a:spcPts val="200"/>
              </a:spcAft>
              <a:buFont typeface="+mj-lt"/>
              <a:buAutoNum type="arabicParenR"/>
              <a:defRPr/>
            </a:pPr>
            <a:r>
              <a:rPr lang="en-GB" sz="1750" dirty="0">
                <a:solidFill>
                  <a:schemeClr val="tx1"/>
                </a:solidFill>
                <a:latin typeface="Sassoon Penpals" panose="02000400000000000000" pitchFamily="50" charset="0"/>
              </a:rPr>
              <a:t>Explore the implication on linking to other websites</a:t>
            </a:r>
            <a:endParaRPr kumimoji="0" lang="en-GB" sz="175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pic>
        <p:nvPicPr>
          <p:cNvPr id="27" name="Picture 2" descr="13,418 Dartboard Illustrations, Royalty-Free Vector Graphics &amp; Clip Art -  iStock">
            <a:extLst>
              <a:ext uri="{FF2B5EF4-FFF2-40B4-BE49-F238E27FC236}">
                <a16:creationId xmlns:a16="http://schemas.microsoft.com/office/drawing/2014/main" id="{15A29A7C-E2AE-4453-A02E-7AF1572FB6F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448" b="4535"/>
          <a:stretch/>
        </p:blipFill>
        <p:spPr bwMode="auto">
          <a:xfrm>
            <a:off x="4129253" y="1472914"/>
            <a:ext cx="512215" cy="5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C4FAA38B-356A-43BC-82C7-0026EFE4846C}"/>
              </a:ext>
            </a:extLst>
          </p:cNvPr>
          <p:cNvPicPr>
            <a:picLocks noChangeAspect="1"/>
          </p:cNvPicPr>
          <p:nvPr/>
        </p:nvPicPr>
        <p:blipFill>
          <a:blip r:embed="rId5"/>
          <a:stretch>
            <a:fillRect/>
          </a:stretch>
        </p:blipFill>
        <p:spPr>
          <a:xfrm>
            <a:off x="8859002" y="1472914"/>
            <a:ext cx="543253" cy="540000"/>
          </a:xfrm>
          <a:prstGeom prst="rect">
            <a:avLst/>
          </a:prstGeom>
        </p:spPr>
      </p:pic>
      <p:pic>
        <p:nvPicPr>
          <p:cNvPr id="23" name="Picture 2" descr="Image result for google sites">
            <a:hlinkClick r:id="rId6"/>
            <a:extLst>
              <a:ext uri="{FF2B5EF4-FFF2-40B4-BE49-F238E27FC236}">
                <a16:creationId xmlns:a16="http://schemas.microsoft.com/office/drawing/2014/main" id="{506588CE-BFB0-4FD0-A3E7-54D9B07816B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04383" y="2990724"/>
            <a:ext cx="2497872" cy="625938"/>
          </a:xfrm>
          <a:prstGeom prst="rect">
            <a:avLst/>
          </a:prstGeom>
          <a:noFill/>
          <a:extLst>
            <a:ext uri="{909E8E84-426E-40DD-AFC4-6F175D3DCCD1}">
              <a14:hiddenFill xmlns:a14="http://schemas.microsoft.com/office/drawing/2010/main">
                <a:solidFill>
                  <a:srgbClr val="FFFFFF"/>
                </a:solidFill>
              </a14:hiddenFill>
            </a:ext>
          </a:extLst>
        </p:spPr>
      </p:pic>
      <p:sp>
        <p:nvSpPr>
          <p:cNvPr id="30" name="Oval 29"/>
          <p:cNvSpPr/>
          <p:nvPr/>
        </p:nvSpPr>
        <p:spPr>
          <a:xfrm>
            <a:off x="7986849" y="352695"/>
            <a:ext cx="687600" cy="687754"/>
          </a:xfrm>
          <a:prstGeom prst="ellipse">
            <a:avLst/>
          </a:prstGeom>
          <a:blipFill>
            <a:blip r:embed="rId8"/>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Pevensey and Westham school logo">
            <a:hlinkClick r:id="rId9" action="ppaction://hlinksldjump"/>
            <a:extLst>
              <a:ext uri="{FF2B5EF4-FFF2-40B4-BE49-F238E27FC236}">
                <a16:creationId xmlns:a16="http://schemas.microsoft.com/office/drawing/2014/main" id="{4F796007-7EDE-4A02-8385-379A6A1A4A92}"/>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45131" y="352850"/>
            <a:ext cx="687600" cy="687600"/>
          </a:xfrm>
          <a:prstGeom prst="rect">
            <a:avLst/>
          </a:prstGeom>
          <a:noFill/>
          <a:ln>
            <a:noFill/>
          </a:ln>
        </p:spPr>
      </p:pic>
      <p:sp>
        <p:nvSpPr>
          <p:cNvPr id="32" name="Oval 31">
            <a:extLst>
              <a:ext uri="{FF2B5EF4-FFF2-40B4-BE49-F238E27FC236}">
                <a16:creationId xmlns:a16="http://schemas.microsoft.com/office/drawing/2014/main" id="{FB4B504B-3620-4290-B127-C1A22AE08F1D}"/>
              </a:ext>
            </a:extLst>
          </p:cNvPr>
          <p:cNvSpPr/>
          <p:nvPr/>
        </p:nvSpPr>
        <p:spPr>
          <a:xfrm>
            <a:off x="7128567" y="352849"/>
            <a:ext cx="687600" cy="687600"/>
          </a:xfrm>
          <a:prstGeom prst="ellipse">
            <a:avLst/>
          </a:prstGeom>
          <a:solidFill>
            <a:srgbClr val="FF327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dirty="0">
                <a:solidFill>
                  <a:schemeClr val="tx1"/>
                </a:solidFill>
                <a:latin typeface="Sassoon Penpals" panose="02000400000000000000" pitchFamily="50" charset="0"/>
              </a:rPr>
              <a:t>Information Technology</a:t>
            </a:r>
          </a:p>
        </p:txBody>
      </p:sp>
    </p:spTree>
    <p:extLst>
      <p:ext uri="{BB962C8B-B14F-4D97-AF65-F5344CB8AC3E}">
        <p14:creationId xmlns:p14="http://schemas.microsoft.com/office/powerpoint/2010/main" val="3180535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53" name="Rounded Rectangle 52"/>
          <p:cNvSpPr/>
          <p:nvPr/>
        </p:nvSpPr>
        <p:spPr>
          <a:xfrm>
            <a:off x="509501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Unit overview</a:t>
            </a: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sp>
        <p:nvSpPr>
          <p:cNvPr id="26" name="Rectangle 25"/>
          <p:cNvSpPr/>
          <p:nvPr/>
        </p:nvSpPr>
        <p:spPr>
          <a:xfrm>
            <a:off x="352697" y="352695"/>
            <a:ext cx="7463470" cy="68775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Year 6 – Audio editing</a:t>
            </a:r>
          </a:p>
        </p:txBody>
      </p:sp>
      <p:sp>
        <p:nvSpPr>
          <p:cNvPr id="69" name="TextBox 68"/>
          <p:cNvSpPr txBox="1"/>
          <p:nvPr/>
        </p:nvSpPr>
        <p:spPr>
          <a:xfrm>
            <a:off x="5162551" y="1803673"/>
            <a:ext cx="2948372" cy="19236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We will be learning how to use music editing </a:t>
            </a:r>
            <a:r>
              <a:rPr lang="en-GB" sz="1700" dirty="0">
                <a:solidFill>
                  <a:prstClr val="black"/>
                </a:solidFill>
                <a:latin typeface="Sassoon Penpals" panose="02000400000000000000" pitchFamily="50" charset="0"/>
              </a:rPr>
              <a:t>software like Garage Band to create a soundtrack for a film. We will combine tracks to create a multi-track audio recording before combining this with video using movie editing software like iMovie.</a:t>
            </a:r>
            <a:endParaRPr kumimoji="0" lang="en-GB" sz="17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sp>
        <p:nvSpPr>
          <p:cNvPr id="16" name="Rounded Rectangle 15"/>
          <p:cNvSpPr/>
          <p:nvPr/>
        </p:nvSpPr>
        <p:spPr>
          <a:xfrm>
            <a:off x="5095011" y="4070366"/>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Vocabulary</a:t>
            </a:r>
          </a:p>
        </p:txBody>
      </p:sp>
      <p:sp>
        <p:nvSpPr>
          <p:cNvPr id="17" name="Rounded Rectangle 16"/>
          <p:cNvSpPr/>
          <p:nvPr/>
        </p:nvSpPr>
        <p:spPr>
          <a:xfrm>
            <a:off x="326571" y="4057303"/>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Key questions</a:t>
            </a:r>
          </a:p>
          <a:p>
            <a:pPr marL="288000" lvl="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How can be sound used to entertain?</a:t>
            </a:r>
          </a:p>
          <a:p>
            <a:pPr marL="288000" lvl="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What impact does sound have?</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How can you record and modify a soundtrack.</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What effect does combining tracks have on a soundtrack?</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How many layers are in the soundtrack?</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How can you export and use your soundtrack?</a:t>
            </a:r>
          </a:p>
          <a:p>
            <a:pPr marL="288000" indent="-288000">
              <a:spcAft>
                <a:spcPts val="200"/>
              </a:spcAft>
              <a:buFont typeface="Arial" panose="020B0604020202020204" pitchFamily="34" charset="0"/>
              <a:buChar char="•"/>
              <a:defRPr/>
            </a:pPr>
            <a:r>
              <a:rPr lang="en-GB" sz="1550" dirty="0">
                <a:solidFill>
                  <a:schemeClr val="tx1"/>
                </a:solidFill>
                <a:latin typeface="Sassoon Penpals" panose="02000400000000000000" pitchFamily="50" charset="0"/>
              </a:rPr>
              <a:t>What impact does your soundtrack have on a film?</a:t>
            </a:r>
          </a:p>
        </p:txBody>
      </p:sp>
      <p:pic>
        <p:nvPicPr>
          <p:cNvPr id="19" name="Picture 4" descr="Blocky Question Mark Graphic - Symbols | Free Graphics &amp; Vectors - PicMonk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4545" y="4224244"/>
            <a:ext cx="4569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Free Scrabble Words Cliparts, Download Free Clip Art, Free Clip Art on  Clipart Libr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51" t="2083" r="21928"/>
          <a:stretch/>
        </p:blipFill>
        <p:spPr bwMode="auto">
          <a:xfrm>
            <a:off x="8876306" y="4224244"/>
            <a:ext cx="525949" cy="54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62551" y="4572622"/>
            <a:ext cx="1620523" cy="1810752"/>
          </a:xfrm>
          <a:prstGeom prst="rect">
            <a:avLst/>
          </a:prstGeom>
          <a:noFill/>
        </p:spPr>
        <p:txBody>
          <a:bodyPr wrap="square" rtlCol="0">
            <a:spAutoFit/>
          </a:bodyPr>
          <a:lstStyle/>
          <a:p>
            <a:pPr lvl="0">
              <a:spcAft>
                <a:spcPts val="200"/>
              </a:spcAft>
              <a:defRPr/>
            </a:pPr>
            <a:r>
              <a:rPr lang="en-GB" sz="2100" dirty="0">
                <a:solidFill>
                  <a:srgbClr val="006600"/>
                </a:solidFill>
                <a:latin typeface="Sassoon Penpals" panose="02000400000000000000" pitchFamily="50" charset="0"/>
              </a:rPr>
              <a:t>media</a:t>
            </a:r>
          </a:p>
          <a:p>
            <a:pPr lvl="0">
              <a:spcAft>
                <a:spcPts val="200"/>
              </a:spcAft>
              <a:defRPr/>
            </a:pPr>
            <a:r>
              <a:rPr lang="en-GB" sz="2100" dirty="0">
                <a:solidFill>
                  <a:srgbClr val="006600"/>
                </a:solidFill>
                <a:latin typeface="Sassoon Penpals" panose="02000400000000000000" pitchFamily="50" charset="0"/>
              </a:rPr>
              <a:t>export</a:t>
            </a:r>
          </a:p>
          <a:p>
            <a:pPr lvl="0">
              <a:spcAft>
                <a:spcPts val="200"/>
              </a:spcAft>
              <a:defRPr/>
            </a:pPr>
            <a:r>
              <a:rPr lang="en-GB" sz="2100" dirty="0">
                <a:solidFill>
                  <a:srgbClr val="006600"/>
                </a:solidFill>
                <a:latin typeface="Sassoon Penpals" panose="02000400000000000000" pitchFamily="50" charset="0"/>
              </a:rPr>
              <a:t>cropping</a:t>
            </a:r>
          </a:p>
          <a:p>
            <a:pPr lvl="0">
              <a:spcAft>
                <a:spcPts val="200"/>
              </a:spcAft>
              <a:defRPr/>
            </a:pPr>
            <a:r>
              <a:rPr lang="en-GB" sz="2100" dirty="0">
                <a:solidFill>
                  <a:srgbClr val="006600"/>
                </a:solidFill>
                <a:latin typeface="Sassoon Penpals" panose="02000400000000000000" pitchFamily="50" charset="0"/>
              </a:rPr>
              <a:t>editing</a:t>
            </a:r>
          </a:p>
          <a:p>
            <a:pPr lvl="0">
              <a:spcAft>
                <a:spcPts val="200"/>
              </a:spcAft>
              <a:defRPr/>
            </a:pPr>
            <a:r>
              <a:rPr lang="en-GB" sz="2100" dirty="0">
                <a:solidFill>
                  <a:srgbClr val="006600"/>
                </a:solidFill>
                <a:latin typeface="Sassoon Penpals" panose="02000400000000000000" pitchFamily="50" charset="0"/>
              </a:rPr>
              <a:t>trim</a:t>
            </a:r>
          </a:p>
        </p:txBody>
      </p:sp>
      <p:sp>
        <p:nvSpPr>
          <p:cNvPr id="22" name="TextBox 21"/>
          <p:cNvSpPr txBox="1"/>
          <p:nvPr/>
        </p:nvSpPr>
        <p:spPr>
          <a:xfrm>
            <a:off x="7210698" y="4572622"/>
            <a:ext cx="1620000" cy="1810752"/>
          </a:xfrm>
          <a:prstGeom prst="rect">
            <a:avLst/>
          </a:prstGeom>
          <a:noFill/>
        </p:spPr>
        <p:txBody>
          <a:bodyPr wrap="square" rtlCol="0">
            <a:spAutoFit/>
          </a:bodyPr>
          <a:lstStyle/>
          <a:p>
            <a:pPr lvl="0">
              <a:spcAft>
                <a:spcPts val="200"/>
              </a:spcAft>
              <a:defRPr/>
            </a:pPr>
            <a:r>
              <a:rPr lang="en-GB" sz="2100" dirty="0">
                <a:solidFill>
                  <a:srgbClr val="0000FF"/>
                </a:solidFill>
                <a:latin typeface="Sassoon Penpals" panose="02000400000000000000" pitchFamily="50" charset="0"/>
              </a:rPr>
              <a:t>audio</a:t>
            </a:r>
          </a:p>
          <a:p>
            <a:pPr lvl="0">
              <a:spcAft>
                <a:spcPts val="200"/>
              </a:spcAft>
              <a:defRPr/>
            </a:pPr>
            <a:r>
              <a:rPr lang="en-GB" sz="2100" dirty="0">
                <a:solidFill>
                  <a:srgbClr val="0000FF"/>
                </a:solidFill>
                <a:latin typeface="Sassoon Penpals" panose="02000400000000000000" pitchFamily="50" charset="0"/>
              </a:rPr>
              <a:t>align</a:t>
            </a:r>
          </a:p>
          <a:p>
            <a:pPr lvl="0">
              <a:spcAft>
                <a:spcPts val="200"/>
              </a:spcAft>
              <a:defRPr/>
            </a:pPr>
            <a:r>
              <a:rPr lang="en-GB" sz="2100" dirty="0">
                <a:solidFill>
                  <a:srgbClr val="0000FF"/>
                </a:solidFill>
                <a:latin typeface="Sassoon Penpals" panose="02000400000000000000" pitchFamily="50" charset="0"/>
              </a:rPr>
              <a:t>layer</a:t>
            </a:r>
          </a:p>
          <a:p>
            <a:pPr lvl="0">
              <a:spcAft>
                <a:spcPts val="200"/>
              </a:spcAft>
              <a:defRPr/>
            </a:pPr>
            <a:r>
              <a:rPr lang="en-GB" sz="2100" dirty="0">
                <a:solidFill>
                  <a:srgbClr val="0000FF"/>
                </a:solidFill>
                <a:latin typeface="Sassoon Penpals" panose="02000400000000000000" pitchFamily="50" charset="0"/>
              </a:rPr>
              <a:t>tracks</a:t>
            </a:r>
          </a:p>
          <a:p>
            <a:pPr lvl="0">
              <a:spcAft>
                <a:spcPts val="200"/>
              </a:spcAft>
              <a:defRPr/>
            </a:pPr>
            <a:r>
              <a:rPr lang="en-GB" sz="2100" dirty="0">
                <a:solidFill>
                  <a:srgbClr val="0000FF"/>
                </a:solidFill>
                <a:latin typeface="Sassoon Penpals" panose="02000400000000000000" pitchFamily="50" charset="0"/>
              </a:rPr>
              <a:t>mp3</a:t>
            </a:r>
          </a:p>
        </p:txBody>
      </p:sp>
      <p:sp>
        <p:nvSpPr>
          <p:cNvPr id="24" name="Rounded Rectangle 38">
            <a:extLst>
              <a:ext uri="{FF2B5EF4-FFF2-40B4-BE49-F238E27FC236}">
                <a16:creationId xmlns:a16="http://schemas.microsoft.com/office/drawing/2014/main" id="{D1F72F37-EA5C-4881-8B12-95ACB3C5F105}"/>
              </a:ext>
            </a:extLst>
          </p:cNvPr>
          <p:cNvSpPr/>
          <p:nvPr/>
        </p:nvSpPr>
        <p:spPr>
          <a:xfrm>
            <a:off x="32657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Learning sequence</a:t>
            </a:r>
          </a:p>
          <a:p>
            <a:pPr marL="342900" lvl="0" indent="-342900">
              <a:spcAft>
                <a:spcPts val="200"/>
              </a:spcAft>
              <a:buFont typeface="+mj-lt"/>
              <a:buAutoNum type="arabicParenR"/>
              <a:defRPr/>
            </a:pPr>
            <a:r>
              <a:rPr lang="en-GB" sz="1550" dirty="0">
                <a:solidFill>
                  <a:prstClr val="black"/>
                </a:solidFill>
                <a:latin typeface="Sassoon Penpals" panose="02000400000000000000" pitchFamily="50" charset="0"/>
              </a:rPr>
              <a:t>Record audio</a:t>
            </a:r>
          </a:p>
          <a:p>
            <a:pPr marL="342900" lvl="0" indent="-342900">
              <a:spcAft>
                <a:spcPts val="200"/>
              </a:spcAft>
              <a:buFont typeface="+mj-lt"/>
              <a:buAutoNum type="arabicParenR"/>
              <a:defRPr/>
            </a:pPr>
            <a:r>
              <a:rPr lang="en-GB" sz="1550" dirty="0">
                <a:solidFill>
                  <a:schemeClr val="tx1"/>
                </a:solidFill>
                <a:latin typeface="Sassoon Penpals" panose="02000400000000000000" pitchFamily="50" charset="0"/>
              </a:rPr>
              <a:t>Explore how to edit and trim a recording</a:t>
            </a:r>
          </a:p>
          <a:p>
            <a:pPr marL="342900" lvl="0" indent="-342900">
              <a:spcAft>
                <a:spcPts val="200"/>
              </a:spcAft>
              <a:buFont typeface="+mj-lt"/>
              <a:buAutoNum type="arabicParenR"/>
              <a:defRPr/>
            </a:pPr>
            <a:r>
              <a:rPr lang="en-GB" sz="1550" dirty="0">
                <a:solidFill>
                  <a:prstClr val="black"/>
                </a:solidFill>
                <a:latin typeface="Sassoon Penpals" panose="02000400000000000000" pitchFamily="50" charset="0"/>
              </a:rPr>
              <a:t>Explore how to combine audio tracks</a:t>
            </a:r>
          </a:p>
          <a:p>
            <a:pPr marL="342900" lvl="0" indent="-342900">
              <a:spcAft>
                <a:spcPts val="200"/>
              </a:spcAft>
              <a:buFont typeface="+mj-lt"/>
              <a:buAutoNum type="arabicParenR"/>
              <a:defRPr/>
            </a:pPr>
            <a:r>
              <a:rPr lang="en-GB" sz="1550" dirty="0">
                <a:solidFill>
                  <a:schemeClr val="tx1"/>
                </a:solidFill>
                <a:latin typeface="Sassoon Penpals" panose="02000400000000000000" pitchFamily="50" charset="0"/>
              </a:rPr>
              <a:t>Explore how to review and improve a soundtrack</a:t>
            </a:r>
          </a:p>
          <a:p>
            <a:pPr marL="342900" lvl="0" indent="-342900">
              <a:spcAft>
                <a:spcPts val="200"/>
              </a:spcAft>
              <a:buFont typeface="+mj-lt"/>
              <a:buAutoNum type="arabicParenR"/>
              <a:defRPr/>
            </a:pPr>
            <a:r>
              <a:rPr lang="en-GB" sz="1550" dirty="0">
                <a:solidFill>
                  <a:schemeClr val="tx1"/>
                </a:solidFill>
                <a:latin typeface="Sassoon Penpals" panose="02000400000000000000" pitchFamily="50" charset="0"/>
              </a:rPr>
              <a:t>Explore how to arrange multiple sounds</a:t>
            </a:r>
          </a:p>
          <a:p>
            <a:pPr marL="342900" lvl="0" indent="-342900">
              <a:spcAft>
                <a:spcPts val="200"/>
              </a:spcAft>
              <a:buFont typeface="+mj-lt"/>
              <a:buAutoNum type="arabicParenR"/>
              <a:defRPr/>
            </a:pPr>
            <a:r>
              <a:rPr lang="en-GB" sz="1550" dirty="0">
                <a:solidFill>
                  <a:schemeClr val="tx1"/>
                </a:solidFill>
                <a:latin typeface="Sassoon Penpals" panose="02000400000000000000" pitchFamily="50" charset="0"/>
              </a:rPr>
              <a:t>Evaluate the effectiveness of a recording</a:t>
            </a:r>
          </a:p>
        </p:txBody>
      </p:sp>
      <p:pic>
        <p:nvPicPr>
          <p:cNvPr id="27" name="Picture 2" descr="13,418 Dartboard Illustrations, Royalty-Free Vector Graphics &amp; Clip Art -  iStock">
            <a:extLst>
              <a:ext uri="{FF2B5EF4-FFF2-40B4-BE49-F238E27FC236}">
                <a16:creationId xmlns:a16="http://schemas.microsoft.com/office/drawing/2014/main" id="{15A29A7C-E2AE-4453-A02E-7AF1572FB6F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448" b="4535"/>
          <a:stretch/>
        </p:blipFill>
        <p:spPr bwMode="auto">
          <a:xfrm>
            <a:off x="4129253" y="1472914"/>
            <a:ext cx="512215" cy="5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C4FAA38B-356A-43BC-82C7-0026EFE4846C}"/>
              </a:ext>
            </a:extLst>
          </p:cNvPr>
          <p:cNvPicPr>
            <a:picLocks noChangeAspect="1"/>
          </p:cNvPicPr>
          <p:nvPr/>
        </p:nvPicPr>
        <p:blipFill>
          <a:blip r:embed="rId5"/>
          <a:stretch>
            <a:fillRect/>
          </a:stretch>
        </p:blipFill>
        <p:spPr>
          <a:xfrm>
            <a:off x="8859002" y="1472914"/>
            <a:ext cx="543253" cy="540000"/>
          </a:xfrm>
          <a:prstGeom prst="rect">
            <a:avLst/>
          </a:prstGeom>
        </p:spPr>
      </p:pic>
      <p:sp>
        <p:nvSpPr>
          <p:cNvPr id="30" name="Oval 29"/>
          <p:cNvSpPr/>
          <p:nvPr/>
        </p:nvSpPr>
        <p:spPr>
          <a:xfrm>
            <a:off x="7986849" y="352695"/>
            <a:ext cx="687600" cy="687754"/>
          </a:xfrm>
          <a:prstGeom prst="ellipse">
            <a:avLst/>
          </a:prstGeom>
          <a:blipFill>
            <a:blip r:embed="rId6"/>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Pevensey and Westham school logo">
            <a:hlinkClick r:id="rId7" action="ppaction://hlinksldjump"/>
            <a:extLst>
              <a:ext uri="{FF2B5EF4-FFF2-40B4-BE49-F238E27FC236}">
                <a16:creationId xmlns:a16="http://schemas.microsoft.com/office/drawing/2014/main" id="{4F796007-7EDE-4A02-8385-379A6A1A4A92}"/>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45131" y="352850"/>
            <a:ext cx="687600" cy="687600"/>
          </a:xfrm>
          <a:prstGeom prst="rect">
            <a:avLst/>
          </a:prstGeom>
          <a:noFill/>
          <a:ln>
            <a:noFill/>
          </a:ln>
        </p:spPr>
      </p:pic>
      <p:sp>
        <p:nvSpPr>
          <p:cNvPr id="32" name="Oval 31">
            <a:extLst>
              <a:ext uri="{FF2B5EF4-FFF2-40B4-BE49-F238E27FC236}">
                <a16:creationId xmlns:a16="http://schemas.microsoft.com/office/drawing/2014/main" id="{FB4B504B-3620-4290-B127-C1A22AE08F1D}"/>
              </a:ext>
            </a:extLst>
          </p:cNvPr>
          <p:cNvSpPr/>
          <p:nvPr/>
        </p:nvSpPr>
        <p:spPr>
          <a:xfrm>
            <a:off x="7128567" y="352849"/>
            <a:ext cx="687600" cy="687600"/>
          </a:xfrm>
          <a:prstGeom prst="ellipse">
            <a:avLst/>
          </a:prstGeom>
          <a:solidFill>
            <a:srgbClr val="FF327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dirty="0">
                <a:solidFill>
                  <a:schemeClr val="tx1"/>
                </a:solidFill>
                <a:latin typeface="Sassoon Penpals" panose="02000400000000000000" pitchFamily="50" charset="0"/>
              </a:rPr>
              <a:t>Information Technology</a:t>
            </a:r>
          </a:p>
        </p:txBody>
      </p:sp>
      <p:pic>
        <p:nvPicPr>
          <p:cNvPr id="25" name="Picture 2" descr="GarageBand User Guide for iPhone - Apple Support">
            <a:extLst>
              <a:ext uri="{FF2B5EF4-FFF2-40B4-BE49-F238E27FC236}">
                <a16:creationId xmlns:a16="http://schemas.microsoft.com/office/drawing/2014/main" id="{B02AA6AF-1281-4746-A27E-940F6ED193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21188" y="2343673"/>
            <a:ext cx="1270800" cy="127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908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25" name="Oval 24"/>
          <p:cNvSpPr/>
          <p:nvPr/>
        </p:nvSpPr>
        <p:spPr>
          <a:xfrm>
            <a:off x="7986849" y="352695"/>
            <a:ext cx="687600" cy="687754"/>
          </a:xfrm>
          <a:prstGeom prst="ellipse">
            <a:avLst/>
          </a:prstGeom>
          <a:blipFill>
            <a:blip r:embed="rId2"/>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ounded Rectangle 52"/>
          <p:cNvSpPr/>
          <p:nvPr/>
        </p:nvSpPr>
        <p:spPr>
          <a:xfrm>
            <a:off x="509501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sz="2400" b="1" dirty="0">
                <a:solidFill>
                  <a:schemeClr val="tx1"/>
                </a:solidFill>
                <a:latin typeface="Sassoon Penpals" panose="02000400000000000000" pitchFamily="50" charset="0"/>
              </a:rPr>
              <a:t>Unit overview</a:t>
            </a:r>
          </a:p>
          <a:p>
            <a:pPr>
              <a:spcAft>
                <a:spcPts val="200"/>
              </a:spcAft>
            </a:pPr>
            <a:endParaRPr lang="en-GB" dirty="0">
              <a:solidFill>
                <a:schemeClr val="tx1"/>
              </a:solidFill>
              <a:latin typeface="Sassoon Penpals" panose="02000400000000000000" pitchFamily="50" charset="0"/>
            </a:endParaRPr>
          </a:p>
        </p:txBody>
      </p:sp>
      <p:sp>
        <p:nvSpPr>
          <p:cNvPr id="26" name="Rectangle 25"/>
          <p:cNvSpPr/>
          <p:nvPr/>
        </p:nvSpPr>
        <p:spPr>
          <a:xfrm>
            <a:off x="352697" y="352695"/>
            <a:ext cx="7463470" cy="68775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p>
            <a:r>
              <a:rPr lang="en-GB" sz="4400" b="1" dirty="0">
                <a:latin typeface="Sassoon Penpals" panose="02000400000000000000" pitchFamily="50" charset="0"/>
              </a:rPr>
              <a:t>EYFS – Content creators</a:t>
            </a:r>
          </a:p>
        </p:txBody>
      </p:sp>
      <p:sp>
        <p:nvSpPr>
          <p:cNvPr id="69" name="TextBox 68"/>
          <p:cNvSpPr txBox="1"/>
          <p:nvPr/>
        </p:nvSpPr>
        <p:spPr>
          <a:xfrm>
            <a:off x="5162550" y="1803673"/>
            <a:ext cx="4239705" cy="1754326"/>
          </a:xfrm>
          <a:prstGeom prst="rect">
            <a:avLst/>
          </a:prstGeom>
          <a:noFill/>
        </p:spPr>
        <p:txBody>
          <a:bodyPr wrap="square" rtlCol="0">
            <a:spAutoFit/>
          </a:bodyPr>
          <a:lstStyle/>
          <a:p>
            <a:pPr>
              <a:spcAft>
                <a:spcPts val="200"/>
              </a:spcAft>
            </a:pPr>
            <a:r>
              <a:rPr lang="en-GB" dirty="0">
                <a:latin typeface="Sassoon Penpals" panose="02000400000000000000" pitchFamily="50" charset="0"/>
              </a:rPr>
              <a:t>We will be learning write text on a computer                   to communicate and to search for things we like. We will also be learning to                                           create pictures online using                                     a range of tools, and then                                     print our pictures to display!</a:t>
            </a:r>
          </a:p>
        </p:txBody>
      </p:sp>
      <p:sp>
        <p:nvSpPr>
          <p:cNvPr id="16" name="Rounded Rectangle 15"/>
          <p:cNvSpPr/>
          <p:nvPr/>
        </p:nvSpPr>
        <p:spPr>
          <a:xfrm>
            <a:off x="5095011" y="4070366"/>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sz="2400" b="1" dirty="0">
                <a:solidFill>
                  <a:schemeClr val="tx1"/>
                </a:solidFill>
                <a:latin typeface="Sassoon Penpals" panose="02000400000000000000" pitchFamily="50" charset="0"/>
              </a:rPr>
              <a:t>Vocabulary</a:t>
            </a:r>
          </a:p>
        </p:txBody>
      </p:sp>
      <p:sp>
        <p:nvSpPr>
          <p:cNvPr id="17" name="Rounded Rectangle 16"/>
          <p:cNvSpPr/>
          <p:nvPr/>
        </p:nvSpPr>
        <p:spPr>
          <a:xfrm>
            <a:off x="326571" y="4057303"/>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sz="2400" b="1" dirty="0">
                <a:solidFill>
                  <a:schemeClr val="tx1"/>
                </a:solidFill>
                <a:latin typeface="Sassoon Penpals" panose="02000400000000000000" pitchFamily="50" charset="0"/>
              </a:rPr>
              <a:t>Key questions</a:t>
            </a:r>
          </a:p>
          <a:p>
            <a:pPr marL="288000" indent="-288000">
              <a:spcAft>
                <a:spcPts val="200"/>
              </a:spcAft>
              <a:buFont typeface="Arial" panose="020B0604020202020204" pitchFamily="34" charset="0"/>
              <a:buChar char="•"/>
            </a:pPr>
            <a:r>
              <a:rPr lang="en-GB" sz="1650" dirty="0">
                <a:solidFill>
                  <a:schemeClr val="tx1"/>
                </a:solidFill>
                <a:latin typeface="Sassoon Penpals" panose="02000400000000000000" pitchFamily="50" charset="0"/>
              </a:rPr>
              <a:t>How can you write letters on the keyboard?</a:t>
            </a:r>
          </a:p>
          <a:p>
            <a:pPr marL="288000" indent="-288000">
              <a:spcAft>
                <a:spcPts val="200"/>
              </a:spcAft>
              <a:buFont typeface="Arial" panose="020B0604020202020204" pitchFamily="34" charset="0"/>
              <a:buChar char="•"/>
            </a:pPr>
            <a:r>
              <a:rPr lang="en-GB" sz="1650" dirty="0">
                <a:solidFill>
                  <a:schemeClr val="tx1"/>
                </a:solidFill>
                <a:latin typeface="Sassoon Penpals" panose="02000400000000000000" pitchFamily="50" charset="0"/>
              </a:rPr>
              <a:t>How can you write words into a search engine? How can you create a space? How can you start the search?</a:t>
            </a:r>
          </a:p>
          <a:p>
            <a:pPr marL="288000" indent="-288000">
              <a:spcAft>
                <a:spcPts val="200"/>
              </a:spcAft>
              <a:buFont typeface="Arial" panose="020B0604020202020204" pitchFamily="34" charset="0"/>
              <a:buChar char="•"/>
            </a:pPr>
            <a:r>
              <a:rPr lang="en-GB" sz="1650" dirty="0">
                <a:solidFill>
                  <a:schemeClr val="tx1"/>
                </a:solidFill>
                <a:latin typeface="Sassoon Penpals" panose="02000400000000000000" pitchFamily="50" charset="0"/>
              </a:rPr>
              <a:t>How can you change the colour? How can you add a shape to your picture? How can you delete a mistake? How can you print your work?</a:t>
            </a:r>
          </a:p>
        </p:txBody>
      </p:sp>
      <p:pic>
        <p:nvPicPr>
          <p:cNvPr id="19" name="Picture 4" descr="Blocky Question Mark Graphic - Symbols | Free Graphics &amp; Vectors - PicMon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4545" y="4224244"/>
            <a:ext cx="4569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Free Scrabble Words Cliparts, Download Free Clip Art, Free Clip Art on  Clipart Librar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851" t="2083" r="21928"/>
          <a:stretch/>
        </p:blipFill>
        <p:spPr bwMode="auto">
          <a:xfrm>
            <a:off x="8876306" y="4224244"/>
            <a:ext cx="525949" cy="54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62551" y="4572622"/>
            <a:ext cx="1620523" cy="1810752"/>
          </a:xfrm>
          <a:prstGeom prst="rect">
            <a:avLst/>
          </a:prstGeom>
          <a:noFill/>
        </p:spPr>
        <p:txBody>
          <a:bodyPr wrap="square" rtlCol="0">
            <a:spAutoFit/>
          </a:bodyPr>
          <a:lstStyle/>
          <a:p>
            <a:pPr>
              <a:spcAft>
                <a:spcPts val="200"/>
              </a:spcAft>
            </a:pPr>
            <a:r>
              <a:rPr lang="en-GB" sz="2100" dirty="0">
                <a:solidFill>
                  <a:srgbClr val="0000FF"/>
                </a:solidFill>
                <a:latin typeface="Sassoon Penpals" panose="02000400000000000000" pitchFamily="50" charset="0"/>
              </a:rPr>
              <a:t>keyboard</a:t>
            </a:r>
          </a:p>
          <a:p>
            <a:pPr>
              <a:spcAft>
                <a:spcPts val="200"/>
              </a:spcAft>
            </a:pPr>
            <a:r>
              <a:rPr lang="en-GB" sz="2100" dirty="0">
                <a:solidFill>
                  <a:srgbClr val="0000FF"/>
                </a:solidFill>
                <a:latin typeface="Sassoon Penpals" panose="02000400000000000000" pitchFamily="50" charset="0"/>
              </a:rPr>
              <a:t>text</a:t>
            </a:r>
          </a:p>
          <a:p>
            <a:pPr>
              <a:spcAft>
                <a:spcPts val="200"/>
              </a:spcAft>
            </a:pPr>
            <a:r>
              <a:rPr lang="en-GB" sz="2100" dirty="0">
                <a:solidFill>
                  <a:srgbClr val="0000FF"/>
                </a:solidFill>
                <a:latin typeface="Sassoon Penpals" panose="02000400000000000000" pitchFamily="50" charset="0"/>
              </a:rPr>
              <a:t>keys</a:t>
            </a:r>
          </a:p>
          <a:p>
            <a:pPr>
              <a:spcAft>
                <a:spcPts val="200"/>
              </a:spcAft>
            </a:pPr>
            <a:r>
              <a:rPr lang="en-GB" sz="2100" dirty="0">
                <a:solidFill>
                  <a:srgbClr val="0000FF"/>
                </a:solidFill>
                <a:latin typeface="Sassoon Penpals" panose="02000400000000000000" pitchFamily="50" charset="0"/>
              </a:rPr>
              <a:t>space</a:t>
            </a:r>
          </a:p>
          <a:p>
            <a:pPr>
              <a:spcAft>
                <a:spcPts val="200"/>
              </a:spcAft>
            </a:pPr>
            <a:r>
              <a:rPr lang="en-GB" sz="2100" dirty="0">
                <a:solidFill>
                  <a:srgbClr val="0000FF"/>
                </a:solidFill>
                <a:latin typeface="Sassoon Penpals" panose="02000400000000000000" pitchFamily="50" charset="0"/>
              </a:rPr>
              <a:t>touchscreen</a:t>
            </a:r>
          </a:p>
        </p:txBody>
      </p:sp>
      <p:sp>
        <p:nvSpPr>
          <p:cNvPr id="22" name="TextBox 21"/>
          <p:cNvSpPr txBox="1"/>
          <p:nvPr/>
        </p:nvSpPr>
        <p:spPr>
          <a:xfrm>
            <a:off x="7210698" y="4572622"/>
            <a:ext cx="1620000" cy="1461939"/>
          </a:xfrm>
          <a:prstGeom prst="rect">
            <a:avLst/>
          </a:prstGeom>
          <a:noFill/>
        </p:spPr>
        <p:txBody>
          <a:bodyPr wrap="square" rtlCol="0">
            <a:spAutoFit/>
          </a:bodyPr>
          <a:lstStyle/>
          <a:p>
            <a:pPr>
              <a:spcAft>
                <a:spcPts val="200"/>
              </a:spcAft>
            </a:pPr>
            <a:r>
              <a:rPr lang="en-GB" sz="2100" dirty="0">
                <a:solidFill>
                  <a:srgbClr val="0000FF"/>
                </a:solidFill>
                <a:latin typeface="Sassoon Penpals" panose="02000400000000000000" pitchFamily="50" charset="0"/>
              </a:rPr>
              <a:t>colours</a:t>
            </a:r>
          </a:p>
          <a:p>
            <a:pPr>
              <a:spcAft>
                <a:spcPts val="200"/>
              </a:spcAft>
            </a:pPr>
            <a:r>
              <a:rPr lang="en-GB" sz="2100" dirty="0">
                <a:solidFill>
                  <a:srgbClr val="0000FF"/>
                </a:solidFill>
                <a:latin typeface="Sassoon Penpals" panose="02000400000000000000" pitchFamily="50" charset="0"/>
              </a:rPr>
              <a:t>shapes</a:t>
            </a:r>
          </a:p>
          <a:p>
            <a:pPr>
              <a:spcAft>
                <a:spcPts val="200"/>
              </a:spcAft>
            </a:pPr>
            <a:r>
              <a:rPr lang="en-GB" sz="2100" dirty="0">
                <a:solidFill>
                  <a:srgbClr val="0000FF"/>
                </a:solidFill>
                <a:latin typeface="Sassoon Penpals" panose="02000400000000000000" pitchFamily="50" charset="0"/>
              </a:rPr>
              <a:t>erase</a:t>
            </a:r>
          </a:p>
          <a:p>
            <a:pPr>
              <a:spcAft>
                <a:spcPts val="200"/>
              </a:spcAft>
            </a:pPr>
            <a:r>
              <a:rPr lang="en-GB" sz="2100" dirty="0">
                <a:solidFill>
                  <a:srgbClr val="0000FF"/>
                </a:solidFill>
                <a:latin typeface="Sassoon Penpals" panose="02000400000000000000" pitchFamily="50" charset="0"/>
              </a:rPr>
              <a:t>share</a:t>
            </a:r>
          </a:p>
        </p:txBody>
      </p:sp>
      <p:sp>
        <p:nvSpPr>
          <p:cNvPr id="24" name="Rounded Rectangle 38">
            <a:extLst>
              <a:ext uri="{FF2B5EF4-FFF2-40B4-BE49-F238E27FC236}">
                <a16:creationId xmlns:a16="http://schemas.microsoft.com/office/drawing/2014/main" id="{D1F72F37-EA5C-4881-8B12-95ACB3C5F105}"/>
              </a:ext>
            </a:extLst>
          </p:cNvPr>
          <p:cNvSpPr/>
          <p:nvPr/>
        </p:nvSpPr>
        <p:spPr>
          <a:xfrm>
            <a:off x="32657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sz="2400" b="1" dirty="0">
                <a:solidFill>
                  <a:schemeClr val="tx1"/>
                </a:solidFill>
                <a:latin typeface="Sassoon Penpals" panose="02000400000000000000" pitchFamily="50" charset="0"/>
              </a:rPr>
              <a:t>Learning sequence</a:t>
            </a:r>
          </a:p>
          <a:p>
            <a:pPr marL="342900" indent="-342900">
              <a:spcAft>
                <a:spcPts val="200"/>
              </a:spcAft>
              <a:buFont typeface="+mj-lt"/>
              <a:buAutoNum type="arabicParenR"/>
            </a:pPr>
            <a:r>
              <a:rPr lang="en-GB" sz="1750" dirty="0">
                <a:solidFill>
                  <a:schemeClr val="tx1"/>
                </a:solidFill>
                <a:latin typeface="Sassoon Penpals" panose="02000400000000000000" pitchFamily="50" charset="0"/>
              </a:rPr>
              <a:t>Explore using the keyboard to type your           name</a:t>
            </a:r>
          </a:p>
          <a:p>
            <a:pPr marL="342900" indent="-342900">
              <a:spcAft>
                <a:spcPts val="200"/>
              </a:spcAft>
              <a:buFont typeface="+mj-lt"/>
              <a:buAutoNum type="arabicParenR"/>
            </a:pPr>
            <a:r>
              <a:rPr lang="en-GB" sz="1750" dirty="0">
                <a:solidFill>
                  <a:schemeClr val="tx1"/>
                </a:solidFill>
                <a:latin typeface="Sassoon Penpals" panose="02000400000000000000" pitchFamily="50" charset="0"/>
              </a:rPr>
              <a:t>Explore using the keyboard to perform a       computer search</a:t>
            </a:r>
          </a:p>
          <a:p>
            <a:pPr marL="342900" indent="-342900">
              <a:spcAft>
                <a:spcPts val="200"/>
              </a:spcAft>
              <a:buFont typeface="+mj-lt"/>
              <a:buAutoNum type="arabicParenR"/>
            </a:pPr>
            <a:r>
              <a:rPr lang="en-GB" sz="1750" dirty="0">
                <a:solidFill>
                  <a:schemeClr val="tx1"/>
                </a:solidFill>
                <a:latin typeface="Sassoon Penpals" panose="02000400000000000000" pitchFamily="50" charset="0"/>
              </a:rPr>
              <a:t>Explore using a drawing application on a tablet</a:t>
            </a:r>
          </a:p>
          <a:p>
            <a:pPr marL="342900" indent="-342900">
              <a:spcAft>
                <a:spcPts val="200"/>
              </a:spcAft>
              <a:buFont typeface="+mj-lt"/>
              <a:buAutoNum type="arabicParenR"/>
            </a:pPr>
            <a:r>
              <a:rPr lang="en-GB" sz="1750" dirty="0">
                <a:solidFill>
                  <a:schemeClr val="tx1"/>
                </a:solidFill>
                <a:latin typeface="Sassoon Penpals" panose="02000400000000000000" pitchFamily="50" charset="0"/>
              </a:rPr>
              <a:t>Explore using a drawing application on a computer</a:t>
            </a:r>
          </a:p>
        </p:txBody>
      </p:sp>
      <p:pic>
        <p:nvPicPr>
          <p:cNvPr id="27" name="Picture 2" descr="13,418 Dartboard Illustrations, Royalty-Free Vector Graphics &amp; Clip Art -  iStock">
            <a:extLst>
              <a:ext uri="{FF2B5EF4-FFF2-40B4-BE49-F238E27FC236}">
                <a16:creationId xmlns:a16="http://schemas.microsoft.com/office/drawing/2014/main" id="{15A29A7C-E2AE-4453-A02E-7AF1572FB6F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9448" b="4535"/>
          <a:stretch/>
        </p:blipFill>
        <p:spPr bwMode="auto">
          <a:xfrm>
            <a:off x="4129253" y="1472914"/>
            <a:ext cx="512215" cy="5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C4FAA38B-356A-43BC-82C7-0026EFE4846C}"/>
              </a:ext>
            </a:extLst>
          </p:cNvPr>
          <p:cNvPicPr>
            <a:picLocks noChangeAspect="1"/>
          </p:cNvPicPr>
          <p:nvPr/>
        </p:nvPicPr>
        <p:blipFill>
          <a:blip r:embed="rId6"/>
          <a:stretch>
            <a:fillRect/>
          </a:stretch>
        </p:blipFill>
        <p:spPr>
          <a:xfrm>
            <a:off x="8859002" y="1472914"/>
            <a:ext cx="543253" cy="540000"/>
          </a:xfrm>
          <a:prstGeom prst="rect">
            <a:avLst/>
          </a:prstGeom>
        </p:spPr>
      </p:pic>
      <p:pic>
        <p:nvPicPr>
          <p:cNvPr id="18" name="Picture 17" descr="Pevensey and Westham school logo">
            <a:hlinkClick r:id="rId7" action="ppaction://hlinksldjump"/>
            <a:extLst>
              <a:ext uri="{FF2B5EF4-FFF2-40B4-BE49-F238E27FC236}">
                <a16:creationId xmlns:a16="http://schemas.microsoft.com/office/drawing/2014/main" id="{4F796007-7EDE-4A02-8385-379A6A1A4A92}"/>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45131" y="352850"/>
            <a:ext cx="687600" cy="687600"/>
          </a:xfrm>
          <a:prstGeom prst="rect">
            <a:avLst/>
          </a:prstGeom>
          <a:noFill/>
          <a:ln>
            <a:noFill/>
          </a:ln>
        </p:spPr>
      </p:pic>
      <p:sp>
        <p:nvSpPr>
          <p:cNvPr id="31" name="Oval 30">
            <a:extLst>
              <a:ext uri="{FF2B5EF4-FFF2-40B4-BE49-F238E27FC236}">
                <a16:creationId xmlns:a16="http://schemas.microsoft.com/office/drawing/2014/main" id="{FB4B504B-3620-4290-B127-C1A22AE08F1D}"/>
              </a:ext>
            </a:extLst>
          </p:cNvPr>
          <p:cNvSpPr/>
          <p:nvPr/>
        </p:nvSpPr>
        <p:spPr>
          <a:xfrm>
            <a:off x="7128567" y="352849"/>
            <a:ext cx="687600" cy="687600"/>
          </a:xfrm>
          <a:prstGeom prst="ellipse">
            <a:avLst/>
          </a:prstGeom>
          <a:solidFill>
            <a:srgbClr val="FF327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dirty="0">
                <a:solidFill>
                  <a:schemeClr val="tx1"/>
                </a:solidFill>
                <a:latin typeface="Sassoon Penpals" panose="02000400000000000000" pitchFamily="50" charset="0"/>
              </a:rPr>
              <a:t>Information Technology</a:t>
            </a:r>
          </a:p>
        </p:txBody>
      </p:sp>
      <p:pic>
        <p:nvPicPr>
          <p:cNvPr id="23" name="Picture 2" descr="PaintZ">
            <a:hlinkClick r:id="rId9" action="ppaction://hlinkfile"/>
            <a:extLst>
              <a:ext uri="{FF2B5EF4-FFF2-40B4-BE49-F238E27FC236}">
                <a16:creationId xmlns:a16="http://schemas.microsoft.com/office/drawing/2014/main" id="{459E6AC0-C2FB-4A85-9F1F-C5E60132A0F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27235" y="2436707"/>
            <a:ext cx="1875018" cy="1171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385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25" name="Rectangle 24"/>
          <p:cNvSpPr/>
          <p:nvPr/>
        </p:nvSpPr>
        <p:spPr>
          <a:xfrm>
            <a:off x="469689" y="1634382"/>
            <a:ext cx="8966622" cy="160967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860" b="1"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Year 1</a:t>
            </a:r>
          </a:p>
        </p:txBody>
      </p:sp>
      <p:grpSp>
        <p:nvGrpSpPr>
          <p:cNvPr id="6" name="Group 5"/>
          <p:cNvGrpSpPr/>
          <p:nvPr/>
        </p:nvGrpSpPr>
        <p:grpSpPr>
          <a:xfrm>
            <a:off x="2953598" y="3499899"/>
            <a:ext cx="3998804" cy="1767994"/>
            <a:chOff x="4069200" y="4314542"/>
            <a:chExt cx="3998804" cy="1767994"/>
          </a:xfrm>
        </p:grpSpPr>
        <p:sp>
          <p:nvSpPr>
            <p:cNvPr id="5" name="Oval 4"/>
            <p:cNvSpPr/>
            <p:nvPr/>
          </p:nvSpPr>
          <p:spPr>
            <a:xfrm>
              <a:off x="4069200" y="4314542"/>
              <a:ext cx="1767600" cy="1767600"/>
            </a:xfrm>
            <a:prstGeom prst="ellipse">
              <a:avLst/>
            </a:prstGeom>
            <a:blipFill>
              <a:blip r:embed="rId2"/>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51B0BA11-1BCC-495D-90B6-B65EB8421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5656" y="4314542"/>
              <a:ext cx="1772348" cy="1767994"/>
            </a:xfrm>
            <a:prstGeom prst="rect">
              <a:avLst/>
            </a:prstGeom>
          </p:spPr>
        </p:pic>
      </p:grpSp>
    </p:spTree>
    <p:extLst>
      <p:ext uri="{BB962C8B-B14F-4D97-AF65-F5344CB8AC3E}">
        <p14:creationId xmlns:p14="http://schemas.microsoft.com/office/powerpoint/2010/main" val="3091716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53" name="Rounded Rectangle 52"/>
          <p:cNvSpPr/>
          <p:nvPr/>
        </p:nvSpPr>
        <p:spPr>
          <a:xfrm>
            <a:off x="509501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sz="2400" b="1" dirty="0">
                <a:solidFill>
                  <a:schemeClr val="tx1"/>
                </a:solidFill>
                <a:latin typeface="Sassoon Penpals" panose="02000400000000000000" pitchFamily="50" charset="0"/>
              </a:rPr>
              <a:t>Unit overview</a:t>
            </a:r>
          </a:p>
          <a:p>
            <a:pPr>
              <a:spcAft>
                <a:spcPts val="200"/>
              </a:spcAft>
            </a:pPr>
            <a:endParaRPr lang="en-GB" dirty="0">
              <a:solidFill>
                <a:schemeClr val="tx1"/>
              </a:solidFill>
              <a:latin typeface="Sassoon Penpals" panose="02000400000000000000" pitchFamily="50" charset="0"/>
            </a:endParaRPr>
          </a:p>
        </p:txBody>
      </p:sp>
      <p:sp>
        <p:nvSpPr>
          <p:cNvPr id="26" name="Rectangle 25"/>
          <p:cNvSpPr/>
          <p:nvPr/>
        </p:nvSpPr>
        <p:spPr>
          <a:xfrm>
            <a:off x="352697" y="352695"/>
            <a:ext cx="7463470" cy="68775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p>
            <a:r>
              <a:rPr lang="en-GB" sz="4400" b="1" dirty="0">
                <a:latin typeface="Sassoon Penpals" panose="02000400000000000000" pitchFamily="50" charset="0"/>
              </a:rPr>
              <a:t>Year 1 – Online behaviour</a:t>
            </a:r>
          </a:p>
        </p:txBody>
      </p:sp>
      <p:sp>
        <p:nvSpPr>
          <p:cNvPr id="69" name="TextBox 68"/>
          <p:cNvSpPr txBox="1"/>
          <p:nvPr/>
        </p:nvSpPr>
        <p:spPr>
          <a:xfrm>
            <a:off x="5162549" y="1803673"/>
            <a:ext cx="4239703" cy="1754326"/>
          </a:xfrm>
          <a:prstGeom prst="rect">
            <a:avLst/>
          </a:prstGeom>
          <a:noFill/>
        </p:spPr>
        <p:txBody>
          <a:bodyPr wrap="square" rtlCol="0">
            <a:spAutoFit/>
          </a:bodyPr>
          <a:lstStyle/>
          <a:p>
            <a:pPr>
              <a:spcAft>
                <a:spcPts val="200"/>
              </a:spcAft>
            </a:pPr>
            <a:r>
              <a:rPr lang="en-GB" dirty="0">
                <a:latin typeface="Sassoon Penpals" panose="02000400000000000000" pitchFamily="50" charset="0"/>
              </a:rPr>
              <a:t>We will be learning about what good                    behaviour looks like online, and how to use trusted adults when something upsets us. We will share our                      learning in a clear and                             interesting way such as a                                 comic book or poster.</a:t>
            </a:r>
          </a:p>
        </p:txBody>
      </p:sp>
      <p:sp>
        <p:nvSpPr>
          <p:cNvPr id="16" name="Rounded Rectangle 15"/>
          <p:cNvSpPr/>
          <p:nvPr/>
        </p:nvSpPr>
        <p:spPr>
          <a:xfrm>
            <a:off x="5095011" y="4070366"/>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sz="2400" b="1" dirty="0">
                <a:solidFill>
                  <a:schemeClr val="tx1"/>
                </a:solidFill>
                <a:latin typeface="Sassoon Penpals" panose="02000400000000000000" pitchFamily="50" charset="0"/>
              </a:rPr>
              <a:t>Vocabulary</a:t>
            </a:r>
          </a:p>
        </p:txBody>
      </p:sp>
      <p:sp>
        <p:nvSpPr>
          <p:cNvPr id="17" name="Rounded Rectangle 16"/>
          <p:cNvSpPr/>
          <p:nvPr/>
        </p:nvSpPr>
        <p:spPr>
          <a:xfrm>
            <a:off x="326571" y="4057303"/>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sz="2400" b="1" dirty="0">
                <a:solidFill>
                  <a:schemeClr val="tx1"/>
                </a:solidFill>
                <a:latin typeface="Sassoon Penpals" panose="02000400000000000000" pitchFamily="50" charset="0"/>
              </a:rPr>
              <a:t>Key questions</a:t>
            </a:r>
          </a:p>
          <a:p>
            <a:pPr marL="288000" indent="-288000">
              <a:spcAft>
                <a:spcPts val="200"/>
              </a:spcAft>
              <a:buFont typeface="Arial" panose="020B0604020202020204" pitchFamily="34" charset="0"/>
              <a:buChar char="•"/>
            </a:pPr>
            <a:r>
              <a:rPr lang="en-GB" sz="1500" dirty="0">
                <a:solidFill>
                  <a:schemeClr val="tx1"/>
                </a:solidFill>
                <a:latin typeface="Sassoon Penpals" panose="02000400000000000000" pitchFamily="50" charset="0"/>
              </a:rPr>
              <a:t>Is this person showing good behaviour?</a:t>
            </a:r>
          </a:p>
          <a:p>
            <a:pPr marL="288000" indent="-288000">
              <a:spcAft>
                <a:spcPts val="200"/>
              </a:spcAft>
              <a:buFont typeface="Arial" panose="020B0604020202020204" pitchFamily="34" charset="0"/>
              <a:buChar char="•"/>
            </a:pPr>
            <a:r>
              <a:rPr lang="en-GB" sz="1500" dirty="0">
                <a:solidFill>
                  <a:schemeClr val="tx1"/>
                </a:solidFill>
                <a:latin typeface="Sassoon Penpals" panose="02000400000000000000" pitchFamily="50" charset="0"/>
              </a:rPr>
              <a:t>What should you do if your are worried online? Who is a trusted adult?</a:t>
            </a:r>
          </a:p>
          <a:p>
            <a:pPr marL="288000" indent="-288000">
              <a:spcAft>
                <a:spcPts val="200"/>
              </a:spcAft>
              <a:buFont typeface="Arial" panose="020B0604020202020204" pitchFamily="34" charset="0"/>
              <a:buChar char="•"/>
            </a:pPr>
            <a:r>
              <a:rPr lang="en-GB" sz="1500" dirty="0">
                <a:solidFill>
                  <a:schemeClr val="tx1"/>
                </a:solidFill>
                <a:latin typeface="Sassoon Penpals" panose="02000400000000000000" pitchFamily="50" charset="0"/>
              </a:rPr>
              <a:t>How do you search the internet? What do you do if something worries or upsets you?</a:t>
            </a:r>
          </a:p>
          <a:p>
            <a:pPr marL="288000" indent="-288000">
              <a:spcAft>
                <a:spcPts val="200"/>
              </a:spcAft>
              <a:buFont typeface="Arial" panose="020B0604020202020204" pitchFamily="34" charset="0"/>
              <a:buChar char="•"/>
            </a:pPr>
            <a:r>
              <a:rPr lang="en-GB" sz="1500" dirty="0">
                <a:solidFill>
                  <a:schemeClr val="tx1"/>
                </a:solidFill>
                <a:latin typeface="Sassoon Penpals" panose="02000400000000000000" pitchFamily="50" charset="0"/>
              </a:rPr>
              <a:t>Why do we have codes and passwords?</a:t>
            </a:r>
          </a:p>
          <a:p>
            <a:pPr marL="288000" indent="-288000">
              <a:spcAft>
                <a:spcPts val="200"/>
              </a:spcAft>
              <a:buFont typeface="Arial" panose="020B0604020202020204" pitchFamily="34" charset="0"/>
              <a:buChar char="•"/>
            </a:pPr>
            <a:r>
              <a:rPr lang="en-GB" sz="1500" dirty="0">
                <a:solidFill>
                  <a:schemeClr val="tx1"/>
                </a:solidFill>
                <a:latin typeface="Sassoon Penpals" panose="02000400000000000000" pitchFamily="50" charset="0"/>
              </a:rPr>
              <a:t>Who does this belong to? Why is a good filename important?</a:t>
            </a:r>
          </a:p>
        </p:txBody>
      </p:sp>
      <p:pic>
        <p:nvPicPr>
          <p:cNvPr id="19" name="Picture 4" descr="Blocky Question Mark Graphic - Symbols | Free Graphics &amp; Vectors - PicMonk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4545" y="4224244"/>
            <a:ext cx="4569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Free Scrabble Words Cliparts, Download Free Clip Art, Free Clip Art on  Clipart Libr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51" t="2083" r="21928"/>
          <a:stretch/>
        </p:blipFill>
        <p:spPr bwMode="auto">
          <a:xfrm>
            <a:off x="8876306" y="4224244"/>
            <a:ext cx="525949" cy="54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62551" y="4572622"/>
            <a:ext cx="1966016" cy="1810752"/>
          </a:xfrm>
          <a:prstGeom prst="rect">
            <a:avLst/>
          </a:prstGeom>
          <a:noFill/>
        </p:spPr>
        <p:txBody>
          <a:bodyPr wrap="square" rtlCol="0">
            <a:spAutoFit/>
          </a:bodyPr>
          <a:lstStyle/>
          <a:p>
            <a:pPr>
              <a:spcAft>
                <a:spcPts val="200"/>
              </a:spcAft>
            </a:pPr>
            <a:r>
              <a:rPr lang="en-GB" sz="2100" dirty="0">
                <a:solidFill>
                  <a:srgbClr val="006600"/>
                </a:solidFill>
                <a:latin typeface="Sassoon Penpals" panose="02000400000000000000" pitchFamily="50" charset="0"/>
              </a:rPr>
              <a:t>offline</a:t>
            </a:r>
          </a:p>
          <a:p>
            <a:pPr>
              <a:spcAft>
                <a:spcPts val="200"/>
              </a:spcAft>
            </a:pPr>
            <a:r>
              <a:rPr lang="en-GB" sz="2100" dirty="0">
                <a:solidFill>
                  <a:srgbClr val="006600"/>
                </a:solidFill>
                <a:latin typeface="Sassoon Penpals" panose="02000400000000000000" pitchFamily="50" charset="0"/>
              </a:rPr>
              <a:t>online</a:t>
            </a:r>
          </a:p>
          <a:p>
            <a:pPr>
              <a:spcAft>
                <a:spcPts val="200"/>
              </a:spcAft>
            </a:pPr>
            <a:r>
              <a:rPr lang="en-GB" sz="2100" dirty="0">
                <a:solidFill>
                  <a:srgbClr val="006600"/>
                </a:solidFill>
                <a:latin typeface="Sassoon Penpals" panose="02000400000000000000" pitchFamily="50" charset="0"/>
              </a:rPr>
              <a:t>communicate</a:t>
            </a:r>
          </a:p>
          <a:p>
            <a:pPr>
              <a:spcAft>
                <a:spcPts val="200"/>
              </a:spcAft>
            </a:pPr>
            <a:r>
              <a:rPr lang="en-GB" sz="2100" dirty="0">
                <a:solidFill>
                  <a:srgbClr val="006600"/>
                </a:solidFill>
                <a:latin typeface="Sassoon Penpals" panose="02000400000000000000" pitchFamily="50" charset="0"/>
              </a:rPr>
              <a:t>internet</a:t>
            </a:r>
          </a:p>
          <a:p>
            <a:pPr>
              <a:spcAft>
                <a:spcPts val="200"/>
              </a:spcAft>
            </a:pPr>
            <a:r>
              <a:rPr lang="en-GB" sz="2100" dirty="0">
                <a:solidFill>
                  <a:srgbClr val="006600"/>
                </a:solidFill>
                <a:latin typeface="Sassoon Penpals" panose="02000400000000000000" pitchFamily="50" charset="0"/>
              </a:rPr>
              <a:t>personal information</a:t>
            </a:r>
          </a:p>
        </p:txBody>
      </p:sp>
      <p:sp>
        <p:nvSpPr>
          <p:cNvPr id="22" name="TextBox 21"/>
          <p:cNvSpPr txBox="1"/>
          <p:nvPr/>
        </p:nvSpPr>
        <p:spPr>
          <a:xfrm>
            <a:off x="7210697" y="4572622"/>
            <a:ext cx="2191557" cy="1810752"/>
          </a:xfrm>
          <a:prstGeom prst="rect">
            <a:avLst/>
          </a:prstGeom>
          <a:noFill/>
        </p:spPr>
        <p:txBody>
          <a:bodyPr wrap="square" rtlCol="0">
            <a:spAutoFit/>
          </a:bodyPr>
          <a:lstStyle/>
          <a:p>
            <a:pPr>
              <a:spcAft>
                <a:spcPts val="200"/>
              </a:spcAft>
            </a:pPr>
            <a:r>
              <a:rPr lang="en-GB" sz="2100" dirty="0">
                <a:solidFill>
                  <a:srgbClr val="0000FF"/>
                </a:solidFill>
                <a:latin typeface="Sassoon Penpals" panose="02000400000000000000" pitchFamily="50" charset="0"/>
              </a:rPr>
              <a:t>trusted adult</a:t>
            </a:r>
          </a:p>
          <a:p>
            <a:pPr>
              <a:spcAft>
                <a:spcPts val="200"/>
              </a:spcAft>
            </a:pPr>
            <a:r>
              <a:rPr lang="en-GB" sz="2100" dirty="0">
                <a:solidFill>
                  <a:srgbClr val="0000FF"/>
                </a:solidFill>
                <a:latin typeface="Sassoon Penpals" panose="02000400000000000000" pitchFamily="50" charset="0"/>
              </a:rPr>
              <a:t>permission</a:t>
            </a:r>
          </a:p>
          <a:p>
            <a:pPr>
              <a:spcAft>
                <a:spcPts val="200"/>
              </a:spcAft>
            </a:pPr>
            <a:r>
              <a:rPr lang="en-GB" sz="2100" dirty="0">
                <a:solidFill>
                  <a:srgbClr val="0000FF"/>
                </a:solidFill>
                <a:latin typeface="Sassoon Penpals" panose="02000400000000000000" pitchFamily="50" charset="0"/>
              </a:rPr>
              <a:t>search engine</a:t>
            </a:r>
          </a:p>
          <a:p>
            <a:pPr>
              <a:spcAft>
                <a:spcPts val="200"/>
              </a:spcAft>
            </a:pPr>
            <a:r>
              <a:rPr lang="en-GB" sz="2100" dirty="0">
                <a:solidFill>
                  <a:srgbClr val="0000FF"/>
                </a:solidFill>
                <a:latin typeface="Sassoon Penpals" panose="02000400000000000000" pitchFamily="50" charset="0"/>
              </a:rPr>
              <a:t>voice activated</a:t>
            </a:r>
          </a:p>
          <a:p>
            <a:pPr>
              <a:spcAft>
                <a:spcPts val="200"/>
              </a:spcAft>
            </a:pPr>
            <a:r>
              <a:rPr lang="en-GB" sz="2100" dirty="0">
                <a:solidFill>
                  <a:srgbClr val="0000FF"/>
                </a:solidFill>
                <a:latin typeface="Sassoon Penpals" panose="02000400000000000000" pitchFamily="50" charset="0"/>
              </a:rPr>
              <a:t>passwords</a:t>
            </a:r>
          </a:p>
        </p:txBody>
      </p:sp>
      <p:sp>
        <p:nvSpPr>
          <p:cNvPr id="24" name="Rounded Rectangle 38">
            <a:extLst>
              <a:ext uri="{FF2B5EF4-FFF2-40B4-BE49-F238E27FC236}">
                <a16:creationId xmlns:a16="http://schemas.microsoft.com/office/drawing/2014/main" id="{D1F72F37-EA5C-4881-8B12-95ACB3C5F105}"/>
              </a:ext>
            </a:extLst>
          </p:cNvPr>
          <p:cNvSpPr/>
          <p:nvPr/>
        </p:nvSpPr>
        <p:spPr>
          <a:xfrm>
            <a:off x="32657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sz="2400" b="1" dirty="0">
                <a:solidFill>
                  <a:schemeClr val="tx1"/>
                </a:solidFill>
                <a:latin typeface="Sassoon Penpals" panose="02000400000000000000" pitchFamily="50" charset="0"/>
              </a:rPr>
              <a:t>Learning sequence</a:t>
            </a:r>
          </a:p>
          <a:p>
            <a:pPr marL="342900" indent="-342900">
              <a:spcAft>
                <a:spcPts val="200"/>
              </a:spcAft>
              <a:buFont typeface="+mj-lt"/>
              <a:buAutoNum type="arabicParenR"/>
            </a:pPr>
            <a:r>
              <a:rPr lang="en-GB" sz="1500" dirty="0">
                <a:solidFill>
                  <a:schemeClr val="tx1"/>
                </a:solidFill>
                <a:latin typeface="Sassoon Penpals" panose="02000400000000000000" pitchFamily="50" charset="0"/>
              </a:rPr>
              <a:t>Engage with different types of behaviour</a:t>
            </a:r>
          </a:p>
          <a:p>
            <a:pPr marL="342900" indent="-342900">
              <a:spcAft>
                <a:spcPts val="200"/>
              </a:spcAft>
              <a:buFont typeface="+mj-lt"/>
              <a:buAutoNum type="arabicParenR"/>
            </a:pPr>
            <a:r>
              <a:rPr lang="en-GB" sz="1500" dirty="0">
                <a:solidFill>
                  <a:schemeClr val="tx1"/>
                </a:solidFill>
                <a:latin typeface="Sassoon Penpals" panose="02000400000000000000" pitchFamily="50" charset="0"/>
              </a:rPr>
              <a:t>Explore the importance of trusted adults</a:t>
            </a:r>
          </a:p>
          <a:p>
            <a:pPr marL="342900" indent="-342900">
              <a:spcAft>
                <a:spcPts val="200"/>
              </a:spcAft>
              <a:buFont typeface="+mj-lt"/>
              <a:buAutoNum type="arabicParenR"/>
            </a:pPr>
            <a:r>
              <a:rPr lang="en-GB" sz="1500" dirty="0">
                <a:solidFill>
                  <a:schemeClr val="tx1"/>
                </a:solidFill>
                <a:latin typeface="Sassoon Penpals" panose="02000400000000000000" pitchFamily="50" charset="0"/>
              </a:rPr>
              <a:t>Explore search engines</a:t>
            </a:r>
          </a:p>
          <a:p>
            <a:pPr marL="342900" indent="-342900">
              <a:spcAft>
                <a:spcPts val="200"/>
              </a:spcAft>
              <a:buFont typeface="+mj-lt"/>
              <a:buAutoNum type="arabicParenR"/>
            </a:pPr>
            <a:r>
              <a:rPr lang="en-GB" sz="1500" dirty="0">
                <a:solidFill>
                  <a:schemeClr val="tx1"/>
                </a:solidFill>
                <a:latin typeface="Sassoon Penpals" panose="02000400000000000000" pitchFamily="50" charset="0"/>
              </a:rPr>
              <a:t>Explore passwords</a:t>
            </a:r>
          </a:p>
          <a:p>
            <a:pPr marL="342900" indent="-342900">
              <a:spcAft>
                <a:spcPts val="200"/>
              </a:spcAft>
              <a:buFont typeface="+mj-lt"/>
              <a:buAutoNum type="arabicParenR"/>
            </a:pPr>
            <a:r>
              <a:rPr lang="en-GB" sz="1500" dirty="0">
                <a:solidFill>
                  <a:schemeClr val="tx1"/>
                </a:solidFill>
                <a:latin typeface="Sassoon Penpals" panose="02000400000000000000" pitchFamily="50" charset="0"/>
              </a:rPr>
              <a:t>Explore privacy online, and saving our work</a:t>
            </a:r>
          </a:p>
          <a:p>
            <a:pPr marL="342900" indent="-342900">
              <a:spcAft>
                <a:spcPts val="200"/>
              </a:spcAft>
              <a:buFont typeface="+mj-lt"/>
              <a:buAutoNum type="arabicParenR"/>
            </a:pPr>
            <a:r>
              <a:rPr lang="en-GB" sz="1500" dirty="0">
                <a:solidFill>
                  <a:schemeClr val="tx1"/>
                </a:solidFill>
                <a:latin typeface="Sassoon Penpals" panose="02000400000000000000" pitchFamily="50" charset="0"/>
              </a:rPr>
              <a:t>Express good behaviour online, and what to do when you are upset</a:t>
            </a:r>
          </a:p>
        </p:txBody>
      </p:sp>
      <p:pic>
        <p:nvPicPr>
          <p:cNvPr id="27" name="Picture 2" descr="13,418 Dartboard Illustrations, Royalty-Free Vector Graphics &amp; Clip Art -  iStock">
            <a:extLst>
              <a:ext uri="{FF2B5EF4-FFF2-40B4-BE49-F238E27FC236}">
                <a16:creationId xmlns:a16="http://schemas.microsoft.com/office/drawing/2014/main" id="{15A29A7C-E2AE-4453-A02E-7AF1572FB6F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448" b="4535"/>
          <a:stretch/>
        </p:blipFill>
        <p:spPr bwMode="auto">
          <a:xfrm>
            <a:off x="4129253" y="1472914"/>
            <a:ext cx="512215" cy="5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C4FAA38B-356A-43BC-82C7-0026EFE4846C}"/>
              </a:ext>
            </a:extLst>
          </p:cNvPr>
          <p:cNvPicPr>
            <a:picLocks noChangeAspect="1"/>
          </p:cNvPicPr>
          <p:nvPr/>
        </p:nvPicPr>
        <p:blipFill>
          <a:blip r:embed="rId5"/>
          <a:stretch>
            <a:fillRect/>
          </a:stretch>
        </p:blipFill>
        <p:spPr>
          <a:xfrm>
            <a:off x="8859002" y="1472914"/>
            <a:ext cx="543253" cy="540000"/>
          </a:xfrm>
          <a:prstGeom prst="rect">
            <a:avLst/>
          </a:prstGeom>
        </p:spPr>
      </p:pic>
      <p:pic>
        <p:nvPicPr>
          <p:cNvPr id="18" name="Picture 2" descr="Image result for trusted adults">
            <a:extLst>
              <a:ext uri="{FF2B5EF4-FFF2-40B4-BE49-F238E27FC236}">
                <a16:creationId xmlns:a16="http://schemas.microsoft.com/office/drawing/2014/main" id="{451F742B-1619-458A-9598-FE4AFE988DB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56904" y="2704011"/>
            <a:ext cx="1745349" cy="911945"/>
          </a:xfrm>
          <a:prstGeom prst="rect">
            <a:avLst/>
          </a:prstGeom>
          <a:noFill/>
          <a:extLst>
            <a:ext uri="{909E8E84-426E-40DD-AFC4-6F175D3DCCD1}">
              <a14:hiddenFill xmlns:a14="http://schemas.microsoft.com/office/drawing/2010/main">
                <a:solidFill>
                  <a:srgbClr val="FFFFFF"/>
                </a:solidFill>
              </a14:hiddenFill>
            </a:ext>
          </a:extLst>
        </p:spPr>
      </p:pic>
      <p:sp>
        <p:nvSpPr>
          <p:cNvPr id="31" name="Oval 30"/>
          <p:cNvSpPr/>
          <p:nvPr/>
        </p:nvSpPr>
        <p:spPr>
          <a:xfrm>
            <a:off x="7986849" y="352695"/>
            <a:ext cx="687600" cy="687754"/>
          </a:xfrm>
          <a:prstGeom prst="ellipse">
            <a:avLst/>
          </a:prstGeom>
          <a:blipFill>
            <a:blip r:embed="rId7"/>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28C29022-CEF6-47EA-9B66-6AC2E59006F4}"/>
              </a:ext>
            </a:extLst>
          </p:cNvPr>
          <p:cNvSpPr/>
          <p:nvPr/>
        </p:nvSpPr>
        <p:spPr>
          <a:xfrm>
            <a:off x="7128567" y="352695"/>
            <a:ext cx="687600" cy="687600"/>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latin typeface="Sassoon Penpals" panose="02000400000000000000" pitchFamily="50" charset="0"/>
              </a:rPr>
              <a:t>Digital Literacy</a:t>
            </a:r>
          </a:p>
        </p:txBody>
      </p:sp>
      <p:pic>
        <p:nvPicPr>
          <p:cNvPr id="33" name="Picture 32" descr="Pevensey and Westham school logo">
            <a:hlinkClick r:id="rId8" action="ppaction://hlinksldjump"/>
            <a:extLst>
              <a:ext uri="{FF2B5EF4-FFF2-40B4-BE49-F238E27FC236}">
                <a16:creationId xmlns:a16="http://schemas.microsoft.com/office/drawing/2014/main" id="{4F796007-7EDE-4A02-8385-379A6A1A4A92}"/>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45131" y="352850"/>
            <a:ext cx="687600" cy="687600"/>
          </a:xfrm>
          <a:prstGeom prst="rect">
            <a:avLst/>
          </a:prstGeom>
          <a:noFill/>
          <a:ln>
            <a:noFill/>
          </a:ln>
        </p:spPr>
      </p:pic>
    </p:spTree>
    <p:extLst>
      <p:ext uri="{BB962C8B-B14F-4D97-AF65-F5344CB8AC3E}">
        <p14:creationId xmlns:p14="http://schemas.microsoft.com/office/powerpoint/2010/main" val="2043399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53" name="Rounded Rectangle 52"/>
          <p:cNvSpPr/>
          <p:nvPr/>
        </p:nvSpPr>
        <p:spPr>
          <a:xfrm>
            <a:off x="509501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sz="2400" b="1" dirty="0">
                <a:solidFill>
                  <a:schemeClr val="tx1"/>
                </a:solidFill>
                <a:latin typeface="Sassoon Penpals" panose="02000400000000000000" pitchFamily="50" charset="0"/>
              </a:rPr>
              <a:t>Unit overview</a:t>
            </a:r>
          </a:p>
          <a:p>
            <a:pPr>
              <a:spcAft>
                <a:spcPts val="200"/>
              </a:spcAft>
            </a:pPr>
            <a:endParaRPr lang="en-GB" dirty="0">
              <a:solidFill>
                <a:schemeClr val="tx1"/>
              </a:solidFill>
              <a:latin typeface="Sassoon Penpals" panose="02000400000000000000" pitchFamily="50" charset="0"/>
            </a:endParaRPr>
          </a:p>
        </p:txBody>
      </p:sp>
      <p:sp>
        <p:nvSpPr>
          <p:cNvPr id="26" name="Rectangle 25"/>
          <p:cNvSpPr/>
          <p:nvPr/>
        </p:nvSpPr>
        <p:spPr>
          <a:xfrm>
            <a:off x="352697" y="352695"/>
            <a:ext cx="7463470" cy="68775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p>
            <a:r>
              <a:rPr lang="en-GB" sz="4400" b="1" dirty="0">
                <a:latin typeface="Sassoon Penpals" panose="02000400000000000000" pitchFamily="50" charset="0"/>
              </a:rPr>
              <a:t>Year 1 – Using computers</a:t>
            </a:r>
          </a:p>
        </p:txBody>
      </p:sp>
      <p:sp>
        <p:nvSpPr>
          <p:cNvPr id="69" name="TextBox 68"/>
          <p:cNvSpPr txBox="1"/>
          <p:nvPr/>
        </p:nvSpPr>
        <p:spPr>
          <a:xfrm>
            <a:off x="5162550" y="1803673"/>
            <a:ext cx="4239705" cy="1046440"/>
          </a:xfrm>
          <a:prstGeom prst="rect">
            <a:avLst/>
          </a:prstGeom>
          <a:noFill/>
        </p:spPr>
        <p:txBody>
          <a:bodyPr wrap="square" rtlCol="0">
            <a:spAutoFit/>
          </a:bodyPr>
          <a:lstStyle/>
          <a:p>
            <a:pPr>
              <a:spcAft>
                <a:spcPts val="200"/>
              </a:spcAft>
            </a:pPr>
            <a:r>
              <a:rPr lang="en-GB" sz="1550" dirty="0">
                <a:latin typeface="Sassoon Penpals" panose="02000400000000000000" pitchFamily="50" charset="0"/>
              </a:rPr>
              <a:t>We will be learning about what technology is and                  how we can use it to help us. We will also explore the parts of a computer, and develop our keyboard and mouse skills to create a project about our family!</a:t>
            </a:r>
          </a:p>
        </p:txBody>
      </p:sp>
      <p:sp>
        <p:nvSpPr>
          <p:cNvPr id="16" name="Rounded Rectangle 15"/>
          <p:cNvSpPr/>
          <p:nvPr/>
        </p:nvSpPr>
        <p:spPr>
          <a:xfrm>
            <a:off x="5095011" y="4070366"/>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sz="2400" b="1" dirty="0">
                <a:solidFill>
                  <a:schemeClr val="tx1"/>
                </a:solidFill>
                <a:latin typeface="Sassoon Penpals" panose="02000400000000000000" pitchFamily="50" charset="0"/>
              </a:rPr>
              <a:t>Vocabulary</a:t>
            </a:r>
          </a:p>
        </p:txBody>
      </p:sp>
      <p:sp>
        <p:nvSpPr>
          <p:cNvPr id="17" name="Rounded Rectangle 16"/>
          <p:cNvSpPr/>
          <p:nvPr/>
        </p:nvSpPr>
        <p:spPr>
          <a:xfrm>
            <a:off x="326571" y="4057303"/>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sz="2400" b="1" dirty="0">
                <a:solidFill>
                  <a:schemeClr val="tx1"/>
                </a:solidFill>
                <a:latin typeface="Sassoon Penpals" panose="02000400000000000000" pitchFamily="50" charset="0"/>
              </a:rPr>
              <a:t>Key questions</a:t>
            </a:r>
          </a:p>
          <a:p>
            <a:pPr marL="288000" indent="-288000">
              <a:spcAft>
                <a:spcPts val="200"/>
              </a:spcAft>
              <a:buFont typeface="Arial" panose="020B0604020202020204" pitchFamily="34" charset="0"/>
              <a:buChar char="•"/>
            </a:pPr>
            <a:r>
              <a:rPr lang="en-GB" dirty="0">
                <a:solidFill>
                  <a:schemeClr val="tx1"/>
                </a:solidFill>
                <a:latin typeface="Sassoon Penpals" panose="02000400000000000000" pitchFamily="50" charset="0"/>
              </a:rPr>
              <a:t>What is technology?</a:t>
            </a:r>
          </a:p>
          <a:p>
            <a:pPr marL="288000" indent="-288000">
              <a:spcAft>
                <a:spcPts val="200"/>
              </a:spcAft>
              <a:buFont typeface="Arial" panose="020B0604020202020204" pitchFamily="34" charset="0"/>
              <a:buChar char="•"/>
            </a:pPr>
            <a:r>
              <a:rPr lang="en-GB" dirty="0">
                <a:solidFill>
                  <a:schemeClr val="tx1"/>
                </a:solidFill>
                <a:latin typeface="Sassoon Penpals" panose="02000400000000000000" pitchFamily="50" charset="0"/>
              </a:rPr>
              <a:t>How can technology help us?</a:t>
            </a:r>
          </a:p>
          <a:p>
            <a:pPr marL="288000" indent="-288000">
              <a:spcAft>
                <a:spcPts val="200"/>
              </a:spcAft>
              <a:buFont typeface="Arial" panose="020B0604020202020204" pitchFamily="34" charset="0"/>
              <a:buChar char="•"/>
            </a:pPr>
            <a:r>
              <a:rPr lang="en-GB" dirty="0">
                <a:solidFill>
                  <a:schemeClr val="tx1"/>
                </a:solidFill>
                <a:latin typeface="Sassoon Penpals" panose="02000400000000000000" pitchFamily="50" charset="0"/>
              </a:rPr>
              <a:t>What are the different parts of a computer?</a:t>
            </a:r>
          </a:p>
          <a:p>
            <a:pPr marL="288000" indent="-288000">
              <a:spcAft>
                <a:spcPts val="200"/>
              </a:spcAft>
              <a:buFont typeface="Arial" panose="020B0604020202020204" pitchFamily="34" charset="0"/>
              <a:buChar char="•"/>
            </a:pPr>
            <a:r>
              <a:rPr lang="en-GB" dirty="0">
                <a:solidFill>
                  <a:schemeClr val="tx1"/>
                </a:solidFill>
                <a:latin typeface="Sassoon Penpals" panose="02000400000000000000" pitchFamily="50" charset="0"/>
              </a:rPr>
              <a:t>How does a mouse, trackpad and keyboard work?</a:t>
            </a:r>
          </a:p>
          <a:p>
            <a:pPr marL="288000" indent="-288000">
              <a:spcAft>
                <a:spcPts val="200"/>
              </a:spcAft>
              <a:buFont typeface="Arial" panose="020B0604020202020204" pitchFamily="34" charset="0"/>
              <a:buChar char="•"/>
            </a:pPr>
            <a:r>
              <a:rPr lang="en-GB" dirty="0">
                <a:solidFill>
                  <a:schemeClr val="tx1"/>
                </a:solidFill>
                <a:latin typeface="Sassoon Penpals" panose="02000400000000000000" pitchFamily="50" charset="0"/>
              </a:rPr>
              <a:t>How can you keep work to add to on another day?</a:t>
            </a:r>
          </a:p>
          <a:p>
            <a:pPr marL="288000" indent="-288000">
              <a:spcAft>
                <a:spcPts val="200"/>
              </a:spcAft>
              <a:buFont typeface="Arial" panose="020B0604020202020204" pitchFamily="34" charset="0"/>
              <a:buChar char="•"/>
            </a:pPr>
            <a:r>
              <a:rPr lang="en-GB" dirty="0">
                <a:solidFill>
                  <a:schemeClr val="tx1"/>
                </a:solidFill>
                <a:latin typeface="Sassoon Penpals" panose="02000400000000000000" pitchFamily="50" charset="0"/>
              </a:rPr>
              <a:t>How can we ensure we are open the correct file?</a:t>
            </a:r>
          </a:p>
        </p:txBody>
      </p:sp>
      <p:pic>
        <p:nvPicPr>
          <p:cNvPr id="19" name="Picture 4" descr="Blocky Question Mark Graphic - Symbols | Free Graphics &amp; Vectors - PicMonk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4545" y="4224244"/>
            <a:ext cx="4569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Free Scrabble Words Cliparts, Download Free Clip Art, Free Clip Art on  Clipart Libr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51" t="2083" r="21928"/>
          <a:stretch/>
        </p:blipFill>
        <p:spPr bwMode="auto">
          <a:xfrm>
            <a:off x="8876306" y="4224244"/>
            <a:ext cx="525949" cy="54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62551" y="4572622"/>
            <a:ext cx="1620523" cy="764312"/>
          </a:xfrm>
          <a:prstGeom prst="rect">
            <a:avLst/>
          </a:prstGeom>
          <a:noFill/>
        </p:spPr>
        <p:txBody>
          <a:bodyPr wrap="square" rtlCol="0">
            <a:spAutoFit/>
          </a:bodyPr>
          <a:lstStyle/>
          <a:p>
            <a:pPr>
              <a:spcAft>
                <a:spcPts val="200"/>
              </a:spcAft>
            </a:pPr>
            <a:r>
              <a:rPr lang="en-GB" sz="2100" dirty="0">
                <a:solidFill>
                  <a:srgbClr val="006600"/>
                </a:solidFill>
                <a:latin typeface="Sassoon Penpals" panose="02000400000000000000" pitchFamily="50" charset="0"/>
              </a:rPr>
              <a:t>technology</a:t>
            </a:r>
          </a:p>
          <a:p>
            <a:pPr>
              <a:spcAft>
                <a:spcPts val="200"/>
              </a:spcAft>
            </a:pPr>
            <a:r>
              <a:rPr lang="en-GB" sz="2100" dirty="0">
                <a:solidFill>
                  <a:srgbClr val="006600"/>
                </a:solidFill>
                <a:latin typeface="Sassoon Penpals" panose="02000400000000000000" pitchFamily="50" charset="0"/>
              </a:rPr>
              <a:t>tablet</a:t>
            </a:r>
          </a:p>
        </p:txBody>
      </p:sp>
      <p:sp>
        <p:nvSpPr>
          <p:cNvPr id="22" name="TextBox 21"/>
          <p:cNvSpPr txBox="1"/>
          <p:nvPr/>
        </p:nvSpPr>
        <p:spPr>
          <a:xfrm>
            <a:off x="7210698" y="4572622"/>
            <a:ext cx="1620000" cy="1810752"/>
          </a:xfrm>
          <a:prstGeom prst="rect">
            <a:avLst/>
          </a:prstGeom>
          <a:noFill/>
        </p:spPr>
        <p:txBody>
          <a:bodyPr wrap="square" rtlCol="0">
            <a:spAutoFit/>
          </a:bodyPr>
          <a:lstStyle/>
          <a:p>
            <a:pPr>
              <a:spcAft>
                <a:spcPts val="200"/>
              </a:spcAft>
            </a:pPr>
            <a:r>
              <a:rPr lang="en-GB" sz="2100" dirty="0">
                <a:solidFill>
                  <a:srgbClr val="0000FF"/>
                </a:solidFill>
                <a:latin typeface="Sassoon Penpals" panose="02000400000000000000" pitchFamily="50" charset="0"/>
              </a:rPr>
              <a:t>computer</a:t>
            </a:r>
          </a:p>
          <a:p>
            <a:pPr>
              <a:spcAft>
                <a:spcPts val="200"/>
              </a:spcAft>
            </a:pPr>
            <a:r>
              <a:rPr lang="en-GB" sz="2100" dirty="0">
                <a:solidFill>
                  <a:srgbClr val="0000FF"/>
                </a:solidFill>
                <a:latin typeface="Sassoon Penpals" panose="02000400000000000000" pitchFamily="50" charset="0"/>
              </a:rPr>
              <a:t>screen</a:t>
            </a:r>
          </a:p>
          <a:p>
            <a:pPr>
              <a:spcAft>
                <a:spcPts val="200"/>
              </a:spcAft>
            </a:pPr>
            <a:r>
              <a:rPr lang="en-GB" sz="2100" dirty="0">
                <a:solidFill>
                  <a:srgbClr val="0000FF"/>
                </a:solidFill>
                <a:latin typeface="Sassoon Penpals" panose="02000400000000000000" pitchFamily="50" charset="0"/>
              </a:rPr>
              <a:t>mouse</a:t>
            </a:r>
          </a:p>
          <a:p>
            <a:pPr>
              <a:spcAft>
                <a:spcPts val="200"/>
              </a:spcAft>
            </a:pPr>
            <a:r>
              <a:rPr lang="en-GB" sz="2100" dirty="0">
                <a:solidFill>
                  <a:srgbClr val="0000FF"/>
                </a:solidFill>
                <a:latin typeface="Sassoon Penpals" panose="02000400000000000000" pitchFamily="50" charset="0"/>
              </a:rPr>
              <a:t>trackpad</a:t>
            </a:r>
          </a:p>
          <a:p>
            <a:pPr>
              <a:spcAft>
                <a:spcPts val="200"/>
              </a:spcAft>
            </a:pPr>
            <a:r>
              <a:rPr lang="en-GB" sz="2100" dirty="0">
                <a:solidFill>
                  <a:srgbClr val="0000FF"/>
                </a:solidFill>
                <a:latin typeface="Sassoon Penpals" panose="02000400000000000000" pitchFamily="50" charset="0"/>
              </a:rPr>
              <a:t>keyboard</a:t>
            </a:r>
          </a:p>
        </p:txBody>
      </p:sp>
      <p:sp>
        <p:nvSpPr>
          <p:cNvPr id="24" name="Rounded Rectangle 38">
            <a:extLst>
              <a:ext uri="{FF2B5EF4-FFF2-40B4-BE49-F238E27FC236}">
                <a16:creationId xmlns:a16="http://schemas.microsoft.com/office/drawing/2014/main" id="{D1F72F37-EA5C-4881-8B12-95ACB3C5F105}"/>
              </a:ext>
            </a:extLst>
          </p:cNvPr>
          <p:cNvSpPr/>
          <p:nvPr/>
        </p:nvSpPr>
        <p:spPr>
          <a:xfrm>
            <a:off x="32657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sz="2400" b="1" dirty="0">
                <a:solidFill>
                  <a:schemeClr val="tx1"/>
                </a:solidFill>
                <a:latin typeface="Sassoon Penpals" panose="02000400000000000000" pitchFamily="50" charset="0"/>
              </a:rPr>
              <a:t>Learning sequence</a:t>
            </a:r>
          </a:p>
          <a:p>
            <a:pPr marL="342900" indent="-342900">
              <a:spcAft>
                <a:spcPts val="200"/>
              </a:spcAft>
              <a:buFont typeface="+mj-lt"/>
              <a:buAutoNum type="arabicParenR"/>
            </a:pPr>
            <a:r>
              <a:rPr lang="en-GB" sz="1550" dirty="0">
                <a:solidFill>
                  <a:schemeClr val="tx1"/>
                </a:solidFill>
                <a:latin typeface="Sassoon Penpals" panose="02000400000000000000" pitchFamily="50" charset="0"/>
              </a:rPr>
              <a:t>Locate examples of technology and explain how              they help us</a:t>
            </a:r>
          </a:p>
          <a:p>
            <a:pPr marL="342900" indent="-342900">
              <a:spcAft>
                <a:spcPts val="200"/>
              </a:spcAft>
              <a:buFont typeface="+mj-lt"/>
              <a:buAutoNum type="arabicParenR"/>
            </a:pPr>
            <a:r>
              <a:rPr lang="en-GB" sz="1550" dirty="0">
                <a:solidFill>
                  <a:schemeClr val="tx1"/>
                </a:solidFill>
                <a:latin typeface="Sassoon Penpals" panose="02000400000000000000" pitchFamily="50" charset="0"/>
              </a:rPr>
              <a:t>Explore the main parts of a computer</a:t>
            </a:r>
          </a:p>
          <a:p>
            <a:pPr marL="342900" indent="-342900">
              <a:spcAft>
                <a:spcPts val="200"/>
              </a:spcAft>
              <a:buFont typeface="+mj-lt"/>
              <a:buAutoNum type="arabicParenR"/>
            </a:pPr>
            <a:r>
              <a:rPr lang="en-GB" sz="1550" dirty="0">
                <a:solidFill>
                  <a:schemeClr val="tx1"/>
                </a:solidFill>
                <a:latin typeface="Sassoon Penpals" panose="02000400000000000000" pitchFamily="50" charset="0"/>
              </a:rPr>
              <a:t>Explore how to use a mouse / trackpad</a:t>
            </a:r>
          </a:p>
          <a:p>
            <a:pPr marL="342900" indent="-342900">
              <a:spcAft>
                <a:spcPts val="200"/>
              </a:spcAft>
              <a:buFont typeface="+mj-lt"/>
              <a:buAutoNum type="arabicParenR"/>
            </a:pPr>
            <a:r>
              <a:rPr lang="en-GB" sz="1550" dirty="0">
                <a:solidFill>
                  <a:schemeClr val="tx1"/>
                </a:solidFill>
                <a:latin typeface="Sassoon Penpals" panose="02000400000000000000" pitchFamily="50" charset="0"/>
              </a:rPr>
              <a:t>Explore how to save work</a:t>
            </a:r>
          </a:p>
          <a:p>
            <a:pPr marL="342900" indent="-342900">
              <a:spcAft>
                <a:spcPts val="200"/>
              </a:spcAft>
              <a:buFont typeface="+mj-lt"/>
              <a:buAutoNum type="arabicParenR"/>
            </a:pPr>
            <a:r>
              <a:rPr lang="en-GB" sz="1550" dirty="0">
                <a:solidFill>
                  <a:schemeClr val="tx1"/>
                </a:solidFill>
                <a:latin typeface="Sassoon Penpals" panose="02000400000000000000" pitchFamily="50" charset="0"/>
              </a:rPr>
              <a:t>Explore how to use a keyboard</a:t>
            </a:r>
          </a:p>
          <a:p>
            <a:pPr marL="342900" indent="-342900">
              <a:spcAft>
                <a:spcPts val="200"/>
              </a:spcAft>
              <a:buFont typeface="+mj-lt"/>
              <a:buAutoNum type="arabicParenR"/>
            </a:pPr>
            <a:r>
              <a:rPr lang="en-GB" sz="1550" dirty="0">
                <a:solidFill>
                  <a:schemeClr val="tx1"/>
                </a:solidFill>
                <a:latin typeface="Sassoon Penpals" panose="02000400000000000000" pitchFamily="50" charset="0"/>
              </a:rPr>
              <a:t>Create a project</a:t>
            </a:r>
          </a:p>
          <a:p>
            <a:pPr marL="342900" indent="-342900">
              <a:spcAft>
                <a:spcPts val="200"/>
              </a:spcAft>
              <a:buFont typeface="+mj-lt"/>
              <a:buAutoNum type="arabicParenR"/>
            </a:pPr>
            <a:endParaRPr lang="en-GB" dirty="0">
              <a:solidFill>
                <a:schemeClr val="tx1"/>
              </a:solidFill>
              <a:latin typeface="Sassoon Penpals" panose="02000400000000000000" pitchFamily="50" charset="0"/>
            </a:endParaRPr>
          </a:p>
          <a:p>
            <a:pPr marL="342900" indent="-342900">
              <a:spcAft>
                <a:spcPts val="200"/>
              </a:spcAft>
              <a:buFont typeface="+mj-lt"/>
              <a:buAutoNum type="arabicParenR"/>
            </a:pPr>
            <a:endParaRPr lang="en-GB" dirty="0">
              <a:solidFill>
                <a:schemeClr val="tx1"/>
              </a:solidFill>
              <a:latin typeface="Sassoon Penpals" panose="02000400000000000000" pitchFamily="50" charset="0"/>
            </a:endParaRPr>
          </a:p>
        </p:txBody>
      </p:sp>
      <p:pic>
        <p:nvPicPr>
          <p:cNvPr id="27" name="Picture 2" descr="13,418 Dartboard Illustrations, Royalty-Free Vector Graphics &amp; Clip Art -  iStock">
            <a:extLst>
              <a:ext uri="{FF2B5EF4-FFF2-40B4-BE49-F238E27FC236}">
                <a16:creationId xmlns:a16="http://schemas.microsoft.com/office/drawing/2014/main" id="{15A29A7C-E2AE-4453-A02E-7AF1572FB6F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448" b="4535"/>
          <a:stretch/>
        </p:blipFill>
        <p:spPr bwMode="auto">
          <a:xfrm>
            <a:off x="4129253" y="1472914"/>
            <a:ext cx="512215" cy="5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C4FAA38B-356A-43BC-82C7-0026EFE4846C}"/>
              </a:ext>
            </a:extLst>
          </p:cNvPr>
          <p:cNvPicPr>
            <a:picLocks noChangeAspect="1"/>
          </p:cNvPicPr>
          <p:nvPr/>
        </p:nvPicPr>
        <p:blipFill>
          <a:blip r:embed="rId5"/>
          <a:stretch>
            <a:fillRect/>
          </a:stretch>
        </p:blipFill>
        <p:spPr>
          <a:xfrm>
            <a:off x="8859002" y="1472914"/>
            <a:ext cx="543253" cy="540000"/>
          </a:xfrm>
          <a:prstGeom prst="rect">
            <a:avLst/>
          </a:prstGeom>
        </p:spPr>
      </p:pic>
      <p:pic>
        <p:nvPicPr>
          <p:cNvPr id="4" name="Picture 3">
            <a:extLst>
              <a:ext uri="{FF2B5EF4-FFF2-40B4-BE49-F238E27FC236}">
                <a16:creationId xmlns:a16="http://schemas.microsoft.com/office/drawing/2014/main" id="{4F8EA1C3-2AF2-43D2-907A-1C6DE74769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65759" y="2805637"/>
            <a:ext cx="2166472" cy="810000"/>
          </a:xfrm>
          <a:prstGeom prst="rect">
            <a:avLst/>
          </a:prstGeom>
        </p:spPr>
      </p:pic>
      <p:pic>
        <p:nvPicPr>
          <p:cNvPr id="6" name="Picture 5">
            <a:extLst>
              <a:ext uri="{FF2B5EF4-FFF2-40B4-BE49-F238E27FC236}">
                <a16:creationId xmlns:a16="http://schemas.microsoft.com/office/drawing/2014/main" id="{6E9B503C-9B6F-4C14-97FB-68BD0BF0DE5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61944" y="2805637"/>
            <a:ext cx="1830600" cy="810000"/>
          </a:xfrm>
          <a:prstGeom prst="rect">
            <a:avLst/>
          </a:prstGeom>
        </p:spPr>
      </p:pic>
      <p:sp>
        <p:nvSpPr>
          <p:cNvPr id="28" name="Oval 27"/>
          <p:cNvSpPr/>
          <p:nvPr/>
        </p:nvSpPr>
        <p:spPr>
          <a:xfrm>
            <a:off x="7986849" y="352695"/>
            <a:ext cx="687600" cy="687754"/>
          </a:xfrm>
          <a:prstGeom prst="ellipse">
            <a:avLst/>
          </a:prstGeom>
          <a:blipFill>
            <a:blip r:embed="rId8"/>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E7DDE3D0-FEA9-4508-924D-8DA7B2739685}"/>
              </a:ext>
            </a:extLst>
          </p:cNvPr>
          <p:cNvSpPr/>
          <p:nvPr/>
        </p:nvSpPr>
        <p:spPr>
          <a:xfrm>
            <a:off x="7128567" y="352695"/>
            <a:ext cx="687600" cy="687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latin typeface="Sassoon Penpals" panose="02000400000000000000" pitchFamily="50" charset="0"/>
              </a:rPr>
              <a:t>Computer Science</a:t>
            </a:r>
          </a:p>
        </p:txBody>
      </p:sp>
      <p:pic>
        <p:nvPicPr>
          <p:cNvPr id="31" name="Picture 30" descr="Pevensey and Westham school logo">
            <a:hlinkClick r:id="rId9" action="ppaction://hlinksldjump"/>
            <a:extLst>
              <a:ext uri="{FF2B5EF4-FFF2-40B4-BE49-F238E27FC236}">
                <a16:creationId xmlns:a16="http://schemas.microsoft.com/office/drawing/2014/main" id="{4F796007-7EDE-4A02-8385-379A6A1A4A92}"/>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45131" y="352850"/>
            <a:ext cx="687600" cy="687600"/>
          </a:xfrm>
          <a:prstGeom prst="rect">
            <a:avLst/>
          </a:prstGeom>
          <a:noFill/>
          <a:ln>
            <a:noFill/>
          </a:ln>
        </p:spPr>
      </p:pic>
    </p:spTree>
    <p:extLst>
      <p:ext uri="{BB962C8B-B14F-4D97-AF65-F5344CB8AC3E}">
        <p14:creationId xmlns:p14="http://schemas.microsoft.com/office/powerpoint/2010/main" val="701119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CC"/>
            </a:gs>
            <a:gs pos="50000">
              <a:srgbClr val="FF7C80"/>
            </a:gs>
            <a:gs pos="85000">
              <a:srgbClr val="FF0000"/>
            </a:gs>
            <a:gs pos="100000">
              <a:srgbClr val="FF0000"/>
            </a:gs>
          </a:gsLst>
          <a:lin ang="16200000" scaled="1"/>
          <a:tileRect/>
        </a:gradFill>
        <a:effectLst/>
      </p:bgPr>
    </p:bg>
    <p:spTree>
      <p:nvGrpSpPr>
        <p:cNvPr id="1" name=""/>
        <p:cNvGrpSpPr/>
        <p:nvPr/>
      </p:nvGrpSpPr>
      <p:grpSpPr>
        <a:xfrm>
          <a:off x="0" y="0"/>
          <a:ext cx="0" cy="0"/>
          <a:chOff x="0" y="0"/>
          <a:chExt cx="0" cy="0"/>
        </a:xfrm>
      </p:grpSpPr>
      <p:sp>
        <p:nvSpPr>
          <p:cNvPr id="53" name="Rounded Rectangle 52"/>
          <p:cNvSpPr/>
          <p:nvPr/>
        </p:nvSpPr>
        <p:spPr>
          <a:xfrm>
            <a:off x="509501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sz="2400" b="1" dirty="0">
                <a:solidFill>
                  <a:schemeClr val="tx1"/>
                </a:solidFill>
                <a:latin typeface="Sassoon Penpals" panose="02000400000000000000" pitchFamily="50" charset="0"/>
              </a:rPr>
              <a:t>Unit overview</a:t>
            </a:r>
          </a:p>
          <a:p>
            <a:pPr>
              <a:spcAft>
                <a:spcPts val="200"/>
              </a:spcAft>
            </a:pPr>
            <a:endParaRPr lang="en-GB" dirty="0">
              <a:solidFill>
                <a:schemeClr val="tx1"/>
              </a:solidFill>
              <a:latin typeface="Sassoon Penpals" panose="02000400000000000000" pitchFamily="50" charset="0"/>
            </a:endParaRPr>
          </a:p>
        </p:txBody>
      </p:sp>
      <p:sp>
        <p:nvSpPr>
          <p:cNvPr id="26" name="Rectangle 25"/>
          <p:cNvSpPr/>
          <p:nvPr/>
        </p:nvSpPr>
        <p:spPr>
          <a:xfrm>
            <a:off x="352697" y="352695"/>
            <a:ext cx="7463470" cy="68775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p>
            <a:r>
              <a:rPr lang="en-GB" sz="4400" b="1" dirty="0">
                <a:latin typeface="Sassoon Penpals" panose="02000400000000000000" pitchFamily="50" charset="0"/>
              </a:rPr>
              <a:t>Year 1 – Creating algorithms</a:t>
            </a:r>
          </a:p>
        </p:txBody>
      </p:sp>
      <p:sp>
        <p:nvSpPr>
          <p:cNvPr id="69" name="TextBox 68"/>
          <p:cNvSpPr txBox="1"/>
          <p:nvPr/>
        </p:nvSpPr>
        <p:spPr>
          <a:xfrm>
            <a:off x="5162550" y="1803673"/>
            <a:ext cx="4239705" cy="1708160"/>
          </a:xfrm>
          <a:prstGeom prst="rect">
            <a:avLst/>
          </a:prstGeom>
          <a:noFill/>
        </p:spPr>
        <p:txBody>
          <a:bodyPr wrap="square" rtlCol="0">
            <a:spAutoFit/>
          </a:bodyPr>
          <a:lstStyle/>
          <a:p>
            <a:pPr>
              <a:spcAft>
                <a:spcPts val="200"/>
              </a:spcAft>
            </a:pPr>
            <a:r>
              <a:rPr lang="en-GB" sz="1700" dirty="0">
                <a:latin typeface="Sassoon Penpals" panose="02000400000000000000" pitchFamily="50" charset="0"/>
              </a:rPr>
              <a:t>We will be learning how to program a floor            robot, that a series of instructions is called an algorithm, and that we need to change our algorithm if it doesn’t work. We will express our learning by                                planning, programming and running                                       algorithms with our floor robots!</a:t>
            </a:r>
          </a:p>
        </p:txBody>
      </p:sp>
      <p:sp>
        <p:nvSpPr>
          <p:cNvPr id="16" name="Rounded Rectangle 15"/>
          <p:cNvSpPr/>
          <p:nvPr/>
        </p:nvSpPr>
        <p:spPr>
          <a:xfrm>
            <a:off x="5095011" y="4070366"/>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sz="2400" b="1" dirty="0">
                <a:solidFill>
                  <a:schemeClr val="tx1"/>
                </a:solidFill>
                <a:latin typeface="Sassoon Penpals" panose="02000400000000000000" pitchFamily="50" charset="0"/>
              </a:rPr>
              <a:t>Vocabulary</a:t>
            </a:r>
          </a:p>
        </p:txBody>
      </p:sp>
      <p:sp>
        <p:nvSpPr>
          <p:cNvPr id="17" name="Rounded Rectangle 16"/>
          <p:cNvSpPr/>
          <p:nvPr/>
        </p:nvSpPr>
        <p:spPr>
          <a:xfrm>
            <a:off x="326571" y="4057303"/>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sz="2400" b="1" dirty="0">
                <a:solidFill>
                  <a:schemeClr val="tx1"/>
                </a:solidFill>
                <a:latin typeface="Sassoon Penpals" panose="02000400000000000000" pitchFamily="50" charset="0"/>
              </a:rPr>
              <a:t>Key questions</a:t>
            </a:r>
          </a:p>
          <a:p>
            <a:pPr marL="288000" indent="-288000">
              <a:spcAft>
                <a:spcPts val="200"/>
              </a:spcAft>
              <a:buFont typeface="Arial" panose="020B0604020202020204" pitchFamily="34" charset="0"/>
              <a:buChar char="•"/>
            </a:pPr>
            <a:r>
              <a:rPr lang="en-GB" sz="1550" dirty="0">
                <a:solidFill>
                  <a:schemeClr val="tx1"/>
                </a:solidFill>
                <a:latin typeface="Sassoon Penpals" panose="02000400000000000000" pitchFamily="50" charset="0"/>
              </a:rPr>
              <a:t>How does a floor robot work?</a:t>
            </a:r>
          </a:p>
          <a:p>
            <a:pPr marL="288000" indent="-288000">
              <a:spcAft>
                <a:spcPts val="200"/>
              </a:spcAft>
              <a:buFont typeface="Arial" panose="020B0604020202020204" pitchFamily="34" charset="0"/>
              <a:buChar char="•"/>
            </a:pPr>
            <a:r>
              <a:rPr lang="en-GB" sz="1550" dirty="0">
                <a:solidFill>
                  <a:schemeClr val="tx1"/>
                </a:solidFill>
                <a:latin typeface="Sassoon Penpals" panose="02000400000000000000" pitchFamily="50" charset="0"/>
              </a:rPr>
              <a:t>Why should we always start the robot from the same position?</a:t>
            </a:r>
          </a:p>
          <a:p>
            <a:pPr marL="288000" indent="-288000">
              <a:spcAft>
                <a:spcPts val="200"/>
              </a:spcAft>
              <a:buFont typeface="Arial" panose="020B0604020202020204" pitchFamily="34" charset="0"/>
              <a:buChar char="•"/>
            </a:pPr>
            <a:r>
              <a:rPr lang="en-GB" sz="1550" dirty="0">
                <a:solidFill>
                  <a:schemeClr val="tx1"/>
                </a:solidFill>
                <a:latin typeface="Sassoon Penpals" panose="02000400000000000000" pitchFamily="50" charset="0"/>
              </a:rPr>
              <a:t>What happens when the left/right button is pressed? Does it move to another square?</a:t>
            </a:r>
          </a:p>
          <a:p>
            <a:pPr marL="288000" indent="-288000">
              <a:spcAft>
                <a:spcPts val="200"/>
              </a:spcAft>
              <a:buFont typeface="Arial" panose="020B0604020202020204" pitchFamily="34" charset="0"/>
              <a:buChar char="•"/>
            </a:pPr>
            <a:r>
              <a:rPr lang="en-GB" sz="1550" dirty="0">
                <a:solidFill>
                  <a:schemeClr val="tx1"/>
                </a:solidFill>
                <a:latin typeface="Sassoon Penpals" panose="02000400000000000000" pitchFamily="50" charset="0"/>
              </a:rPr>
              <a:t>What is an algorithm?</a:t>
            </a:r>
          </a:p>
          <a:p>
            <a:pPr marL="288000" indent="-288000">
              <a:spcAft>
                <a:spcPts val="200"/>
              </a:spcAft>
              <a:buFont typeface="Arial" panose="020B0604020202020204" pitchFamily="34" charset="0"/>
              <a:buChar char="•"/>
            </a:pPr>
            <a:r>
              <a:rPr lang="en-GB" sz="1550" dirty="0">
                <a:solidFill>
                  <a:schemeClr val="tx1"/>
                </a:solidFill>
                <a:latin typeface="Sassoon Penpals" panose="02000400000000000000" pitchFamily="50" charset="0"/>
              </a:rPr>
              <a:t>What did you have to do if it didn’t work?</a:t>
            </a:r>
          </a:p>
        </p:txBody>
      </p:sp>
      <p:pic>
        <p:nvPicPr>
          <p:cNvPr id="19" name="Picture 4" descr="Blocky Question Mark Graphic - Symbols | Free Graphics &amp; Vectors - PicMonk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4545" y="4224244"/>
            <a:ext cx="4569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Free Scrabble Words Cliparts, Download Free Clip Art, Free Clip Art on  Clipart Libr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51" t="2083" r="21928"/>
          <a:stretch/>
        </p:blipFill>
        <p:spPr bwMode="auto">
          <a:xfrm>
            <a:off x="8876306" y="4224244"/>
            <a:ext cx="525949" cy="54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62551" y="4572622"/>
            <a:ext cx="1620523" cy="1113125"/>
          </a:xfrm>
          <a:prstGeom prst="rect">
            <a:avLst/>
          </a:prstGeom>
          <a:noFill/>
        </p:spPr>
        <p:txBody>
          <a:bodyPr wrap="square" rtlCol="0">
            <a:spAutoFit/>
          </a:bodyPr>
          <a:lstStyle/>
          <a:p>
            <a:pPr>
              <a:spcAft>
                <a:spcPts val="200"/>
              </a:spcAft>
            </a:pPr>
            <a:r>
              <a:rPr lang="en-GB" sz="2100" dirty="0">
                <a:solidFill>
                  <a:srgbClr val="006600"/>
                </a:solidFill>
                <a:latin typeface="Sassoon Penpals" panose="02000400000000000000" pitchFamily="50" charset="0"/>
              </a:rPr>
              <a:t>instructions</a:t>
            </a:r>
          </a:p>
          <a:p>
            <a:pPr>
              <a:spcAft>
                <a:spcPts val="200"/>
              </a:spcAft>
            </a:pPr>
            <a:r>
              <a:rPr lang="en-GB" sz="2100" dirty="0">
                <a:solidFill>
                  <a:srgbClr val="006600"/>
                </a:solidFill>
                <a:latin typeface="Sassoon Penpals" panose="02000400000000000000" pitchFamily="50" charset="0"/>
              </a:rPr>
              <a:t>robot</a:t>
            </a:r>
          </a:p>
          <a:p>
            <a:pPr>
              <a:spcAft>
                <a:spcPts val="200"/>
              </a:spcAft>
            </a:pPr>
            <a:r>
              <a:rPr lang="en-GB" sz="2100" dirty="0">
                <a:solidFill>
                  <a:srgbClr val="006600"/>
                </a:solidFill>
                <a:latin typeface="Sassoon Penpals" panose="02000400000000000000" pitchFamily="50" charset="0"/>
              </a:rPr>
              <a:t>predict</a:t>
            </a:r>
          </a:p>
        </p:txBody>
      </p:sp>
      <p:sp>
        <p:nvSpPr>
          <p:cNvPr id="22" name="TextBox 21"/>
          <p:cNvSpPr txBox="1"/>
          <p:nvPr/>
        </p:nvSpPr>
        <p:spPr>
          <a:xfrm>
            <a:off x="7210698" y="4572622"/>
            <a:ext cx="1620000" cy="1810752"/>
          </a:xfrm>
          <a:prstGeom prst="rect">
            <a:avLst/>
          </a:prstGeom>
          <a:noFill/>
        </p:spPr>
        <p:txBody>
          <a:bodyPr wrap="square" rtlCol="0">
            <a:spAutoFit/>
          </a:bodyPr>
          <a:lstStyle/>
          <a:p>
            <a:pPr>
              <a:spcAft>
                <a:spcPts val="200"/>
              </a:spcAft>
            </a:pPr>
            <a:r>
              <a:rPr lang="en-GB" sz="2100" dirty="0">
                <a:solidFill>
                  <a:srgbClr val="0000FF"/>
                </a:solidFill>
                <a:latin typeface="Sassoon Penpals" panose="02000400000000000000" pitchFamily="50" charset="0"/>
              </a:rPr>
              <a:t>command</a:t>
            </a:r>
          </a:p>
          <a:p>
            <a:pPr>
              <a:spcAft>
                <a:spcPts val="200"/>
              </a:spcAft>
            </a:pPr>
            <a:r>
              <a:rPr lang="en-GB" sz="2100" dirty="0">
                <a:solidFill>
                  <a:srgbClr val="0000FF"/>
                </a:solidFill>
                <a:latin typeface="Sassoon Penpals" panose="02000400000000000000" pitchFamily="50" charset="0"/>
              </a:rPr>
              <a:t>device</a:t>
            </a:r>
          </a:p>
          <a:p>
            <a:pPr>
              <a:spcAft>
                <a:spcPts val="200"/>
              </a:spcAft>
            </a:pPr>
            <a:r>
              <a:rPr lang="en-GB" sz="2100" dirty="0">
                <a:solidFill>
                  <a:srgbClr val="0000FF"/>
                </a:solidFill>
                <a:latin typeface="Sassoon Penpals" panose="02000400000000000000" pitchFamily="50" charset="0"/>
              </a:rPr>
              <a:t>program</a:t>
            </a:r>
          </a:p>
          <a:p>
            <a:pPr>
              <a:spcAft>
                <a:spcPts val="200"/>
              </a:spcAft>
            </a:pPr>
            <a:r>
              <a:rPr lang="en-GB" sz="2100" dirty="0">
                <a:solidFill>
                  <a:srgbClr val="0000FF"/>
                </a:solidFill>
                <a:latin typeface="Sassoon Penpals" panose="02000400000000000000" pitchFamily="50" charset="0"/>
              </a:rPr>
              <a:t>run</a:t>
            </a:r>
          </a:p>
          <a:p>
            <a:pPr>
              <a:spcAft>
                <a:spcPts val="200"/>
              </a:spcAft>
            </a:pPr>
            <a:r>
              <a:rPr lang="en-GB" sz="2100" dirty="0">
                <a:solidFill>
                  <a:srgbClr val="0000FF"/>
                </a:solidFill>
                <a:latin typeface="Sassoon Penpals" panose="02000400000000000000" pitchFamily="50" charset="0"/>
              </a:rPr>
              <a:t>algorithm</a:t>
            </a:r>
          </a:p>
        </p:txBody>
      </p:sp>
      <p:sp>
        <p:nvSpPr>
          <p:cNvPr id="24" name="Rounded Rectangle 38">
            <a:extLst>
              <a:ext uri="{FF2B5EF4-FFF2-40B4-BE49-F238E27FC236}">
                <a16:creationId xmlns:a16="http://schemas.microsoft.com/office/drawing/2014/main" id="{D1F72F37-EA5C-4881-8B12-95ACB3C5F105}"/>
              </a:ext>
            </a:extLst>
          </p:cNvPr>
          <p:cNvSpPr/>
          <p:nvPr/>
        </p:nvSpPr>
        <p:spPr>
          <a:xfrm>
            <a:off x="326571" y="1321507"/>
            <a:ext cx="4464000" cy="2448000"/>
          </a:xfrm>
          <a:prstGeom prst="roundRect">
            <a:avLst>
              <a:gd name="adj" fmla="val 973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sz="2400" b="1" dirty="0">
                <a:solidFill>
                  <a:schemeClr val="tx1"/>
                </a:solidFill>
                <a:latin typeface="Sassoon Penpals" panose="02000400000000000000" pitchFamily="50" charset="0"/>
              </a:rPr>
              <a:t>Learning sequence</a:t>
            </a:r>
          </a:p>
          <a:p>
            <a:pPr marL="342900" indent="-342900">
              <a:spcAft>
                <a:spcPts val="200"/>
              </a:spcAft>
              <a:buFont typeface="+mj-lt"/>
              <a:buAutoNum type="arabicParenR"/>
            </a:pPr>
            <a:r>
              <a:rPr lang="en-GB" dirty="0">
                <a:solidFill>
                  <a:schemeClr val="tx1"/>
                </a:solidFill>
                <a:latin typeface="Sassoon Penpals" panose="02000400000000000000" pitchFamily="50" charset="0"/>
              </a:rPr>
              <a:t>Enquire into how a floor robot works</a:t>
            </a:r>
          </a:p>
          <a:p>
            <a:pPr marL="342900" indent="-342900">
              <a:spcAft>
                <a:spcPts val="200"/>
              </a:spcAft>
              <a:buFont typeface="+mj-lt"/>
              <a:buAutoNum type="arabicParenR"/>
            </a:pPr>
            <a:r>
              <a:rPr lang="en-GB" dirty="0">
                <a:solidFill>
                  <a:schemeClr val="tx1"/>
                </a:solidFill>
                <a:latin typeface="Sassoon Penpals" panose="02000400000000000000" pitchFamily="50" charset="0"/>
              </a:rPr>
              <a:t>Explore an follow instructions</a:t>
            </a:r>
          </a:p>
          <a:p>
            <a:pPr marL="342900" indent="-342900">
              <a:spcAft>
                <a:spcPts val="200"/>
              </a:spcAft>
              <a:buFont typeface="+mj-lt"/>
              <a:buAutoNum type="arabicParenR"/>
            </a:pPr>
            <a:r>
              <a:rPr lang="en-GB" dirty="0">
                <a:solidFill>
                  <a:schemeClr val="tx1"/>
                </a:solidFill>
                <a:latin typeface="Sassoon Penpals" panose="02000400000000000000" pitchFamily="50" charset="0"/>
              </a:rPr>
              <a:t>Explore forward and backward commands</a:t>
            </a:r>
          </a:p>
          <a:p>
            <a:pPr marL="342900" indent="-342900">
              <a:spcAft>
                <a:spcPts val="200"/>
              </a:spcAft>
              <a:buFont typeface="+mj-lt"/>
              <a:buAutoNum type="arabicParenR"/>
            </a:pPr>
            <a:r>
              <a:rPr lang="en-GB" dirty="0">
                <a:solidFill>
                  <a:schemeClr val="tx1"/>
                </a:solidFill>
                <a:latin typeface="Sassoon Penpals" panose="02000400000000000000" pitchFamily="50" charset="0"/>
              </a:rPr>
              <a:t>Explore left and right commands</a:t>
            </a:r>
          </a:p>
          <a:p>
            <a:pPr marL="342900" indent="-342900">
              <a:spcAft>
                <a:spcPts val="200"/>
              </a:spcAft>
              <a:buFont typeface="+mj-lt"/>
              <a:buAutoNum type="arabicParenR"/>
            </a:pPr>
            <a:r>
              <a:rPr lang="en-GB" dirty="0">
                <a:solidFill>
                  <a:schemeClr val="tx1"/>
                </a:solidFill>
                <a:latin typeface="Sassoon Penpals" panose="02000400000000000000" pitchFamily="50" charset="0"/>
              </a:rPr>
              <a:t>Explore command sequences</a:t>
            </a:r>
          </a:p>
          <a:p>
            <a:pPr marL="342900" indent="-342900">
              <a:spcAft>
                <a:spcPts val="200"/>
              </a:spcAft>
              <a:buFont typeface="+mj-lt"/>
              <a:buAutoNum type="arabicParenR"/>
            </a:pPr>
            <a:r>
              <a:rPr lang="en-GB" dirty="0">
                <a:solidFill>
                  <a:schemeClr val="tx1"/>
                </a:solidFill>
                <a:latin typeface="Sassoon Penpals" panose="02000400000000000000" pitchFamily="50" charset="0"/>
              </a:rPr>
              <a:t>Create a series of algorithms</a:t>
            </a:r>
          </a:p>
        </p:txBody>
      </p:sp>
      <p:pic>
        <p:nvPicPr>
          <p:cNvPr id="27" name="Picture 2" descr="13,418 Dartboard Illustrations, Royalty-Free Vector Graphics &amp; Clip Art -  iStock">
            <a:extLst>
              <a:ext uri="{FF2B5EF4-FFF2-40B4-BE49-F238E27FC236}">
                <a16:creationId xmlns:a16="http://schemas.microsoft.com/office/drawing/2014/main" id="{15A29A7C-E2AE-4453-A02E-7AF1572FB6F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448" b="4535"/>
          <a:stretch/>
        </p:blipFill>
        <p:spPr bwMode="auto">
          <a:xfrm>
            <a:off x="4129253" y="1472914"/>
            <a:ext cx="512215" cy="5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C4FAA38B-356A-43BC-82C7-0026EFE4846C}"/>
              </a:ext>
            </a:extLst>
          </p:cNvPr>
          <p:cNvPicPr>
            <a:picLocks noChangeAspect="1"/>
          </p:cNvPicPr>
          <p:nvPr/>
        </p:nvPicPr>
        <p:blipFill>
          <a:blip r:embed="rId5"/>
          <a:stretch>
            <a:fillRect/>
          </a:stretch>
        </p:blipFill>
        <p:spPr>
          <a:xfrm>
            <a:off x="8859002" y="1472914"/>
            <a:ext cx="543253" cy="540000"/>
          </a:xfrm>
          <a:prstGeom prst="rect">
            <a:avLst/>
          </a:prstGeom>
        </p:spPr>
      </p:pic>
      <p:pic>
        <p:nvPicPr>
          <p:cNvPr id="23" name="Picture 2" descr="Image result for beebots yellow">
            <a:hlinkClick r:id="rId6"/>
            <a:extLst>
              <a:ext uri="{FF2B5EF4-FFF2-40B4-BE49-F238E27FC236}">
                <a16:creationId xmlns:a16="http://schemas.microsoft.com/office/drawing/2014/main" id="{DF7180B3-B093-44B8-86A7-8273F4A79DDB}"/>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488" t="12343" r="4312" b="13943"/>
          <a:stretch/>
        </p:blipFill>
        <p:spPr bwMode="auto">
          <a:xfrm>
            <a:off x="8256889" y="2690191"/>
            <a:ext cx="1145364" cy="925765"/>
          </a:xfrm>
          <a:prstGeom prst="rect">
            <a:avLst/>
          </a:prstGeom>
          <a:noFill/>
          <a:extLst>
            <a:ext uri="{909E8E84-426E-40DD-AFC4-6F175D3DCCD1}">
              <a14:hiddenFill xmlns:a14="http://schemas.microsoft.com/office/drawing/2010/main">
                <a:solidFill>
                  <a:srgbClr val="FFFFFF"/>
                </a:solidFill>
              </a14:hiddenFill>
            </a:ext>
          </a:extLst>
        </p:spPr>
      </p:pic>
      <p:sp>
        <p:nvSpPr>
          <p:cNvPr id="30" name="Oval 29"/>
          <p:cNvSpPr/>
          <p:nvPr/>
        </p:nvSpPr>
        <p:spPr>
          <a:xfrm>
            <a:off x="7986849" y="352695"/>
            <a:ext cx="687600" cy="687754"/>
          </a:xfrm>
          <a:prstGeom prst="ellipse">
            <a:avLst/>
          </a:prstGeom>
          <a:blipFill>
            <a:blip r:embed="rId8"/>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E7DDE3D0-FEA9-4508-924D-8DA7B2739685}"/>
              </a:ext>
            </a:extLst>
          </p:cNvPr>
          <p:cNvSpPr/>
          <p:nvPr/>
        </p:nvSpPr>
        <p:spPr>
          <a:xfrm>
            <a:off x="7128567" y="352695"/>
            <a:ext cx="687600" cy="687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latin typeface="Sassoon Penpals" panose="02000400000000000000" pitchFamily="50" charset="0"/>
              </a:rPr>
              <a:t>Computer Science</a:t>
            </a:r>
          </a:p>
        </p:txBody>
      </p:sp>
      <p:pic>
        <p:nvPicPr>
          <p:cNvPr id="32" name="Picture 31" descr="Pevensey and Westham school logo">
            <a:hlinkClick r:id="rId9" action="ppaction://hlinksldjump"/>
            <a:extLst>
              <a:ext uri="{FF2B5EF4-FFF2-40B4-BE49-F238E27FC236}">
                <a16:creationId xmlns:a16="http://schemas.microsoft.com/office/drawing/2014/main" id="{4F796007-7EDE-4A02-8385-379A6A1A4A92}"/>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45131" y="352850"/>
            <a:ext cx="687600" cy="687600"/>
          </a:xfrm>
          <a:prstGeom prst="rect">
            <a:avLst/>
          </a:prstGeom>
          <a:noFill/>
          <a:ln>
            <a:noFill/>
          </a:ln>
        </p:spPr>
      </p:pic>
    </p:spTree>
    <p:extLst>
      <p:ext uri="{BB962C8B-B14F-4D97-AF65-F5344CB8AC3E}">
        <p14:creationId xmlns:p14="http://schemas.microsoft.com/office/powerpoint/2010/main" val="11937227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7576</TotalTime>
  <Words>5294</Words>
  <Application>Microsoft Office PowerPoint</Application>
  <PresentationFormat>A4 Paper (210x297 mm)</PresentationFormat>
  <Paragraphs>938</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Quicksand</vt:lpstr>
      <vt:lpstr>Sassoon Penpals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Pevensey and Westham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mcarter</dc:creator>
  <cp:lastModifiedBy>Michael Carter</cp:lastModifiedBy>
  <cp:revision>675</cp:revision>
  <cp:lastPrinted>2023-10-18T06:12:49Z</cp:lastPrinted>
  <dcterms:created xsi:type="dcterms:W3CDTF">2021-01-16T16:53:53Z</dcterms:created>
  <dcterms:modified xsi:type="dcterms:W3CDTF">2023-12-05T17:08:34Z</dcterms:modified>
</cp:coreProperties>
</file>