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319" r:id="rId3"/>
    <p:sldId id="320" r:id="rId4"/>
    <p:sldId id="331" r:id="rId5"/>
    <p:sldId id="321" r:id="rId6"/>
    <p:sldId id="334" r:id="rId7"/>
    <p:sldId id="324" r:id="rId8"/>
    <p:sldId id="410" r:id="rId9"/>
    <p:sldId id="323" r:id="rId10"/>
    <p:sldId id="336" r:id="rId11"/>
    <p:sldId id="325" r:id="rId12"/>
    <p:sldId id="332" r:id="rId13"/>
    <p:sldId id="326" r:id="rId14"/>
    <p:sldId id="318" r:id="rId15"/>
    <p:sldId id="333" r:id="rId16"/>
  </p:sldIdLst>
  <p:sldSz cx="12192000" cy="6858000"/>
  <p:notesSz cx="6870700" cy="100060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67C3"/>
    <a:srgbClr val="D628A8"/>
    <a:srgbClr val="F8AEF8"/>
    <a:srgbClr val="FEF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7303" cy="502038"/>
          </a:xfrm>
          <a:prstGeom prst="rect">
            <a:avLst/>
          </a:prstGeom>
        </p:spPr>
        <p:txBody>
          <a:bodyPr vert="horz" lIns="96424" tIns="48212" rIns="96424" bIns="48212" rtlCol="0"/>
          <a:lstStyle>
            <a:lvl1pPr algn="l">
              <a:defRPr sz="1300"/>
            </a:lvl1pPr>
          </a:lstStyle>
          <a:p>
            <a:endParaRPr lang="en-GB"/>
          </a:p>
        </p:txBody>
      </p:sp>
      <p:sp>
        <p:nvSpPr>
          <p:cNvPr id="3" name="Date Placeholder 2"/>
          <p:cNvSpPr>
            <a:spLocks noGrp="1"/>
          </p:cNvSpPr>
          <p:nvPr>
            <p:ph type="dt" idx="1"/>
          </p:nvPr>
        </p:nvSpPr>
        <p:spPr>
          <a:xfrm>
            <a:off x="3891807" y="0"/>
            <a:ext cx="2977303" cy="502038"/>
          </a:xfrm>
          <a:prstGeom prst="rect">
            <a:avLst/>
          </a:prstGeom>
        </p:spPr>
        <p:txBody>
          <a:bodyPr vert="horz" lIns="96424" tIns="48212" rIns="96424" bIns="48212" rtlCol="0"/>
          <a:lstStyle>
            <a:lvl1pPr algn="r">
              <a:defRPr sz="1300"/>
            </a:lvl1pPr>
          </a:lstStyle>
          <a:p>
            <a:fld id="{50FE5B1B-942D-41C2-A35E-77C82422BD34}" type="datetimeFigureOut">
              <a:rPr lang="en-GB" smtClean="0"/>
              <a:t>26/07/2024</a:t>
            </a:fld>
            <a:endParaRPr lang="en-GB"/>
          </a:p>
        </p:txBody>
      </p:sp>
      <p:sp>
        <p:nvSpPr>
          <p:cNvPr id="4" name="Slide Image Placeholder 3"/>
          <p:cNvSpPr>
            <a:spLocks noGrp="1" noRot="1" noChangeAspect="1"/>
          </p:cNvSpPr>
          <p:nvPr>
            <p:ph type="sldImg" idx="2"/>
          </p:nvPr>
        </p:nvSpPr>
        <p:spPr>
          <a:xfrm>
            <a:off x="434975" y="1250950"/>
            <a:ext cx="6000750" cy="3376613"/>
          </a:xfrm>
          <a:prstGeom prst="rect">
            <a:avLst/>
          </a:prstGeom>
          <a:noFill/>
          <a:ln w="12700">
            <a:solidFill>
              <a:prstClr val="black"/>
            </a:solidFill>
          </a:ln>
        </p:spPr>
        <p:txBody>
          <a:bodyPr vert="horz" lIns="96424" tIns="48212" rIns="96424" bIns="48212" rtlCol="0" anchor="ctr"/>
          <a:lstStyle/>
          <a:p>
            <a:endParaRPr lang="en-GB"/>
          </a:p>
        </p:txBody>
      </p:sp>
      <p:sp>
        <p:nvSpPr>
          <p:cNvPr id="5" name="Notes Placeholder 4"/>
          <p:cNvSpPr>
            <a:spLocks noGrp="1"/>
          </p:cNvSpPr>
          <p:nvPr>
            <p:ph type="body" sz="quarter" idx="3"/>
          </p:nvPr>
        </p:nvSpPr>
        <p:spPr>
          <a:xfrm>
            <a:off x="687070" y="4815394"/>
            <a:ext cx="5496560" cy="3939867"/>
          </a:xfrm>
          <a:prstGeom prst="rect">
            <a:avLst/>
          </a:prstGeom>
        </p:spPr>
        <p:txBody>
          <a:bodyPr vert="horz" lIns="96424" tIns="48212" rIns="96424" bIns="4821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3977"/>
            <a:ext cx="2977303" cy="502037"/>
          </a:xfrm>
          <a:prstGeom prst="rect">
            <a:avLst/>
          </a:prstGeom>
        </p:spPr>
        <p:txBody>
          <a:bodyPr vert="horz" lIns="96424" tIns="48212" rIns="96424" bIns="48212" rtlCol="0" anchor="b"/>
          <a:lstStyle>
            <a:lvl1pPr algn="l">
              <a:defRPr sz="1300"/>
            </a:lvl1pPr>
          </a:lstStyle>
          <a:p>
            <a:endParaRPr lang="en-GB"/>
          </a:p>
        </p:txBody>
      </p:sp>
      <p:sp>
        <p:nvSpPr>
          <p:cNvPr id="7" name="Slide Number Placeholder 6"/>
          <p:cNvSpPr>
            <a:spLocks noGrp="1"/>
          </p:cNvSpPr>
          <p:nvPr>
            <p:ph type="sldNum" sz="quarter" idx="5"/>
          </p:nvPr>
        </p:nvSpPr>
        <p:spPr>
          <a:xfrm>
            <a:off x="3891807" y="9503977"/>
            <a:ext cx="2977303" cy="502037"/>
          </a:xfrm>
          <a:prstGeom prst="rect">
            <a:avLst/>
          </a:prstGeom>
        </p:spPr>
        <p:txBody>
          <a:bodyPr vert="horz" lIns="96424" tIns="48212" rIns="96424" bIns="48212" rtlCol="0" anchor="b"/>
          <a:lstStyle>
            <a:lvl1pPr algn="r">
              <a:defRPr sz="1300"/>
            </a:lvl1pPr>
          </a:lstStyle>
          <a:p>
            <a:fld id="{50DEF801-BF70-4530-AE31-BD4345CDC832}" type="slidenum">
              <a:rPr lang="en-GB" smtClean="0"/>
              <a:t>‹#›</a:t>
            </a:fld>
            <a:endParaRPr lang="en-GB"/>
          </a:p>
        </p:txBody>
      </p:sp>
    </p:spTree>
    <p:extLst>
      <p:ext uri="{BB962C8B-B14F-4D97-AF65-F5344CB8AC3E}">
        <p14:creationId xmlns:p14="http://schemas.microsoft.com/office/powerpoint/2010/main" val="286530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233883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416034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71992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417332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765961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4697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222354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16340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236033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66556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0965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107637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258757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235">
              <a:defRPr/>
            </a:pPr>
            <a:fld id="{B6ECC6B3-EC6E-47D6-AB75-4ED80AA59063}" type="slidenum">
              <a:rPr lang="en-GB">
                <a:solidFill>
                  <a:prstClr val="black"/>
                </a:solidFill>
                <a:latin typeface="Calibri" panose="020F0502020204030204"/>
              </a:rPr>
              <a:pPr defTabSz="964235">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150575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latin typeface="Arial Rounded MT Bold"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itchFamily="34" charset="0"/>
                <a:cs typeface="Arial" pitchFamily="34" charset="0"/>
              </a:defRPr>
            </a:lvl1pPr>
          </a:lstStyle>
          <a:p>
            <a:fld id="{3BB1766E-2C4C-401C-A9AA-C99F89171007}" type="datetimeFigureOut">
              <a:rPr lang="en-GB" smtClean="0"/>
              <a:pPr/>
              <a:t>26/07/2024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itchFamily="34" charset="0"/>
                <a:cs typeface="Arial" pitchFamily="34" charset="0"/>
              </a:defRPr>
            </a:lvl1p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itchFamily="34" charset="0"/>
                <a:cs typeface="Arial" pitchFamily="34" charset="0"/>
              </a:defRPr>
            </a:lvl1pPr>
          </a:lstStyle>
          <a:p>
            <a:fld id="{C2CA7E74-DCDF-41BB-9BA3-9A88F572D2C2}" type="slidenum">
              <a:rPr lang="en-GB" smtClean="0"/>
              <a:pPr/>
              <a:t>‹#›</a:t>
            </a:fld>
            <a:endParaRPr lang="en-GB"/>
          </a:p>
        </p:txBody>
      </p:sp>
    </p:spTree>
    <p:extLst>
      <p:ext uri="{BB962C8B-B14F-4D97-AF65-F5344CB8AC3E}">
        <p14:creationId xmlns:p14="http://schemas.microsoft.com/office/powerpoint/2010/main" val="12028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14389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40306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bg1"/>
                </a:solidFill>
                <a:latin typeface="Arial Rounded MT Bold"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latin typeface="Arial" pitchFamily="34" charset="0"/>
                <a:cs typeface="Arial" pitchFamily="34" charset="0"/>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Arial" pitchFamily="34" charset="0"/>
                <a:cs typeface="Arial" pitchFamily="34" charset="0"/>
              </a:defRPr>
            </a:lvl1pPr>
          </a:lstStyle>
          <a:p>
            <a:fld id="{3BB1766E-2C4C-401C-A9AA-C99F89171007}" type="datetimeFigureOut">
              <a:rPr lang="en-GB" smtClean="0"/>
              <a:pPr/>
              <a:t>26/07/2024</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Arial" pitchFamily="34" charset="0"/>
                <a:cs typeface="Arial" pitchFamily="34" charset="0"/>
              </a:defRPr>
            </a:lvl1p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lvl1pPr>
              <a:defRPr>
                <a:latin typeface="Arial" pitchFamily="34" charset="0"/>
                <a:cs typeface="Arial" pitchFamily="34" charset="0"/>
              </a:defRPr>
            </a:lvl1pPr>
          </a:lstStyle>
          <a:p>
            <a:fld id="{C2CA7E74-DCDF-41BB-9BA3-9A88F572D2C2}" type="slidenum">
              <a:rPr lang="en-GB" smtClean="0"/>
              <a:pPr/>
              <a:t>‹#›</a:t>
            </a:fld>
            <a:endParaRPr lang="en-GB"/>
          </a:p>
        </p:txBody>
      </p:sp>
    </p:spTree>
    <p:extLst>
      <p:ext uri="{BB962C8B-B14F-4D97-AF65-F5344CB8AC3E}">
        <p14:creationId xmlns:p14="http://schemas.microsoft.com/office/powerpoint/2010/main" val="387387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4215417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25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625">
                <a:solidFill>
                  <a:schemeClr val="tx1">
                    <a:tint val="7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42034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138266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472859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605917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077408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625" b="1"/>
            </a:lvl1pPr>
          </a:lstStyle>
          <a:p>
            <a:r>
              <a:rPr lang="en-US"/>
              <a:t>Click to edit Master title style</a:t>
            </a:r>
            <a:endParaRPr lang="en-GB"/>
          </a:p>
        </p:txBody>
      </p:sp>
      <p:sp>
        <p:nvSpPr>
          <p:cNvPr id="3" name="Content Placeholder 2"/>
          <p:cNvSpPr>
            <a:spLocks noGrp="1"/>
          </p:cNvSpPr>
          <p:nvPr>
            <p:ph idx="1"/>
          </p:nvPr>
        </p:nvSpPr>
        <p:spPr>
          <a:xfrm>
            <a:off x="4766734" y="273053"/>
            <a:ext cx="6815666"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41227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585452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625"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711549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087267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41512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00248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3508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401568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98605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281108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51437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BB1766E-2C4C-401C-A9AA-C99F89171007}" type="datetimeFigureOut">
              <a:rPr lang="en-GB" smtClean="0"/>
              <a:t>26/07/2024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2CA7E74-DCDF-41BB-9BA3-9A88F572D2C2}" type="slidenum">
              <a:rPr lang="en-GB" smtClean="0"/>
              <a:t>‹#›</a:t>
            </a:fld>
            <a:endParaRPr lang="en-GB"/>
          </a:p>
        </p:txBody>
      </p:sp>
    </p:spTree>
    <p:extLst>
      <p:ext uri="{BB962C8B-B14F-4D97-AF65-F5344CB8AC3E}">
        <p14:creationId xmlns:p14="http://schemas.microsoft.com/office/powerpoint/2010/main" val="336812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500">
              <a:srgbClr val="E367C3"/>
            </a:gs>
            <a:gs pos="7000">
              <a:srgbClr val="F8AEF8"/>
            </a:gs>
            <a:gs pos="100000">
              <a:srgbClr val="F8AEF8"/>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3466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bg1"/>
          </a:solidFill>
          <a:latin typeface="Arial Rounded MT 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500">
              <a:srgbClr val="E367C3"/>
            </a:gs>
            <a:gs pos="7000">
              <a:srgbClr val="F8AEF8"/>
            </a:gs>
            <a:gs pos="100000">
              <a:srgbClr val="F8AEF8"/>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9690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50" rtl="0" eaLnBrk="1" latinLnBrk="0" hangingPunct="1">
        <a:spcBef>
          <a:spcPct val="0"/>
        </a:spcBef>
        <a:buNone/>
        <a:defRPr sz="3575" kern="1200">
          <a:solidFill>
            <a:schemeClr val="bg1"/>
          </a:solidFill>
          <a:latin typeface="Arial Rounded MT Bold" pitchFamily="34" charset="0"/>
          <a:ea typeface="+mj-ea"/>
          <a:cs typeface="+mj-cs"/>
        </a:defRPr>
      </a:lvl1pPr>
    </p:titleStyle>
    <p:bodyStyle>
      <a:lvl1pPr marL="278606" indent="-278606" algn="l" defTabSz="742950" rtl="0" eaLnBrk="1" latinLnBrk="0" hangingPunct="1">
        <a:spcBef>
          <a:spcPct val="20000"/>
        </a:spcBef>
        <a:buFont typeface="Arial" pitchFamily="34" charset="0"/>
        <a:buChar char="•"/>
        <a:defRPr sz="2600" kern="1200">
          <a:solidFill>
            <a:schemeClr val="bg1"/>
          </a:solidFill>
          <a:latin typeface="Arial" pitchFamily="34" charset="0"/>
          <a:ea typeface="+mn-ea"/>
          <a:cs typeface="Arial" pitchFamily="34" charset="0"/>
        </a:defRPr>
      </a:lvl1pPr>
      <a:lvl2pPr marL="603647" indent="-232172" algn="l" defTabSz="742950" rtl="0" eaLnBrk="1" latinLnBrk="0" hangingPunct="1">
        <a:spcBef>
          <a:spcPct val="20000"/>
        </a:spcBef>
        <a:buFont typeface="Arial" pitchFamily="34" charset="0"/>
        <a:buChar char="–"/>
        <a:defRPr sz="2275" kern="1200">
          <a:solidFill>
            <a:schemeClr val="bg1"/>
          </a:solidFill>
          <a:latin typeface="Arial" pitchFamily="34" charset="0"/>
          <a:ea typeface="+mn-ea"/>
          <a:cs typeface="Arial" pitchFamily="34" charset="0"/>
        </a:defRPr>
      </a:lvl2pPr>
      <a:lvl3pPr marL="928688" indent="-185738" algn="l" defTabSz="742950" rtl="0" eaLnBrk="1" latinLnBrk="0" hangingPunct="1">
        <a:spcBef>
          <a:spcPct val="20000"/>
        </a:spcBef>
        <a:buFont typeface="Arial" pitchFamily="34" charset="0"/>
        <a:buChar char="•"/>
        <a:defRPr sz="1950" kern="1200">
          <a:solidFill>
            <a:schemeClr val="bg1"/>
          </a:solidFill>
          <a:latin typeface="Arial" pitchFamily="34" charset="0"/>
          <a:ea typeface="+mn-ea"/>
          <a:cs typeface="Arial" pitchFamily="34" charset="0"/>
        </a:defRPr>
      </a:lvl3pPr>
      <a:lvl4pPr marL="1300163" indent="-185738" algn="l" defTabSz="742950" rtl="0" eaLnBrk="1" latinLnBrk="0" hangingPunct="1">
        <a:spcBef>
          <a:spcPct val="20000"/>
        </a:spcBef>
        <a:buFont typeface="Arial" pitchFamily="34" charset="0"/>
        <a:buChar char="–"/>
        <a:defRPr sz="1625" kern="1200">
          <a:solidFill>
            <a:schemeClr val="bg1"/>
          </a:solidFill>
          <a:latin typeface="Arial" pitchFamily="34" charset="0"/>
          <a:ea typeface="+mn-ea"/>
          <a:cs typeface="Arial" pitchFamily="34" charset="0"/>
        </a:defRPr>
      </a:lvl4pPr>
      <a:lvl5pPr marL="1671638" indent="-185738" algn="l" defTabSz="742950" rtl="0" eaLnBrk="1" latinLnBrk="0" hangingPunct="1">
        <a:spcBef>
          <a:spcPct val="20000"/>
        </a:spcBef>
        <a:buFont typeface="Arial" pitchFamily="34" charset="0"/>
        <a:buChar char="»"/>
        <a:defRPr sz="1625" kern="1200">
          <a:solidFill>
            <a:schemeClr val="bg1"/>
          </a:solidFill>
          <a:latin typeface="Arial" pitchFamily="34" charset="0"/>
          <a:ea typeface="+mn-ea"/>
          <a:cs typeface="Arial" pitchFamily="34" charset="0"/>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30.jpe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image" Target="../media/image14.tm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8977121" y="3647824"/>
            <a:ext cx="2487384" cy="2475191"/>
          </a:xfrm>
          <a:prstGeom prst="rect">
            <a:avLst/>
          </a:prstGeom>
        </p:spPr>
      </p:pic>
      <p:sp>
        <p:nvSpPr>
          <p:cNvPr id="22" name="Rectangle 21"/>
          <p:cNvSpPr/>
          <p:nvPr/>
        </p:nvSpPr>
        <p:spPr>
          <a:xfrm>
            <a:off x="1273628" y="674400"/>
            <a:ext cx="9674233" cy="4154984"/>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RSHE Life skills Knowledge and Skill Progression</a:t>
            </a:r>
          </a:p>
        </p:txBody>
      </p:sp>
    </p:spTree>
    <p:extLst>
      <p:ext uri="{BB962C8B-B14F-4D97-AF65-F5344CB8AC3E}">
        <p14:creationId xmlns:p14="http://schemas.microsoft.com/office/powerpoint/2010/main" val="291963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5</a:t>
            </a:r>
          </a:p>
        </p:txBody>
      </p:sp>
    </p:spTree>
    <p:extLst>
      <p:ext uri="{BB962C8B-B14F-4D97-AF65-F5344CB8AC3E}">
        <p14:creationId xmlns:p14="http://schemas.microsoft.com/office/powerpoint/2010/main" val="379385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63352" y="718628"/>
            <a:ext cx="5658982" cy="2050293"/>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540000" lvl="0" indent="-540000">
              <a:spcAft>
                <a:spcPts val="200"/>
              </a:spcAft>
              <a:buFont typeface="+mj-lt"/>
              <a:buAutoNum type="arabicParenR"/>
            </a:pPr>
            <a:endParaRPr lang="en-US" sz="1400" dirty="0">
              <a:solidFill>
                <a:prstClr val="black"/>
              </a:solidFill>
              <a:latin typeface="Sassoon Penpals" panose="02000400000000000000" pitchFamily="50" charset="0"/>
            </a:endParaRP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understand the benefits of sleep</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take responsibility for their own feelings and actions and to use vocabulary to describe these</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understand and be able to plan healthy meals</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understand risks associated with the sun and how these can be avoided, taking independence for their own sun protection</a:t>
            </a:r>
          </a:p>
        </p:txBody>
      </p:sp>
      <p:sp>
        <p:nvSpPr>
          <p:cNvPr id="12" name="Rounded Rectangle 11"/>
          <p:cNvSpPr/>
          <p:nvPr/>
        </p:nvSpPr>
        <p:spPr>
          <a:xfrm>
            <a:off x="6234710" y="720962"/>
            <a:ext cx="5122820" cy="1920638"/>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r>
              <a:rPr lang="en-US" sz="1400" dirty="0">
                <a:solidFill>
                  <a:srgbClr val="222222"/>
                </a:solidFill>
                <a:latin typeface="Sassoon Penpals" panose="02000400000000000000" pitchFamily="50" charset="0"/>
              </a:rPr>
              <a:t>Quantity</a:t>
            </a:r>
          </a:p>
          <a:p>
            <a:r>
              <a:rPr lang="en-US" sz="1400" dirty="0">
                <a:solidFill>
                  <a:srgbClr val="222222"/>
                </a:solidFill>
                <a:latin typeface="Sassoon Penpals" panose="02000400000000000000" pitchFamily="50" charset="0"/>
              </a:rPr>
              <a:t>Sleep</a:t>
            </a:r>
          </a:p>
          <a:p>
            <a:r>
              <a:rPr lang="en-US" sz="1400" dirty="0">
                <a:solidFill>
                  <a:srgbClr val="222222"/>
                </a:solidFill>
                <a:latin typeface="Sassoon Penpals" panose="02000400000000000000" pitchFamily="50" charset="0"/>
              </a:rPr>
              <a:t>Rest</a:t>
            </a:r>
          </a:p>
          <a:p>
            <a:r>
              <a:rPr lang="en-US" sz="1400" dirty="0">
                <a:solidFill>
                  <a:srgbClr val="222222"/>
                </a:solidFill>
                <a:latin typeface="Sassoon Penpals" panose="02000400000000000000" pitchFamily="50" charset="0"/>
              </a:rPr>
              <a:t>Relax</a:t>
            </a:r>
          </a:p>
          <a:p>
            <a:r>
              <a:rPr lang="en-US" sz="1400" dirty="0">
                <a:solidFill>
                  <a:srgbClr val="222222"/>
                </a:solidFill>
                <a:latin typeface="Sassoon Penpals" panose="02000400000000000000" pitchFamily="50" charset="0"/>
              </a:rPr>
              <a:t>Quality</a:t>
            </a: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r>
              <a:rPr lang="en-US" sz="1400" dirty="0">
                <a:solidFill>
                  <a:schemeClr val="tx1"/>
                </a:solidFill>
                <a:latin typeface="Sassoon Penpals" panose="02000400000000000000" pitchFamily="50" charset="0"/>
              </a:rPr>
              <a:t>Destiny</a:t>
            </a:r>
          </a:p>
          <a:p>
            <a:pPr lvl="0">
              <a:spcAft>
                <a:spcPts val="200"/>
              </a:spcAft>
              <a:defRPr/>
            </a:pPr>
            <a:r>
              <a:rPr lang="en-US" sz="1400" dirty="0">
                <a:solidFill>
                  <a:schemeClr val="tx1"/>
                </a:solidFill>
                <a:latin typeface="Sassoon Penpals" panose="02000400000000000000" pitchFamily="50" charset="0"/>
              </a:rPr>
              <a:t>Emotion</a:t>
            </a:r>
          </a:p>
          <a:p>
            <a:pPr lvl="0">
              <a:spcAft>
                <a:spcPts val="200"/>
              </a:spcAft>
              <a:defRPr/>
            </a:pPr>
            <a:r>
              <a:rPr lang="en-US" sz="1400" dirty="0">
                <a:solidFill>
                  <a:schemeClr val="tx1"/>
                </a:solidFill>
                <a:latin typeface="Sassoon Penpals" panose="02000400000000000000" pitchFamily="50" charset="0"/>
              </a:rPr>
              <a:t>Assertive</a:t>
            </a:r>
            <a:endParaRPr kumimoji="0" lang="en-GB" sz="1400" b="0" i="0" u="none" strike="noStrike" kern="1200" cap="none" spc="0" normalizeH="0" baseline="0" noProof="0" dirty="0">
              <a:ln>
                <a:noFill/>
              </a:ln>
              <a:solidFill>
                <a:schemeClr val="tx1"/>
              </a:solidFill>
              <a:effectLst/>
              <a:uLnTx/>
              <a:uFillTx/>
              <a:latin typeface="Sassoon Penpals" panose="02000400000000000000" pitchFamily="50" charset="0"/>
            </a:endParaRPr>
          </a:p>
          <a:p>
            <a:pPr lvl="0">
              <a:spcAft>
                <a:spcPts val="200"/>
              </a:spcAft>
              <a:defRPr/>
            </a:pPr>
            <a:r>
              <a:rPr lang="en-US" sz="1400" dirty="0">
                <a:solidFill>
                  <a:schemeClr val="tx1"/>
                </a:solidFill>
                <a:latin typeface="Sassoon Penpals" panose="02000400000000000000" pitchFamily="50" charset="0"/>
              </a:rPr>
              <a:t>Choice</a:t>
            </a:r>
          </a:p>
          <a:p>
            <a:pPr lvl="0">
              <a:spcAft>
                <a:spcPts val="200"/>
              </a:spcAft>
              <a:defRPr/>
            </a:pPr>
            <a:r>
              <a:rPr lang="en-US" sz="1400" dirty="0">
                <a:solidFill>
                  <a:schemeClr val="tx1"/>
                </a:solidFill>
                <a:latin typeface="Sassoon Penpals" panose="02000400000000000000" pitchFamily="50" charset="0"/>
              </a:rPr>
              <a:t>Feeling</a:t>
            </a:r>
          </a:p>
          <a:p>
            <a:pPr lvl="0">
              <a:spcAft>
                <a:spcPts val="200"/>
              </a:spcAft>
              <a:defRPr/>
            </a:pPr>
            <a:r>
              <a:rPr lang="en-US" sz="1400" dirty="0">
                <a:solidFill>
                  <a:schemeClr val="tx1"/>
                </a:solidFill>
                <a:latin typeface="Sassoon Penpals" panose="02000400000000000000" pitchFamily="50" charset="0"/>
              </a:rPr>
              <a:t>Responsibility</a:t>
            </a:r>
          </a:p>
          <a:p>
            <a:pPr lvl="0">
              <a:spcAft>
                <a:spcPts val="200"/>
              </a:spcAft>
              <a:defRPr/>
            </a:pPr>
            <a:r>
              <a:rPr lang="en-US" sz="1400" dirty="0">
                <a:solidFill>
                  <a:schemeClr val="tx1"/>
                </a:solidFill>
                <a:latin typeface="Sassoon Penpals" panose="02000400000000000000" pitchFamily="50" charset="0"/>
              </a:rPr>
              <a:t>Risk</a:t>
            </a: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sp>
        <p:nvSpPr>
          <p:cNvPr id="3" name="Rectangle 2"/>
          <p:cNvSpPr/>
          <p:nvPr/>
        </p:nvSpPr>
        <p:spPr>
          <a:xfrm>
            <a:off x="6354782" y="757835"/>
            <a:ext cx="16834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8" name="TextBox 17"/>
          <p:cNvSpPr txBox="1"/>
          <p:nvPr/>
        </p:nvSpPr>
        <p:spPr>
          <a:xfrm>
            <a:off x="263352" y="79203"/>
            <a:ext cx="572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Sassoon Penpals Joined" panose="02000400000000000000" pitchFamily="50" charset="0"/>
              </a:rPr>
              <a:t>Year RSHE Life skills- Year 5</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6" name="Rounded Rectangle 11">
            <a:extLst>
              <a:ext uri="{FF2B5EF4-FFF2-40B4-BE49-F238E27FC236}">
                <a16:creationId xmlns:a16="http://schemas.microsoft.com/office/drawing/2014/main" id="{4D0E653D-6775-49EE-9121-7D71F106DE41}"/>
              </a:ext>
            </a:extLst>
          </p:cNvPr>
          <p:cNvSpPr/>
          <p:nvPr/>
        </p:nvSpPr>
        <p:spPr>
          <a:xfrm>
            <a:off x="263353" y="3062089"/>
            <a:ext cx="11586740" cy="3504965"/>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lvl="0">
              <a:spcAft>
                <a:spcPts val="200"/>
              </a:spcAft>
            </a:pPr>
            <a:endParaRPr lang="en-GB" sz="1600" dirty="0">
              <a:solidFill>
                <a:schemeClr val="tx1"/>
              </a:solidFill>
              <a:latin typeface="Sassoon Penpals" panose="02000400000000000000" pitchFamily="50" charset="0"/>
            </a:endParaRPr>
          </a:p>
          <a:p>
            <a:pPr lvl="0">
              <a:spcAft>
                <a:spcPts val="200"/>
              </a:spcAft>
            </a:pPr>
            <a:endParaRPr lang="en-GB" sz="1600" dirty="0">
              <a:solidFill>
                <a:schemeClr val="tx1"/>
              </a:solidFill>
              <a:latin typeface="Sassoon Penpals" panose="02000400000000000000" pitchFamily="50" charset="0"/>
            </a:endParaRPr>
          </a:p>
        </p:txBody>
      </p:sp>
      <p:sp>
        <p:nvSpPr>
          <p:cNvPr id="19" name="Rectangle 18">
            <a:extLst>
              <a:ext uri="{FF2B5EF4-FFF2-40B4-BE49-F238E27FC236}">
                <a16:creationId xmlns:a16="http://schemas.microsoft.com/office/drawing/2014/main" id="{B2EB9A76-3340-4395-B5A1-B628A4EB86AE}"/>
              </a:ext>
            </a:extLst>
          </p:cNvPr>
          <p:cNvSpPr/>
          <p:nvPr/>
        </p:nvSpPr>
        <p:spPr>
          <a:xfrm>
            <a:off x="330563" y="757835"/>
            <a:ext cx="19111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19EB3C-FC4D-47A4-8C17-9A4264B74DE6}"/>
              </a:ext>
            </a:extLst>
          </p:cNvPr>
          <p:cNvPicPr>
            <a:picLocks noChangeAspect="1"/>
          </p:cNvPicPr>
          <p:nvPr/>
        </p:nvPicPr>
        <p:blipFill>
          <a:blip r:embed="rId4"/>
          <a:stretch>
            <a:fillRect/>
          </a:stretch>
        </p:blipFill>
        <p:spPr>
          <a:xfrm>
            <a:off x="10059011" y="1141451"/>
            <a:ext cx="1181265" cy="1343212"/>
          </a:xfrm>
          <a:prstGeom prst="rect">
            <a:avLst/>
          </a:prstGeom>
        </p:spPr>
      </p:pic>
      <p:pic>
        <p:nvPicPr>
          <p:cNvPr id="1026" name="Picture 2" descr="Sleep">
            <a:extLst>
              <a:ext uri="{FF2B5EF4-FFF2-40B4-BE49-F238E27FC236}">
                <a16:creationId xmlns:a16="http://schemas.microsoft.com/office/drawing/2014/main" id="{2BD0F57C-5BFC-415D-8F8C-09A32DDCC6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1948" y="3756629"/>
            <a:ext cx="2373745" cy="23737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65E917-A03D-44FC-B5AC-48723CE88513}"/>
              </a:ext>
            </a:extLst>
          </p:cNvPr>
          <p:cNvPicPr>
            <a:picLocks noChangeAspect="1"/>
          </p:cNvPicPr>
          <p:nvPr/>
        </p:nvPicPr>
        <p:blipFill>
          <a:blip r:embed="rId6"/>
          <a:stretch>
            <a:fillRect/>
          </a:stretch>
        </p:blipFill>
        <p:spPr>
          <a:xfrm>
            <a:off x="3293696" y="3377232"/>
            <a:ext cx="3308296" cy="2937808"/>
          </a:xfrm>
          <a:prstGeom prst="rect">
            <a:avLst/>
          </a:prstGeom>
        </p:spPr>
      </p:pic>
      <p:pic>
        <p:nvPicPr>
          <p:cNvPr id="1028" name="Picture 4" descr="19 Best Meal Delivery Services 2024, According to Four Years of Testing |  Glamour UK">
            <a:extLst>
              <a:ext uri="{FF2B5EF4-FFF2-40B4-BE49-F238E27FC236}">
                <a16:creationId xmlns:a16="http://schemas.microsoft.com/office/drawing/2014/main" id="{C9FB4657-ECE8-4F97-9AAC-C845A6E2627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158134" y="4334278"/>
            <a:ext cx="2948401" cy="1965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69B53E8-458F-4E32-868A-D57B00128FC5}"/>
              </a:ext>
            </a:extLst>
          </p:cNvPr>
          <p:cNvPicPr>
            <a:picLocks noChangeAspect="1"/>
          </p:cNvPicPr>
          <p:nvPr/>
        </p:nvPicPr>
        <p:blipFill>
          <a:blip r:embed="rId8"/>
          <a:stretch>
            <a:fillRect/>
          </a:stretch>
        </p:blipFill>
        <p:spPr>
          <a:xfrm>
            <a:off x="6793974" y="3249332"/>
            <a:ext cx="4712587" cy="972876"/>
          </a:xfrm>
          <a:prstGeom prst="rect">
            <a:avLst/>
          </a:prstGeom>
        </p:spPr>
      </p:pic>
    </p:spTree>
    <p:extLst>
      <p:ext uri="{BB962C8B-B14F-4D97-AF65-F5344CB8AC3E}">
        <p14:creationId xmlns:p14="http://schemas.microsoft.com/office/powerpoint/2010/main" val="2729872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6</a:t>
            </a:r>
          </a:p>
        </p:txBody>
      </p:sp>
    </p:spTree>
    <p:extLst>
      <p:ext uri="{BB962C8B-B14F-4D97-AF65-F5344CB8AC3E}">
        <p14:creationId xmlns:p14="http://schemas.microsoft.com/office/powerpoint/2010/main" val="368585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63352" y="735838"/>
            <a:ext cx="5777186" cy="3012717"/>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a:p>
            <a:pPr marL="540000" lvl="0" indent="-540000">
              <a:spcAft>
                <a:spcPts val="200"/>
              </a:spcAft>
              <a:buFont typeface="+mj-lt"/>
              <a:buAutoNum type="arabicParenR"/>
            </a:pPr>
            <a:r>
              <a:rPr lang="en-US" sz="1600" dirty="0">
                <a:solidFill>
                  <a:prstClr val="black"/>
                </a:solidFill>
                <a:latin typeface="Sassoon Penpals" panose="02000400000000000000" pitchFamily="50" charset="0"/>
              </a:rPr>
              <a:t>To understand and plan for a healthy lifestyle </a:t>
            </a:r>
          </a:p>
          <a:p>
            <a:pPr marL="540000" lvl="0" indent="-540000">
              <a:spcAft>
                <a:spcPts val="200"/>
              </a:spcAft>
              <a:buFont typeface="+mj-lt"/>
              <a:buAutoNum type="arabicParenR"/>
            </a:pPr>
            <a:r>
              <a:rPr lang="en-US" sz="1600" dirty="0">
                <a:solidFill>
                  <a:prstClr val="black"/>
                </a:solidFill>
                <a:latin typeface="Sassoon Penpals" panose="02000400000000000000" pitchFamily="50" charset="0"/>
              </a:rPr>
              <a:t>To understand the potential impact of technology on physical and mental health</a:t>
            </a:r>
          </a:p>
          <a:p>
            <a:pPr marL="540000" lvl="0" indent="-540000">
              <a:spcAft>
                <a:spcPts val="200"/>
              </a:spcAft>
              <a:buFont typeface="+mj-lt"/>
              <a:buAutoNum type="arabicParenR"/>
            </a:pPr>
            <a:r>
              <a:rPr lang="en-US" sz="1600" dirty="0">
                <a:solidFill>
                  <a:prstClr val="black"/>
                </a:solidFill>
                <a:latin typeface="Sassoon Penpals" panose="02000400000000000000" pitchFamily="50" charset="0"/>
              </a:rPr>
              <a:t>To reflect on skills they have developed to identify and respond to difficult situations</a:t>
            </a:r>
          </a:p>
          <a:p>
            <a:pPr marL="540000" lvl="0" indent="-540000">
              <a:spcAft>
                <a:spcPts val="200"/>
              </a:spcAft>
              <a:buFont typeface="+mj-lt"/>
              <a:buAutoNum type="arabicParenR"/>
            </a:pPr>
            <a:r>
              <a:rPr lang="en-US" sz="1600" dirty="0">
                <a:solidFill>
                  <a:prstClr val="black"/>
                </a:solidFill>
                <a:latin typeface="Sassoon Penpals" panose="02000400000000000000" pitchFamily="50" charset="0"/>
              </a:rPr>
              <a:t>Understand ways that we help prevent ourselves and others becoming ill</a:t>
            </a:r>
          </a:p>
          <a:p>
            <a:pPr marL="540000" lvl="0" indent="-540000">
              <a:spcAft>
                <a:spcPts val="200"/>
              </a:spcAft>
              <a:buFont typeface="+mj-lt"/>
              <a:buAutoNum type="arabicParenR"/>
            </a:pPr>
            <a:r>
              <a:rPr lang="en-US" sz="1600" dirty="0">
                <a:solidFill>
                  <a:prstClr val="black"/>
                </a:solidFill>
                <a:latin typeface="Sassoon Penpals" panose="02000400000000000000" pitchFamily="50" charset="0"/>
              </a:rPr>
              <a:t>To understand what happens when we are ill and begin to understand when to seek support</a:t>
            </a:r>
          </a:p>
        </p:txBody>
      </p:sp>
      <p:pic>
        <p:nvPicPr>
          <p:cNvPr id="11"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5279673" y="832583"/>
            <a:ext cx="521221" cy="54949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6096000" y="832583"/>
            <a:ext cx="5857228" cy="2578069"/>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66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Vocation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Consequence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Resilience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Immunisation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World Health Organisation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70C0"/>
                </a:solidFill>
                <a:effectLst/>
                <a:uLnTx/>
                <a:uFillTx/>
                <a:latin typeface="Sassoon Penpals" panose="02000400000000000000" pitchFamily="50" charset="0"/>
                <a:ea typeface="+mn-ea"/>
                <a:cs typeface="+mn-cs"/>
              </a:rPr>
              <a:t>National Health Service</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US" dirty="0">
              <a:solidFill>
                <a:srgbClr val="FF0000"/>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US" dirty="0">
              <a:solidFill>
                <a:srgbClr val="FF0000"/>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Future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Values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Career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Responsibility</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Physical health</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rPr>
              <a:t>Mental health</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pic>
        <p:nvPicPr>
          <p:cNvPr id="13"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075800" y="964964"/>
            <a:ext cx="714349" cy="7078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00501" y="935362"/>
            <a:ext cx="16001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4" name="Rounded Rectangle 13"/>
          <p:cNvSpPr/>
          <p:nvPr/>
        </p:nvSpPr>
        <p:spPr>
          <a:xfrm>
            <a:off x="263352" y="3845299"/>
            <a:ext cx="11689876" cy="2888004"/>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864000" bIns="180000" rtlCol="0" anchor="t" anchorCtr="0"/>
          <a:lstStyle/>
          <a:p>
            <a:pPr marR="0" lvl="0" algn="l" defTabSz="914400" rtl="0" eaLnBrk="1" fontAlgn="auto" latinLnBrk="0" hangingPunct="1">
              <a:lnSpc>
                <a:spcPct val="100000"/>
              </a:lnSpc>
              <a:spcBef>
                <a:spcPts val="0"/>
              </a:spcBef>
              <a:spcAft>
                <a:spcPts val="200"/>
              </a:spcAft>
              <a:buClrTx/>
              <a:buSzTx/>
              <a:tabLst/>
              <a:defRPr/>
            </a:pPr>
            <a:endParaRPr kumimoji="0" lang="en-GB" sz="1600" b="0" i="0" u="none" strike="noStrike" kern="1200" cap="none" spc="0" normalizeH="0" baseline="0" noProof="0" dirty="0">
              <a:ln>
                <a:noFill/>
              </a:ln>
              <a:solidFill>
                <a:prstClr val="black"/>
              </a:solidFill>
              <a:effectLst/>
              <a:uLnTx/>
              <a:uFillTx/>
              <a:latin typeface="Sassoon Penpals" panose="02000400000000000000" pitchFamily="50" charset="0"/>
              <a:ea typeface="+mn-ea"/>
              <a:cs typeface="+mn-cs"/>
            </a:endParaRPr>
          </a:p>
        </p:txBody>
      </p:sp>
      <p:pic>
        <p:nvPicPr>
          <p:cNvPr id="4" name="Picture 3"/>
          <p:cNvPicPr>
            <a:picLocks noChangeAspect="1"/>
          </p:cNvPicPr>
          <p:nvPr/>
        </p:nvPicPr>
        <p:blipFill>
          <a:blip r:embed="rId5"/>
          <a:stretch>
            <a:fillRect/>
          </a:stretch>
        </p:blipFill>
        <p:spPr>
          <a:xfrm>
            <a:off x="11443511" y="3925052"/>
            <a:ext cx="485725" cy="578013"/>
          </a:xfrm>
          <a:prstGeom prst="rect">
            <a:avLst/>
          </a:prstGeom>
        </p:spPr>
      </p:pic>
      <p:sp>
        <p:nvSpPr>
          <p:cNvPr id="18" name="TextBox 17"/>
          <p:cNvSpPr txBox="1"/>
          <p:nvPr/>
        </p:nvSpPr>
        <p:spPr>
          <a:xfrm>
            <a:off x="199431" y="124697"/>
            <a:ext cx="61927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Sassoon Penpals Joined" panose="02000400000000000000" pitchFamily="50" charset="0"/>
                <a:ea typeface="+mn-ea"/>
                <a:cs typeface="+mn-cs"/>
              </a:rPr>
              <a:t>Year 6 RSHE- Health and Wellbeing</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6"/>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pic>
        <p:nvPicPr>
          <p:cNvPr id="2" name="Picture 1">
            <a:extLst>
              <a:ext uri="{FF2B5EF4-FFF2-40B4-BE49-F238E27FC236}">
                <a16:creationId xmlns:a16="http://schemas.microsoft.com/office/drawing/2014/main" id="{5EC0BBCD-4DF4-429A-90B3-4EBC8A0CF5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88979" y="997638"/>
            <a:ext cx="1308787" cy="1736325"/>
          </a:xfrm>
          <a:prstGeom prst="rect">
            <a:avLst/>
          </a:prstGeom>
        </p:spPr>
      </p:pic>
      <p:pic>
        <p:nvPicPr>
          <p:cNvPr id="2050" name="Picture 2" descr="Sneezing uncontrollably? Is it stress or self defence? Experts explain |  Friday-wellbeing – Gulf News">
            <a:extLst>
              <a:ext uri="{FF2B5EF4-FFF2-40B4-BE49-F238E27FC236}">
                <a16:creationId xmlns:a16="http://schemas.microsoft.com/office/drawing/2014/main" id="{3AFBEA30-E09F-4420-BBE7-52BB16D7F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8879" y="4490034"/>
            <a:ext cx="2826115" cy="21214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Ways To Build Resilience: Why You Shouldn't Fear Adversity –">
            <a:extLst>
              <a:ext uri="{FF2B5EF4-FFF2-40B4-BE49-F238E27FC236}">
                <a16:creationId xmlns:a16="http://schemas.microsoft.com/office/drawing/2014/main" id="{5041FFE9-BAC4-412B-88C4-BDDD539437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534" r="17046"/>
          <a:stretch/>
        </p:blipFill>
        <p:spPr bwMode="auto">
          <a:xfrm>
            <a:off x="7196980" y="3925052"/>
            <a:ext cx="2097333" cy="17776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things about screen time and how the experts guide their own kids">
            <a:extLst>
              <a:ext uri="{FF2B5EF4-FFF2-40B4-BE49-F238E27FC236}">
                <a16:creationId xmlns:a16="http://schemas.microsoft.com/office/drawing/2014/main" id="{C218F488-0179-49C3-8616-A41C581ED6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623" y="4558021"/>
            <a:ext cx="2970038" cy="19854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immunisation? - Curious">
            <a:extLst>
              <a:ext uri="{FF2B5EF4-FFF2-40B4-BE49-F238E27FC236}">
                <a16:creationId xmlns:a16="http://schemas.microsoft.com/office/drawing/2014/main" id="{B6BAAF92-AE8A-4D82-9CA4-BB18DAFA8C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6551" y="4010945"/>
            <a:ext cx="2220947" cy="151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4A2C85-652F-443F-B476-EF8D62AB5C97}"/>
              </a:ext>
            </a:extLst>
          </p:cNvPr>
          <p:cNvPicPr>
            <a:picLocks noChangeAspect="1"/>
          </p:cNvPicPr>
          <p:nvPr/>
        </p:nvPicPr>
        <p:blipFill>
          <a:blip r:embed="rId12"/>
          <a:stretch>
            <a:fillRect/>
          </a:stretch>
        </p:blipFill>
        <p:spPr>
          <a:xfrm>
            <a:off x="508446" y="4987636"/>
            <a:ext cx="1816786" cy="1650753"/>
          </a:xfrm>
          <a:prstGeom prst="rect">
            <a:avLst/>
          </a:prstGeom>
        </p:spPr>
      </p:pic>
    </p:spTree>
    <p:extLst>
      <p:ext uri="{BB962C8B-B14F-4D97-AF65-F5344CB8AC3E}">
        <p14:creationId xmlns:p14="http://schemas.microsoft.com/office/powerpoint/2010/main" val="410899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63352" y="718628"/>
            <a:ext cx="5658982" cy="2050293"/>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540000" lvl="0" indent="-540000">
              <a:spcAft>
                <a:spcPts val="200"/>
              </a:spcAft>
              <a:buFont typeface="+mj-lt"/>
              <a:buAutoNum type="arabicParenR"/>
            </a:pPr>
            <a:endParaRPr lang="en-GB" sz="1400" dirty="0">
              <a:solidFill>
                <a:prstClr val="black"/>
              </a:solidFill>
              <a:latin typeface="Sassoon Penpals" panose="02000400000000000000" pitchFamily="50" charset="0"/>
            </a:endParaRPr>
          </a:p>
        </p:txBody>
      </p:sp>
      <p:sp>
        <p:nvSpPr>
          <p:cNvPr id="12" name="Rounded Rectangle 11"/>
          <p:cNvSpPr/>
          <p:nvPr/>
        </p:nvSpPr>
        <p:spPr>
          <a:xfrm>
            <a:off x="6202998" y="448535"/>
            <a:ext cx="4510797" cy="241211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sp>
        <p:nvSpPr>
          <p:cNvPr id="3" name="Rectangle 2"/>
          <p:cNvSpPr/>
          <p:nvPr/>
        </p:nvSpPr>
        <p:spPr>
          <a:xfrm>
            <a:off x="6234709" y="453776"/>
            <a:ext cx="16834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8" name="TextBox 17"/>
          <p:cNvSpPr txBox="1"/>
          <p:nvPr/>
        </p:nvSpPr>
        <p:spPr>
          <a:xfrm>
            <a:off x="263352" y="79203"/>
            <a:ext cx="572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Sassoon Penpals Joined" panose="02000400000000000000" pitchFamily="50" charset="0"/>
              </a:rPr>
              <a:t>Year RSHE Life skills-</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6" name="Rounded Rectangle 11">
            <a:extLst>
              <a:ext uri="{FF2B5EF4-FFF2-40B4-BE49-F238E27FC236}">
                <a16:creationId xmlns:a16="http://schemas.microsoft.com/office/drawing/2014/main" id="{4D0E653D-6775-49EE-9121-7D71F106DE41}"/>
              </a:ext>
            </a:extLst>
          </p:cNvPr>
          <p:cNvSpPr/>
          <p:nvPr/>
        </p:nvSpPr>
        <p:spPr>
          <a:xfrm>
            <a:off x="313266" y="2892998"/>
            <a:ext cx="11873233" cy="396500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lvl="0">
              <a:spcAft>
                <a:spcPts val="200"/>
              </a:spcAft>
            </a:pPr>
            <a:endParaRPr lang="en-GB" sz="1600" dirty="0">
              <a:solidFill>
                <a:schemeClr val="tx1"/>
              </a:solidFill>
              <a:latin typeface="Sassoon Penpals" panose="02000400000000000000" pitchFamily="50" charset="0"/>
            </a:endParaRPr>
          </a:p>
          <a:p>
            <a:pPr marL="342900" lvl="0" indent="-342900">
              <a:spcAft>
                <a:spcPts val="200"/>
              </a:spcAft>
              <a:buAutoNum type="arabicParenR"/>
            </a:pPr>
            <a:endParaRPr lang="en-GB" sz="1600" dirty="0">
              <a:solidFill>
                <a:schemeClr val="tx1"/>
              </a:solidFill>
              <a:latin typeface="Sassoon Penpals" panose="02000400000000000000" pitchFamily="50" charset="0"/>
            </a:endParaRPr>
          </a:p>
          <a:p>
            <a:pPr marL="342900" lvl="0" indent="-342900">
              <a:spcAft>
                <a:spcPts val="200"/>
              </a:spcAft>
              <a:buAutoNum type="arabicParenR"/>
            </a:pPr>
            <a:r>
              <a:rPr lang="en-GB" sz="1400" dirty="0">
                <a:solidFill>
                  <a:schemeClr val="tx1"/>
                </a:solidFill>
                <a:latin typeface="Sassoon Penpals" panose="02000400000000000000" pitchFamily="50" charset="0"/>
              </a:rPr>
              <a:t>?</a:t>
            </a:r>
            <a:endParaRPr kumimoji="0" lang="en-GB" sz="1400" b="0" i="0" u="none" strike="noStrike" kern="1200" cap="none" spc="0" normalizeH="0" baseline="0" noProof="0" dirty="0">
              <a:ln>
                <a:noFill/>
              </a:ln>
              <a:solidFill>
                <a:schemeClr val="tx1"/>
              </a:solidFill>
              <a:effectLst/>
              <a:uLnTx/>
              <a:uFillTx/>
              <a:latin typeface="Sassoon Penpals" panose="02000400000000000000" pitchFamily="50" charset="0"/>
            </a:endParaRPr>
          </a:p>
        </p:txBody>
      </p:sp>
      <p:sp>
        <p:nvSpPr>
          <p:cNvPr id="17" name="Rectangle 16">
            <a:extLst>
              <a:ext uri="{FF2B5EF4-FFF2-40B4-BE49-F238E27FC236}">
                <a16:creationId xmlns:a16="http://schemas.microsoft.com/office/drawing/2014/main" id="{12428BED-BB97-4694-820C-47EF1B387042}"/>
              </a:ext>
            </a:extLst>
          </p:cNvPr>
          <p:cNvSpPr/>
          <p:nvPr/>
        </p:nvSpPr>
        <p:spPr>
          <a:xfrm>
            <a:off x="343328" y="3036498"/>
            <a:ext cx="15135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Key Questions:</a:t>
            </a:r>
          </a:p>
        </p:txBody>
      </p:sp>
      <p:sp>
        <p:nvSpPr>
          <p:cNvPr id="19" name="Rectangle 18">
            <a:extLst>
              <a:ext uri="{FF2B5EF4-FFF2-40B4-BE49-F238E27FC236}">
                <a16:creationId xmlns:a16="http://schemas.microsoft.com/office/drawing/2014/main" id="{B2EB9A76-3340-4395-B5A1-B628A4EB86AE}"/>
              </a:ext>
            </a:extLst>
          </p:cNvPr>
          <p:cNvSpPr/>
          <p:nvPr/>
        </p:nvSpPr>
        <p:spPr>
          <a:xfrm>
            <a:off x="330563" y="757835"/>
            <a:ext cx="19111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937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1</a:t>
            </a:r>
          </a:p>
        </p:txBody>
      </p:sp>
    </p:spTree>
    <p:extLst>
      <p:ext uri="{BB962C8B-B14F-4D97-AF65-F5344CB8AC3E}">
        <p14:creationId xmlns:p14="http://schemas.microsoft.com/office/powerpoint/2010/main" val="738327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63352" y="718628"/>
            <a:ext cx="5658982" cy="2050293"/>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540000" lvl="0" indent="-540000">
              <a:spcAft>
                <a:spcPts val="200"/>
              </a:spcAft>
              <a:buFont typeface="+mj-lt"/>
              <a:buAutoNum type="arabicParenR"/>
            </a:pPr>
            <a:endParaRPr lang="en-US" sz="1400" dirty="0">
              <a:solidFill>
                <a:prstClr val="black"/>
              </a:solidFill>
              <a:latin typeface="Sassoon Penpals" panose="02000400000000000000" pitchFamily="50" charset="0"/>
            </a:endParaRP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describe and understand my feelings and develop simple strategies for managing them.</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understand the benefits of physical activity and rest</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begin to understand how germs are spread and how we can stop them spreading</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begin to understand the risks associated with the sun</a:t>
            </a:r>
          </a:p>
          <a:p>
            <a:pPr marL="540000" lvl="0" indent="-540000">
              <a:spcAft>
                <a:spcPts val="200"/>
              </a:spcAft>
              <a:buFont typeface="+mj-lt"/>
              <a:buAutoNum type="arabicParenR"/>
            </a:pPr>
            <a:r>
              <a:rPr lang="en-US" sz="1400" dirty="0">
                <a:solidFill>
                  <a:prstClr val="black"/>
                </a:solidFill>
                <a:latin typeface="Sassoon Penpals" panose="02000400000000000000" pitchFamily="50" charset="0"/>
              </a:rPr>
              <a:t>To begin to understand allergies</a:t>
            </a:r>
          </a:p>
        </p:txBody>
      </p:sp>
      <p:sp>
        <p:nvSpPr>
          <p:cNvPr id="12" name="Rounded Rectangle 11"/>
          <p:cNvSpPr/>
          <p:nvPr/>
        </p:nvSpPr>
        <p:spPr>
          <a:xfrm>
            <a:off x="6202998" y="448535"/>
            <a:ext cx="4510797" cy="241211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lvl="0">
              <a:spcAft>
                <a:spcPts val="200"/>
              </a:spcAft>
              <a:defRPr/>
            </a:pPr>
            <a:r>
              <a:rPr lang="en-GB" sz="1400" dirty="0">
                <a:solidFill>
                  <a:schemeClr val="tx1"/>
                </a:solidFill>
                <a:latin typeface="Sassoon Penpals" panose="02000400000000000000" pitchFamily="50" charset="0"/>
              </a:rPr>
              <a:t>Strategy</a:t>
            </a:r>
          </a:p>
          <a:p>
            <a:pPr lvl="0">
              <a:spcAft>
                <a:spcPts val="200"/>
              </a:spcAft>
              <a:defRPr/>
            </a:pPr>
            <a:r>
              <a:rPr lang="en-GB" sz="1400" dirty="0">
                <a:solidFill>
                  <a:schemeClr val="tx1"/>
                </a:solidFill>
                <a:latin typeface="Sassoon Penpals" panose="02000400000000000000" pitchFamily="50" charset="0"/>
              </a:rPr>
              <a:t>Routine</a:t>
            </a:r>
          </a:p>
          <a:p>
            <a:pPr lvl="0">
              <a:spcAft>
                <a:spcPts val="200"/>
              </a:spcAft>
              <a:defRPr/>
            </a:pPr>
            <a:r>
              <a:rPr lang="en-GB" sz="1400" dirty="0">
                <a:solidFill>
                  <a:schemeClr val="tx1"/>
                </a:solidFill>
                <a:latin typeface="Sassoon Penpals" panose="02000400000000000000" pitchFamily="50" charset="0"/>
              </a:rPr>
              <a:t>Relaxation</a:t>
            </a:r>
          </a:p>
          <a:p>
            <a:pPr lvl="0">
              <a:spcAft>
                <a:spcPts val="200"/>
              </a:spcAft>
              <a:defRPr/>
            </a:pPr>
            <a:r>
              <a:rPr lang="en-GB" sz="1400" dirty="0">
                <a:solidFill>
                  <a:schemeClr val="tx1"/>
                </a:solidFill>
                <a:latin typeface="Sassoon Penpals" panose="02000400000000000000" pitchFamily="50" charset="0"/>
              </a:rPr>
              <a:t>Germs</a:t>
            </a:r>
          </a:p>
          <a:p>
            <a:pPr lvl="0">
              <a:spcAft>
                <a:spcPts val="200"/>
              </a:spcAft>
              <a:defRPr/>
            </a:pPr>
            <a:r>
              <a:rPr lang="en-US" sz="1400" dirty="0">
                <a:solidFill>
                  <a:schemeClr val="tx1"/>
                </a:solidFill>
                <a:latin typeface="Sassoon Penpals" panose="02000400000000000000" pitchFamily="50" charset="0"/>
              </a:rPr>
              <a:t>Allergy</a:t>
            </a:r>
          </a:p>
          <a:p>
            <a:pPr lvl="0">
              <a:spcAft>
                <a:spcPts val="200"/>
              </a:spcAft>
              <a:defRPr/>
            </a:pPr>
            <a:r>
              <a:rPr lang="en-US" sz="1400" dirty="0">
                <a:solidFill>
                  <a:schemeClr val="tx1"/>
                </a:solidFill>
                <a:latin typeface="Sassoon Penpals" panose="02000400000000000000" pitchFamily="50" charset="0"/>
              </a:rPr>
              <a:t>Allergen</a:t>
            </a: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endParaRPr lang="en-US" sz="1400" dirty="0">
              <a:solidFill>
                <a:schemeClr val="tx1"/>
              </a:solidFill>
              <a:latin typeface="Sassoon Penpals" panose="02000400000000000000" pitchFamily="50" charset="0"/>
            </a:endParaRPr>
          </a:p>
          <a:p>
            <a:pPr lvl="0">
              <a:spcAft>
                <a:spcPts val="200"/>
              </a:spcAft>
              <a:defRPr/>
            </a:pPr>
            <a:r>
              <a:rPr lang="en-US" sz="1400" dirty="0">
                <a:solidFill>
                  <a:schemeClr val="tx1"/>
                </a:solidFill>
                <a:latin typeface="Sassoon Penpals" panose="02000400000000000000" pitchFamily="50" charset="0"/>
              </a:rPr>
              <a:t>Food allergy</a:t>
            </a:r>
          </a:p>
          <a:p>
            <a:pPr lvl="0">
              <a:spcAft>
                <a:spcPts val="200"/>
              </a:spcAft>
              <a:defRPr/>
            </a:pPr>
            <a:r>
              <a:rPr lang="en-US" sz="1400" dirty="0">
                <a:solidFill>
                  <a:schemeClr val="tx1"/>
                </a:solidFill>
                <a:latin typeface="Sassoon Penpals" panose="02000400000000000000" pitchFamily="50" charset="0"/>
              </a:rPr>
              <a:t>Allergic reaction</a:t>
            </a: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sp>
        <p:nvSpPr>
          <p:cNvPr id="3" name="Rectangle 2"/>
          <p:cNvSpPr/>
          <p:nvPr/>
        </p:nvSpPr>
        <p:spPr>
          <a:xfrm>
            <a:off x="6234709" y="453776"/>
            <a:ext cx="16834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8" name="TextBox 17"/>
          <p:cNvSpPr txBox="1"/>
          <p:nvPr/>
        </p:nvSpPr>
        <p:spPr>
          <a:xfrm>
            <a:off x="263352" y="79203"/>
            <a:ext cx="572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Sassoon Penpals Joined" panose="02000400000000000000" pitchFamily="50" charset="0"/>
              </a:rPr>
              <a:t>Year RSHE Life skills- Year 1</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6" name="Rounded Rectangle 11">
            <a:extLst>
              <a:ext uri="{FF2B5EF4-FFF2-40B4-BE49-F238E27FC236}">
                <a16:creationId xmlns:a16="http://schemas.microsoft.com/office/drawing/2014/main" id="{4D0E653D-6775-49EE-9121-7D71F106DE41}"/>
              </a:ext>
            </a:extLst>
          </p:cNvPr>
          <p:cNvSpPr/>
          <p:nvPr/>
        </p:nvSpPr>
        <p:spPr>
          <a:xfrm>
            <a:off x="313266" y="2932754"/>
            <a:ext cx="11873233" cy="396500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lvl="0">
              <a:spcAft>
                <a:spcPts val="200"/>
              </a:spcAft>
            </a:pPr>
            <a:endParaRPr lang="en-GB" sz="1600" dirty="0">
              <a:solidFill>
                <a:schemeClr val="tx1"/>
              </a:solidFill>
              <a:latin typeface="Sassoon Penpals" panose="02000400000000000000" pitchFamily="50" charset="0"/>
            </a:endParaRPr>
          </a:p>
          <a:p>
            <a:pPr marL="342900" lvl="0" indent="-342900">
              <a:spcAft>
                <a:spcPts val="200"/>
              </a:spcAft>
              <a:buAutoNum type="arabicParenR"/>
            </a:pPr>
            <a:endParaRPr lang="en-GB" sz="1600" dirty="0">
              <a:solidFill>
                <a:schemeClr val="tx1"/>
              </a:solidFill>
              <a:latin typeface="Sassoon Penpals" panose="02000400000000000000" pitchFamily="50" charset="0"/>
            </a:endParaRPr>
          </a:p>
          <a:p>
            <a:pPr lvl="0">
              <a:spcAft>
                <a:spcPts val="200"/>
              </a:spcAft>
            </a:pPr>
            <a:endParaRPr kumimoji="0" lang="en-GB" sz="1400" b="0" i="0" u="none" strike="noStrike" kern="1200" cap="none" spc="0" normalizeH="0" baseline="0" noProof="0" dirty="0">
              <a:ln>
                <a:noFill/>
              </a:ln>
              <a:solidFill>
                <a:schemeClr val="tx1"/>
              </a:solidFill>
              <a:effectLst/>
              <a:uLnTx/>
              <a:uFillTx/>
              <a:latin typeface="Sassoon Penpals" panose="02000400000000000000" pitchFamily="50" charset="0"/>
            </a:endParaRPr>
          </a:p>
        </p:txBody>
      </p:sp>
      <p:sp>
        <p:nvSpPr>
          <p:cNvPr id="17" name="Rectangle 16">
            <a:extLst>
              <a:ext uri="{FF2B5EF4-FFF2-40B4-BE49-F238E27FC236}">
                <a16:creationId xmlns:a16="http://schemas.microsoft.com/office/drawing/2014/main" id="{12428BED-BB97-4694-820C-47EF1B387042}"/>
              </a:ext>
            </a:extLst>
          </p:cNvPr>
          <p:cNvSpPr/>
          <p:nvPr/>
        </p:nvSpPr>
        <p:spPr>
          <a:xfrm>
            <a:off x="343328" y="3036498"/>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endParaRPr>
          </a:p>
        </p:txBody>
      </p:sp>
      <p:sp>
        <p:nvSpPr>
          <p:cNvPr id="19" name="Rectangle 18">
            <a:extLst>
              <a:ext uri="{FF2B5EF4-FFF2-40B4-BE49-F238E27FC236}">
                <a16:creationId xmlns:a16="http://schemas.microsoft.com/office/drawing/2014/main" id="{B2EB9A76-3340-4395-B5A1-B628A4EB86AE}"/>
              </a:ext>
            </a:extLst>
          </p:cNvPr>
          <p:cNvSpPr/>
          <p:nvPr/>
        </p:nvSpPr>
        <p:spPr>
          <a:xfrm>
            <a:off x="330563" y="757835"/>
            <a:ext cx="19111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A9F041E-A9EA-41A0-A5BB-CC855CA7A063}"/>
              </a:ext>
            </a:extLst>
          </p:cNvPr>
          <p:cNvPicPr>
            <a:picLocks noChangeAspect="1"/>
          </p:cNvPicPr>
          <p:nvPr/>
        </p:nvPicPr>
        <p:blipFill>
          <a:blip r:embed="rId4"/>
          <a:stretch>
            <a:fillRect/>
          </a:stretch>
        </p:blipFill>
        <p:spPr>
          <a:xfrm>
            <a:off x="450311" y="3104064"/>
            <a:ext cx="2224271" cy="3336406"/>
          </a:xfrm>
          <a:prstGeom prst="rect">
            <a:avLst/>
          </a:prstGeom>
        </p:spPr>
      </p:pic>
      <p:pic>
        <p:nvPicPr>
          <p:cNvPr id="5" name="Picture 4">
            <a:extLst>
              <a:ext uri="{FF2B5EF4-FFF2-40B4-BE49-F238E27FC236}">
                <a16:creationId xmlns:a16="http://schemas.microsoft.com/office/drawing/2014/main" id="{F25A0615-3A0A-4D07-9B31-9C99515DB048}"/>
              </a:ext>
            </a:extLst>
          </p:cNvPr>
          <p:cNvPicPr>
            <a:picLocks noChangeAspect="1"/>
          </p:cNvPicPr>
          <p:nvPr/>
        </p:nvPicPr>
        <p:blipFill>
          <a:blip r:embed="rId5"/>
          <a:stretch>
            <a:fillRect/>
          </a:stretch>
        </p:blipFill>
        <p:spPr>
          <a:xfrm>
            <a:off x="2865541" y="3077560"/>
            <a:ext cx="2780034" cy="2780034"/>
          </a:xfrm>
          <a:prstGeom prst="rect">
            <a:avLst/>
          </a:prstGeom>
        </p:spPr>
      </p:pic>
      <p:pic>
        <p:nvPicPr>
          <p:cNvPr id="7" name="Picture 6">
            <a:extLst>
              <a:ext uri="{FF2B5EF4-FFF2-40B4-BE49-F238E27FC236}">
                <a16:creationId xmlns:a16="http://schemas.microsoft.com/office/drawing/2014/main" id="{B8CF6EC3-63BA-4D9A-80B4-FE59FA546D11}"/>
              </a:ext>
            </a:extLst>
          </p:cNvPr>
          <p:cNvPicPr>
            <a:picLocks noChangeAspect="1"/>
          </p:cNvPicPr>
          <p:nvPr/>
        </p:nvPicPr>
        <p:blipFill>
          <a:blip r:embed="rId6"/>
          <a:stretch>
            <a:fillRect/>
          </a:stretch>
        </p:blipFill>
        <p:spPr>
          <a:xfrm>
            <a:off x="6074535" y="3179674"/>
            <a:ext cx="2816832" cy="1877888"/>
          </a:xfrm>
          <a:prstGeom prst="rect">
            <a:avLst/>
          </a:prstGeom>
        </p:spPr>
      </p:pic>
      <p:pic>
        <p:nvPicPr>
          <p:cNvPr id="9" name="Picture 8">
            <a:extLst>
              <a:ext uri="{FF2B5EF4-FFF2-40B4-BE49-F238E27FC236}">
                <a16:creationId xmlns:a16="http://schemas.microsoft.com/office/drawing/2014/main" id="{4FE8482A-9181-4C96-A62A-1CBD5B221737}"/>
              </a:ext>
            </a:extLst>
          </p:cNvPr>
          <p:cNvPicPr>
            <a:picLocks noChangeAspect="1"/>
          </p:cNvPicPr>
          <p:nvPr/>
        </p:nvPicPr>
        <p:blipFill>
          <a:blip r:embed="rId7"/>
          <a:stretch>
            <a:fillRect/>
          </a:stretch>
        </p:blipFill>
        <p:spPr>
          <a:xfrm>
            <a:off x="6046143" y="5172796"/>
            <a:ext cx="2857500" cy="1609725"/>
          </a:xfrm>
          <a:prstGeom prst="rect">
            <a:avLst/>
          </a:prstGeom>
        </p:spPr>
      </p:pic>
      <p:pic>
        <p:nvPicPr>
          <p:cNvPr id="11" name="Picture 10">
            <a:extLst>
              <a:ext uri="{FF2B5EF4-FFF2-40B4-BE49-F238E27FC236}">
                <a16:creationId xmlns:a16="http://schemas.microsoft.com/office/drawing/2014/main" id="{704DA58A-5CB1-4FC5-91B0-3769C225FFFD}"/>
              </a:ext>
            </a:extLst>
          </p:cNvPr>
          <p:cNvPicPr>
            <a:picLocks noChangeAspect="1"/>
          </p:cNvPicPr>
          <p:nvPr/>
        </p:nvPicPr>
        <p:blipFill>
          <a:blip r:embed="rId8"/>
          <a:stretch>
            <a:fillRect/>
          </a:stretch>
        </p:blipFill>
        <p:spPr>
          <a:xfrm>
            <a:off x="9206590" y="3261756"/>
            <a:ext cx="2780034" cy="2780034"/>
          </a:xfrm>
          <a:prstGeom prst="rect">
            <a:avLst/>
          </a:prstGeom>
        </p:spPr>
      </p:pic>
    </p:spTree>
    <p:extLst>
      <p:ext uri="{BB962C8B-B14F-4D97-AF65-F5344CB8AC3E}">
        <p14:creationId xmlns:p14="http://schemas.microsoft.com/office/powerpoint/2010/main" val="408800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2</a:t>
            </a:r>
          </a:p>
        </p:txBody>
      </p:sp>
    </p:spTree>
    <p:extLst>
      <p:ext uri="{BB962C8B-B14F-4D97-AF65-F5344CB8AC3E}">
        <p14:creationId xmlns:p14="http://schemas.microsoft.com/office/powerpoint/2010/main" val="154547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63352" y="718628"/>
            <a:ext cx="5658982" cy="2050293"/>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540000" lvl="0" indent="-540000">
              <a:spcAft>
                <a:spcPts val="200"/>
              </a:spcAft>
              <a:buFont typeface="+mj-lt"/>
              <a:buAutoNum type="arabicParenR"/>
            </a:pPr>
            <a:endParaRPr lang="en-GB" sz="1400" dirty="0">
              <a:solidFill>
                <a:prstClr val="black"/>
              </a:solidFill>
              <a:latin typeface="Sassoon Penpals" panose="02000400000000000000" pitchFamily="50" charset="0"/>
            </a:endParaRPr>
          </a:p>
          <a:p>
            <a:pPr marL="540000" lvl="0" indent="-540000">
              <a:spcAft>
                <a:spcPts val="200"/>
              </a:spcAft>
              <a:buFont typeface="+mj-lt"/>
              <a:buAutoNum type="arabicParenR"/>
            </a:pPr>
            <a:r>
              <a:rPr lang="en-GB" sz="1400" dirty="0">
                <a:solidFill>
                  <a:prstClr val="black"/>
                </a:solidFill>
                <a:latin typeface="Sassoon Penpals" panose="02000400000000000000" pitchFamily="50" charset="0"/>
              </a:rPr>
              <a:t>Experiencing different emotions</a:t>
            </a:r>
          </a:p>
          <a:p>
            <a:pPr marL="540000" lvl="0" indent="-540000">
              <a:spcAft>
                <a:spcPts val="200"/>
              </a:spcAft>
              <a:buFont typeface="+mj-lt"/>
              <a:buAutoNum type="arabicParenR"/>
            </a:pPr>
            <a:r>
              <a:rPr lang="en-GB" sz="1400" dirty="0">
                <a:solidFill>
                  <a:prstClr val="black"/>
                </a:solidFill>
                <a:latin typeface="Sassoon Penpals" panose="02000400000000000000" pitchFamily="50" charset="0"/>
              </a:rPr>
              <a:t>Relaxation breathing exercises</a:t>
            </a:r>
          </a:p>
          <a:p>
            <a:pPr marL="540000" lvl="0" indent="-540000">
              <a:spcAft>
                <a:spcPts val="200"/>
              </a:spcAft>
              <a:buFont typeface="+mj-lt"/>
              <a:buAutoNum type="arabicParenR"/>
            </a:pPr>
            <a:r>
              <a:rPr lang="en-GB" sz="1400" dirty="0">
                <a:solidFill>
                  <a:prstClr val="black"/>
                </a:solidFill>
                <a:latin typeface="Sassoon Penpals" panose="02000400000000000000" pitchFamily="50" charset="0"/>
              </a:rPr>
              <a:t>Developing a growth </a:t>
            </a:r>
            <a:r>
              <a:rPr lang="en-GB" sz="1400" dirty="0" err="1">
                <a:solidFill>
                  <a:prstClr val="black"/>
                </a:solidFill>
                <a:latin typeface="Sassoon Penpals" panose="02000400000000000000" pitchFamily="50" charset="0"/>
              </a:rPr>
              <a:t>mindset</a:t>
            </a:r>
            <a:endParaRPr lang="en-GB" sz="1400" dirty="0">
              <a:solidFill>
                <a:prstClr val="black"/>
              </a:solidFill>
              <a:latin typeface="Sassoon Penpals" panose="02000400000000000000" pitchFamily="50" charset="0"/>
            </a:endParaRPr>
          </a:p>
          <a:p>
            <a:pPr marL="540000" lvl="0" indent="-540000">
              <a:spcAft>
                <a:spcPts val="200"/>
              </a:spcAft>
              <a:buFont typeface="+mj-lt"/>
              <a:buAutoNum type="arabicParenR"/>
            </a:pPr>
            <a:r>
              <a:rPr lang="en-GB" sz="1400" dirty="0">
                <a:solidFill>
                  <a:prstClr val="black"/>
                </a:solidFill>
                <a:latin typeface="Sassoon Penpals" panose="02000400000000000000" pitchFamily="50" charset="0"/>
              </a:rPr>
              <a:t>Healthy diet</a:t>
            </a:r>
          </a:p>
          <a:p>
            <a:pPr marL="540000" lvl="0" indent="-540000">
              <a:spcAft>
                <a:spcPts val="200"/>
              </a:spcAft>
              <a:buFont typeface="+mj-lt"/>
              <a:buAutoNum type="arabicParenR"/>
            </a:pPr>
            <a:r>
              <a:rPr lang="en-GB" sz="1400" dirty="0">
                <a:solidFill>
                  <a:prstClr val="black"/>
                </a:solidFill>
                <a:latin typeface="Sassoon Penpals" panose="02000400000000000000" pitchFamily="50" charset="0"/>
              </a:rPr>
              <a:t>Looking after our teeth</a:t>
            </a:r>
          </a:p>
        </p:txBody>
      </p:sp>
      <p:sp>
        <p:nvSpPr>
          <p:cNvPr id="12" name="Rounded Rectangle 11"/>
          <p:cNvSpPr/>
          <p:nvPr/>
        </p:nvSpPr>
        <p:spPr>
          <a:xfrm>
            <a:off x="6202998" y="448535"/>
            <a:ext cx="4510797" cy="241211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lvl="0">
              <a:spcAft>
                <a:spcPts val="200"/>
              </a:spcAft>
              <a:defRPr/>
            </a:pPr>
            <a:r>
              <a:rPr lang="en-GB" sz="1400" dirty="0">
                <a:solidFill>
                  <a:schemeClr val="tx1"/>
                </a:solidFill>
                <a:latin typeface="Sassoon Penpals" panose="02000400000000000000" pitchFamily="50" charset="0"/>
              </a:rPr>
              <a:t>Frustrated</a:t>
            </a:r>
          </a:p>
          <a:p>
            <a:pPr lvl="0">
              <a:spcAft>
                <a:spcPts val="200"/>
              </a:spcAft>
              <a:defRPr/>
            </a:pPr>
            <a:r>
              <a:rPr lang="en-GB" sz="1400" dirty="0">
                <a:solidFill>
                  <a:schemeClr val="tx1"/>
                </a:solidFill>
                <a:latin typeface="Sassoon Penpals" panose="02000400000000000000" pitchFamily="50" charset="0"/>
              </a:rPr>
              <a:t>Self-awareness</a:t>
            </a:r>
          </a:p>
          <a:p>
            <a:pPr lvl="0">
              <a:spcAft>
                <a:spcPts val="200"/>
              </a:spcAft>
              <a:defRPr/>
            </a:pPr>
            <a:r>
              <a:rPr lang="en-GB" sz="1400" dirty="0">
                <a:solidFill>
                  <a:schemeClr val="tx1"/>
                </a:solidFill>
                <a:latin typeface="Sassoon Penpals" panose="02000400000000000000" pitchFamily="50" charset="0"/>
              </a:rPr>
              <a:t>Feeling</a:t>
            </a:r>
          </a:p>
          <a:p>
            <a:pPr lvl="0">
              <a:spcAft>
                <a:spcPts val="200"/>
              </a:spcAft>
              <a:defRPr/>
            </a:pPr>
            <a:r>
              <a:rPr lang="en-GB" sz="1400" dirty="0">
                <a:solidFill>
                  <a:schemeClr val="tx1"/>
                </a:solidFill>
                <a:latin typeface="Sassoon Penpals" panose="02000400000000000000" pitchFamily="50" charset="0"/>
              </a:rPr>
              <a:t>Emotion</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Frustrating</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Growth mindset</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Immune system</a:t>
            </a: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Healthy diet</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Portion</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Nutrients</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Weight</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dirty="0">
                <a:solidFill>
                  <a:schemeClr val="tx1"/>
                </a:solidFill>
                <a:latin typeface="Sassoon Penpals" panose="02000400000000000000" pitchFamily="50" charset="0"/>
              </a:rPr>
              <a:t>Tooth decay</a:t>
            </a: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sp>
        <p:nvSpPr>
          <p:cNvPr id="3" name="Rectangle 2"/>
          <p:cNvSpPr/>
          <p:nvPr/>
        </p:nvSpPr>
        <p:spPr>
          <a:xfrm>
            <a:off x="6234709" y="453776"/>
            <a:ext cx="16834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8" name="TextBox 17"/>
          <p:cNvSpPr txBox="1"/>
          <p:nvPr/>
        </p:nvSpPr>
        <p:spPr>
          <a:xfrm>
            <a:off x="263352" y="69333"/>
            <a:ext cx="572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Sassoon Penpals Joined" panose="02000400000000000000" pitchFamily="50" charset="0"/>
              </a:rPr>
              <a:t>Year RSHE Life skills- 2</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6" name="Rounded Rectangle 11">
            <a:extLst>
              <a:ext uri="{FF2B5EF4-FFF2-40B4-BE49-F238E27FC236}">
                <a16:creationId xmlns:a16="http://schemas.microsoft.com/office/drawing/2014/main" id="{4D0E653D-6775-49EE-9121-7D71F106DE41}"/>
              </a:ext>
            </a:extLst>
          </p:cNvPr>
          <p:cNvSpPr/>
          <p:nvPr/>
        </p:nvSpPr>
        <p:spPr>
          <a:xfrm>
            <a:off x="202907" y="2860647"/>
            <a:ext cx="11873233" cy="396500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lvl="0">
              <a:spcAft>
                <a:spcPts val="200"/>
              </a:spcAft>
            </a:pPr>
            <a:endParaRPr lang="en-GB" sz="1600" dirty="0">
              <a:solidFill>
                <a:schemeClr val="tx1"/>
              </a:solidFill>
              <a:latin typeface="Sassoon Penpals" panose="02000400000000000000" pitchFamily="50" charset="0"/>
            </a:endParaRPr>
          </a:p>
          <a:p>
            <a:pPr lvl="0">
              <a:spcAft>
                <a:spcPts val="200"/>
              </a:spcAft>
            </a:pPr>
            <a:endParaRPr lang="en-GB" sz="1600" dirty="0">
              <a:solidFill>
                <a:schemeClr val="tx1"/>
              </a:solidFill>
              <a:latin typeface="Sassoon Penpals" panose="02000400000000000000" pitchFamily="50" charset="0"/>
            </a:endParaRPr>
          </a:p>
        </p:txBody>
      </p:sp>
      <p:sp>
        <p:nvSpPr>
          <p:cNvPr id="17" name="Rectangle 16">
            <a:extLst>
              <a:ext uri="{FF2B5EF4-FFF2-40B4-BE49-F238E27FC236}">
                <a16:creationId xmlns:a16="http://schemas.microsoft.com/office/drawing/2014/main" id="{12428BED-BB97-4694-820C-47EF1B387042}"/>
              </a:ext>
            </a:extLst>
          </p:cNvPr>
          <p:cNvSpPr/>
          <p:nvPr/>
        </p:nvSpPr>
        <p:spPr>
          <a:xfrm>
            <a:off x="343328" y="3036498"/>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endParaRPr>
          </a:p>
        </p:txBody>
      </p:sp>
      <p:sp>
        <p:nvSpPr>
          <p:cNvPr id="19" name="Rectangle 18">
            <a:extLst>
              <a:ext uri="{FF2B5EF4-FFF2-40B4-BE49-F238E27FC236}">
                <a16:creationId xmlns:a16="http://schemas.microsoft.com/office/drawing/2014/main" id="{B2EB9A76-3340-4395-B5A1-B628A4EB86AE}"/>
              </a:ext>
            </a:extLst>
          </p:cNvPr>
          <p:cNvSpPr/>
          <p:nvPr/>
        </p:nvSpPr>
        <p:spPr>
          <a:xfrm>
            <a:off x="417274" y="711967"/>
            <a:ext cx="19111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435693" y="3036499"/>
            <a:ext cx="2420244" cy="1616074"/>
          </a:xfrm>
          <a:prstGeom prst="rect">
            <a:avLst/>
          </a:prstGeom>
        </p:spPr>
      </p:pic>
      <p:pic>
        <p:nvPicPr>
          <p:cNvPr id="1026" name="Picture 2" descr="DeStress Monday Intro to Deep Breathing for Stress Relief"/>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02963" y="2971800"/>
            <a:ext cx="2235579" cy="2794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43328" y="4893729"/>
            <a:ext cx="2767270" cy="1678811"/>
          </a:xfrm>
          <a:prstGeom prst="rect">
            <a:avLst/>
          </a:prstGeom>
        </p:spPr>
      </p:pic>
      <p:pic>
        <p:nvPicPr>
          <p:cNvPr id="7" name="Picture 6"/>
          <p:cNvPicPr>
            <a:picLocks noChangeAspect="1"/>
          </p:cNvPicPr>
          <p:nvPr/>
        </p:nvPicPr>
        <p:blipFill>
          <a:blip r:embed="rId7"/>
          <a:stretch>
            <a:fillRect/>
          </a:stretch>
        </p:blipFill>
        <p:spPr>
          <a:xfrm>
            <a:off x="5530841" y="2982804"/>
            <a:ext cx="2447724" cy="2336760"/>
          </a:xfrm>
          <a:prstGeom prst="rect">
            <a:avLst/>
          </a:prstGeom>
        </p:spPr>
      </p:pic>
      <p:pic>
        <p:nvPicPr>
          <p:cNvPr id="9" name="Picture 8"/>
          <p:cNvPicPr>
            <a:picLocks noChangeAspect="1"/>
          </p:cNvPicPr>
          <p:nvPr/>
        </p:nvPicPr>
        <p:blipFill>
          <a:blip r:embed="rId8"/>
          <a:stretch>
            <a:fillRect/>
          </a:stretch>
        </p:blipFill>
        <p:spPr>
          <a:xfrm>
            <a:off x="8553650" y="3061355"/>
            <a:ext cx="3048000" cy="2028825"/>
          </a:xfrm>
          <a:prstGeom prst="rect">
            <a:avLst/>
          </a:prstGeom>
        </p:spPr>
      </p:pic>
      <p:pic>
        <p:nvPicPr>
          <p:cNvPr id="11" name="Picture 10"/>
          <p:cNvPicPr>
            <a:picLocks noChangeAspect="1"/>
          </p:cNvPicPr>
          <p:nvPr/>
        </p:nvPicPr>
        <p:blipFill>
          <a:blip r:embed="rId9"/>
          <a:stretch>
            <a:fillRect/>
          </a:stretch>
        </p:blipFill>
        <p:spPr>
          <a:xfrm>
            <a:off x="7265282" y="5272759"/>
            <a:ext cx="4111516" cy="1468399"/>
          </a:xfrm>
          <a:prstGeom prst="rect">
            <a:avLst/>
          </a:prstGeom>
        </p:spPr>
      </p:pic>
    </p:spTree>
    <p:extLst>
      <p:ext uri="{BB962C8B-B14F-4D97-AF65-F5344CB8AC3E}">
        <p14:creationId xmlns:p14="http://schemas.microsoft.com/office/powerpoint/2010/main" val="274010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3</a:t>
            </a:r>
          </a:p>
        </p:txBody>
      </p:sp>
    </p:spTree>
    <p:extLst>
      <p:ext uri="{BB962C8B-B14F-4D97-AF65-F5344CB8AC3E}">
        <p14:creationId xmlns:p14="http://schemas.microsoft.com/office/powerpoint/2010/main" val="219938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7199" y="663852"/>
            <a:ext cx="5551777" cy="1757856"/>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6250" tIns="146250" rIns="146250" bIns="146250" rtlCol="0" anchor="t" anchorCtr="0"/>
          <a:lstStyle/>
          <a:p>
            <a:pPr marL="438750" indent="-438750" defTabSz="742950">
              <a:spcAft>
                <a:spcPts val="163"/>
              </a:spcAft>
              <a:buFont typeface="+mj-lt"/>
              <a:buAutoNum type="arabicParenR"/>
            </a:pPr>
            <a:endParaRPr lang="en-GB" sz="1138" dirty="0">
              <a:solidFill>
                <a:prstClr val="black"/>
              </a:solidFill>
              <a:latin typeface="Sassoon Penpals" panose="02000400000000000000" pitchFamily="50" charset="0"/>
            </a:endParaRPr>
          </a:p>
          <a:p>
            <a:pPr marL="438750" indent="-438750" defTabSz="742950">
              <a:spcAft>
                <a:spcPts val="163"/>
              </a:spcAft>
              <a:buFont typeface="+mj-lt"/>
              <a:buAutoNum type="arabicParenR"/>
            </a:pPr>
            <a:r>
              <a:rPr lang="en-GB" dirty="0">
                <a:solidFill>
                  <a:prstClr val="black"/>
                </a:solidFill>
                <a:latin typeface="Sassoon Penpals" panose="02000400000000000000" pitchFamily="50" charset="0"/>
              </a:rPr>
              <a:t>My healthy diary </a:t>
            </a:r>
          </a:p>
          <a:p>
            <a:pPr marL="438750" indent="-438750" defTabSz="742950">
              <a:spcAft>
                <a:spcPts val="163"/>
              </a:spcAft>
              <a:buFont typeface="+mj-lt"/>
              <a:buAutoNum type="arabicParenR"/>
            </a:pPr>
            <a:r>
              <a:rPr lang="en-GB" dirty="0">
                <a:solidFill>
                  <a:prstClr val="black"/>
                </a:solidFill>
                <a:latin typeface="Sassoon Penpals" panose="02000400000000000000" pitchFamily="50" charset="0"/>
              </a:rPr>
              <a:t>Resilience: breaking down barriers </a:t>
            </a:r>
          </a:p>
          <a:p>
            <a:pPr marL="438750" indent="-438750" defTabSz="742950">
              <a:spcAft>
                <a:spcPts val="163"/>
              </a:spcAft>
              <a:buFont typeface="+mj-lt"/>
              <a:buAutoNum type="arabicParenR"/>
            </a:pPr>
            <a:r>
              <a:rPr lang="en-GB" dirty="0">
                <a:solidFill>
                  <a:prstClr val="black"/>
                </a:solidFill>
                <a:latin typeface="Sassoon Penpals" panose="02000400000000000000" pitchFamily="50" charset="0"/>
              </a:rPr>
              <a:t>Diet and dental health </a:t>
            </a:r>
          </a:p>
        </p:txBody>
      </p:sp>
      <p:sp>
        <p:nvSpPr>
          <p:cNvPr id="12" name="Rounded Rectangle 11"/>
          <p:cNvSpPr/>
          <p:nvPr/>
        </p:nvSpPr>
        <p:spPr>
          <a:xfrm>
            <a:off x="6920399" y="496457"/>
            <a:ext cx="3461095" cy="1994691"/>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6250" tIns="146250" rIns="146250" bIns="146250" numCol="2" spcCol="360000" rtlCol="0" anchor="t" anchorCtr="0"/>
          <a:lstStyle/>
          <a:p>
            <a:pPr defTabSz="742950">
              <a:spcAft>
                <a:spcPts val="163"/>
              </a:spcAft>
              <a:defRPr/>
            </a:pPr>
            <a:endParaRPr lang="en-GB" sz="2400" dirty="0">
              <a:solidFill>
                <a:srgbClr val="FF0000"/>
              </a:solidFill>
              <a:latin typeface="Sassoon Penpals" panose="02000400000000000000" pitchFamily="50" charset="0"/>
            </a:endParaRPr>
          </a:p>
          <a:p>
            <a:pPr defTabSz="742950">
              <a:spcAft>
                <a:spcPts val="163"/>
              </a:spcAft>
              <a:defRPr/>
            </a:pPr>
            <a:r>
              <a:rPr lang="en-GB" sz="1600" dirty="0">
                <a:solidFill>
                  <a:prstClr val="black"/>
                </a:solidFill>
                <a:latin typeface="Sassoon Penpals" panose="02000400000000000000" pitchFamily="50" charset="0"/>
              </a:rPr>
              <a:t>alone</a:t>
            </a:r>
          </a:p>
          <a:p>
            <a:pPr defTabSz="742950">
              <a:spcAft>
                <a:spcPts val="163"/>
              </a:spcAft>
              <a:defRPr/>
            </a:pPr>
            <a:r>
              <a:rPr lang="en-GB" sz="1600" dirty="0">
                <a:solidFill>
                  <a:prstClr val="black"/>
                </a:solidFill>
                <a:latin typeface="Sassoon Penpals" panose="02000400000000000000" pitchFamily="50" charset="0"/>
              </a:rPr>
              <a:t>balance</a:t>
            </a:r>
          </a:p>
          <a:p>
            <a:pPr defTabSz="742950">
              <a:spcAft>
                <a:spcPts val="163"/>
              </a:spcAft>
              <a:defRPr/>
            </a:pPr>
            <a:r>
              <a:rPr lang="en-GB" sz="1600" dirty="0">
                <a:solidFill>
                  <a:prstClr val="black"/>
                </a:solidFill>
                <a:latin typeface="Sassoon Penpals" panose="02000400000000000000" pitchFamily="50" charset="0"/>
              </a:rPr>
              <a:t>barriers</a:t>
            </a:r>
          </a:p>
          <a:p>
            <a:pPr defTabSz="742950">
              <a:spcAft>
                <a:spcPts val="163"/>
              </a:spcAft>
              <a:defRPr/>
            </a:pPr>
            <a:r>
              <a:rPr lang="en-GB" sz="1600" dirty="0">
                <a:solidFill>
                  <a:prstClr val="black"/>
                </a:solidFill>
                <a:latin typeface="Sassoon Penpals" panose="02000400000000000000" pitchFamily="50" charset="0"/>
              </a:rPr>
              <a:t>belonging</a:t>
            </a:r>
          </a:p>
          <a:p>
            <a:pPr defTabSz="742950">
              <a:spcAft>
                <a:spcPts val="163"/>
              </a:spcAft>
              <a:defRPr/>
            </a:pPr>
            <a:r>
              <a:rPr lang="en-GB" sz="1600" dirty="0">
                <a:solidFill>
                  <a:prstClr val="black"/>
                </a:solidFill>
                <a:latin typeface="Sassoon Penpals" panose="02000400000000000000" pitchFamily="50" charset="0"/>
              </a:rPr>
              <a:t>diet</a:t>
            </a:r>
          </a:p>
          <a:p>
            <a:pPr defTabSz="742950">
              <a:spcAft>
                <a:spcPts val="163"/>
              </a:spcAft>
              <a:defRPr/>
            </a:pPr>
            <a:r>
              <a:rPr lang="en-GB" sz="1600" dirty="0">
                <a:solidFill>
                  <a:prstClr val="black"/>
                </a:solidFill>
                <a:latin typeface="Sassoon Penpals" panose="02000400000000000000" pitchFamily="50" charset="0"/>
              </a:rPr>
              <a:t>healthy</a:t>
            </a:r>
          </a:p>
          <a:p>
            <a:pPr defTabSz="742950">
              <a:spcAft>
                <a:spcPts val="163"/>
              </a:spcAft>
              <a:defRPr/>
            </a:pPr>
            <a:r>
              <a:rPr lang="en-GB" sz="1600" dirty="0">
                <a:solidFill>
                  <a:prstClr val="black"/>
                </a:solidFill>
                <a:latin typeface="Sassoon Penpals" panose="02000400000000000000" pitchFamily="50" charset="0"/>
              </a:rPr>
              <a:t>identity</a:t>
            </a:r>
          </a:p>
          <a:p>
            <a:pPr defTabSz="742950">
              <a:spcAft>
                <a:spcPts val="163"/>
              </a:spcAft>
              <a:defRPr/>
            </a:pPr>
            <a:r>
              <a:rPr lang="en-GB" sz="1600" dirty="0">
                <a:solidFill>
                  <a:prstClr val="black"/>
                </a:solidFill>
                <a:latin typeface="Sassoon Penpals" panose="02000400000000000000" pitchFamily="50" charset="0"/>
              </a:rPr>
              <a:t>lonely</a:t>
            </a:r>
          </a:p>
          <a:p>
            <a:pPr defTabSz="742950">
              <a:spcAft>
                <a:spcPts val="163"/>
              </a:spcAft>
              <a:defRPr/>
            </a:pPr>
            <a:r>
              <a:rPr lang="en-GB" sz="1600" dirty="0">
                <a:solidFill>
                  <a:prstClr val="black"/>
                </a:solidFill>
                <a:latin typeface="Sassoon Penpals" panose="02000400000000000000" pitchFamily="50" charset="0"/>
              </a:rPr>
              <a:t>relax</a:t>
            </a:r>
          </a:p>
          <a:p>
            <a:pPr defTabSz="742950">
              <a:spcAft>
                <a:spcPts val="163"/>
              </a:spcAft>
              <a:defRPr/>
            </a:pPr>
            <a:r>
              <a:rPr lang="en-GB" sz="1600" dirty="0">
                <a:solidFill>
                  <a:prstClr val="black"/>
                </a:solidFill>
                <a:latin typeface="Sassoon Penpals" panose="02000400000000000000" pitchFamily="50" charset="0"/>
              </a:rPr>
              <a:t>resilience</a:t>
            </a:r>
          </a:p>
          <a:p>
            <a:pPr defTabSz="742950">
              <a:spcAft>
                <a:spcPts val="163"/>
              </a:spcAft>
              <a:defRPr/>
            </a:pPr>
            <a:r>
              <a:rPr lang="en-GB" sz="1600" dirty="0">
                <a:solidFill>
                  <a:prstClr val="black"/>
                </a:solidFill>
                <a:latin typeface="Sassoon Penpals" panose="02000400000000000000" pitchFamily="50" charset="0"/>
              </a:rPr>
              <a:t>stretch</a:t>
            </a:r>
            <a:endParaRPr lang="en-GB" sz="2800" dirty="0">
              <a:solidFill>
                <a:srgbClr val="0000CC"/>
              </a:solidFill>
              <a:latin typeface="Sassoon Penpals" panose="02000400000000000000" pitchFamily="50" charset="0"/>
            </a:endParaRPr>
          </a:p>
        </p:txBody>
      </p:sp>
      <p:sp>
        <p:nvSpPr>
          <p:cNvPr id="3" name="Rectangle 2"/>
          <p:cNvSpPr/>
          <p:nvPr/>
        </p:nvSpPr>
        <p:spPr>
          <a:xfrm>
            <a:off x="6969593" y="539169"/>
            <a:ext cx="1619802" cy="442429"/>
          </a:xfrm>
          <a:prstGeom prst="rect">
            <a:avLst/>
          </a:prstGeom>
        </p:spPr>
        <p:txBody>
          <a:bodyPr wrap="none">
            <a:spAutoFit/>
          </a:bodyPr>
          <a:lstStyle/>
          <a:p>
            <a:pPr defTabSz="742950">
              <a:spcAft>
                <a:spcPts val="163"/>
              </a:spcAft>
              <a:defRPr/>
            </a:pPr>
            <a:r>
              <a:rPr lang="en-GB" sz="2275" b="1" u="sng" dirty="0">
                <a:solidFill>
                  <a:prstClr val="black"/>
                </a:solidFill>
                <a:latin typeface="Sassoon Penpals" panose="02000400000000000000" pitchFamily="50" charset="0"/>
              </a:rPr>
              <a:t>Vocabulary:</a:t>
            </a:r>
          </a:p>
        </p:txBody>
      </p:sp>
      <p:sp>
        <p:nvSpPr>
          <p:cNvPr id="18" name="TextBox 17"/>
          <p:cNvSpPr txBox="1"/>
          <p:nvPr/>
        </p:nvSpPr>
        <p:spPr>
          <a:xfrm>
            <a:off x="0" y="62585"/>
            <a:ext cx="4648972" cy="392415"/>
          </a:xfrm>
          <a:prstGeom prst="rect">
            <a:avLst/>
          </a:prstGeom>
          <a:noFill/>
        </p:spPr>
        <p:txBody>
          <a:bodyPr wrap="square" rtlCol="0">
            <a:spAutoFit/>
          </a:bodyPr>
          <a:lstStyle/>
          <a:p>
            <a:pPr defTabSz="742950">
              <a:defRPr/>
            </a:pPr>
            <a:r>
              <a:rPr lang="en-GB" sz="1950" u="sng" dirty="0">
                <a:solidFill>
                  <a:prstClr val="black"/>
                </a:solidFill>
                <a:latin typeface="Sassoon Penpals Joined" panose="02000400000000000000" pitchFamily="50" charset="0"/>
              </a:rPr>
              <a:t>Year 3 RSHE Life skills- Health and Wellbeing</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616843" y="23065"/>
            <a:ext cx="575157" cy="575157"/>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907374" y="59661"/>
            <a:ext cx="575157" cy="5385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42950">
              <a:defRPr/>
            </a:pPr>
            <a:r>
              <a:rPr lang="en-GB" sz="1625" dirty="0">
                <a:solidFill>
                  <a:prstClr val="white"/>
                </a:solidFill>
                <a:latin typeface="Sassoon Penpals" panose="02000400000000000000" pitchFamily="50" charset="0"/>
              </a:rPr>
              <a:t>RSHE</a:t>
            </a:r>
            <a:endParaRPr lang="en-GB" sz="813" dirty="0">
              <a:solidFill>
                <a:prstClr val="white"/>
              </a:solidFill>
              <a:latin typeface="Sassoon Penpals" panose="02000400000000000000" pitchFamily="50" charset="0"/>
            </a:endParaRPr>
          </a:p>
        </p:txBody>
      </p:sp>
      <p:sp>
        <p:nvSpPr>
          <p:cNvPr id="16" name="Rounded Rectangle 11">
            <a:extLst>
              <a:ext uri="{FF2B5EF4-FFF2-40B4-BE49-F238E27FC236}">
                <a16:creationId xmlns:a16="http://schemas.microsoft.com/office/drawing/2014/main" id="{4D0E653D-6775-49EE-9121-7D71F106DE41}"/>
              </a:ext>
            </a:extLst>
          </p:cNvPr>
          <p:cNvSpPr/>
          <p:nvPr/>
        </p:nvSpPr>
        <p:spPr>
          <a:xfrm>
            <a:off x="75941" y="2703935"/>
            <a:ext cx="11540902" cy="3928574"/>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6250" tIns="146250" rIns="146250" bIns="146250" numCol="1" spcCol="360000" rtlCol="0" anchor="t" anchorCtr="0"/>
          <a:lstStyle/>
          <a:p>
            <a:pPr defTabSz="742950">
              <a:spcAft>
                <a:spcPts val="163"/>
              </a:spcAft>
            </a:pPr>
            <a:endParaRPr lang="en-GB" sz="1300" dirty="0">
              <a:solidFill>
                <a:prstClr val="black"/>
              </a:solidFill>
              <a:latin typeface="Sassoon Penpals" panose="02000400000000000000" pitchFamily="50" charset="0"/>
            </a:endParaRPr>
          </a:p>
          <a:p>
            <a:pPr marL="278606" indent="-278606" defTabSz="742950">
              <a:spcAft>
                <a:spcPts val="163"/>
              </a:spcAft>
              <a:buFontTx/>
              <a:buAutoNum type="arabicParenR"/>
            </a:pPr>
            <a:endParaRPr lang="en-GB" sz="1300" dirty="0">
              <a:solidFill>
                <a:prstClr val="black"/>
              </a:solidFill>
              <a:latin typeface="Sassoon Penpals" panose="02000400000000000000" pitchFamily="50" charset="0"/>
            </a:endParaRPr>
          </a:p>
          <a:p>
            <a:pPr marL="278606" indent="-278606" defTabSz="742950">
              <a:spcAft>
                <a:spcPts val="163"/>
              </a:spcAft>
              <a:buFontTx/>
              <a:buAutoNum type="arabicParenR"/>
            </a:pPr>
            <a:r>
              <a:rPr lang="en-GB" dirty="0">
                <a:solidFill>
                  <a:prstClr val="black"/>
                </a:solidFill>
                <a:latin typeface="Sassoon Penpals" panose="02000400000000000000" pitchFamily="50" charset="0"/>
              </a:rPr>
              <a:t>What food gives us energy? Why is it important to have the correct amount of food for our bodies? What else keeps us healthy?</a:t>
            </a:r>
            <a:endParaRPr lang="en-GB" sz="1200" dirty="0">
              <a:solidFill>
                <a:prstClr val="black"/>
              </a:solidFill>
              <a:latin typeface="Sassoon Penpals" panose="02000400000000000000" pitchFamily="50" charset="0"/>
            </a:endParaRPr>
          </a:p>
          <a:p>
            <a:pPr marL="278606" indent="-278606" defTabSz="742950">
              <a:spcAft>
                <a:spcPts val="163"/>
              </a:spcAft>
              <a:buFontTx/>
              <a:buAutoNum type="arabicParenR"/>
            </a:pPr>
            <a:r>
              <a:rPr lang="en-GB" dirty="0">
                <a:solidFill>
                  <a:prstClr val="black"/>
                </a:solidFill>
                <a:latin typeface="Sassoon Penpals" panose="02000400000000000000" pitchFamily="50" charset="0"/>
              </a:rPr>
              <a:t>What are we good at? How can a problem be broken down into smaller goals so that it can be achieved? What is the purpose of this? How else can we use this strategy? How can we solve problems or overcome challenges?</a:t>
            </a:r>
          </a:p>
          <a:p>
            <a:pPr marL="278606" indent="-278606" defTabSz="742950">
              <a:spcAft>
                <a:spcPts val="163"/>
              </a:spcAft>
              <a:buFontTx/>
              <a:buAutoNum type="arabicParenR"/>
            </a:pPr>
            <a:r>
              <a:rPr lang="en-GB" dirty="0">
                <a:solidFill>
                  <a:prstClr val="black"/>
                </a:solidFill>
                <a:latin typeface="Sassoon Penpals" panose="02000400000000000000" pitchFamily="50" charset="0"/>
              </a:rPr>
              <a:t>What do we like to eat? What is healthy? What is a balanced diet? Why do we need different types of food? Why do we need to look after our teeth?</a:t>
            </a:r>
          </a:p>
        </p:txBody>
      </p:sp>
      <p:sp>
        <p:nvSpPr>
          <p:cNvPr id="17" name="Rectangle 16">
            <a:extLst>
              <a:ext uri="{FF2B5EF4-FFF2-40B4-BE49-F238E27FC236}">
                <a16:creationId xmlns:a16="http://schemas.microsoft.com/office/drawing/2014/main" id="{12428BED-BB97-4694-820C-47EF1B387042}"/>
              </a:ext>
            </a:extLst>
          </p:cNvPr>
          <p:cNvSpPr/>
          <p:nvPr/>
        </p:nvSpPr>
        <p:spPr>
          <a:xfrm>
            <a:off x="1421954" y="2839832"/>
            <a:ext cx="1471878" cy="342401"/>
          </a:xfrm>
          <a:prstGeom prst="rect">
            <a:avLst/>
          </a:prstGeom>
        </p:spPr>
        <p:txBody>
          <a:bodyPr wrap="none">
            <a:spAutoFit/>
          </a:bodyPr>
          <a:lstStyle/>
          <a:p>
            <a:pPr defTabSz="742950">
              <a:spcAft>
                <a:spcPts val="163"/>
              </a:spcAft>
              <a:defRPr/>
            </a:pPr>
            <a:r>
              <a:rPr lang="en-GB" sz="1625" b="1" u="sng" dirty="0">
                <a:solidFill>
                  <a:prstClr val="black"/>
                </a:solidFill>
                <a:latin typeface="Sassoon Penpals" panose="02000400000000000000" pitchFamily="50" charset="0"/>
              </a:rPr>
              <a:t>Key Questions:</a:t>
            </a:r>
          </a:p>
        </p:txBody>
      </p:sp>
      <p:sp>
        <p:nvSpPr>
          <p:cNvPr id="19" name="Rectangle 18">
            <a:extLst>
              <a:ext uri="{FF2B5EF4-FFF2-40B4-BE49-F238E27FC236}">
                <a16:creationId xmlns:a16="http://schemas.microsoft.com/office/drawing/2014/main" id="{B2EB9A76-3340-4395-B5A1-B628A4EB86AE}"/>
              </a:ext>
            </a:extLst>
          </p:cNvPr>
          <p:cNvSpPr/>
          <p:nvPr/>
        </p:nvSpPr>
        <p:spPr>
          <a:xfrm>
            <a:off x="1701795" y="665643"/>
            <a:ext cx="1866217" cy="342401"/>
          </a:xfrm>
          <a:prstGeom prst="rect">
            <a:avLst/>
          </a:prstGeom>
        </p:spPr>
        <p:txBody>
          <a:bodyPr wrap="none">
            <a:spAutoFit/>
          </a:bodyPr>
          <a:lstStyle/>
          <a:p>
            <a:pPr defTabSz="742950">
              <a:spcAft>
                <a:spcPts val="163"/>
              </a:spcAft>
              <a:defRPr/>
            </a:pPr>
            <a:r>
              <a:rPr lang="en-GB" sz="1625" b="1" u="sng" dirty="0">
                <a:solidFill>
                  <a:prstClr val="black"/>
                </a:solidFill>
                <a:latin typeface="Sassoon Penpals" panose="02000400000000000000" pitchFamily="50" charset="0"/>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9372365" y="4509493"/>
            <a:ext cx="184731" cy="317459"/>
          </a:xfrm>
          <a:prstGeom prst="rect">
            <a:avLst/>
          </a:prstGeom>
          <a:noFill/>
        </p:spPr>
        <p:txBody>
          <a:bodyPr wrap="none" rtlCol="0">
            <a:spAutoFit/>
          </a:bodyPr>
          <a:lstStyle/>
          <a:p>
            <a:pPr defTabSz="742950">
              <a:defRPr/>
            </a:pPr>
            <a:endParaRPr lang="en-GB" sz="1463" dirty="0">
              <a:solidFill>
                <a:prstClr val="black"/>
              </a:solidFill>
              <a:latin typeface="Calibri"/>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611698" y="1806145"/>
            <a:ext cx="184731" cy="317459"/>
          </a:xfrm>
          <a:prstGeom prst="rect">
            <a:avLst/>
          </a:prstGeom>
          <a:noFill/>
        </p:spPr>
        <p:txBody>
          <a:bodyPr wrap="none" rtlCol="0">
            <a:spAutoFit/>
          </a:bodyPr>
          <a:lstStyle/>
          <a:p>
            <a:pPr defTabSz="742950">
              <a:defRPr/>
            </a:pPr>
            <a:endParaRPr lang="en-GB" sz="1463" dirty="0">
              <a:solidFill>
                <a:prstClr val="black"/>
              </a:solidFill>
              <a:latin typeface="Calibri"/>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07855" y="3057527"/>
            <a:ext cx="49632" cy="317459"/>
          </a:xfrm>
          <a:prstGeom prst="rect">
            <a:avLst/>
          </a:prstGeom>
          <a:noFill/>
        </p:spPr>
        <p:txBody>
          <a:bodyPr wrap="square" rtlCol="0">
            <a:spAutoFit/>
          </a:bodyPr>
          <a:lstStyle/>
          <a:p>
            <a:pPr defTabSz="742950">
              <a:defRPr/>
            </a:pPr>
            <a:endParaRPr lang="en-GB" sz="1463" dirty="0">
              <a:solidFill>
                <a:prstClr val="black"/>
              </a:solidFill>
              <a:latin typeface="Calibri"/>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740544" y="1715088"/>
            <a:ext cx="184731" cy="317459"/>
          </a:xfrm>
          <a:prstGeom prst="rect">
            <a:avLst/>
          </a:prstGeom>
          <a:noFill/>
        </p:spPr>
        <p:txBody>
          <a:bodyPr wrap="none" rtlCol="0">
            <a:spAutoFit/>
          </a:bodyPr>
          <a:lstStyle/>
          <a:p>
            <a:pPr defTabSz="742950">
              <a:defRPr/>
            </a:pPr>
            <a:endParaRPr lang="en-GB" sz="1463" dirty="0">
              <a:solidFill>
                <a:prstClr val="black"/>
              </a:solidFill>
              <a:latin typeface="Calibri"/>
            </a:endParaRPr>
          </a:p>
        </p:txBody>
      </p:sp>
      <p:pic>
        <p:nvPicPr>
          <p:cNvPr id="5" name="Picture 4">
            <a:extLst>
              <a:ext uri="{FF2B5EF4-FFF2-40B4-BE49-F238E27FC236}">
                <a16:creationId xmlns:a16="http://schemas.microsoft.com/office/drawing/2014/main" id="{B10ED1D4-AC1C-4623-8D14-0A93C918E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972" y="4831636"/>
            <a:ext cx="2034070" cy="1911600"/>
          </a:xfrm>
          <a:prstGeom prst="rect">
            <a:avLst/>
          </a:prstGeom>
        </p:spPr>
      </p:pic>
      <p:pic>
        <p:nvPicPr>
          <p:cNvPr id="9" name="Picture 8">
            <a:extLst>
              <a:ext uri="{FF2B5EF4-FFF2-40B4-BE49-F238E27FC236}">
                <a16:creationId xmlns:a16="http://schemas.microsoft.com/office/drawing/2014/main" id="{84876B49-57A7-4D2C-9752-E1AA3314C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498" y="4858177"/>
            <a:ext cx="2027136" cy="1911600"/>
          </a:xfrm>
          <a:prstGeom prst="rect">
            <a:avLst/>
          </a:prstGeom>
        </p:spPr>
      </p:pic>
      <p:pic>
        <p:nvPicPr>
          <p:cNvPr id="13" name="Picture 12">
            <a:extLst>
              <a:ext uri="{FF2B5EF4-FFF2-40B4-BE49-F238E27FC236}">
                <a16:creationId xmlns:a16="http://schemas.microsoft.com/office/drawing/2014/main" id="{948BCD22-7794-4648-BAAE-66648BD21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365" y="4858177"/>
            <a:ext cx="2004175" cy="1910229"/>
          </a:xfrm>
          <a:prstGeom prst="rect">
            <a:avLst/>
          </a:prstGeom>
        </p:spPr>
      </p:pic>
      <p:pic>
        <p:nvPicPr>
          <p:cNvPr id="1026" name="Picture 2" descr="What is an Eatwell Plate? - Twinkl">
            <a:extLst>
              <a:ext uri="{FF2B5EF4-FFF2-40B4-BE49-F238E27FC236}">
                <a16:creationId xmlns:a16="http://schemas.microsoft.com/office/drawing/2014/main" id="{F485CB39-F2BD-40EC-8B97-B8A0EC6BB5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36" t="6111" r="25694" b="2925"/>
          <a:stretch/>
        </p:blipFill>
        <p:spPr bwMode="auto">
          <a:xfrm>
            <a:off x="310451" y="4978037"/>
            <a:ext cx="1835986" cy="179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7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4464856" y="3499237"/>
            <a:ext cx="2487384" cy="2475191"/>
          </a:xfrm>
          <a:prstGeom prst="rect">
            <a:avLst/>
          </a:prstGeom>
        </p:spPr>
      </p:pic>
      <p:sp>
        <p:nvSpPr>
          <p:cNvPr id="22" name="Rectangle 21"/>
          <p:cNvSpPr/>
          <p:nvPr/>
        </p:nvSpPr>
        <p:spPr>
          <a:xfrm>
            <a:off x="826348" y="1748206"/>
            <a:ext cx="9302100" cy="1446550"/>
          </a:xfrm>
          <a:prstGeom prst="rect">
            <a:avLst/>
          </a:prstGeom>
        </p:spPr>
        <p:txBody>
          <a:bodyPr wrap="square">
            <a:spAutoFit/>
          </a:bodyPr>
          <a:lstStyle/>
          <a:p>
            <a:pPr lvl="0" algn="ctr" defTabSz="457200"/>
            <a:r>
              <a:rPr lang="en-GB" sz="8800" b="1" dirty="0">
                <a:solidFill>
                  <a:prstClr val="white"/>
                </a:solidFill>
                <a:latin typeface="Sassoon Penpals" panose="02000400000000000000" pitchFamily="50" charset="0"/>
              </a:rPr>
              <a:t>Year 4</a:t>
            </a:r>
          </a:p>
        </p:txBody>
      </p:sp>
    </p:spTree>
    <p:extLst>
      <p:ext uri="{BB962C8B-B14F-4D97-AF65-F5344CB8AC3E}">
        <p14:creationId xmlns:p14="http://schemas.microsoft.com/office/powerpoint/2010/main" val="4143768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41F0C09-3DD3-4910-BABC-FCBFE80FA929}"/>
              </a:ext>
            </a:extLst>
          </p:cNvPr>
          <p:cNvSpPr/>
          <p:nvPr/>
        </p:nvSpPr>
        <p:spPr>
          <a:xfrm>
            <a:off x="263352" y="3066030"/>
            <a:ext cx="11615383" cy="3712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AutoNum type="arabicPeriod"/>
            </a:pPr>
            <a:endParaRPr lang="en-GB" sz="1800" b="0" i="0" dirty="0">
              <a:solidFill>
                <a:srgbClr val="222222"/>
              </a:solidFill>
              <a:effectLst/>
              <a:latin typeface="Sassoon Penpals" panose="02000400000000000000" pitchFamily="50" charset="0"/>
            </a:endParaRPr>
          </a:p>
          <a:p>
            <a:pPr marL="342900" indent="-342900" algn="l">
              <a:buAutoNum type="arabicPeriod"/>
            </a:pPr>
            <a:endParaRPr lang="en-GB" dirty="0">
              <a:solidFill>
                <a:srgbClr val="222222"/>
              </a:solidFill>
              <a:latin typeface="Sassoon Penpals" panose="02000400000000000000" pitchFamily="50" charset="0"/>
            </a:endParaRPr>
          </a:p>
          <a:p>
            <a:pPr marL="342900" indent="-342900" algn="l">
              <a:buAutoNum type="arabicPeriod"/>
            </a:pPr>
            <a:endParaRPr lang="en-GB" sz="1800" b="0" i="0" dirty="0">
              <a:solidFill>
                <a:srgbClr val="222222"/>
              </a:solidFill>
              <a:effectLst/>
              <a:latin typeface="Sassoon Penpals" panose="02000400000000000000" pitchFamily="50" charset="0"/>
            </a:endParaRPr>
          </a:p>
          <a:p>
            <a:pPr marL="342900" indent="-342900" algn="l">
              <a:buAutoNum type="arabicPeriod"/>
            </a:pPr>
            <a:endParaRPr lang="en-GB" dirty="0">
              <a:solidFill>
                <a:srgbClr val="222222"/>
              </a:solidFill>
              <a:latin typeface="Sassoon Penpals" panose="02000400000000000000" pitchFamily="50" charset="0"/>
            </a:endParaRPr>
          </a:p>
          <a:p>
            <a:pPr marL="342900" indent="-342900" algn="l">
              <a:buAutoNum type="arabicPeriod"/>
            </a:pPr>
            <a:endParaRPr lang="en-GB" sz="1800" b="0" i="0" dirty="0">
              <a:solidFill>
                <a:srgbClr val="222222"/>
              </a:solidFill>
              <a:effectLst/>
              <a:latin typeface="Sassoon Penpals" panose="02000400000000000000" pitchFamily="50" charset="0"/>
            </a:endParaRPr>
          </a:p>
          <a:p>
            <a:pPr marL="342900" indent="-342900" algn="l">
              <a:buAutoNum type="arabicPeriod"/>
            </a:pPr>
            <a:endParaRPr lang="en-GB" dirty="0">
              <a:solidFill>
                <a:srgbClr val="222222"/>
              </a:solidFill>
              <a:latin typeface="Sassoon Penpals" panose="02000400000000000000" pitchFamily="50" charset="0"/>
            </a:endParaRPr>
          </a:p>
          <a:p>
            <a:pPr marL="342900" indent="-342900" algn="l">
              <a:buAutoNum type="arabicPeriod"/>
            </a:pPr>
            <a:endParaRPr lang="en-GB" sz="1800" b="0" i="0" dirty="0">
              <a:solidFill>
                <a:srgbClr val="222222"/>
              </a:solidFill>
              <a:effectLst/>
              <a:latin typeface="Sassoon Penpals" panose="02000400000000000000" pitchFamily="50" charset="0"/>
            </a:endParaRPr>
          </a:p>
          <a:p>
            <a:pPr marL="342900" indent="-342900" algn="l">
              <a:buAutoNum type="arabicPeriod"/>
            </a:pPr>
            <a:endParaRPr lang="en-GB" dirty="0">
              <a:solidFill>
                <a:srgbClr val="222222"/>
              </a:solidFill>
              <a:latin typeface="Sassoon Penpals" panose="02000400000000000000" pitchFamily="50" charset="0"/>
            </a:endParaRPr>
          </a:p>
          <a:p>
            <a:pPr marL="342900" indent="-342900" algn="l">
              <a:buAutoNum type="arabicPeriod"/>
            </a:pPr>
            <a:endParaRPr lang="en-GB" sz="1800" b="0" i="0" dirty="0">
              <a:solidFill>
                <a:srgbClr val="222222"/>
              </a:solidFill>
              <a:effectLst/>
              <a:latin typeface="Sassoon Penpals" panose="02000400000000000000" pitchFamily="50" charset="0"/>
            </a:endParaRPr>
          </a:p>
          <a:p>
            <a:pPr marL="342900" indent="-342900" algn="l">
              <a:buAutoNum type="arabicPeriod"/>
            </a:pPr>
            <a:r>
              <a:rPr lang="en-GB" sz="2200" b="0" i="0" dirty="0">
                <a:solidFill>
                  <a:srgbClr val="222222"/>
                </a:solidFill>
                <a:effectLst/>
                <a:latin typeface="Sassoon Penpals" panose="02000400000000000000" pitchFamily="50" charset="0"/>
              </a:rPr>
              <a:t>What key messages about dental health do we want to share? How can we share information to get a message across?</a:t>
            </a:r>
          </a:p>
          <a:p>
            <a:pPr marL="342900" indent="-342900" algn="l">
              <a:buAutoNum type="arabicPeriod"/>
            </a:pPr>
            <a:r>
              <a:rPr lang="en-GB" sz="2200" dirty="0">
                <a:solidFill>
                  <a:srgbClr val="222222"/>
                </a:solidFill>
                <a:latin typeface="Sassoon Penpals" panose="02000400000000000000" pitchFamily="50" charset="0"/>
              </a:rPr>
              <a:t>What places do we find relaxing? What does calm feel like? </a:t>
            </a:r>
          </a:p>
          <a:p>
            <a:pPr marL="342900" indent="-342900" algn="l">
              <a:buAutoNum type="arabicPeriod" startAt="3"/>
            </a:pPr>
            <a:r>
              <a:rPr lang="en-GB" sz="2200" b="0" i="0" dirty="0">
                <a:solidFill>
                  <a:srgbClr val="222222"/>
                </a:solidFill>
                <a:effectLst/>
                <a:latin typeface="Sassoon Penpals" panose="02000400000000000000" pitchFamily="50" charset="0"/>
              </a:rPr>
              <a:t>How do you feel if you make a mistake? Why are mistakes useful?  What can you do if you make a mistake?</a:t>
            </a:r>
          </a:p>
          <a:p>
            <a:pPr algn="l"/>
            <a:r>
              <a:rPr lang="en-GB" sz="2200" b="0" i="0" dirty="0">
                <a:solidFill>
                  <a:srgbClr val="222222"/>
                </a:solidFill>
                <a:effectLst/>
                <a:latin typeface="Sassoon Penpals" panose="02000400000000000000" pitchFamily="50" charset="0"/>
              </a:rPr>
              <a:t>4. What types of jobs are there? How do these jobs help other people?</a:t>
            </a:r>
          </a:p>
          <a:p>
            <a:pPr algn="l"/>
            <a:r>
              <a:rPr lang="en-GB" sz="2200" dirty="0">
                <a:solidFill>
                  <a:srgbClr val="222222"/>
                </a:solidFill>
                <a:latin typeface="Sassoon Penpals" panose="02000400000000000000" pitchFamily="50" charset="0"/>
              </a:rPr>
              <a:t>5. </a:t>
            </a:r>
            <a:r>
              <a:rPr lang="en-GB" sz="2200" b="0" i="0" dirty="0">
                <a:solidFill>
                  <a:srgbClr val="222222"/>
                </a:solidFill>
                <a:effectLst/>
                <a:latin typeface="Sassoon Penpals" panose="02000400000000000000" pitchFamily="50" charset="0"/>
              </a:rPr>
              <a:t>What actions can you take to reach a goal? How can other people help you? Who can you talk to if you feel unhappy or are worried about something?</a:t>
            </a:r>
          </a:p>
          <a:p>
            <a:pPr algn="l"/>
            <a:r>
              <a:rPr lang="en-GB" sz="2200" dirty="0">
                <a:solidFill>
                  <a:srgbClr val="222222"/>
                </a:solidFill>
                <a:latin typeface="Sassoon Penpals" panose="02000400000000000000" pitchFamily="50" charset="0"/>
              </a:rPr>
              <a:t>6. </a:t>
            </a:r>
            <a:r>
              <a:rPr lang="en-GB" sz="2200" b="0" i="0" dirty="0">
                <a:solidFill>
                  <a:srgbClr val="222222"/>
                </a:solidFill>
                <a:effectLst/>
                <a:latin typeface="Sassoon Penpals" panose="02000400000000000000" pitchFamily="50" charset="0"/>
              </a:rPr>
              <a:t>What different emotions can we experience? How can emotions change over time? What does it mean to have a problem with your mental health? Where can you get help when you have a problem with your mental health?</a:t>
            </a:r>
          </a:p>
          <a:p>
            <a:pPr algn="l"/>
            <a:endParaRPr lang="en-GB" sz="2000" b="0" i="0" dirty="0">
              <a:solidFill>
                <a:srgbClr val="222222"/>
              </a:solidFill>
              <a:effectLst/>
              <a:latin typeface="Sassoon Penpals" panose="02000400000000000000" pitchFamily="50" charset="0"/>
            </a:endParaRPr>
          </a:p>
          <a:p>
            <a:pPr algn="l"/>
            <a:endParaRPr lang="en-GB" sz="1800" b="0" i="0" dirty="0">
              <a:solidFill>
                <a:srgbClr val="222222"/>
              </a:solidFill>
              <a:effectLst/>
              <a:latin typeface="Sassoon Penpals" panose="02000400000000000000" pitchFamily="50" charset="0"/>
            </a:endParaRPr>
          </a:p>
          <a:p>
            <a:pPr algn="l"/>
            <a:endParaRPr lang="en-GB" sz="1800" b="0" i="0" dirty="0">
              <a:solidFill>
                <a:srgbClr val="222222"/>
              </a:solidFill>
              <a:effectLst/>
              <a:latin typeface="Sassoon Penpals" panose="02000400000000000000" pitchFamily="50" charset="0"/>
            </a:endParaRPr>
          </a:p>
          <a:p>
            <a:pPr algn="l"/>
            <a:endParaRPr lang="en-GB" sz="1800" b="0" i="0" dirty="0">
              <a:solidFill>
                <a:srgbClr val="222222"/>
              </a:solidFill>
              <a:effectLst/>
              <a:latin typeface="Sassoon Penpals" panose="02000400000000000000" pitchFamily="50" charset="0"/>
            </a:endParaRPr>
          </a:p>
          <a:p>
            <a:pPr algn="l"/>
            <a:endParaRPr lang="en-GB" sz="1800" b="0" i="0" dirty="0">
              <a:solidFill>
                <a:srgbClr val="222222"/>
              </a:solidFill>
              <a:effectLst/>
              <a:latin typeface="Sassoon Penpals" panose="02000400000000000000" pitchFamily="50" charset="0"/>
            </a:endParaRPr>
          </a:p>
          <a:p>
            <a:pPr algn="l"/>
            <a:endParaRPr lang="en-GB" sz="1800" b="0" i="0" dirty="0">
              <a:solidFill>
                <a:srgbClr val="222222"/>
              </a:solidFill>
              <a:effectLst/>
              <a:latin typeface="Sassoon Penpals" panose="02000400000000000000" pitchFamily="50" charset="0"/>
            </a:endParaRPr>
          </a:p>
          <a:p>
            <a:pPr marL="342900" indent="-342900" algn="l">
              <a:buAutoNum type="arabicPeriod" startAt="3"/>
            </a:pPr>
            <a:endParaRPr lang="en-GB" sz="1200" b="0" i="0" dirty="0">
              <a:solidFill>
                <a:srgbClr val="222222"/>
              </a:solidFill>
              <a:effectLst/>
              <a:latin typeface="Lato" panose="020F0502020204030203" pitchFamily="34" charset="0"/>
            </a:endParaRPr>
          </a:p>
          <a:p>
            <a:pPr marL="342900" indent="-342900" algn="l">
              <a:buAutoNum type="arabicPeriod"/>
            </a:pPr>
            <a:endParaRPr lang="en-GB" sz="1200" dirty="0">
              <a:solidFill>
                <a:srgbClr val="222222"/>
              </a:solidFill>
              <a:latin typeface="Lato" panose="020F0502020204030203" pitchFamily="34" charset="0"/>
            </a:endParaRPr>
          </a:p>
          <a:p>
            <a:pPr marL="342900" indent="-342900" algn="l">
              <a:buAutoNum type="arabicPeriod"/>
            </a:pPr>
            <a:endParaRPr lang="en-GB" sz="1200" b="0" i="0" dirty="0">
              <a:solidFill>
                <a:srgbClr val="222222"/>
              </a:solidFill>
              <a:effectLst/>
              <a:latin typeface="Lato" panose="020F0502020204030203" pitchFamily="34" charset="0"/>
            </a:endParaRPr>
          </a:p>
          <a:p>
            <a:pPr algn="l"/>
            <a:endParaRPr lang="en-GB" sz="1800" dirty="0">
              <a:solidFill>
                <a:srgbClr val="222222"/>
              </a:solidFill>
              <a:latin typeface="Sassoon Penpals" panose="02000400000000000000" pitchFamily="50" charset="0"/>
            </a:endParaRPr>
          </a:p>
        </p:txBody>
      </p:sp>
      <p:sp>
        <p:nvSpPr>
          <p:cNvPr id="8" name="Rounded Rectangle 7"/>
          <p:cNvSpPr/>
          <p:nvPr/>
        </p:nvSpPr>
        <p:spPr>
          <a:xfrm>
            <a:off x="263352" y="448536"/>
            <a:ext cx="5658982" cy="241211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marL="540000" indent="-540000">
              <a:spcAft>
                <a:spcPts val="200"/>
              </a:spcAft>
              <a:buFont typeface="+mj-lt"/>
              <a:buAutoNum type="arabicParenR"/>
            </a:pPr>
            <a:endParaRPr lang="en-GB" sz="1400" dirty="0">
              <a:solidFill>
                <a:schemeClr val="tx1"/>
              </a:solidFill>
              <a:latin typeface="Sassoon Penpals" panose="02000400000000000000" pitchFamily="50" charset="0"/>
            </a:endParaRP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understand how we can look after our teeth.</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understand what relaxation feels like.</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develop a growth mindset and understand that mistakes are useful.</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identify my own strengths and begin to see how they can affect others.</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identify what’s important to me and to take responsibility for my own happiness.</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understand a range of emotions.</a:t>
            </a:r>
          </a:p>
          <a:p>
            <a:pPr marL="540000" indent="-540000">
              <a:spcAft>
                <a:spcPts val="200"/>
              </a:spcAft>
              <a:buFont typeface="+mj-lt"/>
              <a:buAutoNum type="arabicParenR"/>
            </a:pPr>
            <a:r>
              <a:rPr lang="en-GB" sz="1400" dirty="0">
                <a:solidFill>
                  <a:schemeClr val="tx1"/>
                </a:solidFill>
                <a:latin typeface="Sassoon Penpals" panose="02000400000000000000" pitchFamily="50" charset="0"/>
              </a:rPr>
              <a:t>To begin to understand what mental health is and who can help if they need it.</a:t>
            </a:r>
          </a:p>
        </p:txBody>
      </p:sp>
      <p:sp>
        <p:nvSpPr>
          <p:cNvPr id="12" name="Rounded Rectangle 11"/>
          <p:cNvSpPr/>
          <p:nvPr/>
        </p:nvSpPr>
        <p:spPr>
          <a:xfrm>
            <a:off x="6096000" y="448535"/>
            <a:ext cx="5782735" cy="2412112"/>
          </a:xfrm>
          <a:prstGeom prst="roundRect">
            <a:avLst>
              <a:gd name="adj" fmla="val 44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numCol="2" spcCol="360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Sassoon Penpals" panose="02000400000000000000" pitchFamily="50" charset="0"/>
              <a:ea typeface="+mn-ea"/>
              <a:cs typeface="+mn-cs"/>
            </a:endParaRPr>
          </a:p>
          <a:p>
            <a:pPr>
              <a:spcAft>
                <a:spcPts val="200"/>
              </a:spcAft>
            </a:pPr>
            <a:r>
              <a:rPr lang="en-GB" sz="1400" dirty="0">
                <a:solidFill>
                  <a:schemeClr val="tx1">
                    <a:lumMod val="95000"/>
                    <a:lumOff val="5000"/>
                  </a:schemeClr>
                </a:solidFill>
                <a:latin typeface="Sassoon Penpals" panose="02000400000000000000" pitchFamily="50" charset="0"/>
              </a:rPr>
              <a:t>tooth</a:t>
            </a:r>
          </a:p>
          <a:p>
            <a:pPr>
              <a:spcAft>
                <a:spcPts val="200"/>
              </a:spcAft>
            </a:pPr>
            <a:r>
              <a:rPr lang="en-GB" sz="1400" dirty="0">
                <a:solidFill>
                  <a:schemeClr val="tx1">
                    <a:lumMod val="95000"/>
                    <a:lumOff val="5000"/>
                  </a:schemeClr>
                </a:solidFill>
                <a:latin typeface="Sassoon Penpals" panose="02000400000000000000" pitchFamily="50" charset="0"/>
              </a:rPr>
              <a:t>teeth</a:t>
            </a:r>
          </a:p>
          <a:p>
            <a:pPr>
              <a:spcAft>
                <a:spcPts val="200"/>
              </a:spcAft>
            </a:pPr>
            <a:r>
              <a:rPr lang="en-GB" sz="1400" dirty="0">
                <a:solidFill>
                  <a:schemeClr val="tx1">
                    <a:lumMod val="95000"/>
                    <a:lumOff val="5000"/>
                  </a:schemeClr>
                </a:solidFill>
                <a:latin typeface="Sassoon Penpals" panose="02000400000000000000" pitchFamily="50" charset="0"/>
              </a:rPr>
              <a:t>sugary drink</a:t>
            </a:r>
          </a:p>
          <a:p>
            <a:pPr>
              <a:spcAft>
                <a:spcPts val="200"/>
              </a:spcAft>
            </a:pPr>
            <a:r>
              <a:rPr lang="en-GB" sz="1400" dirty="0">
                <a:solidFill>
                  <a:schemeClr val="tx1">
                    <a:lumMod val="95000"/>
                    <a:lumOff val="5000"/>
                  </a:schemeClr>
                </a:solidFill>
                <a:latin typeface="Sassoon Penpals" panose="02000400000000000000" pitchFamily="50" charset="0"/>
              </a:rPr>
              <a:t>healthy</a:t>
            </a:r>
          </a:p>
          <a:p>
            <a:pPr>
              <a:spcAft>
                <a:spcPts val="200"/>
              </a:spcAft>
            </a:pPr>
            <a:r>
              <a:rPr lang="en-GB" sz="1400" dirty="0">
                <a:solidFill>
                  <a:schemeClr val="tx1">
                    <a:lumMod val="95000"/>
                    <a:lumOff val="5000"/>
                  </a:schemeClr>
                </a:solidFill>
                <a:latin typeface="Sassoon Penpals" panose="02000400000000000000" pitchFamily="50" charset="0"/>
              </a:rPr>
              <a:t>brush</a:t>
            </a:r>
          </a:p>
          <a:p>
            <a:pPr>
              <a:spcAft>
                <a:spcPts val="200"/>
              </a:spcAft>
            </a:pPr>
            <a:r>
              <a:rPr lang="en-GB" sz="1400" dirty="0">
                <a:solidFill>
                  <a:schemeClr val="tx1">
                    <a:lumMod val="95000"/>
                    <a:lumOff val="5000"/>
                  </a:schemeClr>
                </a:solidFill>
                <a:latin typeface="Sassoon Penpals" panose="02000400000000000000" pitchFamily="50" charset="0"/>
              </a:rPr>
              <a:t>dentist</a:t>
            </a:r>
          </a:p>
          <a:p>
            <a:pPr>
              <a:spcAft>
                <a:spcPts val="200"/>
              </a:spcAft>
            </a:pPr>
            <a:r>
              <a:rPr lang="en-GB" sz="1400" dirty="0">
                <a:solidFill>
                  <a:schemeClr val="tx1">
                    <a:lumMod val="95000"/>
                    <a:lumOff val="5000"/>
                  </a:schemeClr>
                </a:solidFill>
                <a:latin typeface="Sassoon Penpals" panose="02000400000000000000" pitchFamily="50" charset="0"/>
              </a:rPr>
              <a:t>fluoride</a:t>
            </a:r>
          </a:p>
          <a:p>
            <a:pPr>
              <a:spcAft>
                <a:spcPts val="200"/>
              </a:spcAft>
            </a:pPr>
            <a:r>
              <a:rPr lang="en-GB" sz="1400" dirty="0">
                <a:solidFill>
                  <a:schemeClr val="tx1">
                    <a:lumMod val="95000"/>
                    <a:lumOff val="5000"/>
                  </a:schemeClr>
                </a:solidFill>
                <a:latin typeface="Sassoon Penpals" panose="02000400000000000000" pitchFamily="50" charset="0"/>
              </a:rPr>
              <a:t>toothpaste</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400" dirty="0">
              <a:solidFill>
                <a:schemeClr val="tx1"/>
              </a:solidFill>
              <a:latin typeface="Sassoon Penpals" panose="02000400000000000000" pitchFamily="50"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800" b="0" i="0" u="none" strike="noStrike" kern="1200" cap="none" spc="0" normalizeH="0" baseline="0" noProof="0" dirty="0">
              <a:ln>
                <a:noFill/>
              </a:ln>
              <a:solidFill>
                <a:srgbClr val="008000"/>
              </a:solidFill>
              <a:effectLst/>
              <a:uLnTx/>
              <a:uFillTx/>
              <a:latin typeface="Sassoon Penpals" panose="02000400000000000000" pitchFamily="50"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0" i="0" u="none" strike="noStrike" kern="1200" cap="none" spc="0" normalizeH="0" baseline="0" noProof="0" dirty="0">
              <a:ln>
                <a:noFill/>
              </a:ln>
              <a:solidFill>
                <a:srgbClr val="0000CC"/>
              </a:solidFill>
              <a:effectLst/>
              <a:uLnTx/>
              <a:uFillTx/>
              <a:latin typeface="Sassoon Penpals" panose="02000400000000000000" pitchFamily="50" charset="0"/>
              <a:ea typeface="+mn-ea"/>
              <a:cs typeface="+mn-cs"/>
            </a:endParaRPr>
          </a:p>
        </p:txBody>
      </p:sp>
      <p:sp>
        <p:nvSpPr>
          <p:cNvPr id="3" name="Rectangle 2"/>
          <p:cNvSpPr/>
          <p:nvPr/>
        </p:nvSpPr>
        <p:spPr>
          <a:xfrm>
            <a:off x="6234709" y="453776"/>
            <a:ext cx="16834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Vocabulary:</a:t>
            </a:r>
          </a:p>
        </p:txBody>
      </p:sp>
      <p:sp>
        <p:nvSpPr>
          <p:cNvPr id="18" name="TextBox 17"/>
          <p:cNvSpPr txBox="1"/>
          <p:nvPr/>
        </p:nvSpPr>
        <p:spPr>
          <a:xfrm>
            <a:off x="263352" y="79203"/>
            <a:ext cx="572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Sassoon Penpals Joined" panose="02000400000000000000" pitchFamily="50" charset="0"/>
              </a:rPr>
              <a:t>Year 4 RSHE Life skills- Health and Wellbeing</a:t>
            </a:r>
          </a:p>
        </p:txBody>
      </p:sp>
      <p:pic>
        <p:nvPicPr>
          <p:cNvPr id="15" name="Picture 14">
            <a:extLst>
              <a:ext uri="{FF2B5EF4-FFF2-40B4-BE49-F238E27FC236}">
                <a16:creationId xmlns:a16="http://schemas.microsoft.com/office/drawing/2014/main" id="{1D586D81-8012-4C27-80B0-519B38205FE4}"/>
              </a:ext>
            </a:extLst>
          </p:cNvPr>
          <p:cNvPicPr>
            <a:picLocks noChangeAspect="1"/>
          </p:cNvPicPr>
          <p:nvPr/>
        </p:nvPicPr>
        <p:blipFill>
          <a:blip r:embed="rId3"/>
          <a:stretch>
            <a:fillRect/>
          </a:stretch>
        </p:blipFill>
        <p:spPr>
          <a:xfrm>
            <a:off x="11431445" y="27953"/>
            <a:ext cx="707886" cy="707886"/>
          </a:xfrm>
          <a:prstGeom prst="rect">
            <a:avLst/>
          </a:prstGeom>
        </p:spPr>
      </p:pic>
      <p:sp>
        <p:nvSpPr>
          <p:cNvPr id="20" name="Oval 19">
            <a:extLst>
              <a:ext uri="{FF2B5EF4-FFF2-40B4-BE49-F238E27FC236}">
                <a16:creationId xmlns:a16="http://schemas.microsoft.com/office/drawing/2014/main" id="{1886C8C0-D296-41A4-821C-71BB14F424C8}"/>
              </a:ext>
            </a:extLst>
          </p:cNvPr>
          <p:cNvSpPr/>
          <p:nvPr/>
        </p:nvSpPr>
        <p:spPr>
          <a:xfrm>
            <a:off x="10649644" y="29853"/>
            <a:ext cx="707886" cy="662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rPr>
              <a:t>RSHE</a:t>
            </a:r>
            <a:endParaRPr kumimoji="0" lang="en-GB" sz="1000" b="0" i="0" u="none" strike="noStrike" kern="1200" cap="none" spc="0" normalizeH="0" baseline="0" noProof="0" dirty="0">
              <a:ln>
                <a:noFill/>
              </a:ln>
              <a:solidFill>
                <a:prstClr val="white"/>
              </a:solidFill>
              <a:effectLst/>
              <a:uLnTx/>
              <a:uFillTx/>
              <a:latin typeface="Sassoon Penpals" panose="02000400000000000000" pitchFamily="50" charset="0"/>
              <a:ea typeface="+mn-ea"/>
              <a:cs typeface="+mn-cs"/>
            </a:endParaRPr>
          </a:p>
        </p:txBody>
      </p:sp>
      <p:sp>
        <p:nvSpPr>
          <p:cNvPr id="17" name="Rectangle 16">
            <a:extLst>
              <a:ext uri="{FF2B5EF4-FFF2-40B4-BE49-F238E27FC236}">
                <a16:creationId xmlns:a16="http://schemas.microsoft.com/office/drawing/2014/main" id="{12428BED-BB97-4694-820C-47EF1B387042}"/>
              </a:ext>
            </a:extLst>
          </p:cNvPr>
          <p:cNvSpPr/>
          <p:nvPr/>
        </p:nvSpPr>
        <p:spPr>
          <a:xfrm>
            <a:off x="728107" y="3083278"/>
            <a:ext cx="15135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Key Questions:</a:t>
            </a:r>
          </a:p>
        </p:txBody>
      </p:sp>
      <p:sp>
        <p:nvSpPr>
          <p:cNvPr id="19" name="Rectangle 18">
            <a:extLst>
              <a:ext uri="{FF2B5EF4-FFF2-40B4-BE49-F238E27FC236}">
                <a16:creationId xmlns:a16="http://schemas.microsoft.com/office/drawing/2014/main" id="{B2EB9A76-3340-4395-B5A1-B628A4EB86AE}"/>
              </a:ext>
            </a:extLst>
          </p:cNvPr>
          <p:cNvSpPr/>
          <p:nvPr/>
        </p:nvSpPr>
        <p:spPr>
          <a:xfrm>
            <a:off x="330562" y="463647"/>
            <a:ext cx="19111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Sassoon Penpals" panose="02000400000000000000" pitchFamily="50" charset="0"/>
                <a:ea typeface="+mn-ea"/>
                <a:cs typeface="+mn-cs"/>
              </a:rPr>
              <a:t>Learning Sequence:</a:t>
            </a:r>
          </a:p>
        </p:txBody>
      </p:sp>
      <p:sp>
        <p:nvSpPr>
          <p:cNvPr id="10" name="TextBox 9">
            <a:extLst>
              <a:ext uri="{FF2B5EF4-FFF2-40B4-BE49-F238E27FC236}">
                <a16:creationId xmlns:a16="http://schemas.microsoft.com/office/drawing/2014/main" id="{19987908-EF4B-4DA4-B6D0-AA7A961C3B5A}"/>
              </a:ext>
            </a:extLst>
          </p:cNvPr>
          <p:cNvSpPr txBox="1"/>
          <p:nvPr/>
        </p:nvSpPr>
        <p:spPr>
          <a:xfrm>
            <a:off x="10128448" y="47588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F2A8F7E-9417-4AF4-992C-A98399D095F5}"/>
              </a:ext>
            </a:extLst>
          </p:cNvPr>
          <p:cNvSpPr txBox="1"/>
          <p:nvPr/>
        </p:nvSpPr>
        <p:spPr>
          <a:xfrm>
            <a:off x="9408368" y="14437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AF0985-243A-4B5C-8A67-07E60DDA5DA0}"/>
              </a:ext>
            </a:extLst>
          </p:cNvPr>
          <p:cNvSpPr txBox="1"/>
          <p:nvPr/>
        </p:nvSpPr>
        <p:spPr>
          <a:xfrm>
            <a:off x="6479821" y="2971800"/>
            <a:ext cx="61085" cy="222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F78CA1E-E2DF-478D-9ED5-11764F07E2C3}"/>
              </a:ext>
            </a:extLst>
          </p:cNvPr>
          <p:cNvSpPr txBox="1"/>
          <p:nvPr/>
        </p:nvSpPr>
        <p:spPr>
          <a:xfrm>
            <a:off x="9566947" y="1331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9023506-65AB-4FEE-9DB1-DEA2ACBD749A}"/>
              </a:ext>
            </a:extLst>
          </p:cNvPr>
          <p:cNvSpPr txBox="1"/>
          <p:nvPr/>
        </p:nvSpPr>
        <p:spPr>
          <a:xfrm>
            <a:off x="7713073" y="916677"/>
            <a:ext cx="971550" cy="369332"/>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9924BF1E-0FFE-4A8B-89E9-48F42164F341}"/>
              </a:ext>
            </a:extLst>
          </p:cNvPr>
          <p:cNvSpPr txBox="1"/>
          <p:nvPr/>
        </p:nvSpPr>
        <p:spPr>
          <a:xfrm>
            <a:off x="7306275" y="867506"/>
            <a:ext cx="1169817" cy="1995418"/>
          </a:xfrm>
          <a:prstGeom prst="rect">
            <a:avLst/>
          </a:prstGeom>
          <a:noFill/>
        </p:spPr>
        <p:txBody>
          <a:bodyPr wrap="square" rtlCol="0">
            <a:spAutoFit/>
          </a:bodyPr>
          <a:lstStyle/>
          <a:p>
            <a:pPr>
              <a:spcAft>
                <a:spcPts val="200"/>
              </a:spcAft>
            </a:pPr>
            <a:r>
              <a:rPr lang="en-GB" sz="1400" dirty="0">
                <a:latin typeface="Sassoon Penpals" panose="02000400000000000000" pitchFamily="50" charset="0"/>
              </a:rPr>
              <a:t>r</a:t>
            </a:r>
            <a:r>
              <a:rPr lang="fr-FR" sz="1400" dirty="0" err="1">
                <a:latin typeface="Sassoon Penpals" panose="02000400000000000000" pitchFamily="50" charset="0"/>
              </a:rPr>
              <a:t>elax</a:t>
            </a:r>
            <a:endParaRPr lang="fr-FR" sz="1400" dirty="0">
              <a:latin typeface="Sassoon Penpals" panose="02000400000000000000" pitchFamily="50" charset="0"/>
            </a:endParaRPr>
          </a:p>
          <a:p>
            <a:pPr>
              <a:spcAft>
                <a:spcPts val="200"/>
              </a:spcAft>
            </a:pPr>
            <a:r>
              <a:rPr lang="fr-FR" sz="1400" dirty="0">
                <a:latin typeface="Sassoon Penpals" panose="02000400000000000000" pitchFamily="50" charset="0"/>
              </a:rPr>
              <a:t>place</a:t>
            </a:r>
          </a:p>
          <a:p>
            <a:pPr>
              <a:spcAft>
                <a:spcPts val="200"/>
              </a:spcAft>
            </a:pPr>
            <a:r>
              <a:rPr lang="fr-FR" sz="1400" dirty="0" err="1">
                <a:latin typeface="Sassoon Penpals" panose="02000400000000000000" pitchFamily="50" charset="0"/>
              </a:rPr>
              <a:t>calm</a:t>
            </a:r>
            <a:endParaRPr lang="fr-FR" sz="1400" dirty="0">
              <a:latin typeface="Sassoon Penpals" panose="02000400000000000000" pitchFamily="50" charset="0"/>
            </a:endParaRPr>
          </a:p>
          <a:p>
            <a:pPr>
              <a:spcAft>
                <a:spcPts val="200"/>
              </a:spcAft>
            </a:pPr>
            <a:r>
              <a:rPr lang="fr-FR" sz="1400" dirty="0">
                <a:latin typeface="Sassoon Penpals" panose="02000400000000000000" pitchFamily="50" charset="0"/>
              </a:rPr>
              <a:t>visualise</a:t>
            </a:r>
          </a:p>
          <a:p>
            <a:pPr>
              <a:spcAft>
                <a:spcPts val="200"/>
              </a:spcAft>
            </a:pPr>
            <a:r>
              <a:rPr lang="fr-FR" sz="1400" dirty="0">
                <a:latin typeface="Sassoon Penpals" panose="02000400000000000000" pitchFamily="50" charset="0"/>
              </a:rPr>
              <a:t>imagine</a:t>
            </a:r>
          </a:p>
          <a:p>
            <a:pPr>
              <a:spcAft>
                <a:spcPts val="200"/>
              </a:spcAft>
            </a:pPr>
            <a:r>
              <a:rPr lang="en-GB" sz="1400" dirty="0">
                <a:solidFill>
                  <a:schemeClr val="tx1">
                    <a:lumMod val="95000"/>
                    <a:lumOff val="5000"/>
                  </a:schemeClr>
                </a:solidFill>
                <a:latin typeface="Sassoon Penpals" panose="02000400000000000000" pitchFamily="50" charset="0"/>
              </a:rPr>
              <a:t>mistake</a:t>
            </a:r>
          </a:p>
          <a:p>
            <a:pPr>
              <a:spcAft>
                <a:spcPts val="200"/>
              </a:spcAft>
            </a:pPr>
            <a:r>
              <a:rPr lang="en-GB" sz="1400" dirty="0">
                <a:solidFill>
                  <a:schemeClr val="tx1">
                    <a:lumMod val="95000"/>
                    <a:lumOff val="5000"/>
                  </a:schemeClr>
                </a:solidFill>
                <a:latin typeface="Sassoon Penpals" panose="02000400000000000000" pitchFamily="50" charset="0"/>
              </a:rPr>
              <a:t>learn</a:t>
            </a:r>
          </a:p>
          <a:p>
            <a:pPr>
              <a:spcAft>
                <a:spcPts val="200"/>
              </a:spcAft>
            </a:pPr>
            <a:r>
              <a:rPr lang="en-GB" sz="1400" dirty="0">
                <a:solidFill>
                  <a:schemeClr val="tx1">
                    <a:lumMod val="95000"/>
                    <a:lumOff val="5000"/>
                  </a:schemeClr>
                </a:solidFill>
                <a:latin typeface="Sassoon Penpals" panose="02000400000000000000" pitchFamily="50" charset="0"/>
              </a:rPr>
              <a:t>resilience</a:t>
            </a:r>
            <a:endParaRPr lang="en-GB" sz="1800" dirty="0">
              <a:solidFill>
                <a:schemeClr val="tx1">
                  <a:lumMod val="95000"/>
                  <a:lumOff val="5000"/>
                </a:schemeClr>
              </a:solidFill>
              <a:latin typeface="Sassoon Penpals" panose="02000400000000000000" pitchFamily="50" charset="0"/>
            </a:endParaRPr>
          </a:p>
        </p:txBody>
      </p:sp>
      <p:sp>
        <p:nvSpPr>
          <p:cNvPr id="7" name="TextBox 6">
            <a:extLst>
              <a:ext uri="{FF2B5EF4-FFF2-40B4-BE49-F238E27FC236}">
                <a16:creationId xmlns:a16="http://schemas.microsoft.com/office/drawing/2014/main" id="{CFF85A4A-D75B-46C3-8DAD-6FD4D7EA8AAD}"/>
              </a:ext>
            </a:extLst>
          </p:cNvPr>
          <p:cNvSpPr txBox="1"/>
          <p:nvPr/>
        </p:nvSpPr>
        <p:spPr>
          <a:xfrm>
            <a:off x="8279084" y="656882"/>
            <a:ext cx="1026724" cy="1995418"/>
          </a:xfrm>
          <a:prstGeom prst="rect">
            <a:avLst/>
          </a:prstGeom>
          <a:noFill/>
        </p:spPr>
        <p:txBody>
          <a:bodyPr wrap="square" rtlCol="0">
            <a:spAutoFit/>
          </a:bodyPr>
          <a:lstStyle/>
          <a:p>
            <a:pPr>
              <a:spcAft>
                <a:spcPts val="200"/>
              </a:spcAft>
            </a:pPr>
            <a:r>
              <a:rPr lang="en-GB" sz="1400" dirty="0">
                <a:solidFill>
                  <a:schemeClr val="tx1">
                    <a:lumMod val="95000"/>
                    <a:lumOff val="5000"/>
                  </a:schemeClr>
                </a:solidFill>
                <a:latin typeface="Sassoon Penpals" panose="02000400000000000000" pitchFamily="50" charset="0"/>
              </a:rPr>
              <a:t>job</a:t>
            </a:r>
          </a:p>
          <a:p>
            <a:pPr>
              <a:spcAft>
                <a:spcPts val="200"/>
              </a:spcAft>
            </a:pPr>
            <a:r>
              <a:rPr lang="en-GB" sz="1400" dirty="0">
                <a:solidFill>
                  <a:schemeClr val="tx1">
                    <a:lumMod val="95000"/>
                    <a:lumOff val="5000"/>
                  </a:schemeClr>
                </a:solidFill>
                <a:latin typeface="Sassoon Penpals" panose="02000400000000000000" pitchFamily="50" charset="0"/>
              </a:rPr>
              <a:t>skills</a:t>
            </a:r>
          </a:p>
          <a:p>
            <a:pPr>
              <a:spcAft>
                <a:spcPts val="200"/>
              </a:spcAft>
            </a:pPr>
            <a:r>
              <a:rPr lang="en-GB" sz="1400" dirty="0">
                <a:solidFill>
                  <a:schemeClr val="tx1">
                    <a:lumMod val="95000"/>
                    <a:lumOff val="5000"/>
                  </a:schemeClr>
                </a:solidFill>
                <a:latin typeface="Sassoon Penpals" panose="02000400000000000000" pitchFamily="50" charset="0"/>
              </a:rPr>
              <a:t>role</a:t>
            </a:r>
          </a:p>
          <a:p>
            <a:pPr>
              <a:spcAft>
                <a:spcPts val="200"/>
              </a:spcAft>
            </a:pPr>
            <a:r>
              <a:rPr lang="en-GB" sz="1400" dirty="0">
                <a:latin typeface="Sassoon Penpals" panose="02000400000000000000" pitchFamily="50" charset="0"/>
              </a:rPr>
              <a:t>feelings</a:t>
            </a:r>
          </a:p>
          <a:p>
            <a:pPr>
              <a:spcAft>
                <a:spcPts val="200"/>
              </a:spcAft>
            </a:pPr>
            <a:r>
              <a:rPr lang="en-GB" sz="1400" dirty="0">
                <a:latin typeface="Sassoon Penpals" panose="02000400000000000000" pitchFamily="50" charset="0"/>
              </a:rPr>
              <a:t>emotions</a:t>
            </a:r>
          </a:p>
          <a:p>
            <a:pPr>
              <a:spcAft>
                <a:spcPts val="200"/>
              </a:spcAft>
            </a:pPr>
            <a:r>
              <a:rPr lang="en-GB" sz="1400" dirty="0">
                <a:solidFill>
                  <a:schemeClr val="tx1">
                    <a:lumMod val="95000"/>
                    <a:lumOff val="5000"/>
                  </a:schemeClr>
                </a:solidFill>
                <a:latin typeface="Sassoon Penpals" panose="02000400000000000000" pitchFamily="50" charset="0"/>
              </a:rPr>
              <a:t>happy</a:t>
            </a:r>
          </a:p>
          <a:p>
            <a:pPr>
              <a:spcAft>
                <a:spcPts val="200"/>
              </a:spcAft>
            </a:pPr>
            <a:r>
              <a:rPr lang="en-GB" sz="1400" dirty="0">
                <a:solidFill>
                  <a:schemeClr val="tx1">
                    <a:lumMod val="95000"/>
                    <a:lumOff val="5000"/>
                  </a:schemeClr>
                </a:solidFill>
                <a:latin typeface="Sassoon Penpals" panose="02000400000000000000" pitchFamily="50" charset="0"/>
              </a:rPr>
              <a:t>disappointed</a:t>
            </a:r>
          </a:p>
          <a:p>
            <a:pPr>
              <a:spcAft>
                <a:spcPts val="200"/>
              </a:spcAft>
            </a:pPr>
            <a:r>
              <a:rPr lang="en-GB" sz="1400" dirty="0">
                <a:solidFill>
                  <a:schemeClr val="tx1">
                    <a:lumMod val="95000"/>
                    <a:lumOff val="5000"/>
                  </a:schemeClr>
                </a:solidFill>
                <a:latin typeface="Sassoon Penpals" panose="02000400000000000000" pitchFamily="50" charset="0"/>
              </a:rPr>
              <a:t>angry</a:t>
            </a:r>
            <a:endParaRPr lang="en-GB" sz="1800" dirty="0">
              <a:solidFill>
                <a:schemeClr val="tx1">
                  <a:lumMod val="95000"/>
                  <a:lumOff val="5000"/>
                </a:schemeClr>
              </a:solidFill>
              <a:latin typeface="Sassoon Penpals" panose="02000400000000000000" pitchFamily="50" charset="0"/>
            </a:endParaRPr>
          </a:p>
        </p:txBody>
      </p:sp>
      <p:sp>
        <p:nvSpPr>
          <p:cNvPr id="9" name="TextBox 8">
            <a:extLst>
              <a:ext uri="{FF2B5EF4-FFF2-40B4-BE49-F238E27FC236}">
                <a16:creationId xmlns:a16="http://schemas.microsoft.com/office/drawing/2014/main" id="{657F12C4-414E-4732-AE9C-AA339667B51B}"/>
              </a:ext>
            </a:extLst>
          </p:cNvPr>
          <p:cNvSpPr txBox="1"/>
          <p:nvPr/>
        </p:nvSpPr>
        <p:spPr>
          <a:xfrm>
            <a:off x="9385097" y="552727"/>
            <a:ext cx="1026724" cy="2210862"/>
          </a:xfrm>
          <a:prstGeom prst="rect">
            <a:avLst/>
          </a:prstGeom>
          <a:noFill/>
        </p:spPr>
        <p:txBody>
          <a:bodyPr wrap="square" rtlCol="0">
            <a:spAutoFit/>
          </a:bodyPr>
          <a:lstStyle/>
          <a:p>
            <a:pPr>
              <a:spcAft>
                <a:spcPts val="200"/>
              </a:spcAft>
            </a:pPr>
            <a:r>
              <a:rPr lang="en-GB" sz="1400" dirty="0">
                <a:solidFill>
                  <a:schemeClr val="tx1">
                    <a:lumMod val="95000"/>
                    <a:lumOff val="5000"/>
                  </a:schemeClr>
                </a:solidFill>
                <a:latin typeface="Sassoon Penpals" panose="02000400000000000000" pitchFamily="50" charset="0"/>
              </a:rPr>
              <a:t>nervous</a:t>
            </a:r>
          </a:p>
          <a:p>
            <a:pPr>
              <a:spcAft>
                <a:spcPts val="200"/>
              </a:spcAft>
            </a:pPr>
            <a:r>
              <a:rPr lang="en-GB" sz="1400" dirty="0">
                <a:solidFill>
                  <a:schemeClr val="tx1">
                    <a:lumMod val="95000"/>
                    <a:lumOff val="5000"/>
                  </a:schemeClr>
                </a:solidFill>
                <a:latin typeface="Sassoon Penpals" panose="02000400000000000000" pitchFamily="50" charset="0"/>
              </a:rPr>
              <a:t>anxious</a:t>
            </a:r>
          </a:p>
          <a:p>
            <a:pPr>
              <a:spcAft>
                <a:spcPts val="200"/>
              </a:spcAft>
            </a:pPr>
            <a:r>
              <a:rPr lang="en-GB" sz="1400" dirty="0">
                <a:solidFill>
                  <a:schemeClr val="tx1">
                    <a:lumMod val="95000"/>
                    <a:lumOff val="5000"/>
                  </a:schemeClr>
                </a:solidFill>
                <a:latin typeface="Sassoon Penpals" panose="02000400000000000000" pitchFamily="50" charset="0"/>
              </a:rPr>
              <a:t>shocked</a:t>
            </a:r>
          </a:p>
          <a:p>
            <a:pPr>
              <a:spcAft>
                <a:spcPts val="200"/>
              </a:spcAft>
            </a:pPr>
            <a:r>
              <a:rPr lang="en-GB" sz="1400" dirty="0">
                <a:solidFill>
                  <a:schemeClr val="tx1">
                    <a:lumMod val="95000"/>
                    <a:lumOff val="5000"/>
                  </a:schemeClr>
                </a:solidFill>
                <a:latin typeface="Sassoon Penpals" panose="02000400000000000000" pitchFamily="50" charset="0"/>
              </a:rPr>
              <a:t>positive emotions</a:t>
            </a:r>
          </a:p>
          <a:p>
            <a:pPr>
              <a:spcAft>
                <a:spcPts val="200"/>
              </a:spcAft>
            </a:pPr>
            <a:r>
              <a:rPr lang="en-GB" sz="1400" dirty="0">
                <a:solidFill>
                  <a:schemeClr val="tx1">
                    <a:lumMod val="95000"/>
                    <a:lumOff val="5000"/>
                  </a:schemeClr>
                </a:solidFill>
                <a:latin typeface="Sassoon Penpals" panose="02000400000000000000" pitchFamily="50" charset="0"/>
              </a:rPr>
              <a:t>excited</a:t>
            </a:r>
          </a:p>
          <a:p>
            <a:pPr>
              <a:spcAft>
                <a:spcPts val="200"/>
              </a:spcAft>
            </a:pPr>
            <a:r>
              <a:rPr lang="en-GB" sz="1400" dirty="0">
                <a:solidFill>
                  <a:schemeClr val="tx1">
                    <a:lumMod val="95000"/>
                    <a:lumOff val="5000"/>
                  </a:schemeClr>
                </a:solidFill>
                <a:latin typeface="Sassoon Penpals" panose="02000400000000000000" pitchFamily="50" charset="0"/>
              </a:rPr>
              <a:t>joyful</a:t>
            </a:r>
          </a:p>
          <a:p>
            <a:pPr>
              <a:spcAft>
                <a:spcPts val="200"/>
              </a:spcAft>
            </a:pPr>
            <a:r>
              <a:rPr lang="en-GB" sz="1400" dirty="0">
                <a:solidFill>
                  <a:schemeClr val="tx1">
                    <a:lumMod val="95000"/>
                    <a:lumOff val="5000"/>
                  </a:schemeClr>
                </a:solidFill>
                <a:latin typeface="Sassoon Penpals" panose="02000400000000000000" pitchFamily="50" charset="0"/>
              </a:rPr>
              <a:t>astonished</a:t>
            </a:r>
          </a:p>
          <a:p>
            <a:pPr>
              <a:spcAft>
                <a:spcPts val="200"/>
              </a:spcAft>
            </a:pPr>
            <a:r>
              <a:rPr lang="en-GB" sz="1400" dirty="0">
                <a:solidFill>
                  <a:schemeClr val="tx1">
                    <a:lumMod val="95000"/>
                    <a:lumOff val="5000"/>
                  </a:schemeClr>
                </a:solidFill>
                <a:latin typeface="Sassoon Penpals" panose="02000400000000000000" pitchFamily="50" charset="0"/>
              </a:rPr>
              <a:t>grateful</a:t>
            </a:r>
            <a:endParaRPr lang="en-GB" sz="1800" dirty="0">
              <a:solidFill>
                <a:schemeClr val="tx1">
                  <a:lumMod val="95000"/>
                  <a:lumOff val="5000"/>
                </a:schemeClr>
              </a:solidFill>
              <a:latin typeface="Sassoon Penpals" panose="02000400000000000000" pitchFamily="50" charset="0"/>
            </a:endParaRPr>
          </a:p>
        </p:txBody>
      </p:sp>
      <p:sp>
        <p:nvSpPr>
          <p:cNvPr id="11" name="TextBox 10">
            <a:extLst>
              <a:ext uri="{FF2B5EF4-FFF2-40B4-BE49-F238E27FC236}">
                <a16:creationId xmlns:a16="http://schemas.microsoft.com/office/drawing/2014/main" id="{523A3DED-0865-447E-A820-166980944EBF}"/>
              </a:ext>
            </a:extLst>
          </p:cNvPr>
          <p:cNvSpPr txBox="1"/>
          <p:nvPr/>
        </p:nvSpPr>
        <p:spPr>
          <a:xfrm>
            <a:off x="10512412" y="863757"/>
            <a:ext cx="1026724" cy="1944122"/>
          </a:xfrm>
          <a:prstGeom prst="rect">
            <a:avLst/>
          </a:prstGeom>
          <a:noFill/>
        </p:spPr>
        <p:txBody>
          <a:bodyPr wrap="square" rtlCol="0">
            <a:spAutoFit/>
          </a:bodyPr>
          <a:lstStyle/>
          <a:p>
            <a:pPr>
              <a:spcAft>
                <a:spcPts val="200"/>
              </a:spcAft>
            </a:pPr>
            <a:r>
              <a:rPr lang="en-GB" sz="1400" dirty="0">
                <a:solidFill>
                  <a:schemeClr val="tx1">
                    <a:lumMod val="95000"/>
                    <a:lumOff val="5000"/>
                  </a:schemeClr>
                </a:solidFill>
                <a:latin typeface="Sassoon Penpals" panose="02000400000000000000" pitchFamily="50" charset="0"/>
              </a:rPr>
              <a:t>enthusiastic</a:t>
            </a:r>
          </a:p>
          <a:p>
            <a:pPr>
              <a:spcAft>
                <a:spcPts val="200"/>
              </a:spcAft>
            </a:pPr>
            <a:r>
              <a:rPr lang="en-GB" sz="1400" dirty="0">
                <a:solidFill>
                  <a:schemeClr val="tx1">
                    <a:lumMod val="95000"/>
                    <a:lumOff val="5000"/>
                  </a:schemeClr>
                </a:solidFill>
                <a:latin typeface="Sassoon Penpals" panose="02000400000000000000" pitchFamily="50" charset="0"/>
              </a:rPr>
              <a:t>negative emotions</a:t>
            </a:r>
          </a:p>
          <a:p>
            <a:pPr>
              <a:spcAft>
                <a:spcPts val="200"/>
              </a:spcAft>
            </a:pPr>
            <a:r>
              <a:rPr lang="en-GB" sz="1400" dirty="0">
                <a:solidFill>
                  <a:schemeClr val="tx1">
                    <a:lumMod val="95000"/>
                    <a:lumOff val="5000"/>
                  </a:schemeClr>
                </a:solidFill>
                <a:latin typeface="Sassoon Penpals" panose="02000400000000000000" pitchFamily="50" charset="0"/>
              </a:rPr>
              <a:t>sad</a:t>
            </a:r>
          </a:p>
          <a:p>
            <a:pPr>
              <a:spcAft>
                <a:spcPts val="200"/>
              </a:spcAft>
            </a:pPr>
            <a:r>
              <a:rPr lang="en-GB" sz="1400" dirty="0">
                <a:solidFill>
                  <a:schemeClr val="tx1">
                    <a:lumMod val="95000"/>
                    <a:lumOff val="5000"/>
                  </a:schemeClr>
                </a:solidFill>
                <a:latin typeface="Sassoon Penpals" panose="02000400000000000000" pitchFamily="50" charset="0"/>
              </a:rPr>
              <a:t>worried</a:t>
            </a:r>
          </a:p>
          <a:p>
            <a:pPr>
              <a:spcAft>
                <a:spcPts val="200"/>
              </a:spcAft>
            </a:pPr>
            <a:r>
              <a:rPr lang="en-GB" sz="1400" dirty="0">
                <a:solidFill>
                  <a:schemeClr val="tx1">
                    <a:lumMod val="95000"/>
                    <a:lumOff val="5000"/>
                  </a:schemeClr>
                </a:solidFill>
                <a:latin typeface="Sassoon Penpals" panose="02000400000000000000" pitchFamily="50" charset="0"/>
              </a:rPr>
              <a:t>physical health</a:t>
            </a:r>
          </a:p>
          <a:p>
            <a:pPr>
              <a:spcAft>
                <a:spcPts val="200"/>
              </a:spcAft>
            </a:pPr>
            <a:r>
              <a:rPr lang="en-GB" sz="1400" dirty="0">
                <a:latin typeface="Sassoon Penpals" panose="02000400000000000000" pitchFamily="50" charset="0"/>
              </a:rPr>
              <a:t>mental health</a:t>
            </a:r>
          </a:p>
        </p:txBody>
      </p:sp>
    </p:spTree>
    <p:extLst>
      <p:ext uri="{BB962C8B-B14F-4D97-AF65-F5344CB8AC3E}">
        <p14:creationId xmlns:p14="http://schemas.microsoft.com/office/powerpoint/2010/main" val="42739226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787</Words>
  <Application>Microsoft Office PowerPoint</Application>
  <PresentationFormat>Widescreen</PresentationFormat>
  <Paragraphs>284</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Arial Rounded MT Bold</vt:lpstr>
      <vt:lpstr>Calibri</vt:lpstr>
      <vt:lpstr>Lato</vt:lpstr>
      <vt:lpstr>Sassoon Penpals</vt:lpstr>
      <vt:lpstr>Sassoon Penpals Joined</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Hance</dc:creator>
  <cp:lastModifiedBy>Abigail Huggins</cp:lastModifiedBy>
  <cp:revision>58</cp:revision>
  <cp:lastPrinted>2024-07-26T12:40:01Z</cp:lastPrinted>
  <dcterms:created xsi:type="dcterms:W3CDTF">2023-05-26T16:36:05Z</dcterms:created>
  <dcterms:modified xsi:type="dcterms:W3CDTF">2024-07-26T12:40:01Z</dcterms:modified>
</cp:coreProperties>
</file>