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8" r:id="rId2"/>
    <p:sldId id="336" r:id="rId3"/>
    <p:sldId id="330" r:id="rId4"/>
    <p:sldId id="334" r:id="rId5"/>
    <p:sldId id="333" r:id="rId6"/>
    <p:sldId id="324" r:id="rId7"/>
    <p:sldId id="326" r:id="rId8"/>
    <p:sldId id="331" r:id="rId9"/>
    <p:sldId id="311" r:id="rId10"/>
    <p:sldId id="312" r:id="rId11"/>
    <p:sldId id="313" r:id="rId12"/>
    <p:sldId id="315" r:id="rId13"/>
    <p:sldId id="317" r:id="rId14"/>
    <p:sldId id="316" r:id="rId15"/>
    <p:sldId id="318" r:id="rId16"/>
    <p:sldId id="319" r:id="rId17"/>
    <p:sldId id="328" r:id="rId18"/>
    <p:sldId id="306" r:id="rId19"/>
    <p:sldId id="307" r:id="rId20"/>
    <p:sldId id="314" r:id="rId21"/>
    <p:sldId id="321" r:id="rId22"/>
    <p:sldId id="322" r:id="rId23"/>
    <p:sldId id="323" r:id="rId24"/>
  </p:sldIdLst>
  <p:sldSz cx="9906000" cy="6858000" type="A4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5D3D6"/>
    <a:srgbClr val="F2E4B0"/>
    <a:srgbClr val="B9FFD9"/>
    <a:srgbClr val="D1F6FB"/>
    <a:srgbClr val="FECEF4"/>
    <a:srgbClr val="FC9AE7"/>
    <a:srgbClr val="FF0000"/>
    <a:srgbClr val="CCC6FA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95" autoAdjust="0"/>
  </p:normalViewPr>
  <p:slideViewPr>
    <p:cSldViewPr snapToGrid="0">
      <p:cViewPr varScale="1">
        <p:scale>
          <a:sx n="65" d="100"/>
          <a:sy n="65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ED397-A707-4625-BC90-DEE7240772DD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1273175"/>
            <a:ext cx="496093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899025"/>
            <a:ext cx="5643563" cy="400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7105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967105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8528F-BAD0-4E36-AF2D-E3767E08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2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8528F-BAD0-4E36-AF2D-E3767E08F74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9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7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7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1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7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6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4D0-C077-41BA-A2FA-8D3C0F5C2E48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37.png"/><Relationship Id="rId5" Type="http://schemas.openxmlformats.org/officeDocument/2006/relationships/image" Target="../media/image28.jpe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28.jpe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51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9.jpeg"/><Relationship Id="rId5" Type="http://schemas.openxmlformats.org/officeDocument/2006/relationships/image" Target="../media/image28.jpeg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4" Type="http://schemas.openxmlformats.org/officeDocument/2006/relationships/image" Target="../media/image10.png"/><Relationship Id="rId9" Type="http://schemas.openxmlformats.org/officeDocument/2006/relationships/image" Target="../media/image4.jpeg"/><Relationship Id="rId1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56.png"/><Relationship Id="rId5" Type="http://schemas.openxmlformats.org/officeDocument/2006/relationships/image" Target="../media/image28.jpeg"/><Relationship Id="rId10" Type="http://schemas.openxmlformats.org/officeDocument/2006/relationships/image" Target="../media/image55.jpeg"/><Relationship Id="rId4" Type="http://schemas.openxmlformats.org/officeDocument/2006/relationships/image" Target="../media/image10.pn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62.jpeg"/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12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microsoft.com/office/2007/relationships/hdphoto" Target="../media/hdphoto1.wdp"/><Relationship Id="rId5" Type="http://schemas.openxmlformats.org/officeDocument/2006/relationships/image" Target="../media/image28.jpeg"/><Relationship Id="rId15" Type="http://schemas.openxmlformats.org/officeDocument/2006/relationships/image" Target="../media/image64.jpe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60.jpe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7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66.jpeg"/><Relationship Id="rId5" Type="http://schemas.openxmlformats.org/officeDocument/2006/relationships/image" Target="../media/image28.jpeg"/><Relationship Id="rId15" Type="http://schemas.openxmlformats.org/officeDocument/2006/relationships/image" Target="../media/image69.jpeg"/><Relationship Id="rId10" Type="http://schemas.openxmlformats.org/officeDocument/2006/relationships/image" Target="../media/image65.jpeg"/><Relationship Id="rId4" Type="http://schemas.openxmlformats.org/officeDocument/2006/relationships/image" Target="../media/image10.png"/><Relationship Id="rId9" Type="http://schemas.openxmlformats.org/officeDocument/2006/relationships/image" Target="../media/image48.jpeg"/><Relationship Id="rId1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" Type="http://schemas.openxmlformats.org/officeDocument/2006/relationships/image" Target="../media/image1.pn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4.jpeg"/><Relationship Id="rId5" Type="http://schemas.openxmlformats.org/officeDocument/2006/relationships/image" Target="../media/image5.pn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19" Type="http://schemas.openxmlformats.org/officeDocument/2006/relationships/image" Target="../media/image81.jpeg"/><Relationship Id="rId4" Type="http://schemas.openxmlformats.org/officeDocument/2006/relationships/image" Target="../media/image2.jpeg"/><Relationship Id="rId9" Type="http://schemas.openxmlformats.org/officeDocument/2006/relationships/image" Target="../media/image72.png"/><Relationship Id="rId1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1.png"/><Relationship Id="rId21" Type="http://schemas.openxmlformats.org/officeDocument/2006/relationships/image" Target="../media/image93.png"/><Relationship Id="rId7" Type="http://schemas.microsoft.com/office/2007/relationships/hdphoto" Target="../media/hdphoto1.wdp"/><Relationship Id="rId12" Type="http://schemas.openxmlformats.org/officeDocument/2006/relationships/image" Target="../media/image84.jpe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8.png"/><Relationship Id="rId20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3.png"/><Relationship Id="rId24" Type="http://schemas.openxmlformats.org/officeDocument/2006/relationships/image" Target="../media/image96.jpeg"/><Relationship Id="rId5" Type="http://schemas.openxmlformats.org/officeDocument/2006/relationships/image" Target="../media/image2.jpeg"/><Relationship Id="rId15" Type="http://schemas.openxmlformats.org/officeDocument/2006/relationships/image" Target="../media/image87.png"/><Relationship Id="rId23" Type="http://schemas.openxmlformats.org/officeDocument/2006/relationships/image" Target="../media/image95.jpeg"/><Relationship Id="rId10" Type="http://schemas.openxmlformats.org/officeDocument/2006/relationships/image" Target="../media/image82.jpeg"/><Relationship Id="rId19" Type="http://schemas.openxmlformats.org/officeDocument/2006/relationships/image" Target="../media/image91.png"/><Relationship Id="rId4" Type="http://schemas.openxmlformats.org/officeDocument/2006/relationships/image" Target="../media/image3.jpeg"/><Relationship Id="rId9" Type="http://schemas.openxmlformats.org/officeDocument/2006/relationships/image" Target="../media/image28.jpe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03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12" Type="http://schemas.openxmlformats.org/officeDocument/2006/relationships/image" Target="../media/image10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1.jpeg"/><Relationship Id="rId5" Type="http://schemas.openxmlformats.org/officeDocument/2006/relationships/image" Target="../media/image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2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1.jpeg"/><Relationship Id="rId3" Type="http://schemas.openxmlformats.org/officeDocument/2006/relationships/image" Target="../media/image3.jpeg"/><Relationship Id="rId7" Type="http://schemas.openxmlformats.org/officeDocument/2006/relationships/image" Target="../media/image106.jpeg"/><Relationship Id="rId12" Type="http://schemas.openxmlformats.org/officeDocument/2006/relationships/image" Target="../media/image1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9.jpeg"/><Relationship Id="rId5" Type="http://schemas.openxmlformats.org/officeDocument/2006/relationships/image" Target="../media/image5.png"/><Relationship Id="rId10" Type="http://schemas.openxmlformats.org/officeDocument/2006/relationships/image" Target="../media/image108.png"/><Relationship Id="rId4" Type="http://schemas.openxmlformats.org/officeDocument/2006/relationships/image" Target="../media/image2.jpeg"/><Relationship Id="rId9" Type="http://schemas.openxmlformats.org/officeDocument/2006/relationships/image" Target="../media/image107.jpeg"/><Relationship Id="rId14" Type="http://schemas.openxmlformats.org/officeDocument/2006/relationships/image" Target="../media/image1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.jpe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26.pn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30.jpeg"/><Relationship Id="rId5" Type="http://schemas.openxmlformats.org/officeDocument/2006/relationships/image" Target="../media/image28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00" y="388388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906" y="954681"/>
            <a:ext cx="9180188" cy="28007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Geography Learning Scaffolds</a:t>
            </a:r>
          </a:p>
        </p:txBody>
      </p:sp>
    </p:spTree>
    <p:extLst>
      <p:ext uri="{BB962C8B-B14F-4D97-AF65-F5344CB8AC3E}">
        <p14:creationId xmlns:p14="http://schemas.microsoft.com/office/powerpoint/2010/main" val="356411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2 – Welcome to our World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74249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continents and oceans?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Sassoon Penpals" panose="02000400000000000000" pitchFamily="50" charset="0"/>
              </a:rPr>
              <a:t>Where are the world’s hot and cold places?</a:t>
            </a: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Sassoon Penpals" panose="02000400000000000000" pitchFamily="50" charset="0"/>
              </a:rPr>
              <a:t>How does Antarctica compare with the Sahara Desert?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Sassoon Penpals" panose="02000400000000000000" pitchFamily="50" charset="0"/>
              </a:rPr>
              <a:t>How is the Arctic different from the Antarctic?</a:t>
            </a: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Sassoon Penpals" panose="02000400000000000000" pitchFamily="50" charset="0"/>
              </a:rPr>
              <a:t>H</a:t>
            </a: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ow have animals adapted to survive in Antarctica?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Sassoon Penpals" panose="02000400000000000000" pitchFamily="50" charset="0"/>
              </a:rPr>
              <a:t>How would you plan an expedition from Canada to Antarctica?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4354787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What is the weather, climate and environment like around the world?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1004" y="4084336"/>
            <a:ext cx="6447803" cy="264120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54672" y="3903529"/>
            <a:ext cx="2993837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847678" y="4084336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4001"/>
            <a:ext cx="4669258" cy="2821402"/>
            <a:chOff x="5095011" y="4070366"/>
            <a:chExt cx="4464000" cy="2801367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390484" y="4222294"/>
              <a:ext cx="1098916" cy="222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polar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adapt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atlas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continent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climate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desert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environment</a:t>
              </a: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tropical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12899" y="4467750"/>
              <a:ext cx="1098916" cy="240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globe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habitat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hemisphere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ocean 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Circles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temperate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predator</a:t>
              </a: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12598" y="1960054"/>
            <a:ext cx="1149445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seasons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temperature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weather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geography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country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602" y="1960054"/>
            <a:ext cx="1149445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wildlife</a:t>
            </a: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Poles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Equator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050" name="Picture 2" descr="Image result for the 7 continents clima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4" y="4523992"/>
            <a:ext cx="1710980" cy="9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6040992" y="4236717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xplosion 2 29"/>
          <p:cNvSpPr/>
          <p:nvPr/>
        </p:nvSpPr>
        <p:spPr>
          <a:xfrm>
            <a:off x="5996250" y="542960"/>
            <a:ext cx="2294886" cy="643317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Sassoon Penpals Joined" panose="02000400000000000000" pitchFamily="50" charset="0"/>
              </a:rPr>
              <a:t>Drusillas</a:t>
            </a:r>
            <a:endParaRPr lang="en-GB" sz="1400" dirty="0">
              <a:solidFill>
                <a:schemeClr val="tx1"/>
              </a:solidFill>
              <a:latin typeface="Sassoon Penpals Joined" panose="020004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A757E-6027-4920-909E-25BAAE63E1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8678" y="4228066"/>
            <a:ext cx="2020812" cy="1176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5A7766-22FB-42A8-A717-FC6B46CD3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764" y="5590714"/>
            <a:ext cx="1737814" cy="965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D343B-BD36-40B0-B436-D8A8528664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1438" y="5563261"/>
            <a:ext cx="1737815" cy="951832"/>
          </a:xfrm>
          <a:prstGeom prst="rect">
            <a:avLst/>
          </a:prstGeom>
        </p:spPr>
      </p:pic>
      <p:pic>
        <p:nvPicPr>
          <p:cNvPr id="1026" name="Picture 2" descr="Sahara | Location, History, Map, Countries, Animals, &amp; Facts | Britannica">
            <a:extLst>
              <a:ext uri="{FF2B5EF4-FFF2-40B4-BE49-F238E27FC236}">
                <a16:creationId xmlns:a16="http://schemas.microsoft.com/office/drawing/2014/main" id="{9A8CD519-64C2-4432-8F23-5B1809C1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2" y="5314534"/>
            <a:ext cx="1817763" cy="12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vel in the footsteps of the great explorers... | Mundy Adventures">
            <a:extLst>
              <a:ext uri="{FF2B5EF4-FFF2-40B4-BE49-F238E27FC236}">
                <a16:creationId xmlns:a16="http://schemas.microsoft.com/office/drawing/2014/main" id="{3344D8DD-C1A4-46B5-B4B5-8D365E0E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13" y="4204596"/>
            <a:ext cx="1619551" cy="9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2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2 – Off to Africa!</a:t>
            </a:r>
            <a:endParaRPr lang="en-GB" sz="2800" b="1" dirty="0">
              <a:latin typeface="Sassoon Penpals" panose="02000400000000000000" pitchFamily="50" charset="0"/>
            </a:endParaRP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Where is Zambia? Where is </a:t>
            </a:r>
            <a:r>
              <a:rPr lang="en-GB" sz="16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Mugurameno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Mugurameno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Village: What do I notice? What do I wonder?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How do people use the River Zambezi?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do people eat in </a:t>
            </a:r>
            <a:r>
              <a:rPr lang="en-GB" sz="16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Mugurameno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Friend or foe? Wild animals around </a:t>
            </a:r>
            <a:r>
              <a:rPr lang="en-GB" sz="16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Muguranmeno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Living in </a:t>
            </a:r>
            <a:r>
              <a:rPr lang="en-GB" sz="16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Muguranmeno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5954995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Where is </a:t>
            </a:r>
            <a:r>
              <a:rPr lang="en-GB" sz="14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Mugurameno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Village? How does </a:t>
            </a:r>
            <a:r>
              <a:rPr lang="en-GB" sz="1400" dirty="0" err="1">
                <a:solidFill>
                  <a:schemeClr val="tx1"/>
                </a:solidFill>
                <a:latin typeface="Sassoon Penpals" panose="02000400000000000000" pitchFamily="50" charset="0"/>
              </a:rPr>
              <a:t>Mugurameno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 Village compare with where I live?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54672" y="4024745"/>
            <a:ext cx="2993837" cy="270079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51" y="4908397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8399869" y="5896876"/>
            <a:ext cx="111405" cy="104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916564" y="4138003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9"/>
            <a:ext cx="4669258" cy="2852316"/>
            <a:chOff x="5095011" y="4070366"/>
            <a:chExt cx="4464000" cy="3000317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186593" y="4472124"/>
              <a:ext cx="1098916" cy="235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adapt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atlas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continent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crop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desert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field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National Park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35174" y="4459127"/>
              <a:ext cx="1098916" cy="261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habitat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recycling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market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mining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population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waterfall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wildlife</a:t>
              </a: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64615" y="1322581"/>
            <a:ext cx="1149445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2311" y="1605939"/>
            <a:ext cx="114944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Equator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symbols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savannah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flood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soil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Hemispheres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8467" y="1592431"/>
            <a:ext cx="1149445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seasons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temperature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weather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geography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country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farm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026" name="Picture 2" descr="Image result for zambia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19" y="188704"/>
            <a:ext cx="1455959" cy="9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149" y="4223630"/>
            <a:ext cx="1744408" cy="111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693" y="3934475"/>
            <a:ext cx="1570197" cy="1315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8164" y="4109458"/>
            <a:ext cx="1438268" cy="73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295" y="5457771"/>
            <a:ext cx="1815096" cy="1059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6256" y="5410865"/>
            <a:ext cx="1769028" cy="1059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4552" y="3981316"/>
            <a:ext cx="1896007" cy="1026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5360" y="5257506"/>
            <a:ext cx="1951851" cy="1244037"/>
          </a:xfrm>
          <a:prstGeom prst="rect">
            <a:avLst/>
          </a:prstGeom>
        </p:spPr>
      </p:pic>
      <p:sp>
        <p:nvSpPr>
          <p:cNvPr id="30" name="Explosion 2 29"/>
          <p:cNvSpPr/>
          <p:nvPr/>
        </p:nvSpPr>
        <p:spPr>
          <a:xfrm>
            <a:off x="7034059" y="852277"/>
            <a:ext cx="2737068" cy="728585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Zambia Day!</a:t>
            </a:r>
          </a:p>
        </p:txBody>
      </p:sp>
    </p:spTree>
    <p:extLst>
      <p:ext uri="{BB962C8B-B14F-4D97-AF65-F5344CB8AC3E}">
        <p14:creationId xmlns:p14="http://schemas.microsoft.com/office/powerpoint/2010/main" val="364320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Year 3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425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3 – The United Kingdom</a:t>
            </a:r>
            <a:endParaRPr lang="en-GB" sz="2800" b="1" dirty="0">
              <a:latin typeface="Sassoon Penpals" panose="02000400000000000000" pitchFamily="50" charset="0"/>
            </a:endParaRP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44648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2809629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Why is the Southeast so heavily populated?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1004" y="3803905"/>
            <a:ext cx="6447803" cy="292163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54672" y="3803905"/>
            <a:ext cx="2993837" cy="292163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51" y="4868363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8216491" y="5129838"/>
            <a:ext cx="74645" cy="11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945827" y="4083300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43" y="3914362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8"/>
            <a:ext cx="4669258" cy="2918359"/>
            <a:chOff x="5095011" y="4070366"/>
            <a:chExt cx="4464000" cy="3069787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575807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035016" y="4506455"/>
              <a:ext cx="1098916" cy="207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coastline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island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landmark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city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population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industry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economy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34703" y="4528598"/>
              <a:ext cx="1098916" cy="261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land use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settle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settlement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OS map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counties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development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topography</a:t>
              </a: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64615" y="1322581"/>
            <a:ext cx="1149445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1218" y="1638575"/>
            <a:ext cx="1149445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temperature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local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capital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natural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density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resources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trade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8977" y="1643856"/>
            <a:ext cx="1149445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climate</a:t>
            </a: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transport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symbol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UK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country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3" name="Picture 5" descr="Image result for uk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78" y="127824"/>
            <a:ext cx="1322253" cy="9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481" y="1726191"/>
            <a:ext cx="4755905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Where do I live?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How does the topography of different areas of the UK compare?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Why does the climate of different areas of the UK vary?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What transport links are found around the UK?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How does land use vary across the UK? Why?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How has the population of our local area changed? Why?</a:t>
            </a:r>
            <a:endParaRPr lang="en-GB" sz="1400" dirty="0"/>
          </a:p>
        </p:txBody>
      </p:sp>
      <p:pic>
        <p:nvPicPr>
          <p:cNvPr id="30" name="Picture 2" descr="Image result for os map symbo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46" y="4011199"/>
            <a:ext cx="1390784" cy="7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9" y="4433626"/>
            <a:ext cx="1592479" cy="21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32" y="4411699"/>
            <a:ext cx="1402740" cy="21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limate Graph OF The U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30" y="4048347"/>
            <a:ext cx="1470048" cy="110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81" y="4850232"/>
            <a:ext cx="1368753" cy="17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8249" y="5395325"/>
            <a:ext cx="1607260" cy="9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3 – Extreme Earth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7"/>
            <a:ext cx="4781489" cy="2564036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the structure of the Earth?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How are mountains formed? Where?</a:t>
            </a: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occurs at the boundaries between the Earth’s plates?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the key features of a volcano?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Where are volcanoes? When do they erupt?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Vesuvius 79 AD: What happens when a volcano erupts?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Why do people live near volcanoes? </a:t>
            </a: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6" y="757379"/>
            <a:ext cx="3410018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Why and where do volcanoes and earthquakes occur?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1004" y="3903530"/>
            <a:ext cx="6447803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54672" y="3903529"/>
            <a:ext cx="2993837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847678" y="4084336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9"/>
            <a:ext cx="4669258" cy="2646304"/>
            <a:chOff x="5095011" y="4070366"/>
            <a:chExt cx="4464000" cy="2627513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53178" y="4219970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180285" y="4510942"/>
              <a:ext cx="1098916" cy="19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aftershock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ash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core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crater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crust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disaster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dormant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29871" y="4232777"/>
              <a:ext cx="1098916" cy="246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eruption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fault-line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geothermal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landform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landslide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lava</a:t>
              </a:r>
              <a:endParaRPr lang="en-GB" sz="14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Magma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pyroclastic</a:t>
              </a: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336019" y="1410022"/>
            <a:ext cx="1149445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mantle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plate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Richter Scale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tectonic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tremor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tsunami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vent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epicentre</a:t>
            </a: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0703" y="1667308"/>
            <a:ext cx="11494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globe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vegetation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Equator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hemisphere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climate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mountain</a:t>
            </a: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6003422" y="4053393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taly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68" y="155070"/>
            <a:ext cx="1305794" cy="87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8373119" y="5203461"/>
            <a:ext cx="77545" cy="56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07" y="4165641"/>
            <a:ext cx="2677484" cy="23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27" y="3981754"/>
            <a:ext cx="1292020" cy="767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646" y="6271432"/>
            <a:ext cx="1228529" cy="333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070367" y="6458508"/>
            <a:ext cx="1935226" cy="11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001279" y="6577642"/>
            <a:ext cx="883793" cy="115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38" y="4039012"/>
            <a:ext cx="1605111" cy="11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esuviu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" y="4420311"/>
            <a:ext cx="1175048" cy="7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xplosion 2 40"/>
          <p:cNvSpPr/>
          <p:nvPr/>
        </p:nvSpPr>
        <p:spPr>
          <a:xfrm>
            <a:off x="4515953" y="182179"/>
            <a:ext cx="2321589" cy="989810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Model Volcanoes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D9441D1-7503-42F9-9B7E-C78EA6A6A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25" y="5206562"/>
            <a:ext cx="1869538" cy="14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Year 4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34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4 – National Parks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526006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a National Park?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here are the UK’s National Parks?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Why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was the South Downs made into a National Park?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ow have the South Downs changed?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challenges are the South Downs National Park Authority facing?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different solutions to these challenges? </a:t>
            </a: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1966091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What are National Parks for?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1004" y="3903530"/>
            <a:ext cx="6447803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54672" y="3903529"/>
            <a:ext cx="2993837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847678" y="4084336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8"/>
            <a:ext cx="4669258" cy="3327117"/>
            <a:chOff x="5095011" y="4070366"/>
            <a:chExt cx="4464000" cy="3303492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76140" y="4508701"/>
              <a:ext cx="1098916" cy="207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adapt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atlas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continent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coral reef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Poles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desert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wildlife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26551" y="4508701"/>
              <a:ext cx="1098916" cy="286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globe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habitat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Equator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ocean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population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rainforest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Circles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60997" y="1639979"/>
            <a:ext cx="114944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hemisphere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climate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seasons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temperature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weather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geography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country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Sassoon Penpals" panose="02000400000000000000" pitchFamily="50" charset="0"/>
              </a:rPr>
              <a:t> 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9269" y="1650929"/>
            <a:ext cx="114944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island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western 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eastern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northern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southern</a:t>
            </a: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231497" y="5090607"/>
            <a:ext cx="76802" cy="5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os map symbo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76" y="4012240"/>
            <a:ext cx="1240187" cy="7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079251" y="1223999"/>
            <a:ext cx="4669258" cy="2465507"/>
            <a:chOff x="5095011" y="4070366"/>
            <a:chExt cx="4464000" cy="2448000"/>
          </a:xfrm>
        </p:grpSpPr>
        <p:sp>
          <p:nvSpPr>
            <p:cNvPr id="42" name="Rounded Rectangle 4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4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53178" y="4219970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176140" y="4508701"/>
              <a:ext cx="1098916" cy="33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09083" y="1776631"/>
            <a:ext cx="1356386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landscape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topography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symbol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traffic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pollution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rural</a:t>
            </a:r>
          </a:p>
          <a:p>
            <a:pPr>
              <a:spcAft>
                <a:spcPts val="200"/>
              </a:spcAft>
            </a:pPr>
            <a:endParaRPr lang="en-US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US" sz="1600" dirty="0">
              <a:solidFill>
                <a:schemeClr val="accent5"/>
              </a:solidFill>
              <a:latin typeface="Sassoon Penpals" panose="02000400000000000000" pitchFamily="50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19388" y="1757669"/>
            <a:ext cx="1149445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u</a:t>
            </a:r>
            <a:r>
              <a:rPr lang="en-GB" sz="1600" dirty="0" err="1">
                <a:solidFill>
                  <a:srgbClr val="006600"/>
                </a:solidFill>
                <a:latin typeface="Sassoon Penpals" panose="02000400000000000000" pitchFamily="50" charset="0"/>
              </a:rPr>
              <a:t>rban</a:t>
            </a: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a</a:t>
            </a: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agriculture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environment</a:t>
            </a:r>
            <a:endParaRPr lang="en-US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habitat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land use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National Park</a:t>
            </a:r>
          </a:p>
          <a:p>
            <a:pPr>
              <a:spcAft>
                <a:spcPts val="200"/>
              </a:spcAft>
            </a:pPr>
            <a:endParaRPr lang="en-US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accent5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9803" y="2027246"/>
            <a:ext cx="127514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conserve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sustainable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management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conflict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cultural heritage 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6958201" y="660235"/>
            <a:ext cx="2737068" cy="576644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Orienteering </a:t>
            </a:r>
          </a:p>
        </p:txBody>
      </p:sp>
      <p:pic>
        <p:nvPicPr>
          <p:cNvPr id="51" name="Picture 5" descr="Image result for uk flag">
            <a:extLst>
              <a:ext uri="{FF2B5EF4-FFF2-40B4-BE49-F238E27FC236}">
                <a16:creationId xmlns:a16="http://schemas.microsoft.com/office/drawing/2014/main" id="{5592775D-4A94-4E1C-92CA-C301D9F2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48" y="157324"/>
            <a:ext cx="1322253" cy="9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UK National Parks - Map, Guide and Visiting Tips">
            <a:extLst>
              <a:ext uri="{FF2B5EF4-FFF2-40B4-BE49-F238E27FC236}">
                <a16:creationId xmlns:a16="http://schemas.microsoft.com/office/drawing/2014/main" id="{2496ED59-6FCF-4673-A06A-CBE5335A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88" y="4046340"/>
            <a:ext cx="1761727" cy="26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6034474" y="4403098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th Downs logo">
            <a:extLst>
              <a:ext uri="{FF2B5EF4-FFF2-40B4-BE49-F238E27FC236}">
                <a16:creationId xmlns:a16="http://schemas.microsoft.com/office/drawing/2014/main" id="{112F9657-02ED-4FAD-A05C-0A498891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6" y="4459640"/>
            <a:ext cx="1761727" cy="7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 Downs National Parks // South Downs Cliffs">
            <a:extLst>
              <a:ext uri="{FF2B5EF4-FFF2-40B4-BE49-F238E27FC236}">
                <a16:creationId xmlns:a16="http://schemas.microsoft.com/office/drawing/2014/main" id="{81E2B0D3-4884-42CC-AC3F-AA31F027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47" y="3997911"/>
            <a:ext cx="1959696" cy="13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0848D1-946D-4B2C-8624-82AFD17CDB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083" y="5314534"/>
            <a:ext cx="1749289" cy="1308865"/>
          </a:xfrm>
          <a:prstGeom prst="rect">
            <a:avLst/>
          </a:prstGeom>
        </p:spPr>
      </p:pic>
      <p:pic>
        <p:nvPicPr>
          <p:cNvPr id="1030" name="Picture 6" descr="South Downs National Park will not back any Arundel A27 option | SussexWorld">
            <a:extLst>
              <a:ext uri="{FF2B5EF4-FFF2-40B4-BE49-F238E27FC236}">
                <a16:creationId xmlns:a16="http://schemas.microsoft.com/office/drawing/2014/main" id="{5629AF25-CD4D-4A1A-991B-469EA5699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2" y="5409013"/>
            <a:ext cx="1801556" cy="12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54FF324-4388-47DE-95D2-2BC26D2F3882}"/>
              </a:ext>
            </a:extLst>
          </p:cNvPr>
          <p:cNvSpPr txBox="1"/>
          <p:nvPr/>
        </p:nvSpPr>
        <p:spPr>
          <a:xfrm>
            <a:off x="5193001" y="1760961"/>
            <a:ext cx="1356386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OS map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vegetation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nature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tourism</a:t>
            </a:r>
          </a:p>
          <a:p>
            <a:pPr>
              <a:spcAft>
                <a:spcPts val="200"/>
              </a:spcAft>
            </a:pPr>
            <a:endParaRPr lang="en-US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US" sz="1600" dirty="0">
              <a:solidFill>
                <a:schemeClr val="accent5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1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4 – Water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526006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the water cycle?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rivers and what are their key features?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here are the world’s and UK’s major rivers?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ow does the River Cuckmere change on its journey to the sea?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Why do people choose to live by the River Ganges in Bangladesh?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being done to control river flooding in Bangladesh?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is our local area being threatened by flooding?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being done to control coastal flooding at Pevensey Bay?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6" y="757379"/>
            <a:ext cx="4601115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Friend of Foe?: What challenges are coastal and river communities facing?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1004" y="3903530"/>
            <a:ext cx="6447803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54672" y="3903529"/>
            <a:ext cx="2993837" cy="282201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847678" y="4084336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8"/>
            <a:ext cx="4669258" cy="3327117"/>
            <a:chOff x="5095011" y="4070366"/>
            <a:chExt cx="4464000" cy="3303492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76140" y="4508701"/>
              <a:ext cx="1098916" cy="207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adapt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atlas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continent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coral reef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Poles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desert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wildlife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26551" y="4508701"/>
              <a:ext cx="1098916" cy="286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globe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habitat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Equator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ocean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population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rainforest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Circles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60997" y="1639979"/>
            <a:ext cx="114944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hemisphere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climate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seasons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temperature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weather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geography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country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Sassoon Penpals" panose="02000400000000000000" pitchFamily="50" charset="0"/>
              </a:rPr>
              <a:t> 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chemeClr val="accent5">
                  <a:lumMod val="50000"/>
                </a:schemeClr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9269" y="1650929"/>
            <a:ext cx="114944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island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western 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eastern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northern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southern</a:t>
            </a: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777501" y="4003182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8923059" y="5357843"/>
            <a:ext cx="55677" cy="78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31497" y="5090607"/>
            <a:ext cx="76802" cy="5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os map symbo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76" y="4012240"/>
            <a:ext cx="1240187" cy="7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079251" y="1223999"/>
            <a:ext cx="4669258" cy="2664244"/>
            <a:chOff x="5095011" y="4070366"/>
            <a:chExt cx="4464000" cy="2645326"/>
          </a:xfrm>
        </p:grpSpPr>
        <p:sp>
          <p:nvSpPr>
            <p:cNvPr id="42" name="Rounded Rectangle 4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2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4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53178" y="4219970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176140" y="4508701"/>
              <a:ext cx="1098916" cy="33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32333" y="4489970"/>
              <a:ext cx="1098916" cy="22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estuary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course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drainage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erosion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irrigation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precipitation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evaporation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221626" y="1934539"/>
            <a:ext cx="1149445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groundwater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condensation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transpiration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l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evee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longshore drift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defences</a:t>
            </a: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 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accent5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8002" y="1692261"/>
            <a:ext cx="1149445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mountain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valley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OS map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</a:t>
            </a:r>
            <a:r>
              <a:rPr lang="en-GB" sz="1600" dirty="0" err="1">
                <a:solidFill>
                  <a:srgbClr val="006600"/>
                </a:solidFill>
                <a:latin typeface="Sassoon Penpals" panose="02000400000000000000" pitchFamily="50" charset="0"/>
              </a:rPr>
              <a:t>oast</a:t>
            </a: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river</a:t>
            </a: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55701" y="1697633"/>
            <a:ext cx="1149445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flood plain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meander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mouth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source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tributary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waterfall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lake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8" y="4365733"/>
            <a:ext cx="2654492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iver featur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55" y="4971257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22755" y="4797201"/>
            <a:ext cx="593902" cy="293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6232874" y="689747"/>
            <a:ext cx="3592445" cy="886506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Sea defences at Pevensey Bay</a:t>
            </a:r>
          </a:p>
        </p:txBody>
      </p:sp>
      <p:pic>
        <p:nvPicPr>
          <p:cNvPr id="51" name="Picture 5" descr="Image result for uk flag">
            <a:extLst>
              <a:ext uri="{FF2B5EF4-FFF2-40B4-BE49-F238E27FC236}">
                <a16:creationId xmlns:a16="http://schemas.microsoft.com/office/drawing/2014/main" id="{0A6DDED3-59A5-49F0-979E-A63206B8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11" y="138918"/>
            <a:ext cx="1322253" cy="9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evensey Bay to Eastbourne Coastal Management Scheme - Environment Agency -  Citizen Space">
            <a:extLst>
              <a:ext uri="{FF2B5EF4-FFF2-40B4-BE49-F238E27FC236}">
                <a16:creationId xmlns:a16="http://schemas.microsoft.com/office/drawing/2014/main" id="{9E3049C6-1B92-40B1-A623-CF9943DC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01" y="4037530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P seeks future assurance for Pevensey Coastal Defences | Huw Merriman">
            <a:extLst>
              <a:ext uri="{FF2B5EF4-FFF2-40B4-BE49-F238E27FC236}">
                <a16:creationId xmlns:a16="http://schemas.microsoft.com/office/drawing/2014/main" id="{7C909E37-446B-4768-B019-3F48B4DA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40" y="4012692"/>
            <a:ext cx="116354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ur | Pevensey Courthouse Museum &amp; Gaol">
            <a:extLst>
              <a:ext uri="{FF2B5EF4-FFF2-40B4-BE49-F238E27FC236}">
                <a16:creationId xmlns:a16="http://schemas.microsoft.com/office/drawing/2014/main" id="{D47C3210-9DE9-4D5D-8746-D7C1DDE6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6" y="4931474"/>
            <a:ext cx="1013345" cy="9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ver 3D: cross section 4 | Ecosystems - Freshwater">
            <a:extLst>
              <a:ext uri="{FF2B5EF4-FFF2-40B4-BE49-F238E27FC236}">
                <a16:creationId xmlns:a16="http://schemas.microsoft.com/office/drawing/2014/main" id="{3404C9F6-A368-4E14-9290-3475486B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26" y="4003181"/>
            <a:ext cx="1311943" cy="3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8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Year 5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296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5 – Road Trip USA!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From a snapshot, how does the USA compare with the UK?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much larger is the USA?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does the weather compare in the USA? Why?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do the physical environments compare in the USA? Why?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does population density compare in the USA? Why?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do National Parks in the USA compare?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Is the USA a larger version of the UK?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5229281" cy="31783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‘A larger version of the United Kingdom?’ - How does the USA compare with the UK?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9251" y="1226256"/>
            <a:ext cx="4669258" cy="3121429"/>
            <a:chOff x="5095011" y="4070366"/>
            <a:chExt cx="4464000" cy="3283393"/>
          </a:xfrm>
        </p:grpSpPr>
        <p:sp>
          <p:nvSpPr>
            <p:cNvPr id="49" name="Rounded Rectangle 48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47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8073624" y="4467845"/>
              <a:ext cx="1098916" cy="232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arid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biodiversity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biome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climate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National Park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economy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industry</a:t>
              </a: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35223" y="4481372"/>
              <a:ext cx="1028845" cy="235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northwest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northeast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southeast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southwest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hemisphere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human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physical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00CC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13936" y="4488602"/>
              <a:ext cx="1098916" cy="286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hamlet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urban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rural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tourism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urbanisation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landscape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skyline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25667" y="4502032"/>
              <a:ext cx="1105409" cy="23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village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city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town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village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symbols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weather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landmark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754672" y="3671499"/>
            <a:ext cx="2993837" cy="305404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3760" y="4782952"/>
            <a:ext cx="2892277" cy="1726014"/>
            <a:chOff x="7387840" y="4269870"/>
            <a:chExt cx="2122179" cy="1112314"/>
          </a:xfrm>
        </p:grpSpPr>
        <p:pic>
          <p:nvPicPr>
            <p:cNvPr id="3" name="Picture 2" descr="See the sourc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840" y="4269870"/>
              <a:ext cx="2122179" cy="11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7765114" y="4540436"/>
              <a:ext cx="298610" cy="1266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695779" y="4364218"/>
              <a:ext cx="116814" cy="1003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472142" y="4774898"/>
              <a:ext cx="45719" cy="457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4" descr="Image result for usa fl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45" y="205212"/>
            <a:ext cx="1600509" cy="9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5757" y="4650741"/>
            <a:ext cx="2341426" cy="1964342"/>
          </a:xfrm>
          <a:prstGeom prst="rect">
            <a:avLst/>
          </a:prstGeom>
        </p:spPr>
      </p:pic>
      <p:pic>
        <p:nvPicPr>
          <p:cNvPr id="40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7" y="3814989"/>
            <a:ext cx="1995933" cy="1628681"/>
          </a:xfrm>
          <a:prstGeom prst="rect">
            <a:avLst/>
          </a:prstGeom>
        </p:spPr>
      </p:pic>
      <p:pic>
        <p:nvPicPr>
          <p:cNvPr id="41" name="Picture 40" descr="C:\Users\JMacdonald\AppData\Local\Microsoft\Windows\Temporary Internet Files\Content.Word\th47BDVZF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4" y="4225208"/>
            <a:ext cx="1034415" cy="6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C:\Users\JMacdonald\AppData\Local\Microsoft\Windows\Temporary Internet Files\Content.Word\th1DHL21QD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72" y="3773188"/>
            <a:ext cx="950155" cy="71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:\Users\JMacdonald\AppData\Local\Microsoft\Windows\Temporary Internet Files\Content.Word\Golden-Gate-Bridge-SanFrancisco[1]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26" y="4024746"/>
            <a:ext cx="860425" cy="72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C:\Users\JMacdonald\AppData\Local\Microsoft\Windows\Temporary Internet Files\Content.Word\th[6]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58" y="5552984"/>
            <a:ext cx="719211" cy="46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JMacdonald\AppData\Local\Microsoft\Windows\Temporary Internet Files\Content.Word\th[5]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35" y="5552984"/>
            <a:ext cx="731846" cy="46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C:\Users\JMacdonald\AppData\Local\Microsoft\Windows\Temporary Internet Files\Content.Word\Niagara-Falls[1]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01" y="6061791"/>
            <a:ext cx="830092" cy="55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Image result for usa satellite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03" y="3753816"/>
            <a:ext cx="1855443" cy="101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6835998" y="4110865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Explosion 2 34"/>
          <p:cNvSpPr/>
          <p:nvPr/>
        </p:nvSpPr>
        <p:spPr>
          <a:xfrm>
            <a:off x="7074368" y="672486"/>
            <a:ext cx="2674141" cy="987979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      ‘Seven Worlds, One Planet’</a:t>
            </a:r>
          </a:p>
        </p:txBody>
      </p:sp>
      <p:pic>
        <p:nvPicPr>
          <p:cNvPr id="1026" name="Picture 2" descr="Image result for temperature and rainfall graph uk">
            <a:extLst>
              <a:ext uri="{FF2B5EF4-FFF2-40B4-BE49-F238E27FC236}">
                <a16:creationId xmlns:a16="http://schemas.microsoft.com/office/drawing/2014/main" id="{10741B86-7A3A-417E-ABAB-D5E6B055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6" y="5016481"/>
            <a:ext cx="2258205" cy="14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7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EYFS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95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5 – Rainforests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do we mean by a ‘Rainforest Biome?’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Why are rainforests so biodiverse?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Why do people cut down the world’s rainforests?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the impact of deforestation on a local and global scale?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How are projects like Fairtrade trying to protect the rainforests and the indigenous groups who live there?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Should people be allowed to cut down the world’s rainforests?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6" y="757379"/>
            <a:ext cx="4086438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Should people be allowed to cut down the world’s rainforests?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79251" y="1213019"/>
            <a:ext cx="4669258" cy="3226695"/>
            <a:chOff x="5095011" y="4070366"/>
            <a:chExt cx="4464000" cy="3394122"/>
          </a:xfrm>
        </p:grpSpPr>
        <p:sp>
          <p:nvSpPr>
            <p:cNvPr id="49" name="Rounded Rectangle 48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47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87363" y="4127880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8318608" y="4525471"/>
              <a:ext cx="1098916" cy="232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biodiversity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biome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canopy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economy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industry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deforestation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63254" y="4534582"/>
              <a:ext cx="1620000" cy="292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Tropics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Equator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Hemispheres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humidity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temperate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climate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00CC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1489" y="4534901"/>
              <a:ext cx="1244775" cy="257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ecosystem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emergent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environmentalist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urbanisation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understory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tropical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5272" y="4534582"/>
              <a:ext cx="1188817" cy="23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temperature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agriculture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tourism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logging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indigenous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sustainable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41004" y="3704145"/>
            <a:ext cx="6447803" cy="302139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754672" y="3671499"/>
            <a:ext cx="2993837" cy="305404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3760" y="4782952"/>
            <a:ext cx="2892277" cy="1726014"/>
            <a:chOff x="7387840" y="4269870"/>
            <a:chExt cx="2122179" cy="1112314"/>
          </a:xfrm>
        </p:grpSpPr>
        <p:pic>
          <p:nvPicPr>
            <p:cNvPr id="3" name="Picture 2" descr="See the source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840" y="4269870"/>
              <a:ext cx="2122179" cy="11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8062220" y="4774898"/>
              <a:ext cx="164412" cy="2485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6835998" y="4110865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brazil fla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63" y="93478"/>
            <a:ext cx="1309511" cy="9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89" y="3789468"/>
            <a:ext cx="2181849" cy="9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layers of the rainfores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4" y="4180795"/>
            <a:ext cx="1471272" cy="215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xplosion 2 30"/>
          <p:cNvSpPr/>
          <p:nvPr/>
        </p:nvSpPr>
        <p:spPr>
          <a:xfrm>
            <a:off x="6853540" y="819700"/>
            <a:ext cx="2906898" cy="547617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Forest School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903" y="4232682"/>
            <a:ext cx="1271685" cy="965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424" y="6080916"/>
            <a:ext cx="729170" cy="534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521" y="5219828"/>
            <a:ext cx="966693" cy="824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2208" y="3789468"/>
            <a:ext cx="985680" cy="640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69848" y="4477635"/>
            <a:ext cx="999148" cy="635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87540" y="5230928"/>
            <a:ext cx="990348" cy="661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0822" y="5985759"/>
            <a:ext cx="984747" cy="68055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119305" y="5112721"/>
            <a:ext cx="1171286" cy="594141"/>
            <a:chOff x="4132053" y="-1244188"/>
            <a:chExt cx="4005069" cy="2207471"/>
          </a:xfrm>
        </p:grpSpPr>
        <p:pic>
          <p:nvPicPr>
            <p:cNvPr id="43" name="Picture 42" descr="WBB supports WWF-UK!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7"/>
            <a:stretch/>
          </p:blipFill>
          <p:spPr bwMode="auto">
            <a:xfrm>
              <a:off x="4132053" y="-1244188"/>
              <a:ext cx="4005069" cy="220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741005" y="374628"/>
              <a:ext cx="1280633" cy="47821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46" name="Picture 2" descr="spread-the-word - Two Fish Diver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75" y="4476595"/>
            <a:ext cx="1002478" cy="5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5333732" y="3804279"/>
            <a:ext cx="597096" cy="601609"/>
            <a:chOff x="4323114" y="378363"/>
            <a:chExt cx="3455678" cy="3303885"/>
          </a:xfrm>
        </p:grpSpPr>
        <p:pic>
          <p:nvPicPr>
            <p:cNvPr id="51" name="Picture 2" descr="BBC Radio 4 - Radio 4 in Four - Recycling: are we getting it wrong?">
              <a:extLst>
                <a:ext uri="{FF2B5EF4-FFF2-40B4-BE49-F238E27FC236}">
                  <a16:creationId xmlns:a16="http://schemas.microsoft.com/office/drawing/2014/main" id="{E69032BB-6B2F-424A-A195-E8AF09A54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114" y="378363"/>
              <a:ext cx="3453292" cy="194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" descr="Why it's Important to Reduce, Reuse, Recycle - MAPFRE Malta">
              <a:extLst>
                <a:ext uri="{FF2B5EF4-FFF2-40B4-BE49-F238E27FC236}">
                  <a16:creationId xmlns:a16="http://schemas.microsoft.com/office/drawing/2014/main" id="{9FBDFF5D-7803-4708-BB34-0A504FFA7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114" y="2182423"/>
              <a:ext cx="3455678" cy="149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86088" y="5885739"/>
            <a:ext cx="1018873" cy="6786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12925" y="5096346"/>
            <a:ext cx="626104" cy="61051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6200000">
            <a:off x="3535811" y="4907762"/>
            <a:ext cx="166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Impacts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4503402" y="4886328"/>
            <a:ext cx="1914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Solutions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 rot="16200000">
            <a:off x="670095" y="4927089"/>
            <a:ext cx="2352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74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Year 6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040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6 – Greece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44524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Building a picture of Europe – What are the key patterns and features?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>
                <a:solidFill>
                  <a:schemeClr val="tx1"/>
                </a:solidFill>
                <a:latin typeface="Sassoon Penpals" panose="02000400000000000000" pitchFamily="50" charset="0"/>
              </a:rPr>
              <a:t>What 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are the key physical and human features in Greece?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Is tourism important in Greece?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Is Thessaloniki another ‘Sunshine Resort’ like Eastbourne?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Why does Greece have an immigration crisis?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5080220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Why is tourism important in Greece? </a:t>
            </a: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Why does Greece have an immigration crisis?</a:t>
            </a: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9251" y="1226256"/>
            <a:ext cx="4669258" cy="3092290"/>
            <a:chOff x="5095011" y="4070366"/>
            <a:chExt cx="4464000" cy="3252743"/>
          </a:xfrm>
        </p:grpSpPr>
        <p:sp>
          <p:nvSpPr>
            <p:cNvPr id="49" name="Rounded Rectangle 48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47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8016679" y="4457533"/>
              <a:ext cx="1098916" cy="261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time zones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terrain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Mediterranean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administrative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immigration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energy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finance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94214" y="4463893"/>
              <a:ext cx="1620000" cy="2643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tourism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human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physical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industry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economy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countries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settlement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00CC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16443" y="4457952"/>
              <a:ext cx="1098916" cy="286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trade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agriculture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migration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refugees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GMT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latitude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longitude 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55463" y="4457952"/>
              <a:ext cx="1007821" cy="23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urban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urbanisation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rural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biomes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symbols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climate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landmark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41004" y="3822956"/>
            <a:ext cx="6447803" cy="292163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754672" y="3671499"/>
            <a:ext cx="2993837" cy="305404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8410874" y="5212829"/>
            <a:ext cx="62310" cy="70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951953" y="3944334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Image result for greec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06" y="120415"/>
            <a:ext cx="1473553" cy="9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76" y="3781328"/>
            <a:ext cx="1301772" cy="9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ime zon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1" y="4281289"/>
            <a:ext cx="1852331" cy="11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reek landmar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82" y="3890281"/>
            <a:ext cx="1271493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thessalonik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6" y="5540054"/>
            <a:ext cx="1586720" cy="11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greece immigra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9" y="3865080"/>
            <a:ext cx="1512116" cy="9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ee the source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08" y="4929954"/>
            <a:ext cx="3474729" cy="17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8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6 – Changing World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8" y="24488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258901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the ‘greenhouse effect’?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Case Studies: What is the effect of global warming on different locations around </a:t>
            </a:r>
            <a:r>
              <a:rPr lang="en-GB" sz="1600">
                <a:solidFill>
                  <a:schemeClr val="tx1"/>
                </a:solidFill>
                <a:latin typeface="Sassoon Penpals" panose="02000400000000000000" pitchFamily="50" charset="0"/>
              </a:rPr>
              <a:t>the world?</a:t>
            </a: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Hurricanes in Florida: What is the effect of global warming?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How might climate change affect our local area?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How can we protect our planet?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1718" y="1516034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1005" y="757379"/>
            <a:ext cx="4143127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How is climate change affecting the world?</a:t>
            </a:r>
            <a:r>
              <a:rPr lang="en-GB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 How will it impact me?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9251" y="1226256"/>
            <a:ext cx="4592622" cy="3275201"/>
            <a:chOff x="5095011" y="4070366"/>
            <a:chExt cx="4202805" cy="3445145"/>
          </a:xfrm>
        </p:grpSpPr>
        <p:sp>
          <p:nvSpPr>
            <p:cNvPr id="49" name="Rounded Rectangle 48"/>
            <p:cNvSpPr/>
            <p:nvPr/>
          </p:nvSpPr>
          <p:spPr>
            <a:xfrm>
              <a:off x="5095011" y="4070366"/>
              <a:ext cx="4202805" cy="2376112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47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759190" y="4120645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7805678" y="4526251"/>
              <a:ext cx="1244775" cy="295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recycle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renewable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latitude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longitude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energy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global warming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greenhouse gas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07244" y="4526251"/>
              <a:ext cx="1023349" cy="2989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Tropics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ecosystem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extreme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indigenous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sustainable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temperate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physical</a:t>
              </a: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00CC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1168" y="4527169"/>
              <a:ext cx="1244775" cy="26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pollution</a:t>
              </a:r>
            </a:p>
            <a:p>
              <a:pPr>
                <a:spcAft>
                  <a:spcPts val="200"/>
                </a:spcAft>
              </a:pPr>
              <a:r>
                <a:rPr lang="en-US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management</a:t>
              </a: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precipitation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deforestation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environment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disaster</a:t>
              </a:r>
            </a:p>
            <a:p>
              <a:pPr>
                <a:spcAft>
                  <a:spcPts val="200"/>
                </a:spcAft>
              </a:pPr>
              <a:r>
                <a:rPr lang="en-US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</a:t>
              </a:r>
              <a:r>
                <a:rPr lang="en-GB" sz="1400" dirty="0" err="1">
                  <a:solidFill>
                    <a:srgbClr val="006600"/>
                  </a:solidFill>
                  <a:latin typeface="Sassoon Penpals" panose="02000400000000000000" pitchFamily="50" charset="0"/>
                </a:rPr>
                <a:t>onserve</a:t>
              </a: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chemeClr val="accent5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chemeClr val="accent5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8957" y="4515909"/>
              <a:ext cx="1620000" cy="184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Equator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climate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human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temperature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Hemispheres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agriculture</a:t>
              </a:r>
            </a:p>
            <a:p>
              <a:pPr>
                <a:spcAft>
                  <a:spcPts val="200"/>
                </a:spcAft>
              </a:pPr>
              <a:r>
                <a:rPr lang="en-GB" sz="14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habitat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41004" y="3581825"/>
            <a:ext cx="6447803" cy="313673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754672" y="3581825"/>
            <a:ext cx="2903349" cy="3136730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856243" y="3748701"/>
            <a:ext cx="610107" cy="6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856811"/>
            <a:ext cx="2720497" cy="16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reenhouse effec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58" y="5360204"/>
            <a:ext cx="1870092" cy="11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187" y="4442175"/>
            <a:ext cx="3194507" cy="2082792"/>
          </a:xfrm>
          <a:prstGeom prst="rect">
            <a:avLst/>
          </a:prstGeom>
        </p:spPr>
      </p:pic>
      <p:pic>
        <p:nvPicPr>
          <p:cNvPr id="5126" name="Picture 6" descr="See the source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60" y="3683841"/>
            <a:ext cx="1456120" cy="11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xplosion 2 23"/>
          <p:cNvSpPr/>
          <p:nvPr/>
        </p:nvSpPr>
        <p:spPr>
          <a:xfrm>
            <a:off x="5349857" y="85801"/>
            <a:ext cx="2809629" cy="989810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Changes in our Local Area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EBDEE0-7196-46A3-A0B8-005CFC378C35}"/>
              </a:ext>
            </a:extLst>
          </p:cNvPr>
          <p:cNvSpPr/>
          <p:nvPr/>
        </p:nvSpPr>
        <p:spPr>
          <a:xfrm>
            <a:off x="8242790" y="23690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050" name="Picture 2" descr="Zambia taps climate fund to battle worsening drought - EgyptToday">
            <a:extLst>
              <a:ext uri="{FF2B5EF4-FFF2-40B4-BE49-F238E27FC236}">
                <a16:creationId xmlns:a16="http://schemas.microsoft.com/office/drawing/2014/main" id="{6918073A-671A-447E-A54F-B4899E53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70" y="3625297"/>
            <a:ext cx="1246796" cy="7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A: Tornadoes, climate change and why Dixie is the new tornado alley |  PreventionWeb">
            <a:extLst>
              <a:ext uri="{FF2B5EF4-FFF2-40B4-BE49-F238E27FC236}">
                <a16:creationId xmlns:a16="http://schemas.microsoft.com/office/drawing/2014/main" id="{068AA517-810B-4D3C-8DED-1121770F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03" y="3640073"/>
            <a:ext cx="1303629" cy="7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5 worst UK floods in modern history | Sky HISTORY TV Channel">
            <a:extLst>
              <a:ext uri="{FF2B5EF4-FFF2-40B4-BE49-F238E27FC236}">
                <a16:creationId xmlns:a16="http://schemas.microsoft.com/office/drawing/2014/main" id="{CB1AD43C-D39E-41FE-891F-3FD4540F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58" y="4921868"/>
            <a:ext cx="1267635" cy="7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EYFS – </a:t>
            </a:r>
            <a:r>
              <a:rPr lang="en-GB" sz="4400" b="1" dirty="0" err="1">
                <a:latin typeface="Sassoon Penpals" panose="02000400000000000000" pitchFamily="50" charset="0"/>
              </a:rPr>
              <a:t>PaWS</a:t>
            </a:r>
            <a:endParaRPr lang="en-GB" sz="4400" b="1" dirty="0">
              <a:latin typeface="Sassoon Penpals" panose="02000400000000000000" pitchFamily="50" charset="0"/>
            </a:endParaRP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99652" y="1224001"/>
            <a:ext cx="4248856" cy="2453259"/>
            <a:chOff x="5095011" y="4070365"/>
            <a:chExt cx="4464000" cy="2580553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5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3942" y="4163364"/>
              <a:ext cx="57757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80326" y="4553641"/>
              <a:ext cx="1098916" cy="48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sz="2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93968" y="4665274"/>
              <a:ext cx="1418063" cy="1985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woodland 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grassland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pond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playground</a:t>
              </a:r>
              <a:endParaRPr lang="en-GB" sz="20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54513" y="1682886"/>
            <a:ext cx="114944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8849" y="1826238"/>
            <a:ext cx="4953000" cy="19800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school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natural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building</a:t>
            </a:r>
          </a:p>
          <a:p>
            <a:pPr>
              <a:spcAft>
                <a:spcPts val="200"/>
              </a:spcAft>
            </a:pPr>
            <a:endParaRPr lang="en-GB" sz="20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5610E9-7BF3-46FE-9966-5F077E1D4A83}"/>
              </a:ext>
            </a:extLst>
          </p:cNvPr>
          <p:cNvSpPr txBox="1"/>
          <p:nvPr/>
        </p:nvSpPr>
        <p:spPr>
          <a:xfrm>
            <a:off x="8251590" y="1790696"/>
            <a:ext cx="2065144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boundary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map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symbol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route</a:t>
            </a: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46C93E70-FE33-4D5F-8824-278F1DDDC9A4}"/>
              </a:ext>
            </a:extLst>
          </p:cNvPr>
          <p:cNvSpPr/>
          <p:nvPr/>
        </p:nvSpPr>
        <p:spPr>
          <a:xfrm>
            <a:off x="141004" y="1226256"/>
            <a:ext cx="5224624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What can we find around the school grounds?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W</a:t>
            </a: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hat features are man-made?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ow can I describe a route?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ow can we create a map for the school grounds?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30" name="Picture 2" descr="13,418 Dartboard Illustrations, Royalty-Free Vector Graphics &amp; Clip Art -  iStock">
            <a:extLst>
              <a:ext uri="{FF2B5EF4-FFF2-40B4-BE49-F238E27FC236}">
                <a16:creationId xmlns:a16="http://schemas.microsoft.com/office/drawing/2014/main" id="{AE0F5D86-EE44-41C0-B99F-86269388B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672644" y="1249564"/>
            <a:ext cx="55968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Image result for uk flag">
            <a:extLst>
              <a:ext uri="{FF2B5EF4-FFF2-40B4-BE49-F238E27FC236}">
                <a16:creationId xmlns:a16="http://schemas.microsoft.com/office/drawing/2014/main" id="{966E9038-FC4D-47A0-8261-0CC078C4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67" y="125447"/>
            <a:ext cx="1344012" cy="9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xplosion 2 20">
            <a:extLst>
              <a:ext uri="{FF2B5EF4-FFF2-40B4-BE49-F238E27FC236}">
                <a16:creationId xmlns:a16="http://schemas.microsoft.com/office/drawing/2014/main" id="{A2CAC6CD-71C1-454C-9EDE-004CD55D89DD}"/>
              </a:ext>
            </a:extLst>
          </p:cNvPr>
          <p:cNvSpPr/>
          <p:nvPr/>
        </p:nvSpPr>
        <p:spPr>
          <a:xfrm>
            <a:off x="3573121" y="114859"/>
            <a:ext cx="2809629" cy="989810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Forest School</a:t>
            </a:r>
          </a:p>
        </p:txBody>
      </p:sp>
      <p:sp>
        <p:nvSpPr>
          <p:cNvPr id="42" name="Rounded Rectangle 17">
            <a:extLst>
              <a:ext uri="{FF2B5EF4-FFF2-40B4-BE49-F238E27FC236}">
                <a16:creationId xmlns:a16="http://schemas.microsoft.com/office/drawing/2014/main" id="{4F46876D-2C08-4416-8EC9-A52CB95BB3C1}"/>
              </a:ext>
            </a:extLst>
          </p:cNvPr>
          <p:cNvSpPr/>
          <p:nvPr/>
        </p:nvSpPr>
        <p:spPr>
          <a:xfrm>
            <a:off x="141005" y="757379"/>
            <a:ext cx="3432116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What features are found around our school grounds?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43" name="Rounded Rectangle 24">
            <a:extLst>
              <a:ext uri="{FF2B5EF4-FFF2-40B4-BE49-F238E27FC236}">
                <a16:creationId xmlns:a16="http://schemas.microsoft.com/office/drawing/2014/main" id="{A2E9E7D2-D89E-4DEB-B8ED-AC324933D94B}"/>
              </a:ext>
            </a:extLst>
          </p:cNvPr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44" name="Picture 8" descr="How Growing Your Knowledge Can Grow Your Business - Business Marketing  Engine">
            <a:extLst>
              <a:ext uri="{FF2B5EF4-FFF2-40B4-BE49-F238E27FC236}">
                <a16:creationId xmlns:a16="http://schemas.microsoft.com/office/drawing/2014/main" id="{355D6C77-15C5-4450-9B94-D57AEE8C4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360A2B-2856-42A1-BBF0-157FBB1E0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9" y="4188248"/>
            <a:ext cx="3573725" cy="2465870"/>
          </a:xfrm>
          <a:prstGeom prst="rect">
            <a:avLst/>
          </a:prstGeom>
        </p:spPr>
      </p:pic>
      <p:pic>
        <p:nvPicPr>
          <p:cNvPr id="46" name="Picture 4" descr="Image result for pevensey and westham">
            <a:extLst>
              <a:ext uri="{FF2B5EF4-FFF2-40B4-BE49-F238E27FC236}">
                <a16:creationId xmlns:a16="http://schemas.microsoft.com/office/drawing/2014/main" id="{C6926BF0-700D-4AA9-9758-32325DCED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19" y="3829567"/>
            <a:ext cx="1771901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ow to make a journey stick - Nature craft for kids">
            <a:extLst>
              <a:ext uri="{FF2B5EF4-FFF2-40B4-BE49-F238E27FC236}">
                <a16:creationId xmlns:a16="http://schemas.microsoft.com/office/drawing/2014/main" id="{81A57649-E199-4368-8EFA-B07BF2C8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48" y="5327325"/>
            <a:ext cx="1913750" cy="12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0F9124E8-CA90-4E07-A7D8-FEBAD7DF6B71}"/>
              </a:ext>
            </a:extLst>
          </p:cNvPr>
          <p:cNvSpPr/>
          <p:nvPr/>
        </p:nvSpPr>
        <p:spPr>
          <a:xfrm>
            <a:off x="6783596" y="3674256"/>
            <a:ext cx="2993837" cy="300621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49" name="Picture 3" descr="England, Ireland, and Scotland: SCOTLAND&#10; NORTHERN&#10; IRELAND&#10; ENGLAND&#10; WALES">
            <a:extLst>
              <a:ext uri="{FF2B5EF4-FFF2-40B4-BE49-F238E27FC236}">
                <a16:creationId xmlns:a16="http://schemas.microsoft.com/office/drawing/2014/main" id="{9142659D-63FC-4377-8AB2-35BE5F29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7463470" y="3803905"/>
            <a:ext cx="2270930" cy="26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3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EYFS – The Weather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2794219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the weather like around the world?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99652" y="1224002"/>
            <a:ext cx="4248856" cy="2694353"/>
            <a:chOff x="5095011" y="4070365"/>
            <a:chExt cx="4464000" cy="2834157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5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3942" y="4163364"/>
              <a:ext cx="57757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80326" y="4553641"/>
              <a:ext cx="1098916" cy="48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sz="2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33833" y="4665274"/>
              <a:ext cx="1098916" cy="223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wet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frost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freezing</a:t>
              </a:r>
            </a:p>
            <a:p>
              <a:pPr>
                <a:spcAft>
                  <a:spcPts val="200"/>
                </a:spcAft>
              </a:pPr>
              <a:r>
                <a:rPr lang="en-US" sz="2400" dirty="0" err="1">
                  <a:solidFill>
                    <a:srgbClr val="0070C0"/>
                  </a:solidFill>
                  <a:latin typeface="Sassoon Penpals" panose="02000400000000000000" pitchFamily="50" charset="0"/>
                </a:rPr>
                <a:t>i</a:t>
              </a:r>
              <a:r>
                <a:rPr lang="en-GB" sz="2400" dirty="0" err="1">
                  <a:solidFill>
                    <a:srgbClr val="0070C0"/>
                  </a:solidFill>
                  <a:latin typeface="Sassoon Penpals" panose="02000400000000000000" pitchFamily="50" charset="0"/>
                </a:rPr>
                <a:t>ce</a:t>
              </a:r>
              <a:endParaRPr lang="en-GB" sz="24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54513" y="1682886"/>
            <a:ext cx="114944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8849" y="1826238"/>
            <a:ext cx="4953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dry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weather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cold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hot</a:t>
            </a:r>
          </a:p>
          <a:p>
            <a:pPr>
              <a:spcAft>
                <a:spcPts val="200"/>
              </a:spcAft>
            </a:pPr>
            <a:endParaRPr lang="en-GB" sz="20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565C538F-A7AB-4346-8003-6F946BAD0071}"/>
              </a:ext>
            </a:extLst>
          </p:cNvPr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A09F2742-2D7E-435F-93C9-3DAD14102644}"/>
              </a:ext>
            </a:extLst>
          </p:cNvPr>
          <p:cNvSpPr/>
          <p:nvPr/>
        </p:nvSpPr>
        <p:spPr>
          <a:xfrm>
            <a:off x="6754672" y="3697535"/>
            <a:ext cx="2993837" cy="302800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24" name="Picture 23" descr="See the source image">
            <a:extLst>
              <a:ext uri="{FF2B5EF4-FFF2-40B4-BE49-F238E27FC236}">
                <a16:creationId xmlns:a16="http://schemas.microsoft.com/office/drawing/2014/main" id="{E1BE822B-91D0-43B2-8D72-CFE4D2A5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50E9EAA-7286-4B76-8252-CD982FF40497}"/>
              </a:ext>
            </a:extLst>
          </p:cNvPr>
          <p:cNvSpPr/>
          <p:nvPr/>
        </p:nvSpPr>
        <p:spPr>
          <a:xfrm>
            <a:off x="8214060" y="5049616"/>
            <a:ext cx="62310" cy="70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8" descr="How Growing Your Knowledge Can Grow Your Business - Business Marketing  Engine">
            <a:extLst>
              <a:ext uri="{FF2B5EF4-FFF2-40B4-BE49-F238E27FC236}">
                <a16:creationId xmlns:a16="http://schemas.microsoft.com/office/drawing/2014/main" id="{D0C152BB-4358-473B-A9C7-B07AD620A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xplosion 2 20">
            <a:extLst>
              <a:ext uri="{FF2B5EF4-FFF2-40B4-BE49-F238E27FC236}">
                <a16:creationId xmlns:a16="http://schemas.microsoft.com/office/drawing/2014/main" id="{967E2ADC-303F-4031-AFEC-9F04A6A838EF}"/>
              </a:ext>
            </a:extLst>
          </p:cNvPr>
          <p:cNvSpPr/>
          <p:nvPr/>
        </p:nvSpPr>
        <p:spPr>
          <a:xfrm>
            <a:off x="5028373" y="85611"/>
            <a:ext cx="2809629" cy="989810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1"/>
                </a:solidFill>
                <a:latin typeface="Sassoon Penpals Joined" panose="02000400000000000000" pitchFamily="50" charset="0"/>
              </a:rPr>
              <a:t>PaWS</a:t>
            </a:r>
            <a:r>
              <a:rPr lang="en-GB" sz="16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 Weather Station</a:t>
            </a:r>
          </a:p>
        </p:txBody>
      </p:sp>
      <p:pic>
        <p:nvPicPr>
          <p:cNvPr id="28" name="Picture 2" descr="See the source image">
            <a:extLst>
              <a:ext uri="{FF2B5EF4-FFF2-40B4-BE49-F238E27FC236}">
                <a16:creationId xmlns:a16="http://schemas.microsoft.com/office/drawing/2014/main" id="{48D27BEF-6D4A-43E3-A7DC-3E7D3A56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2" y="4343905"/>
            <a:ext cx="3336481" cy="21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35610E9-7BF3-46FE-9966-5F077E1D4A83}"/>
              </a:ext>
            </a:extLst>
          </p:cNvPr>
          <p:cNvSpPr txBox="1"/>
          <p:nvPr/>
        </p:nvSpPr>
        <p:spPr>
          <a:xfrm>
            <a:off x="8251590" y="1790696"/>
            <a:ext cx="206514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Equator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North Pole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S</a:t>
            </a:r>
            <a:r>
              <a:rPr lang="en-GB" sz="24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outh</a:t>
            </a: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 Pole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d</a:t>
            </a:r>
            <a:r>
              <a:rPr lang="en-GB" sz="24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esert</a:t>
            </a:r>
            <a:endParaRPr lang="en-GB" sz="2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026" name="Picture 2" descr="Sahara | Location, History, Map, Countries, Animals, &amp; Facts | Britannica">
            <a:extLst>
              <a:ext uri="{FF2B5EF4-FFF2-40B4-BE49-F238E27FC236}">
                <a16:creationId xmlns:a16="http://schemas.microsoft.com/office/drawing/2014/main" id="{2CC973E5-2AB4-45E1-A8E9-BDB55A7C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11" y="3803905"/>
            <a:ext cx="1914429" cy="12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arctica | History, Map, Climate, &amp; Facts | Britannica">
            <a:extLst>
              <a:ext uri="{FF2B5EF4-FFF2-40B4-BE49-F238E27FC236}">
                <a16:creationId xmlns:a16="http://schemas.microsoft.com/office/drawing/2014/main" id="{F0DAFC84-9C68-48B7-951B-417231A0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11" y="5207520"/>
            <a:ext cx="2057899" cy="13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dinal Directions and Ordinal Directions - Geography Realm">
            <a:extLst>
              <a:ext uri="{FF2B5EF4-FFF2-40B4-BE49-F238E27FC236}">
                <a16:creationId xmlns:a16="http://schemas.microsoft.com/office/drawing/2014/main" id="{41662134-1346-4BAF-85D9-D7FA3BFA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53" y="3803906"/>
            <a:ext cx="893799" cy="8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46C93E70-FE33-4D5F-8824-278F1DDDC9A4}"/>
              </a:ext>
            </a:extLst>
          </p:cNvPr>
          <p:cNvSpPr/>
          <p:nvPr/>
        </p:nvSpPr>
        <p:spPr>
          <a:xfrm>
            <a:off x="141004" y="1226256"/>
            <a:ext cx="5224624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weather like today?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How does the weather affect us?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the 4 seasons?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Can we forecast the weather?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it like at the North and South Pole?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it like by the Equator?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30" name="Picture 2" descr="13,418 Dartboard Illustrations, Royalty-Free Vector Graphics &amp; Clip Art -  iStock">
            <a:extLst>
              <a:ext uri="{FF2B5EF4-FFF2-40B4-BE49-F238E27FC236}">
                <a16:creationId xmlns:a16="http://schemas.microsoft.com/office/drawing/2014/main" id="{AE0F5D86-EE44-41C0-B99F-86269388B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672644" y="1249564"/>
            <a:ext cx="55968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0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EYFS – Holidays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2301525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Where do we go on holiday? Why?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99652" y="1224000"/>
            <a:ext cx="4248856" cy="2453258"/>
            <a:chOff x="5095011" y="4070365"/>
            <a:chExt cx="4464000" cy="2580553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5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3942" y="4163364"/>
              <a:ext cx="57757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80326" y="4553641"/>
              <a:ext cx="1098916" cy="48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sz="2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92781" y="4665273"/>
              <a:ext cx="1098916" cy="198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distance</a:t>
              </a:r>
            </a:p>
            <a:p>
              <a:pPr>
                <a:spcAft>
                  <a:spcPts val="200"/>
                </a:spcAft>
              </a:pPr>
              <a:r>
                <a:rPr lang="en-GB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beach</a:t>
              </a:r>
            </a:p>
            <a:p>
              <a:pPr>
                <a:spcAft>
                  <a:spcPts val="200"/>
                </a:spcAft>
              </a:pPr>
              <a:r>
                <a:rPr lang="en-US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season</a:t>
              </a:r>
            </a:p>
            <a:p>
              <a:pPr>
                <a:spcAft>
                  <a:spcPts val="200"/>
                </a:spcAft>
              </a:pPr>
              <a:r>
                <a:rPr lang="en-US" sz="24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location</a:t>
              </a:r>
              <a:endParaRPr lang="en-GB" sz="14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54513" y="1682886"/>
            <a:ext cx="1149445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7899" y="1825777"/>
            <a:ext cx="4953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weather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tourist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destination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travel</a:t>
            </a:r>
            <a:endParaRPr lang="en-GB" sz="2400" dirty="0">
              <a:solidFill>
                <a:srgbClr val="0070C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565C538F-A7AB-4346-8003-6F946BAD0071}"/>
              </a:ext>
            </a:extLst>
          </p:cNvPr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A09F2742-2D7E-435F-93C9-3DAD14102644}"/>
              </a:ext>
            </a:extLst>
          </p:cNvPr>
          <p:cNvSpPr/>
          <p:nvPr/>
        </p:nvSpPr>
        <p:spPr>
          <a:xfrm>
            <a:off x="6754672" y="3697535"/>
            <a:ext cx="2993837" cy="3028004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24" name="Picture 23" descr="See the source image">
            <a:extLst>
              <a:ext uri="{FF2B5EF4-FFF2-40B4-BE49-F238E27FC236}">
                <a16:creationId xmlns:a16="http://schemas.microsoft.com/office/drawing/2014/main" id="{E1BE822B-91D0-43B2-8D72-CFE4D2A5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60" y="4782952"/>
            <a:ext cx="2892277" cy="1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ow Growing Your Knowledge Can Grow Your Business - Business Marketing  Engine">
            <a:extLst>
              <a:ext uri="{FF2B5EF4-FFF2-40B4-BE49-F238E27FC236}">
                <a16:creationId xmlns:a16="http://schemas.microsoft.com/office/drawing/2014/main" id="{D0C152BB-4358-473B-A9C7-B07AD620A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35610E9-7BF3-46FE-9966-5F077E1D4A83}"/>
              </a:ext>
            </a:extLst>
          </p:cNvPr>
          <p:cNvSpPr txBox="1"/>
          <p:nvPr/>
        </p:nvSpPr>
        <p:spPr>
          <a:xfrm>
            <a:off x="8251590" y="1789564"/>
            <a:ext cx="206514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Equator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North Pole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S</a:t>
            </a:r>
            <a:r>
              <a:rPr lang="en-GB" sz="24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outh</a:t>
            </a:r>
            <a:r>
              <a:rPr lang="en-GB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 Pole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0070C0"/>
                </a:solidFill>
                <a:latin typeface="Sassoon Penpals" panose="02000400000000000000" pitchFamily="50" charset="0"/>
              </a:rPr>
              <a:t>h</a:t>
            </a:r>
            <a:r>
              <a:rPr lang="en-GB" sz="24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oliday</a:t>
            </a:r>
            <a:endParaRPr lang="en-GB" sz="2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030" name="Picture 6" descr="Cardinal Directions and Ordinal Directions - Geography Realm">
            <a:extLst>
              <a:ext uri="{FF2B5EF4-FFF2-40B4-BE49-F238E27FC236}">
                <a16:creationId xmlns:a16="http://schemas.microsoft.com/office/drawing/2014/main" id="{41662134-1346-4BAF-85D9-D7FA3BFA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53" y="3803906"/>
            <a:ext cx="893799" cy="8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46C93E70-FE33-4D5F-8824-278F1DDDC9A4}"/>
              </a:ext>
            </a:extLst>
          </p:cNvPr>
          <p:cNvSpPr/>
          <p:nvPr/>
        </p:nvSpPr>
        <p:spPr>
          <a:xfrm>
            <a:off x="141004" y="1226256"/>
            <a:ext cx="5224624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W</a:t>
            </a:r>
            <a:r>
              <a:rPr lang="en-GB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here are we going on holiday?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we doing on holiday?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H</a:t>
            </a:r>
            <a:r>
              <a:rPr lang="en-GB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ow are we travelling to our destination?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A</a:t>
            </a:r>
            <a:r>
              <a:rPr lang="en-GB" sz="2400" dirty="0">
                <a:solidFill>
                  <a:schemeClr val="tx1"/>
                </a:solidFill>
                <a:latin typeface="Sassoon Penpals" panose="02000400000000000000" pitchFamily="50" charset="0"/>
              </a:rPr>
              <a:t>re all holidays the same?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30" name="Picture 2" descr="13,418 Dartboard Illustrations, Royalty-Free Vector Graphics &amp; Clip Art -  iStock">
            <a:extLst>
              <a:ext uri="{FF2B5EF4-FFF2-40B4-BE49-F238E27FC236}">
                <a16:creationId xmlns:a16="http://schemas.microsoft.com/office/drawing/2014/main" id="{AE0F5D86-EE44-41C0-B99F-86269388B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672644" y="1249564"/>
            <a:ext cx="55968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best family holiday destinations | Discover | TUI.co.uk">
            <a:extLst>
              <a:ext uri="{FF2B5EF4-FFF2-40B4-BE49-F238E27FC236}">
                <a16:creationId xmlns:a16="http://schemas.microsoft.com/office/drawing/2014/main" id="{3803EA5E-2A5E-4042-94AD-D5B265E09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3" y="4240963"/>
            <a:ext cx="1698213" cy="11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 Best Beaches in Eastbourne, East Sussex | PlanetWare">
            <a:extLst>
              <a:ext uri="{FF2B5EF4-FFF2-40B4-BE49-F238E27FC236}">
                <a16:creationId xmlns:a16="http://schemas.microsoft.com/office/drawing/2014/main" id="{B2173950-E1CC-4121-8883-1E2E41BA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3" y="5464751"/>
            <a:ext cx="1698213" cy="11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1 of the Best Camping Apps Out There | Pure Leisure Blog">
            <a:extLst>
              <a:ext uri="{FF2B5EF4-FFF2-40B4-BE49-F238E27FC236}">
                <a16:creationId xmlns:a16="http://schemas.microsoft.com/office/drawing/2014/main" id="{E314E2F1-C3E8-45CF-BEA2-17DA128D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3" y="5225056"/>
            <a:ext cx="2084714" cy="13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 Puzzling Plane Disappearances | Britannica">
            <a:extLst>
              <a:ext uri="{FF2B5EF4-FFF2-40B4-BE49-F238E27FC236}">
                <a16:creationId xmlns:a16="http://schemas.microsoft.com/office/drawing/2014/main" id="{4DA8110C-4D0F-48ED-B8BC-83CFC928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51" y="3803905"/>
            <a:ext cx="1698213" cy="12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can i protect my car | how can i stop my car being stolen">
            <a:extLst>
              <a:ext uri="{FF2B5EF4-FFF2-40B4-BE49-F238E27FC236}">
                <a16:creationId xmlns:a16="http://schemas.microsoft.com/office/drawing/2014/main" id="{E2B95935-2A6E-4329-97F2-91524D75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2" y="3871899"/>
            <a:ext cx="1574263" cy="10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you should know about managing holidays in your business - Keeping HR  Simple">
            <a:extLst>
              <a:ext uri="{FF2B5EF4-FFF2-40B4-BE49-F238E27FC236}">
                <a16:creationId xmlns:a16="http://schemas.microsoft.com/office/drawing/2014/main" id="{743195B1-C63E-4954-B1D3-F5006768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93" y="5236945"/>
            <a:ext cx="1870215" cy="12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9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Year 1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032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9B44245-A77E-4069-B5BD-AC5E9240FC8C}"/>
              </a:ext>
            </a:extLst>
          </p:cNvPr>
          <p:cNvSpPr/>
          <p:nvPr/>
        </p:nvSpPr>
        <p:spPr>
          <a:xfrm>
            <a:off x="6783596" y="3674256"/>
            <a:ext cx="2993837" cy="300621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40" name="Picture 3" descr="England, Ireland, and Scotland: SCOTLAND&#10; NORTHERN&#10; IRELAND&#10; ENGLAND&#10; WALES">
            <a:extLst>
              <a:ext uri="{FF2B5EF4-FFF2-40B4-BE49-F238E27FC236}">
                <a16:creationId xmlns:a16="http://schemas.microsoft.com/office/drawing/2014/main" id="{3F6D928D-0AFA-450A-B459-43C69E01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7542658" y="3983642"/>
            <a:ext cx="2174622" cy="2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1 – Pevensey and Westham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6" y="757379"/>
            <a:ext cx="2646238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What is the geography of where I live?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30" name="Picture 5" descr="Image result for uk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67" y="125447"/>
            <a:ext cx="1344012" cy="9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7"/>
            <a:ext cx="4669258" cy="2693774"/>
            <a:chOff x="5095011" y="4070366"/>
            <a:chExt cx="4464000" cy="2833550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10500" y="4463754"/>
              <a:ext cx="1098916" cy="92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23888" y="4378693"/>
              <a:ext cx="1414642" cy="252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countryside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local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village 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transport residential economic activity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70C0"/>
                  </a:solidFill>
                  <a:latin typeface="Sassoon Penpals" panose="02000400000000000000" pitchFamily="50" charset="0"/>
                </a:rPr>
                <a:t>public services</a:t>
              </a: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33776" y="1619862"/>
            <a:ext cx="11494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UK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town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map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building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castle 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city 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6600"/>
                </a:solidFill>
                <a:latin typeface="Sassoon Penpals" panose="02000400000000000000" pitchFamily="50" charset="0"/>
              </a:rPr>
              <a:t>beach</a:t>
            </a: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5565" y="1578711"/>
            <a:ext cx="1149445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geography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symbol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capital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country</a:t>
            </a: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coast</a:t>
            </a: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1" name="Explosion 2 2">
            <a:extLst>
              <a:ext uri="{FF2B5EF4-FFF2-40B4-BE49-F238E27FC236}">
                <a16:creationId xmlns:a16="http://schemas.microsoft.com/office/drawing/2014/main" id="{21A30AE6-434A-47B9-BC9F-F67FB5C5B958}"/>
              </a:ext>
            </a:extLst>
          </p:cNvPr>
          <p:cNvSpPr/>
          <p:nvPr/>
        </p:nvSpPr>
        <p:spPr>
          <a:xfrm>
            <a:off x="7000927" y="554920"/>
            <a:ext cx="2809629" cy="989810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Exploring our Local Area</a:t>
            </a:r>
          </a:p>
        </p:txBody>
      </p:sp>
      <p:pic>
        <p:nvPicPr>
          <p:cNvPr id="42" name="Picture 2" descr="Image result for pevensey and westham">
            <a:extLst>
              <a:ext uri="{FF2B5EF4-FFF2-40B4-BE49-F238E27FC236}">
                <a16:creationId xmlns:a16="http://schemas.microsoft.com/office/drawing/2014/main" id="{A53EFAA8-B359-4A6F-9C2C-27B81B96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4" y="4197294"/>
            <a:ext cx="1943080" cy="12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 result for pevensey and westham church">
            <a:extLst>
              <a:ext uri="{FF2B5EF4-FFF2-40B4-BE49-F238E27FC236}">
                <a16:creationId xmlns:a16="http://schemas.microsoft.com/office/drawing/2014/main" id="{61D0EBDA-6DA8-41F9-A05C-B5CFE8DC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07" y="3770646"/>
            <a:ext cx="1461262" cy="10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pevensey and westham castle">
            <a:extLst>
              <a:ext uri="{FF2B5EF4-FFF2-40B4-BE49-F238E27FC236}">
                <a16:creationId xmlns:a16="http://schemas.microsoft.com/office/drawing/2014/main" id="{63AD3BA7-9DBF-4D13-A38A-6940ADA5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0" y="5557461"/>
            <a:ext cx="1890396" cy="11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Image result for pevensey bay">
            <a:extLst>
              <a:ext uri="{FF2B5EF4-FFF2-40B4-BE49-F238E27FC236}">
                <a16:creationId xmlns:a16="http://schemas.microsoft.com/office/drawing/2014/main" id="{2C79E1AC-92EF-4DE6-ABB8-4355E6E6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56" y="5839955"/>
            <a:ext cx="1729367" cy="8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Image result for Sheep Field">
            <a:extLst>
              <a:ext uri="{FF2B5EF4-FFF2-40B4-BE49-F238E27FC236}">
                <a16:creationId xmlns:a16="http://schemas.microsoft.com/office/drawing/2014/main" id="{A936C70A-6F07-4B4B-B57A-9009858F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62" y="4886576"/>
            <a:ext cx="1291351" cy="8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CDD4CC-49F4-4DEB-A979-3951C071894C}"/>
              </a:ext>
            </a:extLst>
          </p:cNvPr>
          <p:cNvSpPr/>
          <p:nvPr/>
        </p:nvSpPr>
        <p:spPr>
          <a:xfrm>
            <a:off x="222260" y="1770046"/>
            <a:ext cx="4953000" cy="16979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What features do you find in Pevensey and Westham?</a:t>
            </a:r>
            <a:r>
              <a:rPr lang="en-US" sz="1600" dirty="0">
                <a:latin typeface="Sassoon Penpals" panose="02000400000000000000" pitchFamily="50" charset="0"/>
              </a:rPr>
              <a:t>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latin typeface="Sassoon Penpals" panose="02000400000000000000" pitchFamily="50" charset="0"/>
              </a:rPr>
              <a:t>Where are they in relation to the school?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latin typeface="Sassoon Penpals" panose="02000400000000000000" pitchFamily="50" charset="0"/>
              </a:rPr>
              <a:t>W</a:t>
            </a:r>
            <a:r>
              <a:rPr lang="en-GB" sz="1600" dirty="0">
                <a:latin typeface="Sassoon Penpals" panose="02000400000000000000" pitchFamily="50" charset="0"/>
              </a:rPr>
              <a:t>hat route would you take when going on a tour of </a:t>
            </a:r>
            <a:r>
              <a:rPr lang="en-GB" sz="1600" dirty="0" err="1">
                <a:latin typeface="Sassoon Penpals" panose="02000400000000000000" pitchFamily="50" charset="0"/>
              </a:rPr>
              <a:t>PaW</a:t>
            </a:r>
            <a:r>
              <a:rPr lang="en-GB" sz="1600" dirty="0">
                <a:latin typeface="Sassoon Penpals" panose="02000400000000000000" pitchFamily="50" charset="0"/>
              </a:rPr>
              <a:t>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How is the land used around our local area?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How has Pevensey and Westham changed?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latin typeface="Sassoon Penpals" panose="02000400000000000000" pitchFamily="50" charset="0"/>
              </a:rPr>
              <a:t>What is the United Kingdom? Where do we live?</a:t>
            </a:r>
          </a:p>
        </p:txBody>
      </p:sp>
      <p:pic>
        <p:nvPicPr>
          <p:cNvPr id="50" name="Picture 6" descr="Cardinal Directions and Ordinal Directions - Geography Realm">
            <a:extLst>
              <a:ext uri="{FF2B5EF4-FFF2-40B4-BE49-F238E27FC236}">
                <a16:creationId xmlns:a16="http://schemas.microsoft.com/office/drawing/2014/main" id="{C9FAF2A1-059F-4608-9C95-E3227A78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9" y="4286414"/>
            <a:ext cx="780906" cy="7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27838C4-14BC-47FB-B94E-C567921D1D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7030" y="4466918"/>
            <a:ext cx="2405560" cy="1190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9B217-4E49-4921-A286-1172486156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1636" y="5776370"/>
            <a:ext cx="1722056" cy="8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E26E19FD-2591-4B0E-BED0-743E018AF8EB}"/>
              </a:ext>
            </a:extLst>
          </p:cNvPr>
          <p:cNvSpPr/>
          <p:nvPr/>
        </p:nvSpPr>
        <p:spPr>
          <a:xfrm>
            <a:off x="6783596" y="3674256"/>
            <a:ext cx="2993837" cy="300621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Map </a:t>
            </a:r>
          </a:p>
        </p:txBody>
      </p:sp>
      <p:pic>
        <p:nvPicPr>
          <p:cNvPr id="40" name="Picture 3" descr="England, Ireland, and Scotland: SCOTLAND&#10; NORTHERN&#10; IRELAND&#10; ENGLAND&#10; WALES">
            <a:extLst>
              <a:ext uri="{FF2B5EF4-FFF2-40B4-BE49-F238E27FC236}">
                <a16:creationId xmlns:a16="http://schemas.microsoft.com/office/drawing/2014/main" id="{FF7229DC-54A1-44A1-AF81-899C1D3D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7358632" y="4026798"/>
            <a:ext cx="2247626" cy="26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39445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r>
              <a:rPr lang="en-GB" sz="4400" b="1" dirty="0">
                <a:latin typeface="Sassoon Penpals" panose="02000400000000000000" pitchFamily="50" charset="0"/>
              </a:rPr>
              <a:t>Year 1 – The Sunshine Coast</a:t>
            </a:r>
          </a:p>
        </p:txBody>
      </p:sp>
      <p:pic>
        <p:nvPicPr>
          <p:cNvPr id="29" name="Picture 2" descr="Pevensey and Westham schoo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3" y="103846"/>
            <a:ext cx="687754" cy="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141004" y="1226256"/>
            <a:ext cx="4781489" cy="230315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features are found at the seaside?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Why</a:t>
            </a: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 do people go on holiday to the seaside?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How have seaside holidays changed?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habitats and animals are found by the seaside?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negative impacts are people having on the seaside?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What are potential solutions to these problems?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US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129253" y="1279001"/>
            <a:ext cx="5122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291136" y="103846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Sassoon Penpals" panose="02000400000000000000" pitchFamily="50" charset="0"/>
              </a:rPr>
              <a:t>Geography</a:t>
            </a:r>
            <a:endParaRPr lang="en-GB" sz="700" dirty="0">
              <a:solidFill>
                <a:schemeClr val="bg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005" y="757379"/>
            <a:ext cx="3066021" cy="35087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Sassoon Penpals Joined" panose="02000400000000000000" pitchFamily="50" charset="0"/>
              </a:rPr>
              <a:t>Why do we love being beside the sea so much?</a:t>
            </a:r>
            <a:endParaRPr lang="en-GB" sz="14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1004" y="3674256"/>
            <a:ext cx="6447803" cy="3051283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Knowledge </a:t>
            </a:r>
          </a:p>
        </p:txBody>
      </p:sp>
      <p:pic>
        <p:nvPicPr>
          <p:cNvPr id="1027" name="Picture 3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0"/>
          <a:stretch>
            <a:fillRect/>
          </a:stretch>
        </p:blipFill>
        <p:spPr bwMode="auto">
          <a:xfrm>
            <a:off x="8978736" y="3808423"/>
            <a:ext cx="715051" cy="7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5" descr="Image result for uk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59" y="144084"/>
            <a:ext cx="1344012" cy="9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ow Growing Your Knowledge Can Grow Your Business - Business Marketing  En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9325" r="15329" b="17166"/>
          <a:stretch/>
        </p:blipFill>
        <p:spPr bwMode="auto">
          <a:xfrm>
            <a:off x="5991810" y="3803905"/>
            <a:ext cx="4553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79251" y="1223999"/>
            <a:ext cx="4669258" cy="3094997"/>
            <a:chOff x="5095011" y="4070366"/>
            <a:chExt cx="4464000" cy="3255590"/>
          </a:xfrm>
        </p:grpSpPr>
        <p:sp>
          <p:nvSpPr>
            <p:cNvPr id="32" name="Rounded Rectangle 31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600"/>
                </a:spcAft>
              </a:pPr>
              <a:r>
                <a:rPr lang="en-GB" sz="2400" b="1" dirty="0">
                  <a:solidFill>
                    <a:schemeClr val="tx1"/>
                  </a:solidFill>
                  <a:latin typeface="Sassoon Penpals" panose="02000400000000000000" pitchFamily="50" charset="0"/>
                </a:rPr>
                <a:t>Vocabulary</a:t>
              </a:r>
            </a:p>
          </p:txBody>
        </p:sp>
        <p:pic>
          <p:nvPicPr>
            <p:cNvPr id="33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876306" y="4224244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259939" y="4460799"/>
              <a:ext cx="1098916" cy="23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building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country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beach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coast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w</a:t>
              </a:r>
              <a:r>
                <a:rPr lang="en-GB" sz="1600" dirty="0" err="1">
                  <a:solidFill>
                    <a:srgbClr val="006600"/>
                  </a:solidFill>
                  <a:latin typeface="Sassoon Penpals" panose="02000400000000000000" pitchFamily="50" charset="0"/>
                </a:rPr>
                <a:t>eather</a:t>
              </a: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</a:t>
              </a:r>
              <a:r>
                <a:rPr lang="en-GB" sz="1600" dirty="0" err="1">
                  <a:solidFill>
                    <a:srgbClr val="006600"/>
                  </a:solidFill>
                  <a:latin typeface="Sassoon Penpals" panose="02000400000000000000" pitchFamily="50" charset="0"/>
                </a:rPr>
                <a:t>limate</a:t>
              </a: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</a:t>
              </a:r>
              <a:r>
                <a:rPr lang="en-GB" sz="1600" dirty="0" err="1">
                  <a:solidFill>
                    <a:srgbClr val="006600"/>
                  </a:solidFill>
                  <a:latin typeface="Sassoon Penpals" panose="02000400000000000000" pitchFamily="50" charset="0"/>
                </a:rPr>
                <a:t>apital</a:t>
              </a: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70C0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9229" y="4460799"/>
              <a:ext cx="1098916" cy="286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countryside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shop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local 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sea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town</a:t>
              </a:r>
            </a:p>
            <a:p>
              <a:pPr>
                <a:spcAft>
                  <a:spcPts val="200"/>
                </a:spcAft>
              </a:pPr>
              <a:r>
                <a:rPr lang="en-GB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road</a:t>
              </a:r>
            </a:p>
            <a:p>
              <a:pPr>
                <a:spcAft>
                  <a:spcPts val="200"/>
                </a:spcAft>
              </a:pPr>
              <a:r>
                <a:rPr lang="en-US" sz="1600" dirty="0">
                  <a:solidFill>
                    <a:srgbClr val="006600"/>
                  </a:solidFill>
                  <a:latin typeface="Sassoon Penpals" panose="02000400000000000000" pitchFamily="50" charset="0"/>
                </a:rPr>
                <a:t>s</a:t>
              </a:r>
              <a:r>
                <a:rPr lang="en-GB" sz="1600" dirty="0" err="1">
                  <a:solidFill>
                    <a:srgbClr val="006600"/>
                  </a:solidFill>
                  <a:latin typeface="Sassoon Penpals" panose="02000400000000000000" pitchFamily="50" charset="0"/>
                </a:rPr>
                <a:t>easide</a:t>
              </a: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6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  <a:p>
              <a:pPr>
                <a:spcAft>
                  <a:spcPts val="200"/>
                </a:spcAft>
              </a:pPr>
              <a:endParaRPr lang="en-GB" sz="1400" dirty="0">
                <a:solidFill>
                  <a:srgbClr val="006600"/>
                </a:solidFill>
                <a:latin typeface="Sassoon Penpals" panose="02000400000000000000" pitchFamily="50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401520" y="1593381"/>
            <a:ext cx="114944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leisure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u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rban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r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ural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r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esort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</a:t>
            </a: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ide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h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abitat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t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ourism</a:t>
            </a:r>
            <a:endParaRPr lang="en-GB" sz="16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1559" y="1593381"/>
            <a:ext cx="114944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season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UK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island 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human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physical</a:t>
            </a:r>
          </a:p>
          <a:p>
            <a:pPr>
              <a:spcAft>
                <a:spcPts val="200"/>
              </a:spcAft>
            </a:pPr>
            <a:r>
              <a:rPr lang="en-GB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recreation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  <a:latin typeface="Sassoon Penpals" panose="02000400000000000000" pitchFamily="50" charset="0"/>
              </a:rPr>
              <a:t>p</a:t>
            </a:r>
            <a:r>
              <a:rPr lang="en-GB" sz="1600" dirty="0" err="1">
                <a:solidFill>
                  <a:srgbClr val="0070C0"/>
                </a:solidFill>
                <a:latin typeface="Sassoon Penpals" panose="02000400000000000000" pitchFamily="50" charset="0"/>
              </a:rPr>
              <a:t>ollution</a:t>
            </a:r>
            <a:endParaRPr lang="en-GB" sz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14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6969089" y="793525"/>
            <a:ext cx="2323912" cy="745621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assoon Penpals Joined" panose="02000400000000000000" pitchFamily="50" charset="0"/>
              </a:rPr>
              <a:t>Beach Trip</a:t>
            </a:r>
          </a:p>
        </p:txBody>
      </p:sp>
      <p:pic>
        <p:nvPicPr>
          <p:cNvPr id="2050" name="Picture 2" descr="Image result for eastbourne seafront">
            <a:extLst>
              <a:ext uri="{FF2B5EF4-FFF2-40B4-BE49-F238E27FC236}">
                <a16:creationId xmlns:a16="http://schemas.microsoft.com/office/drawing/2014/main" id="{1FA2608A-47D2-4115-ADCB-A370AA2A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" y="4132365"/>
            <a:ext cx="1792456" cy="11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stbourne seafront victorian">
            <a:extLst>
              <a:ext uri="{FF2B5EF4-FFF2-40B4-BE49-F238E27FC236}">
                <a16:creationId xmlns:a16="http://schemas.microsoft.com/office/drawing/2014/main" id="{77D94B05-B527-4918-A30D-AA1CBF09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" y="5328300"/>
            <a:ext cx="1792456" cy="13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EE2A38-B757-4962-B4E7-3C752E745B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7962" y="3837627"/>
            <a:ext cx="2139603" cy="1306243"/>
          </a:xfrm>
          <a:prstGeom prst="rect">
            <a:avLst/>
          </a:prstGeom>
        </p:spPr>
      </p:pic>
      <p:pic>
        <p:nvPicPr>
          <p:cNvPr id="2054" name="Picture 6" descr="Image result for seaside holiday">
            <a:extLst>
              <a:ext uri="{FF2B5EF4-FFF2-40B4-BE49-F238E27FC236}">
                <a16:creationId xmlns:a16="http://schemas.microsoft.com/office/drawing/2014/main" id="{C53C659C-3761-49D3-B082-83FE7698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62" y="5281583"/>
            <a:ext cx="1654574" cy="13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ockpooling">
            <a:extLst>
              <a:ext uri="{FF2B5EF4-FFF2-40B4-BE49-F238E27FC236}">
                <a16:creationId xmlns:a16="http://schemas.microsoft.com/office/drawing/2014/main" id="{303A9DC3-FCC0-41D1-A8BE-7ABF0AFA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29" y="3837627"/>
            <a:ext cx="1362719" cy="11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ockpooling litter">
            <a:extLst>
              <a:ext uri="{FF2B5EF4-FFF2-40B4-BE49-F238E27FC236}">
                <a16:creationId xmlns:a16="http://schemas.microsoft.com/office/drawing/2014/main" id="{273A2500-076D-4432-AF3D-340621CC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67" y="5199897"/>
            <a:ext cx="2038651" cy="14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8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8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697" y="1421005"/>
            <a:ext cx="9180188" cy="4015991"/>
            <a:chOff x="352697" y="2321005"/>
            <a:chExt cx="9180188" cy="4015991"/>
          </a:xfrm>
        </p:grpSpPr>
        <p:sp>
          <p:nvSpPr>
            <p:cNvPr id="26" name="Rectangle 25"/>
            <p:cNvSpPr/>
            <p:nvPr/>
          </p:nvSpPr>
          <p:spPr>
            <a:xfrm>
              <a:off x="352697" y="2321005"/>
              <a:ext cx="9180188" cy="221599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GB" sz="13800" b="1" dirty="0">
                  <a:latin typeface="Sassoon Penpals" panose="02000400000000000000" pitchFamily="50" charset="0"/>
                </a:rPr>
                <a:t>Year 2</a:t>
              </a:r>
            </a:p>
          </p:txBody>
        </p:sp>
        <p:pic>
          <p:nvPicPr>
            <p:cNvPr id="29" name="Picture 2" descr="Pevensey and Westham school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91" y="4536996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49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</TotalTime>
  <Words>1682</Words>
  <Application>Microsoft Office PowerPoint</Application>
  <PresentationFormat>A4 Paper (210x297 mm)</PresentationFormat>
  <Paragraphs>691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Sassoon Penpals</vt:lpstr>
      <vt:lpstr>Sassoon Penpals Joined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Pevensey and Westham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mcarter</dc:creator>
  <cp:lastModifiedBy>Liz Smith</cp:lastModifiedBy>
  <cp:revision>290</cp:revision>
  <cp:lastPrinted>2023-02-20T15:34:25Z</cp:lastPrinted>
  <dcterms:created xsi:type="dcterms:W3CDTF">2021-01-16T16:53:53Z</dcterms:created>
  <dcterms:modified xsi:type="dcterms:W3CDTF">2024-04-01T11:32:55Z</dcterms:modified>
</cp:coreProperties>
</file>