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1" r:id="rId2"/>
    <p:sldId id="341" r:id="rId3"/>
    <p:sldId id="305" r:id="rId4"/>
    <p:sldId id="308" r:id="rId5"/>
    <p:sldId id="330" r:id="rId6"/>
    <p:sldId id="327" r:id="rId7"/>
    <p:sldId id="342" r:id="rId8"/>
    <p:sldId id="326" r:id="rId9"/>
    <p:sldId id="313" r:id="rId10"/>
    <p:sldId id="331" r:id="rId11"/>
    <p:sldId id="329" r:id="rId12"/>
    <p:sldId id="316" r:id="rId13"/>
    <p:sldId id="317" r:id="rId14"/>
    <p:sldId id="332" r:id="rId15"/>
    <p:sldId id="319" r:id="rId16"/>
    <p:sldId id="320" r:id="rId17"/>
    <p:sldId id="321" r:id="rId18"/>
    <p:sldId id="310" r:id="rId19"/>
    <p:sldId id="343" r:id="rId20"/>
    <p:sldId id="306" r:id="rId21"/>
    <p:sldId id="322" r:id="rId22"/>
    <p:sldId id="323" r:id="rId23"/>
    <p:sldId id="324" r:id="rId24"/>
  </p:sldIdLst>
  <p:sldSz cx="9906000" cy="6858000" type="A4"/>
  <p:notesSz cx="6870700" cy="100060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009900"/>
    <a:srgbClr val="FF8B8B"/>
    <a:srgbClr val="FF0000"/>
    <a:srgbClr val="FFD5D5"/>
    <a:srgbClr val="FF5757"/>
    <a:srgbClr val="E5D3D6"/>
    <a:srgbClr val="F2E4B0"/>
    <a:srgbClr val="B9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13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AB84D0-C077-41BA-A2FA-8D3C0F5C2E48}"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121504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B84D0-C077-41BA-A2FA-8D3C0F5C2E48}"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151110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B84D0-C077-41BA-A2FA-8D3C0F5C2E48}"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5393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B84D0-C077-41BA-A2FA-8D3C0F5C2E48}"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285297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AB84D0-C077-41BA-A2FA-8D3C0F5C2E48}"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1035733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AB84D0-C077-41BA-A2FA-8D3C0F5C2E48}" type="datetimeFigureOut">
              <a:rPr lang="en-GB" smtClean="0"/>
              <a:t>04/04/2024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412117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AB84D0-C077-41BA-A2FA-8D3C0F5C2E48}" type="datetimeFigureOut">
              <a:rPr lang="en-GB" smtClean="0"/>
              <a:t>04/04/2024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111071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AB84D0-C077-41BA-A2FA-8D3C0F5C2E48}" type="datetimeFigureOut">
              <a:rPr lang="en-GB" smtClean="0"/>
              <a:t>04/04/2024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208317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B84D0-C077-41BA-A2FA-8D3C0F5C2E48}" type="datetimeFigureOut">
              <a:rPr lang="en-GB" smtClean="0"/>
              <a:t>04/04/2024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245367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B84D0-C077-41BA-A2FA-8D3C0F5C2E48}" type="datetimeFigureOut">
              <a:rPr lang="en-GB" smtClean="0"/>
              <a:t>04/04/2024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144948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B84D0-C077-41BA-A2FA-8D3C0F5C2E48}" type="datetimeFigureOut">
              <a:rPr lang="en-GB" smtClean="0"/>
              <a:t>04/04/2024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AF2B-90F6-4A5A-BF2E-49DFD9A0E043}" type="slidenum">
              <a:rPr lang="en-GB" smtClean="0"/>
              <a:t>‹#›</a:t>
            </a:fld>
            <a:endParaRPr lang="en-GB"/>
          </a:p>
        </p:txBody>
      </p:sp>
    </p:spTree>
    <p:extLst>
      <p:ext uri="{BB962C8B-B14F-4D97-AF65-F5344CB8AC3E}">
        <p14:creationId xmlns:p14="http://schemas.microsoft.com/office/powerpoint/2010/main" val="3897463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50000">
              <a:schemeClr val="accent5">
                <a:lumMod val="60000"/>
                <a:lumOff val="40000"/>
              </a:schemeClr>
            </a:gs>
            <a:gs pos="85000">
              <a:schemeClr val="accent5">
                <a:lumMod val="75000"/>
              </a:schemeClr>
            </a:gs>
            <a:gs pos="100000">
              <a:schemeClr val="accent5">
                <a:lumMod val="5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B84D0-C077-41BA-A2FA-8D3C0F5C2E48}" type="datetimeFigureOut">
              <a:rPr lang="en-GB" smtClean="0"/>
              <a:t>04/04/2024</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6AF2B-90F6-4A5A-BF2E-49DFD9A0E043}" type="slidenum">
              <a:rPr lang="en-GB" smtClean="0"/>
              <a:t>‹#›</a:t>
            </a:fld>
            <a:endParaRPr lang="en-GB"/>
          </a:p>
        </p:txBody>
      </p:sp>
    </p:spTree>
    <p:extLst>
      <p:ext uri="{BB962C8B-B14F-4D97-AF65-F5344CB8AC3E}">
        <p14:creationId xmlns:p14="http://schemas.microsoft.com/office/powerpoint/2010/main" val="60079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image" Target="../media/image13.jpeg"/><Relationship Id="rId7" Type="http://schemas.openxmlformats.org/officeDocument/2006/relationships/image" Target="../media/image6.png"/><Relationship Id="rId12" Type="http://schemas.openxmlformats.org/officeDocument/2006/relationships/image" Target="../media/image22.jpeg"/><Relationship Id="rId17"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10.jpeg"/><Relationship Id="rId5" Type="http://schemas.openxmlformats.org/officeDocument/2006/relationships/image" Target="../media/image23.png"/><Relationship Id="rId15" Type="http://schemas.microsoft.com/office/2007/relationships/hdphoto" Target="../media/hdphoto1.wdp"/><Relationship Id="rId10" Type="http://schemas.openxmlformats.org/officeDocument/2006/relationships/image" Target="../media/image9.jpeg"/><Relationship Id="rId19" Type="http://schemas.openxmlformats.org/officeDocument/2006/relationships/image" Target="../media/image31.png"/><Relationship Id="rId4" Type="http://schemas.openxmlformats.org/officeDocument/2006/relationships/image" Target="../media/image2.jpeg"/><Relationship Id="rId9" Type="http://schemas.openxmlformats.org/officeDocument/2006/relationships/image" Target="../media/image8.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34.jpeg"/><Relationship Id="rId3" Type="http://schemas.openxmlformats.org/officeDocument/2006/relationships/image" Target="../media/image13.jpeg"/><Relationship Id="rId21" Type="http://schemas.openxmlformats.org/officeDocument/2006/relationships/image" Target="../media/image37.jpe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33.jpeg"/><Relationship Id="rId2" Type="http://schemas.openxmlformats.org/officeDocument/2006/relationships/image" Target="../media/image1.png"/><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2.jpeg"/><Relationship Id="rId10" Type="http://schemas.openxmlformats.org/officeDocument/2006/relationships/image" Target="../media/image6.png"/><Relationship Id="rId19" Type="http://schemas.openxmlformats.org/officeDocument/2006/relationships/image" Target="../media/image35.jpeg"/><Relationship Id="rId4" Type="http://schemas.openxmlformats.org/officeDocument/2006/relationships/image" Target="../media/image2.jpeg"/><Relationship Id="rId9" Type="http://schemas.openxmlformats.org/officeDocument/2006/relationships/image" Target="../media/image11.jpeg"/><Relationship Id="rId1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38.jpeg"/><Relationship Id="rId12"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2.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5.png"/><Relationship Id="rId3" Type="http://schemas.openxmlformats.org/officeDocument/2006/relationships/image" Target="../media/image13.jpeg"/><Relationship Id="rId7" Type="http://schemas.openxmlformats.org/officeDocument/2006/relationships/image" Target="../media/image3.png"/><Relationship Id="rId12"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23.png"/><Relationship Id="rId10" Type="http://schemas.openxmlformats.org/officeDocument/2006/relationships/image" Target="../media/image42.jpeg"/><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8.png"/><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23.png"/><Relationship Id="rId12"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0.png"/><Relationship Id="rId5" Type="http://schemas.microsoft.com/office/2007/relationships/hdphoto" Target="../media/hdphoto1.wdp"/><Relationship Id="rId15" Type="http://schemas.openxmlformats.org/officeDocument/2006/relationships/image" Target="../media/image54.jpeg"/><Relationship Id="rId10"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11.jpeg"/><Relationship Id="rId1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59.jpeg"/><Relationship Id="rId18" Type="http://schemas.openxmlformats.org/officeDocument/2006/relationships/image" Target="../media/image62.jpeg"/><Relationship Id="rId3" Type="http://schemas.openxmlformats.org/officeDocument/2006/relationships/image" Target="../media/image13.jpeg"/><Relationship Id="rId7" Type="http://schemas.openxmlformats.org/officeDocument/2006/relationships/image" Target="../media/image55.png"/><Relationship Id="rId12" Type="http://schemas.openxmlformats.org/officeDocument/2006/relationships/image" Target="../media/image58.jpeg"/><Relationship Id="rId17" Type="http://schemas.openxmlformats.org/officeDocument/2006/relationships/image" Target="../media/image61.jpeg"/><Relationship Id="rId2" Type="http://schemas.openxmlformats.org/officeDocument/2006/relationships/image" Target="../media/image1.png"/><Relationship Id="rId16" Type="http://schemas.microsoft.com/office/2007/relationships/hdphoto" Target="../media/hdphoto1.wdp"/><Relationship Id="rId20"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57.jpeg"/><Relationship Id="rId5" Type="http://schemas.openxmlformats.org/officeDocument/2006/relationships/image" Target="../media/image6.png"/><Relationship Id="rId15" Type="http://schemas.openxmlformats.org/officeDocument/2006/relationships/image" Target="../media/image3.png"/><Relationship Id="rId10" Type="http://schemas.openxmlformats.org/officeDocument/2006/relationships/image" Target="../media/image56.jpeg"/><Relationship Id="rId19" Type="http://schemas.openxmlformats.org/officeDocument/2006/relationships/image" Target="../media/image63.png"/><Relationship Id="rId4" Type="http://schemas.openxmlformats.org/officeDocument/2006/relationships/image" Target="../media/image2.jpeg"/><Relationship Id="rId9" Type="http://schemas.openxmlformats.org/officeDocument/2006/relationships/image" Target="../media/image11.jpeg"/><Relationship Id="rId1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8.png"/><Relationship Id="rId3" Type="http://schemas.openxmlformats.org/officeDocument/2006/relationships/image" Target="../media/image13.jpeg"/><Relationship Id="rId7" Type="http://schemas.openxmlformats.org/officeDocument/2006/relationships/image" Target="../media/image6.png"/><Relationship Id="rId12"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7.jpeg"/><Relationship Id="rId5" Type="http://schemas.openxmlformats.org/officeDocument/2006/relationships/image" Target="../media/image3.png"/><Relationship Id="rId10" Type="http://schemas.openxmlformats.org/officeDocument/2006/relationships/image" Target="../media/image66.jpeg"/><Relationship Id="rId4" Type="http://schemas.openxmlformats.org/officeDocument/2006/relationships/image" Target="../media/image2.jpe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71.jpe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9.jpeg"/><Relationship Id="rId5" Type="http://schemas.microsoft.com/office/2007/relationships/hdphoto" Target="../media/hdphoto1.wdp"/><Relationship Id="rId15" Type="http://schemas.openxmlformats.org/officeDocument/2006/relationships/image" Target="../media/image73.jpeg"/><Relationship Id="rId10"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11.jpeg"/><Relationship Id="rId14"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4.jpeg"/><Relationship Id="rId7" Type="http://schemas.openxmlformats.org/officeDocument/2006/relationships/image" Target="../media/image6.png"/><Relationship Id="rId12"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6.jpeg"/><Relationship Id="rId5" Type="http://schemas.openxmlformats.org/officeDocument/2006/relationships/image" Target="../media/image3.png"/><Relationship Id="rId10" Type="http://schemas.openxmlformats.org/officeDocument/2006/relationships/image" Target="../media/image75.png"/><Relationship Id="rId4" Type="http://schemas.openxmlformats.org/officeDocument/2006/relationships/image" Target="../media/image2.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microsoft.com/office/2007/relationships/hdphoto" Target="../media/hdphoto1.wdp"/><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microsoft.com/office/2007/relationships/hdphoto" Target="../media/hdphoto1.wdp"/><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image" Target="../media/image13.jpe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8.jpeg"/><Relationship Id="rId2" Type="http://schemas.openxmlformats.org/officeDocument/2006/relationships/image" Target="../media/image1.png"/><Relationship Id="rId16" Type="http://schemas.openxmlformats.org/officeDocument/2006/relationships/image" Target="../media/image17.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6.jpe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22.jpeg"/><Relationship Id="rId3" Type="http://schemas.openxmlformats.org/officeDocument/2006/relationships/image" Target="../media/image13.jpe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png"/><Relationship Id="rId1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6.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10.jpeg"/><Relationship Id="rId5" Type="http://schemas.openxmlformats.org/officeDocument/2006/relationships/image" Target="../media/image23.png"/><Relationship Id="rId15" Type="http://schemas.openxmlformats.org/officeDocument/2006/relationships/image" Target="../media/image25.jpeg"/><Relationship Id="rId10" Type="http://schemas.openxmlformats.org/officeDocument/2006/relationships/image" Target="../media/image9.jpeg"/><Relationship Id="rId4" Type="http://schemas.openxmlformats.org/officeDocument/2006/relationships/image" Target="../media/image2.jpeg"/><Relationship Id="rId9" Type="http://schemas.openxmlformats.org/officeDocument/2006/relationships/image" Target="../media/image8.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62906" y="539184"/>
            <a:ext cx="9180188" cy="36317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1500" b="1" dirty="0">
                <a:latin typeface="Sassoon Penpals" panose="02000400000000000000" pitchFamily="50" charset="0"/>
              </a:rPr>
              <a:t>History Learning Scaffolds</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000" y="4524891"/>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43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2 – Pevensey Castle</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141005" y="1218623"/>
            <a:ext cx="5380979" cy="223345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228600" indent="-228600">
              <a:buFont typeface="+mj-lt"/>
              <a:buAutoNum type="arabicPeriod"/>
            </a:pPr>
            <a:r>
              <a:rPr lang="en-GB" sz="1200" dirty="0">
                <a:solidFill>
                  <a:srgbClr val="000000"/>
                </a:solidFill>
                <a:latin typeface="Sassoon Penpals" panose="02000400000000000000" pitchFamily="50" charset="0"/>
              </a:rPr>
              <a:t>What is a castle? Why are castles built?</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did William invade in 1066?</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did William land at Pevensey?</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What happened at the |Battle of Hastings? </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did William build a castle?</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How has the castle been used since William had it built? Why is not used any more?</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is there a castle in our village? How has it changed?</a:t>
            </a:r>
            <a:endParaRPr lang="en-GB" sz="2800" dirty="0">
              <a:latin typeface="Arial" panose="020B0604020202020204" pitchFamily="34" charset="0"/>
            </a:endParaRPr>
          </a:p>
          <a:p>
            <a:pPr marL="342900" indent="-342900">
              <a:spcAft>
                <a:spcPts val="200"/>
              </a:spcAft>
              <a:buFont typeface="+mj-lt"/>
              <a:buAutoNum type="arabicParenR"/>
            </a:pPr>
            <a:endParaRPr lang="en-GB" sz="14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4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6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6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dirty="0">
              <a:solidFill>
                <a:schemeClr val="tx1"/>
              </a:solidFill>
              <a:latin typeface="Sassoon Penpals" panose="02000400000000000000" pitchFamily="50" charset="0"/>
            </a:endParaRP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871804" y="1262949"/>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4823148" cy="35087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Why is there a castle in our village? What significant event occurred in 1066?  </a:t>
            </a:r>
          </a:p>
        </p:txBody>
      </p:sp>
      <p:grpSp>
        <p:nvGrpSpPr>
          <p:cNvPr id="5" name="Group 4"/>
          <p:cNvGrpSpPr/>
          <p:nvPr/>
        </p:nvGrpSpPr>
        <p:grpSpPr>
          <a:xfrm>
            <a:off x="5680608" y="1226256"/>
            <a:ext cx="3933292" cy="4625581"/>
            <a:chOff x="5095011" y="4070365"/>
            <a:chExt cx="4500912" cy="4625581"/>
          </a:xfrm>
        </p:grpSpPr>
        <p:sp>
          <p:nvSpPr>
            <p:cNvPr id="49" name="Rounded Rectangle 48"/>
            <p:cNvSpPr/>
            <p:nvPr/>
          </p:nvSpPr>
          <p:spPr>
            <a:xfrm>
              <a:off x="5095011" y="4070365"/>
              <a:ext cx="4464000" cy="3722979"/>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338143" y="4571740"/>
              <a:ext cx="1636333" cy="3308598"/>
            </a:xfrm>
            <a:prstGeom prst="rect">
              <a:avLst/>
            </a:prstGeom>
            <a:noFill/>
          </p:spPr>
          <p:txBody>
            <a:bodyPr wrap="square" rtlCol="0">
              <a:spAutoFit/>
            </a:bodyPr>
            <a:lstStyle/>
            <a:p>
              <a:pPr>
                <a:spcAft>
                  <a:spcPts val="200"/>
                </a:spcAft>
              </a:pPr>
              <a:r>
                <a:rPr lang="en-GB" sz="2000" dirty="0">
                  <a:solidFill>
                    <a:srgbClr val="0000FF"/>
                  </a:solidFill>
                  <a:latin typeface="Sassoon Penpals" panose="02000400000000000000" pitchFamily="50" charset="0"/>
                </a:rPr>
                <a:t>conquest</a:t>
              </a:r>
            </a:p>
            <a:p>
              <a:pPr>
                <a:spcAft>
                  <a:spcPts val="200"/>
                </a:spcAft>
              </a:pPr>
              <a:r>
                <a:rPr lang="en-GB" sz="2000" dirty="0">
                  <a:solidFill>
                    <a:srgbClr val="0000FF"/>
                  </a:solidFill>
                  <a:latin typeface="Sassoon Penpals" panose="02000400000000000000" pitchFamily="50" charset="0"/>
                </a:rPr>
                <a:t>invade</a:t>
              </a:r>
            </a:p>
            <a:p>
              <a:pPr>
                <a:spcAft>
                  <a:spcPts val="200"/>
                </a:spcAft>
              </a:pPr>
              <a:r>
                <a:rPr lang="en-GB" sz="2000" dirty="0">
                  <a:solidFill>
                    <a:srgbClr val="0000FF"/>
                  </a:solidFill>
                  <a:latin typeface="Sassoon Penpals" panose="02000400000000000000" pitchFamily="50" charset="0"/>
                </a:rPr>
                <a:t>chronology</a:t>
              </a:r>
            </a:p>
            <a:p>
              <a:pPr>
                <a:spcAft>
                  <a:spcPts val="200"/>
                </a:spcAft>
              </a:pPr>
              <a:r>
                <a:rPr lang="en-GB" sz="2000" dirty="0">
                  <a:solidFill>
                    <a:srgbClr val="0000FF"/>
                  </a:solidFill>
                  <a:latin typeface="Sassoon Penpals" panose="02000400000000000000" pitchFamily="50" charset="0"/>
                </a:rPr>
                <a:t>defensive</a:t>
              </a:r>
            </a:p>
            <a:p>
              <a:pPr>
                <a:spcAft>
                  <a:spcPts val="200"/>
                </a:spcAft>
              </a:pPr>
              <a:r>
                <a:rPr lang="en-GB" sz="2000" dirty="0">
                  <a:solidFill>
                    <a:srgbClr val="0000FF"/>
                  </a:solidFill>
                  <a:latin typeface="Sassoon Penpals" panose="02000400000000000000" pitchFamily="50" charset="0"/>
                </a:rPr>
                <a:t>Anglo-Saxon</a:t>
              </a:r>
            </a:p>
            <a:p>
              <a:pPr>
                <a:spcAft>
                  <a:spcPts val="200"/>
                </a:spcAft>
              </a:pPr>
              <a:r>
                <a:rPr lang="en-GB" sz="2000" dirty="0">
                  <a:solidFill>
                    <a:srgbClr val="0000FF"/>
                  </a:solidFill>
                  <a:latin typeface="Sassoon Penpals" panose="02000400000000000000" pitchFamily="50" charset="0"/>
                </a:rPr>
                <a:t>Norman</a:t>
              </a:r>
            </a:p>
            <a:p>
              <a:pPr>
                <a:spcAft>
                  <a:spcPts val="200"/>
                </a:spcAft>
              </a:pPr>
              <a:r>
                <a:rPr lang="en-GB" sz="2000" dirty="0">
                  <a:solidFill>
                    <a:srgbClr val="0000FF"/>
                  </a:solidFill>
                  <a:latin typeface="Sassoon Penpals" panose="02000400000000000000" pitchFamily="50" charset="0"/>
                </a:rPr>
                <a:t>wealth</a:t>
              </a:r>
              <a:endParaRPr lang="en-GB" sz="2000" dirty="0">
                <a:solidFill>
                  <a:srgbClr val="008000"/>
                </a:solidFill>
                <a:latin typeface="Sassoon Penpals" panose="02000400000000000000" pitchFamily="50" charset="0"/>
              </a:endParaRPr>
            </a:p>
            <a:p>
              <a:pPr>
                <a:spcAft>
                  <a:spcPts val="200"/>
                </a:spcAft>
              </a:pPr>
              <a:r>
                <a:rPr lang="en-GB" sz="2000" dirty="0">
                  <a:solidFill>
                    <a:srgbClr val="0000FF"/>
                  </a:solidFill>
                  <a:latin typeface="Sassoon Penpals" panose="02000400000000000000" pitchFamily="50" charset="0"/>
                </a:rPr>
                <a:t>heir</a:t>
              </a:r>
            </a:p>
            <a:p>
              <a:pPr>
                <a:spcAft>
                  <a:spcPts val="200"/>
                </a:spcAft>
              </a:pPr>
              <a:r>
                <a:rPr lang="en-GB" sz="2000" dirty="0">
                  <a:solidFill>
                    <a:srgbClr val="0000FF"/>
                  </a:solidFill>
                  <a:latin typeface="Sassoon Penpals" panose="02000400000000000000" pitchFamily="50" charset="0"/>
                </a:rPr>
                <a:t>harbour</a:t>
              </a:r>
            </a:p>
            <a:p>
              <a:pPr>
                <a:spcAft>
                  <a:spcPts val="200"/>
                </a:spcAft>
              </a:pPr>
              <a:endParaRPr lang="en-GB" sz="1400" dirty="0">
                <a:solidFill>
                  <a:srgbClr val="006600"/>
                </a:solidFill>
                <a:latin typeface="Sassoon Penpals" panose="02000400000000000000" pitchFamily="50" charset="0"/>
              </a:endParaRPr>
            </a:p>
          </p:txBody>
        </p:sp>
        <p:sp>
          <p:nvSpPr>
            <p:cNvPr id="52" name="TextBox 51"/>
            <p:cNvSpPr txBox="1"/>
            <p:nvPr/>
          </p:nvSpPr>
          <p:spPr>
            <a:xfrm>
              <a:off x="7975923" y="4572622"/>
              <a:ext cx="1620000" cy="3370153"/>
            </a:xfrm>
            <a:prstGeom prst="rect">
              <a:avLst/>
            </a:prstGeom>
            <a:noFill/>
          </p:spPr>
          <p:txBody>
            <a:bodyPr wrap="square" rtlCol="0">
              <a:spAutoFit/>
            </a:bodyPr>
            <a:lstStyle/>
            <a:p>
              <a:pPr>
                <a:spcAft>
                  <a:spcPts val="200"/>
                </a:spcAft>
              </a:pPr>
              <a:r>
                <a:rPr lang="en-GB" sz="2000" dirty="0">
                  <a:solidFill>
                    <a:srgbClr val="009900"/>
                  </a:solidFill>
                  <a:latin typeface="Sassoon Penpals" panose="02000400000000000000" pitchFamily="50" charset="0"/>
                </a:rPr>
                <a:t>change</a:t>
              </a:r>
            </a:p>
            <a:p>
              <a:pPr>
                <a:spcAft>
                  <a:spcPts val="200"/>
                </a:spcAft>
              </a:pPr>
              <a:r>
                <a:rPr lang="en-GB" sz="2000" dirty="0">
                  <a:solidFill>
                    <a:srgbClr val="009900"/>
                  </a:solidFill>
                  <a:latin typeface="Sassoon Penpals" panose="02000400000000000000" pitchFamily="50" charset="0"/>
                </a:rPr>
                <a:t>consequences</a:t>
              </a:r>
            </a:p>
            <a:p>
              <a:pPr>
                <a:spcAft>
                  <a:spcPts val="200"/>
                </a:spcAft>
              </a:pPr>
              <a:r>
                <a:rPr lang="en-GB" sz="2000" dirty="0">
                  <a:solidFill>
                    <a:srgbClr val="009900"/>
                  </a:solidFill>
                  <a:latin typeface="Sassoon Penpals" panose="02000400000000000000" pitchFamily="50" charset="0"/>
                </a:rPr>
                <a:t>compare</a:t>
              </a:r>
            </a:p>
            <a:p>
              <a:pPr>
                <a:spcAft>
                  <a:spcPts val="200"/>
                </a:spcAft>
              </a:pPr>
              <a:r>
                <a:rPr lang="en-GB" sz="2000" dirty="0">
                  <a:solidFill>
                    <a:srgbClr val="009900"/>
                  </a:solidFill>
                  <a:latin typeface="Sassoon Penpals" panose="02000400000000000000" pitchFamily="50" charset="0"/>
                </a:rPr>
                <a:t>UK</a:t>
              </a:r>
            </a:p>
            <a:p>
              <a:pPr>
                <a:spcAft>
                  <a:spcPts val="200"/>
                </a:spcAft>
              </a:pPr>
              <a:r>
                <a:rPr lang="en-GB" sz="2000" dirty="0">
                  <a:solidFill>
                    <a:srgbClr val="009900"/>
                  </a:solidFill>
                  <a:latin typeface="Sassoon Penpals" panose="02000400000000000000" pitchFamily="50" charset="0"/>
                </a:rPr>
                <a:t>castle</a:t>
              </a:r>
            </a:p>
            <a:p>
              <a:pPr>
                <a:spcAft>
                  <a:spcPts val="200"/>
                </a:spcAft>
              </a:pPr>
              <a:r>
                <a:rPr lang="en-GB" sz="2000" dirty="0">
                  <a:solidFill>
                    <a:srgbClr val="009900"/>
                  </a:solidFill>
                  <a:latin typeface="Sassoon Penpals" panose="02000400000000000000" pitchFamily="50" charset="0"/>
                </a:rPr>
                <a:t>local</a:t>
              </a:r>
            </a:p>
            <a:p>
              <a:pPr>
                <a:spcAft>
                  <a:spcPts val="200"/>
                </a:spcAft>
              </a:pPr>
              <a:r>
                <a:rPr lang="en-GB" sz="2000" dirty="0">
                  <a:solidFill>
                    <a:srgbClr val="009900"/>
                  </a:solidFill>
                  <a:latin typeface="Sassoon Penpals" panose="02000400000000000000" pitchFamily="50" charset="0"/>
                </a:rPr>
                <a:t>significance</a:t>
              </a:r>
            </a:p>
            <a:p>
              <a:pPr>
                <a:spcAft>
                  <a:spcPts val="200"/>
                </a:spcAft>
              </a:pPr>
              <a:r>
                <a:rPr lang="en-GB" sz="2000" dirty="0">
                  <a:solidFill>
                    <a:srgbClr val="009900"/>
                  </a:solidFill>
                  <a:latin typeface="Sassoon Penpals" panose="02000400000000000000" pitchFamily="50" charset="0"/>
                </a:rPr>
                <a:t>King/Queen</a:t>
              </a:r>
            </a:p>
            <a:p>
              <a:pPr>
                <a:spcAft>
                  <a:spcPts val="200"/>
                </a:spcAft>
              </a:pPr>
              <a:r>
                <a:rPr lang="en-GB" sz="2000" dirty="0">
                  <a:solidFill>
                    <a:srgbClr val="009900"/>
                  </a:solidFill>
                  <a:latin typeface="Sassoon Penpals" panose="02000400000000000000" pitchFamily="50" charset="0"/>
                </a:rPr>
                <a:t>same</a:t>
              </a:r>
            </a:p>
            <a:p>
              <a:pPr>
                <a:spcAft>
                  <a:spcPts val="200"/>
                </a:spcAft>
              </a:pPr>
              <a:endParaRPr lang="en-GB" dirty="0">
                <a:solidFill>
                  <a:srgbClr val="009900"/>
                </a:solidFill>
                <a:latin typeface="Sassoon Penpals" panose="02000400000000000000" pitchFamily="50" charset="0"/>
              </a:endParaRPr>
            </a:p>
          </p:txBody>
        </p:sp>
        <p:sp>
          <p:nvSpPr>
            <p:cNvPr id="22" name="TextBox 21"/>
            <p:cNvSpPr txBox="1"/>
            <p:nvPr/>
          </p:nvSpPr>
          <p:spPr>
            <a:xfrm>
              <a:off x="6873080" y="4571740"/>
              <a:ext cx="1207380" cy="4124206"/>
            </a:xfrm>
            <a:prstGeom prst="rect">
              <a:avLst/>
            </a:prstGeom>
            <a:noFill/>
          </p:spPr>
          <p:txBody>
            <a:bodyPr wrap="square" rtlCol="0">
              <a:spAutoFit/>
            </a:bodyPr>
            <a:lstStyle/>
            <a:p>
              <a:pPr>
                <a:spcAft>
                  <a:spcPts val="200"/>
                </a:spcAft>
              </a:pPr>
              <a:r>
                <a:rPr lang="en-GB" sz="2000" dirty="0">
                  <a:solidFill>
                    <a:srgbClr val="0000FF"/>
                  </a:solidFill>
                  <a:latin typeface="Sassoon Penpals" panose="02000400000000000000" pitchFamily="50" charset="0"/>
                </a:rPr>
                <a:t>Roman</a:t>
              </a:r>
            </a:p>
            <a:p>
              <a:pPr>
                <a:spcAft>
                  <a:spcPts val="200"/>
                </a:spcAft>
              </a:pPr>
              <a:r>
                <a:rPr lang="en-GB" sz="2000" dirty="0">
                  <a:solidFill>
                    <a:srgbClr val="0000FF"/>
                  </a:solidFill>
                  <a:latin typeface="Sassoon Penpals" panose="02000400000000000000" pitchFamily="50" charset="0"/>
                </a:rPr>
                <a:t>succession</a:t>
              </a:r>
            </a:p>
            <a:p>
              <a:pPr>
                <a:spcAft>
                  <a:spcPts val="200"/>
                </a:spcAft>
              </a:pPr>
              <a:r>
                <a:rPr lang="en-GB" sz="2000" dirty="0">
                  <a:solidFill>
                    <a:srgbClr val="009900"/>
                  </a:solidFill>
                  <a:latin typeface="Sassoon Penpals" panose="02000400000000000000" pitchFamily="50" charset="0"/>
                </a:rPr>
                <a:t>conflict</a:t>
              </a:r>
            </a:p>
            <a:p>
              <a:pPr>
                <a:spcAft>
                  <a:spcPts val="200"/>
                </a:spcAft>
              </a:pPr>
              <a:r>
                <a:rPr lang="en-GB" sz="2000" dirty="0">
                  <a:solidFill>
                    <a:srgbClr val="009900"/>
                  </a:solidFill>
                  <a:latin typeface="Sassoon Penpals" panose="02000400000000000000" pitchFamily="50" charset="0"/>
                </a:rPr>
                <a:t>war</a:t>
              </a:r>
            </a:p>
            <a:p>
              <a:pPr>
                <a:spcAft>
                  <a:spcPts val="200"/>
                </a:spcAft>
              </a:pPr>
              <a:r>
                <a:rPr lang="en-GB" sz="2000" dirty="0">
                  <a:solidFill>
                    <a:srgbClr val="009900"/>
                  </a:solidFill>
                  <a:latin typeface="Sassoon Penpals" panose="02000400000000000000" pitchFamily="50" charset="0"/>
                </a:rPr>
                <a:t>timeline</a:t>
              </a:r>
            </a:p>
            <a:p>
              <a:pPr>
                <a:spcAft>
                  <a:spcPts val="200"/>
                </a:spcAft>
              </a:pPr>
              <a:r>
                <a:rPr lang="en-GB" sz="2000" dirty="0">
                  <a:solidFill>
                    <a:srgbClr val="009900"/>
                  </a:solidFill>
                  <a:latin typeface="Sassoon Penpals" panose="02000400000000000000" pitchFamily="50" charset="0"/>
                </a:rPr>
                <a:t>long ago</a:t>
              </a:r>
            </a:p>
            <a:p>
              <a:pPr>
                <a:spcAft>
                  <a:spcPts val="200"/>
                </a:spcAft>
              </a:pPr>
              <a:r>
                <a:rPr lang="en-GB" sz="2000" dirty="0">
                  <a:solidFill>
                    <a:srgbClr val="009900"/>
                  </a:solidFill>
                  <a:latin typeface="Sassoon Penpals" panose="02000400000000000000" pitchFamily="50" charset="0"/>
                </a:rPr>
                <a:t>monarch</a:t>
              </a:r>
            </a:p>
            <a:p>
              <a:pPr>
                <a:spcAft>
                  <a:spcPts val="200"/>
                </a:spcAft>
              </a:pPr>
              <a:r>
                <a:rPr lang="en-GB" sz="2000" dirty="0">
                  <a:solidFill>
                    <a:srgbClr val="009900"/>
                  </a:solidFill>
                  <a:latin typeface="Sassoon Penpals" panose="02000400000000000000" pitchFamily="50" charset="0"/>
                </a:rPr>
                <a:t>history</a:t>
              </a:r>
            </a:p>
            <a:p>
              <a:pPr>
                <a:spcAft>
                  <a:spcPts val="200"/>
                </a:spcAft>
              </a:pPr>
              <a:r>
                <a:rPr lang="en-GB" sz="2000" dirty="0">
                  <a:solidFill>
                    <a:srgbClr val="009900"/>
                  </a:solidFill>
                  <a:latin typeface="Sassoon Penpals" panose="02000400000000000000" pitchFamily="50" charset="0"/>
                </a:rPr>
                <a:t>artefact</a:t>
              </a:r>
            </a:p>
            <a:p>
              <a:pPr>
                <a:spcAft>
                  <a:spcPts val="200"/>
                </a:spcAft>
              </a:pPr>
              <a:endParaRPr lang="en-GB" dirty="0">
                <a:solidFill>
                  <a:srgbClr val="0000FF"/>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grpSp>
      <p:sp>
        <p:nvSpPr>
          <p:cNvPr id="25" name="Rounded Rectangle 24"/>
          <p:cNvSpPr/>
          <p:nvPr/>
        </p:nvSpPr>
        <p:spPr>
          <a:xfrm>
            <a:off x="141007" y="3562445"/>
            <a:ext cx="5380978" cy="189304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sp>
        <p:nvSpPr>
          <p:cNvPr id="28" name="Rounded Rectangle 27"/>
          <p:cNvSpPr/>
          <p:nvPr/>
        </p:nvSpPr>
        <p:spPr>
          <a:xfrm>
            <a:off x="7057405" y="5078572"/>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2868" y="5458240"/>
            <a:ext cx="2401337" cy="1258631"/>
          </a:xfrm>
          <a:prstGeom prst="roundRect">
            <a:avLst>
              <a:gd name="adj" fmla="val 8594"/>
            </a:avLst>
          </a:prstGeom>
          <a:solidFill>
            <a:srgbClr val="FFFFFF">
              <a:shade val="85000"/>
            </a:srgbClr>
          </a:solidFill>
          <a:ln>
            <a:noFill/>
          </a:ln>
          <a:effectLst/>
        </p:spPr>
      </p:pic>
      <p:sp>
        <p:nvSpPr>
          <p:cNvPr id="4" name="Oval 3"/>
          <p:cNvSpPr/>
          <p:nvPr/>
        </p:nvSpPr>
        <p:spPr>
          <a:xfrm>
            <a:off x="8288366" y="5664456"/>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 descr="Image result for compa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8958" y="5132010"/>
            <a:ext cx="394855" cy="394855"/>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41006" y="5570476"/>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4"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6984" y="5579697"/>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AutoShape 2"/>
          <p:cNvCxnSpPr>
            <a:cxnSpLocks noChangeShapeType="1"/>
            <a:stCxn id="33" idx="1"/>
            <a:endCxn id="33" idx="3"/>
          </p:cNvCxnSpPr>
          <p:nvPr/>
        </p:nvCxnSpPr>
        <p:spPr bwMode="auto">
          <a:xfrm>
            <a:off x="141006" y="6158121"/>
            <a:ext cx="6773304" cy="0"/>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 name="Rectangle 3"/>
          <p:cNvSpPr>
            <a:spLocks noChangeArrowheads="1"/>
          </p:cNvSpPr>
          <p:nvPr/>
        </p:nvSpPr>
        <p:spPr bwMode="auto">
          <a:xfrm>
            <a:off x="3523805" y="5667858"/>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7" name="AutoShape 4"/>
          <p:cNvSpPr>
            <a:spLocks noChangeArrowheads="1"/>
          </p:cNvSpPr>
          <p:nvPr/>
        </p:nvSpPr>
        <p:spPr bwMode="auto">
          <a:xfrm>
            <a:off x="5067422" y="5668007"/>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8" name="AutoShape 5"/>
          <p:cNvSpPr>
            <a:spLocks noChangeArrowheads="1"/>
          </p:cNvSpPr>
          <p:nvPr/>
        </p:nvSpPr>
        <p:spPr bwMode="auto">
          <a:xfrm flipH="1">
            <a:off x="1594227" y="5660336"/>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0" name="Rectangle 6"/>
          <p:cNvSpPr>
            <a:spLocks noChangeArrowheads="1"/>
          </p:cNvSpPr>
          <p:nvPr/>
        </p:nvSpPr>
        <p:spPr bwMode="auto">
          <a:xfrm>
            <a:off x="2325393" y="6460059"/>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1" name="Rectangle 7"/>
          <p:cNvSpPr>
            <a:spLocks noChangeArrowheads="1"/>
          </p:cNvSpPr>
          <p:nvPr/>
        </p:nvSpPr>
        <p:spPr bwMode="auto">
          <a:xfrm>
            <a:off x="1274326" y="6340896"/>
            <a:ext cx="956019" cy="324573"/>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My parents/</a:t>
            </a:r>
            <a:r>
              <a:rPr kumimoji="0" lang="en-US" altLang="en-US" sz="1000" b="0" i="0" u="none" strike="noStrike" cap="none" normalizeH="0" baseline="0" dirty="0" err="1">
                <a:ln>
                  <a:noFill/>
                </a:ln>
                <a:solidFill>
                  <a:srgbClr val="000000"/>
                </a:solidFill>
                <a:effectLst/>
                <a:latin typeface="Sassoon Penpals Joined" panose="02000400000000000000" pitchFamily="50" charset="0"/>
              </a:rPr>
              <a:t>carers</a:t>
            </a:r>
            <a:r>
              <a:rPr kumimoji="0" lang="en-US" altLang="en-US" sz="1000" b="0" i="0" u="none" strike="noStrike" cap="none" normalizeH="0" baseline="0" dirty="0">
                <a:ln>
                  <a:noFill/>
                </a:ln>
                <a:solidFill>
                  <a:srgbClr val="000000"/>
                </a:solidFill>
                <a:effectLst/>
                <a:latin typeface="Sassoon Penpals Joined" panose="02000400000000000000" pitchFamily="50" charset="0"/>
              </a:rPr>
              <a:t> were born</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2" name="Rectangle 8"/>
          <p:cNvSpPr>
            <a:spLocks noChangeArrowheads="1"/>
          </p:cNvSpPr>
          <p:nvPr/>
        </p:nvSpPr>
        <p:spPr bwMode="auto">
          <a:xfrm>
            <a:off x="4592982" y="6464087"/>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3" name="Rectangle 9"/>
          <p:cNvSpPr>
            <a:spLocks noChangeArrowheads="1"/>
          </p:cNvSpPr>
          <p:nvPr/>
        </p:nvSpPr>
        <p:spPr bwMode="auto">
          <a:xfrm>
            <a:off x="5918518" y="6273104"/>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5" name="Rectangle 10"/>
          <p:cNvSpPr>
            <a:spLocks noChangeArrowheads="1"/>
          </p:cNvSpPr>
          <p:nvPr/>
        </p:nvSpPr>
        <p:spPr bwMode="auto">
          <a:xfrm>
            <a:off x="3506363" y="6464087"/>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46" name="Picture 45"/>
          <p:cNvPicPr>
            <a:picLocks noChangeAspect="1"/>
          </p:cNvPicPr>
          <p:nvPr/>
        </p:nvPicPr>
        <p:blipFill>
          <a:blip r:embed="rId8"/>
          <a:stretch>
            <a:fillRect/>
          </a:stretch>
        </p:blipFill>
        <p:spPr>
          <a:xfrm>
            <a:off x="3627465" y="5910190"/>
            <a:ext cx="666750" cy="518144"/>
          </a:xfrm>
          <a:prstGeom prst="rect">
            <a:avLst/>
          </a:prstGeom>
        </p:spPr>
      </p:pic>
      <p:pic>
        <p:nvPicPr>
          <p:cNvPr id="50" name="Picture 49"/>
          <p:cNvPicPr>
            <a:picLocks noChangeAspect="1"/>
          </p:cNvPicPr>
          <p:nvPr/>
        </p:nvPicPr>
        <p:blipFill>
          <a:blip r:embed="rId9"/>
          <a:stretch>
            <a:fillRect/>
          </a:stretch>
        </p:blipFill>
        <p:spPr>
          <a:xfrm>
            <a:off x="4552252" y="5910224"/>
            <a:ext cx="692153" cy="518110"/>
          </a:xfrm>
          <a:prstGeom prst="rect">
            <a:avLst/>
          </a:prstGeom>
        </p:spPr>
      </p:pic>
      <p:pic>
        <p:nvPicPr>
          <p:cNvPr id="51" name="Picture 12" descr="Image result for secondary school pupil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9618" y="5914118"/>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Image result for bab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12687" y="5917584"/>
            <a:ext cx="645816" cy="432109"/>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7"/>
          <p:cNvSpPr>
            <a:spLocks noChangeArrowheads="1"/>
          </p:cNvSpPr>
          <p:nvPr/>
        </p:nvSpPr>
        <p:spPr bwMode="auto">
          <a:xfrm>
            <a:off x="460275" y="6448203"/>
            <a:ext cx="662327" cy="197922"/>
          </a:xfrm>
          <a:prstGeom prst="rect">
            <a:avLst/>
          </a:prstGeom>
          <a:solidFill>
            <a:schemeClr val="accent4">
              <a:lumMod val="75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Long ago</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pic>
        <p:nvPicPr>
          <p:cNvPr id="55" name="Picture 2" descr="Image result for great fire of lond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006" y="5932936"/>
            <a:ext cx="722107" cy="4726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ee the source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94739" y="4553320"/>
            <a:ext cx="1785486" cy="758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ow Growing Your Knowledge Can Grow Your Business - Business Marketing  Engin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4964154" y="3687834"/>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william the conquero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3325" r="16886"/>
          <a:stretch/>
        </p:blipFill>
        <p:spPr bwMode="auto">
          <a:xfrm>
            <a:off x="2261881" y="4549555"/>
            <a:ext cx="1081790" cy="82063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UK Flag. Size: 161 x 100. Source: finehdwallpapers.blogspot.co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6144" y="120625"/>
            <a:ext cx="1381645" cy="858165"/>
          </a:xfrm>
          <a:prstGeom prst="rect">
            <a:avLst/>
          </a:prstGeom>
          <a:noFill/>
          <a:extLst>
            <a:ext uri="{909E8E84-426E-40DD-AFC4-6F175D3DCCD1}">
              <a14:hiddenFill xmlns:a14="http://schemas.microsoft.com/office/drawing/2010/main">
                <a:solidFill>
                  <a:srgbClr val="FFFFFF"/>
                </a:solidFill>
              </a14:hiddenFill>
            </a:ext>
          </a:extLst>
        </p:spPr>
      </p:pic>
      <p:sp>
        <p:nvSpPr>
          <p:cNvPr id="57" name="Explosion 2 56"/>
          <p:cNvSpPr/>
          <p:nvPr/>
        </p:nvSpPr>
        <p:spPr>
          <a:xfrm>
            <a:off x="6733723" y="742749"/>
            <a:ext cx="3012362" cy="845849"/>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assoon Penpals Joined" panose="02000400000000000000" pitchFamily="50" charset="0"/>
              </a:rPr>
              <a:t>Pevensey Castle</a:t>
            </a:r>
          </a:p>
        </p:txBody>
      </p:sp>
      <p:pic>
        <p:nvPicPr>
          <p:cNvPr id="6" name="Picture 2" descr="Image result for battle of hastings harold">
            <a:extLst>
              <a:ext uri="{FF2B5EF4-FFF2-40B4-BE49-F238E27FC236}">
                <a16:creationId xmlns:a16="http://schemas.microsoft.com/office/drawing/2014/main" id="{1857FC17-0CB7-4232-A4B0-7930CBCDDD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2766" y="4015787"/>
            <a:ext cx="1811626" cy="1304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DADB53-D966-4743-8546-1311977F950A}"/>
              </a:ext>
            </a:extLst>
          </p:cNvPr>
          <p:cNvPicPr>
            <a:picLocks noChangeAspect="1"/>
          </p:cNvPicPr>
          <p:nvPr/>
        </p:nvPicPr>
        <p:blipFill>
          <a:blip r:embed="rId19"/>
          <a:stretch>
            <a:fillRect/>
          </a:stretch>
        </p:blipFill>
        <p:spPr>
          <a:xfrm>
            <a:off x="2520051" y="3649326"/>
            <a:ext cx="1647239" cy="839123"/>
          </a:xfrm>
          <a:prstGeom prst="rect">
            <a:avLst/>
          </a:prstGeom>
        </p:spPr>
      </p:pic>
    </p:spTree>
    <p:extLst>
      <p:ext uri="{BB962C8B-B14F-4D97-AF65-F5344CB8AC3E}">
        <p14:creationId xmlns:p14="http://schemas.microsoft.com/office/powerpoint/2010/main" val="187626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2 – The Great Fire of London </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1" y="1226257"/>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How can we work out why the Great Fire started?</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What actually happened during the Great Fire and how can we know for sure 350 years later?</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Why did the Great Fire burn down so many buildings?</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Could more have been done to stop the Fire?</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How did people manage to live through the Great Fire?</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How shall we rebuild London?</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4811995"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US" sz="1400" dirty="0">
                <a:solidFill>
                  <a:schemeClr val="tx1"/>
                </a:solidFill>
                <a:latin typeface="Sassoon Penpals" panose="02000400000000000000" pitchFamily="50" charset="0"/>
              </a:rPr>
              <a:t>How do we know so much about what happened in the Great Fire of London?</a:t>
            </a:r>
            <a:endParaRPr lang="en-GB" sz="1400" dirty="0">
              <a:solidFill>
                <a:schemeClr val="tx1"/>
              </a:solidFill>
              <a:latin typeface="Sassoon Penpals" panose="02000400000000000000" pitchFamily="50" charset="0"/>
            </a:endParaRPr>
          </a:p>
        </p:txBody>
      </p:sp>
      <p:grpSp>
        <p:nvGrpSpPr>
          <p:cNvPr id="5" name="Group 4"/>
          <p:cNvGrpSpPr/>
          <p:nvPr/>
        </p:nvGrpSpPr>
        <p:grpSpPr>
          <a:xfrm>
            <a:off x="5079250" y="1226257"/>
            <a:ext cx="4843040" cy="2894761"/>
            <a:chOff x="5095011" y="4070366"/>
            <a:chExt cx="4843040" cy="2894761"/>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2551" y="4572622"/>
              <a:ext cx="1309809" cy="2092881"/>
            </a:xfrm>
            <a:prstGeom prst="rect">
              <a:avLst/>
            </a:prstGeom>
            <a:noFill/>
          </p:spPr>
          <p:txBody>
            <a:bodyPr wrap="square" rtlCol="0">
              <a:spAutoFit/>
            </a:bodyPr>
            <a:lstStyle/>
            <a:p>
              <a:pPr>
                <a:spcAft>
                  <a:spcPts val="200"/>
                </a:spcAft>
              </a:pPr>
              <a:r>
                <a:rPr lang="en-GB" dirty="0">
                  <a:solidFill>
                    <a:srgbClr val="0000FF"/>
                  </a:solidFill>
                  <a:latin typeface="Sassoon Penpals" panose="02000400000000000000" pitchFamily="50" charset="0"/>
                </a:rPr>
                <a:t>extinguish</a:t>
              </a:r>
            </a:p>
            <a:p>
              <a:pPr>
                <a:spcAft>
                  <a:spcPts val="200"/>
                </a:spcAft>
              </a:pPr>
              <a:r>
                <a:rPr lang="en-GB" dirty="0">
                  <a:solidFill>
                    <a:srgbClr val="0000FF"/>
                  </a:solidFill>
                  <a:latin typeface="Sassoon Penpals" panose="02000400000000000000" pitchFamily="50" charset="0"/>
                </a:rPr>
                <a:t>consequence</a:t>
              </a:r>
            </a:p>
            <a:p>
              <a:pPr>
                <a:spcAft>
                  <a:spcPts val="200"/>
                </a:spcAft>
              </a:pPr>
              <a:r>
                <a:rPr lang="en-GB" dirty="0">
                  <a:solidFill>
                    <a:srgbClr val="0000FF"/>
                  </a:solidFill>
                  <a:latin typeface="Sassoon Penpals" panose="02000400000000000000" pitchFamily="50" charset="0"/>
                </a:rPr>
                <a:t>cause</a:t>
              </a:r>
            </a:p>
            <a:p>
              <a:pPr>
                <a:spcAft>
                  <a:spcPts val="200"/>
                </a:spcAft>
              </a:pPr>
              <a:r>
                <a:rPr lang="en-GB" dirty="0">
                  <a:solidFill>
                    <a:srgbClr val="0000FF"/>
                  </a:solidFill>
                  <a:latin typeface="Sassoon Penpals" panose="02000400000000000000" pitchFamily="50" charset="0"/>
                </a:rPr>
                <a:t>eyewitness</a:t>
              </a:r>
            </a:p>
            <a:p>
              <a:pPr>
                <a:spcAft>
                  <a:spcPts val="200"/>
                </a:spcAft>
              </a:pPr>
              <a:r>
                <a:rPr lang="en-GB" dirty="0">
                  <a:solidFill>
                    <a:srgbClr val="0000FF"/>
                  </a:solidFill>
                  <a:latin typeface="Sassoon Penpals" panose="02000400000000000000" pitchFamily="50" charset="0"/>
                </a:rPr>
                <a:t>significance</a:t>
              </a: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52" name="TextBox 51"/>
            <p:cNvSpPr txBox="1"/>
            <p:nvPr/>
          </p:nvSpPr>
          <p:spPr>
            <a:xfrm>
              <a:off x="7376985" y="4569599"/>
              <a:ext cx="1620000" cy="338554"/>
            </a:xfrm>
            <a:prstGeom prst="rect">
              <a:avLst/>
            </a:prstGeom>
            <a:noFill/>
          </p:spPr>
          <p:txBody>
            <a:bodyPr wrap="square" rtlCol="0">
              <a:spAutoFit/>
            </a:bodyPr>
            <a:lstStyle/>
            <a:p>
              <a:pPr>
                <a:spcAft>
                  <a:spcPts val="200"/>
                </a:spcAft>
              </a:pPr>
              <a:endParaRPr lang="en-GB" sz="1600" dirty="0">
                <a:solidFill>
                  <a:srgbClr val="0000CC"/>
                </a:solidFill>
                <a:latin typeface="Sassoon Penpals" panose="02000400000000000000" pitchFamily="50" charset="0"/>
              </a:endParaRPr>
            </a:p>
          </p:txBody>
        </p:sp>
        <p:sp>
          <p:nvSpPr>
            <p:cNvPr id="22" name="TextBox 21"/>
            <p:cNvSpPr txBox="1"/>
            <p:nvPr/>
          </p:nvSpPr>
          <p:spPr>
            <a:xfrm>
              <a:off x="6356526" y="4569599"/>
              <a:ext cx="1098916" cy="2333972"/>
            </a:xfrm>
            <a:prstGeom prst="rect">
              <a:avLst/>
            </a:prstGeom>
            <a:noFill/>
          </p:spPr>
          <p:txBody>
            <a:bodyPr wrap="square" rtlCol="0">
              <a:spAutoFit/>
            </a:bodyPr>
            <a:lstStyle/>
            <a:p>
              <a:pPr>
                <a:spcAft>
                  <a:spcPts val="200"/>
                </a:spcAft>
              </a:pPr>
              <a:r>
                <a:rPr lang="en-GB" dirty="0">
                  <a:solidFill>
                    <a:srgbClr val="0000FF"/>
                  </a:solidFill>
                  <a:latin typeface="Sassoon Penpals" panose="02000400000000000000" pitchFamily="50" charset="0"/>
                </a:rPr>
                <a:t>diary</a:t>
              </a:r>
            </a:p>
            <a:p>
              <a:pPr>
                <a:spcAft>
                  <a:spcPts val="200"/>
                </a:spcAft>
              </a:pPr>
              <a:r>
                <a:rPr lang="en-GB" dirty="0">
                  <a:solidFill>
                    <a:srgbClr val="0000FF"/>
                  </a:solidFill>
                  <a:latin typeface="Sassoon Penpals" panose="02000400000000000000" pitchFamily="50" charset="0"/>
                </a:rPr>
                <a:t>monument</a:t>
              </a:r>
            </a:p>
            <a:p>
              <a:pPr>
                <a:spcAft>
                  <a:spcPts val="200"/>
                </a:spcAft>
              </a:pPr>
              <a:r>
                <a:rPr lang="en-GB" dirty="0">
                  <a:solidFill>
                    <a:srgbClr val="0000FF"/>
                  </a:solidFill>
                  <a:latin typeface="Sassoon Penpals" panose="02000400000000000000" pitchFamily="50" charset="0"/>
                </a:rPr>
                <a:t>architect</a:t>
              </a:r>
            </a:p>
            <a:p>
              <a:pPr>
                <a:spcAft>
                  <a:spcPts val="200"/>
                </a:spcAft>
              </a:pPr>
              <a:r>
                <a:rPr lang="en-GB" dirty="0">
                  <a:solidFill>
                    <a:srgbClr val="0000FF"/>
                  </a:solidFill>
                  <a:latin typeface="Sassoon Penpals" panose="02000400000000000000" pitchFamily="50" charset="0"/>
                </a:rPr>
                <a:t>Thames</a:t>
              </a:r>
            </a:p>
            <a:p>
              <a:pPr>
                <a:spcAft>
                  <a:spcPts val="200"/>
                </a:spcAft>
              </a:pPr>
              <a:r>
                <a:rPr lang="en-GB" dirty="0">
                  <a:solidFill>
                    <a:srgbClr val="0000FF"/>
                  </a:solidFill>
                  <a:latin typeface="Sassoon Penpals" panose="02000400000000000000" pitchFamily="50" charset="0"/>
                </a:rPr>
                <a:t>demolish</a:t>
              </a: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23" name="TextBox 22"/>
            <p:cNvSpPr txBox="1"/>
            <p:nvPr/>
          </p:nvSpPr>
          <p:spPr>
            <a:xfrm>
              <a:off x="8206673" y="4569599"/>
              <a:ext cx="1731378" cy="2395528"/>
            </a:xfrm>
            <a:prstGeom prst="rect">
              <a:avLst/>
            </a:prstGeom>
            <a:noFill/>
          </p:spPr>
          <p:txBody>
            <a:bodyPr wrap="square" rtlCol="0">
              <a:spAutoFit/>
            </a:bodyPr>
            <a:lstStyle/>
            <a:p>
              <a:pPr>
                <a:spcAft>
                  <a:spcPts val="200"/>
                </a:spcAft>
              </a:pPr>
              <a:r>
                <a:rPr lang="en-GB" dirty="0">
                  <a:solidFill>
                    <a:srgbClr val="008000"/>
                  </a:solidFill>
                  <a:latin typeface="Sassoon Penpals" panose="02000400000000000000" pitchFamily="50" charset="0"/>
                </a:rPr>
                <a:t>London</a:t>
              </a:r>
            </a:p>
            <a:p>
              <a:pPr>
                <a:spcAft>
                  <a:spcPts val="200"/>
                </a:spcAft>
              </a:pPr>
              <a:r>
                <a:rPr lang="en-GB" dirty="0">
                  <a:solidFill>
                    <a:srgbClr val="008000"/>
                  </a:solidFill>
                  <a:latin typeface="Sassoon Penpals" panose="02000400000000000000" pitchFamily="50" charset="0"/>
                </a:rPr>
                <a:t>artefact</a:t>
              </a:r>
            </a:p>
            <a:p>
              <a:pPr>
                <a:spcAft>
                  <a:spcPts val="200"/>
                </a:spcAft>
              </a:pPr>
              <a:r>
                <a:rPr lang="en-GB" dirty="0">
                  <a:solidFill>
                    <a:srgbClr val="008000"/>
                  </a:solidFill>
                  <a:latin typeface="Sassoon Penpals" panose="02000400000000000000" pitchFamily="50" charset="0"/>
                </a:rPr>
                <a:t>King</a:t>
              </a:r>
            </a:p>
            <a:p>
              <a:pPr>
                <a:spcAft>
                  <a:spcPts val="200"/>
                </a:spcAft>
              </a:pPr>
              <a:r>
                <a:rPr lang="en-GB" dirty="0">
                  <a:solidFill>
                    <a:srgbClr val="008000"/>
                  </a:solidFill>
                  <a:latin typeface="Sassoon Penpals" panose="02000400000000000000" pitchFamily="50" charset="0"/>
                </a:rPr>
                <a:t>Source</a:t>
              </a:r>
            </a:p>
            <a:p>
              <a:pPr>
                <a:spcAft>
                  <a:spcPts val="200"/>
                </a:spcAft>
              </a:pPr>
              <a:r>
                <a:rPr lang="en-GB" dirty="0">
                  <a:solidFill>
                    <a:srgbClr val="008000"/>
                  </a:solidFill>
                  <a:latin typeface="Sassoon Penpals" panose="02000400000000000000" pitchFamily="50" charset="0"/>
                </a:rPr>
                <a:t>long ago</a:t>
              </a: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grpSp>
      <p:sp>
        <p:nvSpPr>
          <p:cNvPr id="25" name="Rounded Rectangle 24"/>
          <p:cNvSpPr/>
          <p:nvPr/>
        </p:nvSpPr>
        <p:spPr>
          <a:xfrm>
            <a:off x="326571" y="3792257"/>
            <a:ext cx="6783531"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576927" y="3877304"/>
            <a:ext cx="455373" cy="54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222132" y="3967129"/>
            <a:ext cx="2555301" cy="271334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0" name="Picture 3" descr="England, Ireland, and Scotland: SCOTLAND&#10; NORTHERN&#10; IRELAND&#10; ENGLAND&#10; WALES"/>
          <p:cNvPicPr>
            <a:picLocks noChangeAspect="1" noChangeArrowheads="1"/>
          </p:cNvPicPr>
          <p:nvPr/>
        </p:nvPicPr>
        <p:blipFill rotWithShape="1">
          <a:blip r:embed="rId7">
            <a:extLst>
              <a:ext uri="{28A0092B-C50C-407E-A947-70E740481C1C}">
                <a14:useLocalDpi xmlns:a14="http://schemas.microsoft.com/office/drawing/2010/main" val="0"/>
              </a:ext>
            </a:extLst>
          </a:blip>
          <a:srcRect l="7227" t="1957" r="5607" b="12284"/>
          <a:stretch/>
        </p:blipFill>
        <p:spPr bwMode="auto">
          <a:xfrm>
            <a:off x="7805817" y="4312484"/>
            <a:ext cx="1876568" cy="23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 name="Picture 2" descr="Image result for comp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1224" y="4437582"/>
            <a:ext cx="699090" cy="699090"/>
          </a:xfrm>
          <a:prstGeom prst="rect">
            <a:avLst/>
          </a:prstGeom>
          <a:noFill/>
          <a:extLst>
            <a:ext uri="{909E8E84-426E-40DD-AFC4-6F175D3DCCD1}">
              <a14:hiddenFill xmlns:a14="http://schemas.microsoft.com/office/drawing/2010/main">
                <a:solidFill>
                  <a:srgbClr val="FFFFFF"/>
                </a:solidFill>
              </a14:hiddenFill>
            </a:ext>
          </a:extLst>
        </p:spPr>
      </p:pic>
      <p:sp>
        <p:nvSpPr>
          <p:cNvPr id="32" name="5-Point Star 31"/>
          <p:cNvSpPr/>
          <p:nvPr/>
        </p:nvSpPr>
        <p:spPr>
          <a:xfrm>
            <a:off x="9386494" y="6170064"/>
            <a:ext cx="143365" cy="11109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16" descr="Image result for UK Flag. Size: 161 x 100. Source: finehdwallpapers.blogspot.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6212" y="211067"/>
            <a:ext cx="941368" cy="584701"/>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53"/>
          <p:cNvSpPr/>
          <p:nvPr/>
        </p:nvSpPr>
        <p:spPr>
          <a:xfrm>
            <a:off x="336798" y="5576680"/>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55" name="Picture 2" descr="See the source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2776" y="5585901"/>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AutoShape 2"/>
          <p:cNvCxnSpPr>
            <a:cxnSpLocks noChangeShapeType="1"/>
            <a:stCxn id="54" idx="1"/>
            <a:endCxn id="54" idx="3"/>
          </p:cNvCxnSpPr>
          <p:nvPr/>
        </p:nvCxnSpPr>
        <p:spPr bwMode="auto">
          <a:xfrm>
            <a:off x="336798" y="6164325"/>
            <a:ext cx="6773304" cy="0"/>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7" name="Rectangle 3"/>
          <p:cNvSpPr>
            <a:spLocks noChangeArrowheads="1"/>
          </p:cNvSpPr>
          <p:nvPr/>
        </p:nvSpPr>
        <p:spPr bwMode="auto">
          <a:xfrm>
            <a:off x="3719597" y="5674062"/>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58" name="AutoShape 4"/>
          <p:cNvSpPr>
            <a:spLocks noChangeArrowheads="1"/>
          </p:cNvSpPr>
          <p:nvPr/>
        </p:nvSpPr>
        <p:spPr bwMode="auto">
          <a:xfrm>
            <a:off x="5263214" y="5674211"/>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59" name="AutoShape 5"/>
          <p:cNvSpPr>
            <a:spLocks noChangeArrowheads="1"/>
          </p:cNvSpPr>
          <p:nvPr/>
        </p:nvSpPr>
        <p:spPr bwMode="auto">
          <a:xfrm flipH="1">
            <a:off x="1790019" y="5666540"/>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60" name="Rectangle 6"/>
          <p:cNvSpPr>
            <a:spLocks noChangeArrowheads="1"/>
          </p:cNvSpPr>
          <p:nvPr/>
        </p:nvSpPr>
        <p:spPr bwMode="auto">
          <a:xfrm>
            <a:off x="2521185" y="6466263"/>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61" name="Rectangle 7"/>
          <p:cNvSpPr>
            <a:spLocks noChangeArrowheads="1"/>
          </p:cNvSpPr>
          <p:nvPr/>
        </p:nvSpPr>
        <p:spPr bwMode="auto">
          <a:xfrm>
            <a:off x="1470118" y="6347100"/>
            <a:ext cx="956019" cy="324573"/>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My parents/</a:t>
            </a:r>
            <a:r>
              <a:rPr kumimoji="0" lang="en-US" altLang="en-US" sz="1000" b="0" i="0" u="none" strike="noStrike" cap="none" normalizeH="0" baseline="0" dirty="0" err="1">
                <a:ln>
                  <a:noFill/>
                </a:ln>
                <a:solidFill>
                  <a:srgbClr val="000000"/>
                </a:solidFill>
                <a:effectLst/>
                <a:latin typeface="Sassoon Penpals Joined" panose="02000400000000000000" pitchFamily="50" charset="0"/>
              </a:rPr>
              <a:t>carers</a:t>
            </a:r>
            <a:r>
              <a:rPr kumimoji="0" lang="en-US" altLang="en-US" sz="1000" b="0" i="0" u="none" strike="noStrike" cap="none" normalizeH="0" baseline="0" dirty="0">
                <a:ln>
                  <a:noFill/>
                </a:ln>
                <a:solidFill>
                  <a:srgbClr val="000000"/>
                </a:solidFill>
                <a:effectLst/>
                <a:latin typeface="Sassoon Penpals Joined" panose="02000400000000000000" pitchFamily="50" charset="0"/>
              </a:rPr>
              <a:t> were born</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62" name="Rectangle 8"/>
          <p:cNvSpPr>
            <a:spLocks noChangeArrowheads="1"/>
          </p:cNvSpPr>
          <p:nvPr/>
        </p:nvSpPr>
        <p:spPr bwMode="auto">
          <a:xfrm>
            <a:off x="4788774" y="6470291"/>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63" name="Rectangle 9"/>
          <p:cNvSpPr>
            <a:spLocks noChangeArrowheads="1"/>
          </p:cNvSpPr>
          <p:nvPr/>
        </p:nvSpPr>
        <p:spPr bwMode="auto">
          <a:xfrm>
            <a:off x="6114310" y="6279308"/>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64" name="Rectangle 10"/>
          <p:cNvSpPr>
            <a:spLocks noChangeArrowheads="1"/>
          </p:cNvSpPr>
          <p:nvPr/>
        </p:nvSpPr>
        <p:spPr bwMode="auto">
          <a:xfrm>
            <a:off x="3702155" y="6470291"/>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65" name="Picture 64"/>
          <p:cNvPicPr>
            <a:picLocks noChangeAspect="1"/>
          </p:cNvPicPr>
          <p:nvPr/>
        </p:nvPicPr>
        <p:blipFill>
          <a:blip r:embed="rId11"/>
          <a:stretch>
            <a:fillRect/>
          </a:stretch>
        </p:blipFill>
        <p:spPr>
          <a:xfrm>
            <a:off x="3823257" y="5916394"/>
            <a:ext cx="666750" cy="518144"/>
          </a:xfrm>
          <a:prstGeom prst="rect">
            <a:avLst/>
          </a:prstGeom>
        </p:spPr>
      </p:pic>
      <p:pic>
        <p:nvPicPr>
          <p:cNvPr id="66" name="Picture 65"/>
          <p:cNvPicPr>
            <a:picLocks noChangeAspect="1"/>
          </p:cNvPicPr>
          <p:nvPr/>
        </p:nvPicPr>
        <p:blipFill>
          <a:blip r:embed="rId12"/>
          <a:stretch>
            <a:fillRect/>
          </a:stretch>
        </p:blipFill>
        <p:spPr>
          <a:xfrm>
            <a:off x="4748044" y="5916428"/>
            <a:ext cx="692153" cy="518110"/>
          </a:xfrm>
          <a:prstGeom prst="rect">
            <a:avLst/>
          </a:prstGeom>
        </p:spPr>
      </p:pic>
      <p:pic>
        <p:nvPicPr>
          <p:cNvPr id="67" name="Picture 12" descr="Image result for secondary school pupi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45410" y="5920322"/>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Image result for bab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08479" y="5923788"/>
            <a:ext cx="645816" cy="432109"/>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7"/>
          <p:cNvSpPr>
            <a:spLocks noChangeArrowheads="1"/>
          </p:cNvSpPr>
          <p:nvPr/>
        </p:nvSpPr>
        <p:spPr bwMode="auto">
          <a:xfrm>
            <a:off x="656067" y="6454407"/>
            <a:ext cx="662327" cy="197922"/>
          </a:xfrm>
          <a:prstGeom prst="rect">
            <a:avLst/>
          </a:prstGeom>
          <a:solidFill>
            <a:schemeClr val="accent4">
              <a:lumMod val="75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Long ago</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pic>
        <p:nvPicPr>
          <p:cNvPr id="70" name="Picture 2" descr="Image result for great fire of lond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2798" y="5939140"/>
            <a:ext cx="722107" cy="4726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amuel pepy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97460" y="3906627"/>
            <a:ext cx="1198412" cy="145752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harles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3377" y="3893823"/>
            <a:ext cx="1111571" cy="14703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 the source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5053" y="4329921"/>
            <a:ext cx="2061549" cy="9077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christopher wr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95516" y="3887563"/>
            <a:ext cx="1157007" cy="1469216"/>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OIPHOK3JIEH"/>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93164" y="3877304"/>
            <a:ext cx="652960" cy="814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80" name="Picture 12" descr="OIPX1577P0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91197" y="4738694"/>
            <a:ext cx="949018" cy="6292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1" name="TextBox 70"/>
          <p:cNvSpPr txBox="1"/>
          <p:nvPr/>
        </p:nvSpPr>
        <p:spPr>
          <a:xfrm>
            <a:off x="7323847" y="1712484"/>
            <a:ext cx="1098916" cy="2123658"/>
          </a:xfrm>
          <a:prstGeom prst="rect">
            <a:avLst/>
          </a:prstGeom>
          <a:noFill/>
        </p:spPr>
        <p:txBody>
          <a:bodyPr wrap="square" rtlCol="0">
            <a:spAutoFit/>
          </a:bodyPr>
          <a:lstStyle/>
          <a:p>
            <a:pPr>
              <a:spcAft>
                <a:spcPts val="200"/>
              </a:spcAft>
            </a:pPr>
            <a:r>
              <a:rPr lang="en-GB" dirty="0">
                <a:solidFill>
                  <a:srgbClr val="008000"/>
                </a:solidFill>
                <a:latin typeface="Sassoon Penpals" panose="02000400000000000000" pitchFamily="50" charset="0"/>
              </a:rPr>
              <a:t>timeline</a:t>
            </a:r>
          </a:p>
          <a:p>
            <a:pPr>
              <a:spcAft>
                <a:spcPts val="200"/>
              </a:spcAft>
            </a:pPr>
            <a:r>
              <a:rPr lang="en-GB" dirty="0">
                <a:solidFill>
                  <a:srgbClr val="008000"/>
                </a:solidFill>
                <a:latin typeface="Sassoon Penpals" panose="02000400000000000000" pitchFamily="50" charset="0"/>
              </a:rPr>
              <a:t>monarchy</a:t>
            </a:r>
          </a:p>
          <a:p>
            <a:pPr>
              <a:spcAft>
                <a:spcPts val="200"/>
              </a:spcAft>
            </a:pPr>
            <a:r>
              <a:rPr lang="en-GB" dirty="0">
                <a:solidFill>
                  <a:srgbClr val="008000"/>
                </a:solidFill>
                <a:latin typeface="Sassoon Penpals" panose="02000400000000000000" pitchFamily="50" charset="0"/>
              </a:rPr>
              <a:t>different</a:t>
            </a:r>
          </a:p>
          <a:p>
            <a:pPr>
              <a:spcAft>
                <a:spcPts val="200"/>
              </a:spcAft>
            </a:pPr>
            <a:r>
              <a:rPr lang="en-GB" dirty="0">
                <a:solidFill>
                  <a:srgbClr val="008000"/>
                </a:solidFill>
                <a:latin typeface="Sassoon Penpals" panose="02000400000000000000" pitchFamily="50" charset="0"/>
              </a:rPr>
              <a:t>past</a:t>
            </a:r>
          </a:p>
          <a:p>
            <a:pPr>
              <a:spcAft>
                <a:spcPts val="200"/>
              </a:spcAft>
            </a:pPr>
            <a:r>
              <a:rPr lang="en-GB" dirty="0">
                <a:solidFill>
                  <a:srgbClr val="008000"/>
                </a:solidFill>
                <a:latin typeface="Sassoon Penpals" panose="02000400000000000000" pitchFamily="50" charset="0"/>
              </a:rPr>
              <a:t>similarities</a:t>
            </a:r>
          </a:p>
          <a:p>
            <a:pPr>
              <a:spcAft>
                <a:spcPts val="200"/>
              </a:spcAft>
            </a:pPr>
            <a:r>
              <a:rPr lang="en-GB" dirty="0">
                <a:solidFill>
                  <a:srgbClr val="008000"/>
                </a:solidFill>
                <a:latin typeface="Sassoon Penpals" panose="02000400000000000000" pitchFamily="50" charset="0"/>
              </a:rPr>
              <a:t>differences</a:t>
            </a:r>
          </a:p>
          <a:p>
            <a:pPr>
              <a:spcAft>
                <a:spcPts val="200"/>
              </a:spcAft>
            </a:pPr>
            <a:endParaRPr lang="en-GB" sz="1400" dirty="0">
              <a:solidFill>
                <a:srgbClr val="006600"/>
              </a:solidFill>
              <a:latin typeface="Sassoon Penpals" panose="02000400000000000000" pitchFamily="50" charset="0"/>
            </a:endParaRPr>
          </a:p>
        </p:txBody>
      </p:sp>
      <p:sp>
        <p:nvSpPr>
          <p:cNvPr id="46" name="Explosion 2 45"/>
          <p:cNvSpPr/>
          <p:nvPr/>
        </p:nvSpPr>
        <p:spPr>
          <a:xfrm>
            <a:off x="6655499" y="676221"/>
            <a:ext cx="2809629" cy="989810"/>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tx1"/>
                </a:solidFill>
                <a:latin typeface="Sassoon Penpals Joined" panose="02000400000000000000" pitchFamily="50" charset="0"/>
              </a:rPr>
              <a:t>PaWS’</a:t>
            </a:r>
            <a:r>
              <a:rPr lang="en-GB" sz="1400" dirty="0">
                <a:solidFill>
                  <a:schemeClr val="tx1"/>
                </a:solidFill>
                <a:latin typeface="Sassoon Penpals Joined" panose="02000400000000000000" pitchFamily="50" charset="0"/>
              </a:rPr>
              <a:t> Great Fire of London!</a:t>
            </a:r>
          </a:p>
        </p:txBody>
      </p:sp>
    </p:spTree>
    <p:extLst>
      <p:ext uri="{BB962C8B-B14F-4D97-AF65-F5344CB8AC3E}">
        <p14:creationId xmlns:p14="http://schemas.microsoft.com/office/powerpoint/2010/main" val="260247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3</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968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3 – Prehistoric Britain</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141006" y="1226257"/>
            <a:ext cx="5052598"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is archaeology? What is ‘prehistory’?</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was life like in Stone Age Britain?</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can we learn about life in the Stone Age from a study of </a:t>
            </a:r>
            <a:r>
              <a:rPr lang="en-GB" sz="1400" dirty="0" err="1">
                <a:solidFill>
                  <a:schemeClr val="tx1"/>
                </a:solidFill>
                <a:latin typeface="Sassoon Penpals" panose="02000400000000000000" pitchFamily="50" charset="0"/>
              </a:rPr>
              <a:t>Skara</a:t>
            </a:r>
            <a:r>
              <a:rPr lang="en-GB" sz="1400" dirty="0">
                <a:solidFill>
                  <a:schemeClr val="tx1"/>
                </a:solidFill>
                <a:latin typeface="Sassoon Penpals" panose="02000400000000000000" pitchFamily="50" charset="0"/>
              </a:rPr>
              <a:t> Brae?</a:t>
            </a:r>
          </a:p>
          <a:p>
            <a:pPr marL="342900" indent="-342900">
              <a:spcAft>
                <a:spcPts val="200"/>
              </a:spcAft>
              <a:buFont typeface="+mj-lt"/>
              <a:buAutoNum type="arabicParenR"/>
            </a:pPr>
            <a:r>
              <a:rPr lang="en-US" sz="1400" dirty="0">
                <a:solidFill>
                  <a:schemeClr val="tx1"/>
                </a:solidFill>
                <a:latin typeface="Sassoon Penpals" panose="02000400000000000000" pitchFamily="50" charset="0"/>
              </a:rPr>
              <a:t>W</a:t>
            </a:r>
            <a:r>
              <a:rPr lang="en-GB" sz="1400" dirty="0" err="1">
                <a:solidFill>
                  <a:schemeClr val="tx1"/>
                </a:solidFill>
                <a:latin typeface="Sassoon Penpals" panose="02000400000000000000" pitchFamily="50" charset="0"/>
              </a:rPr>
              <a:t>hy</a:t>
            </a:r>
            <a:r>
              <a:rPr lang="en-GB" sz="1400" dirty="0">
                <a:solidFill>
                  <a:schemeClr val="tx1"/>
                </a:solidFill>
                <a:latin typeface="Sassoon Penpals" panose="02000400000000000000" pitchFamily="50" charset="0"/>
              </a:rPr>
              <a:t> is it so difficult to work out why Stonehenge was built?</a:t>
            </a:r>
          </a:p>
          <a:p>
            <a:pPr marL="342900" indent="-342900">
              <a:spcAft>
                <a:spcPts val="200"/>
              </a:spcAft>
              <a:buFont typeface="+mj-lt"/>
              <a:buAutoNum type="arabicParenR"/>
            </a:pPr>
            <a:r>
              <a:rPr lang="en-US" sz="1400" dirty="0">
                <a:solidFill>
                  <a:schemeClr val="tx1"/>
                </a:solidFill>
                <a:latin typeface="Sassoon Penpals" panose="02000400000000000000" pitchFamily="50" charset="0"/>
              </a:rPr>
              <a:t>H</a:t>
            </a:r>
            <a:r>
              <a:rPr lang="en-GB" sz="1400" dirty="0">
                <a:solidFill>
                  <a:schemeClr val="tx1"/>
                </a:solidFill>
                <a:latin typeface="Sassoon Penpals" panose="02000400000000000000" pitchFamily="50" charset="0"/>
              </a:rPr>
              <a:t>ow much did life change during the Iron Age? How do we know?</a:t>
            </a:r>
          </a:p>
          <a:p>
            <a:pPr marL="342900" indent="-342900">
              <a:spcAft>
                <a:spcPts val="200"/>
              </a:spcAft>
              <a:buFont typeface="+mj-lt"/>
              <a:buAutoNum type="arabicParenR"/>
            </a:pPr>
            <a:r>
              <a:rPr lang="en-US" sz="1400" dirty="0">
                <a:solidFill>
                  <a:schemeClr val="tx1"/>
                </a:solidFill>
                <a:latin typeface="Sassoon Penpals" panose="02000400000000000000" pitchFamily="50" charset="0"/>
              </a:rPr>
              <a:t>W</a:t>
            </a:r>
            <a:r>
              <a:rPr lang="en-GB" sz="1400" dirty="0" err="1">
                <a:solidFill>
                  <a:schemeClr val="tx1"/>
                </a:solidFill>
                <a:latin typeface="Sassoon Penpals" panose="02000400000000000000" pitchFamily="50" charset="0"/>
              </a:rPr>
              <a:t>hy</a:t>
            </a:r>
            <a:r>
              <a:rPr lang="en-GB" sz="1400" dirty="0">
                <a:solidFill>
                  <a:schemeClr val="tx1"/>
                </a:solidFill>
                <a:latin typeface="Sassoon Penpals" panose="02000400000000000000" pitchFamily="50" charset="0"/>
              </a:rPr>
              <a:t> were 52 skeletons found at the Iron Age Hillfort, Maiden Castle?</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How did Britain change during prehistory?</a:t>
            </a: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4500462"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What was Prehistoric Britain? How did Britain change during prehistory?</a:t>
            </a:r>
          </a:p>
        </p:txBody>
      </p:sp>
      <p:grpSp>
        <p:nvGrpSpPr>
          <p:cNvPr id="5" name="Group 4"/>
          <p:cNvGrpSpPr/>
          <p:nvPr/>
        </p:nvGrpSpPr>
        <p:grpSpPr>
          <a:xfrm>
            <a:off x="5306482" y="1226257"/>
            <a:ext cx="4573492" cy="2472026"/>
            <a:chOff x="5095011" y="4070366"/>
            <a:chExt cx="4802340" cy="2472026"/>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922307" y="4148346"/>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2552" y="4572622"/>
              <a:ext cx="1098916" cy="1969770"/>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agriculture</a:t>
              </a:r>
            </a:p>
            <a:p>
              <a:pPr>
                <a:spcAft>
                  <a:spcPts val="200"/>
                </a:spcAft>
              </a:pPr>
              <a:r>
                <a:rPr lang="en-GB" sz="1600" dirty="0">
                  <a:solidFill>
                    <a:srgbClr val="0000FF"/>
                  </a:solidFill>
                  <a:latin typeface="Sassoon Penpals" panose="02000400000000000000" pitchFamily="50" charset="0"/>
                </a:rPr>
                <a:t>ancient</a:t>
              </a:r>
            </a:p>
            <a:p>
              <a:pPr>
                <a:spcAft>
                  <a:spcPts val="200"/>
                </a:spcAft>
              </a:pPr>
              <a:r>
                <a:rPr lang="en-GB" sz="1600" dirty="0">
                  <a:solidFill>
                    <a:srgbClr val="0000FF"/>
                  </a:solidFill>
                  <a:latin typeface="Sassoon Penpals" panose="02000400000000000000" pitchFamily="50" charset="0"/>
                </a:rPr>
                <a:t>prehistory</a:t>
              </a:r>
            </a:p>
            <a:p>
              <a:pPr>
                <a:spcAft>
                  <a:spcPts val="200"/>
                </a:spcAft>
              </a:pPr>
              <a:r>
                <a:rPr lang="en-GB" sz="1600" dirty="0">
                  <a:solidFill>
                    <a:srgbClr val="0000FF"/>
                  </a:solidFill>
                  <a:latin typeface="Sassoon Penpals" panose="02000400000000000000" pitchFamily="50" charset="0"/>
                </a:rPr>
                <a:t>civilisation</a:t>
              </a:r>
            </a:p>
            <a:p>
              <a:pPr>
                <a:spcAft>
                  <a:spcPts val="200"/>
                </a:spcAft>
              </a:pPr>
              <a:r>
                <a:rPr lang="en-GB" sz="1600" dirty="0">
                  <a:solidFill>
                    <a:srgbClr val="0000FF"/>
                  </a:solidFill>
                  <a:latin typeface="Sassoon Penpals" panose="02000400000000000000" pitchFamily="50" charset="0"/>
                </a:rPr>
                <a:t>archaeology</a:t>
              </a:r>
            </a:p>
            <a:p>
              <a:pPr>
                <a:spcAft>
                  <a:spcPts val="200"/>
                </a:spcAft>
              </a:pPr>
              <a:r>
                <a:rPr lang="en-GB" sz="1600" dirty="0">
                  <a:solidFill>
                    <a:srgbClr val="0000FF"/>
                  </a:solidFill>
                  <a:latin typeface="Sassoon Penpals" panose="02000400000000000000" pitchFamily="50" charset="0"/>
                </a:rPr>
                <a:t>burial</a:t>
              </a:r>
            </a:p>
            <a:p>
              <a:pPr>
                <a:spcAft>
                  <a:spcPts val="200"/>
                </a:spcAft>
              </a:pPr>
              <a:endParaRPr lang="en-GB" sz="1600" dirty="0">
                <a:solidFill>
                  <a:srgbClr val="008000"/>
                </a:solidFill>
                <a:latin typeface="Sassoon Penpals" panose="02000400000000000000" pitchFamily="50" charset="0"/>
              </a:endParaRPr>
            </a:p>
          </p:txBody>
        </p:sp>
        <p:sp>
          <p:nvSpPr>
            <p:cNvPr id="52" name="TextBox 51"/>
            <p:cNvSpPr txBox="1"/>
            <p:nvPr/>
          </p:nvSpPr>
          <p:spPr>
            <a:xfrm>
              <a:off x="7086688" y="4294925"/>
              <a:ext cx="1620000" cy="2241639"/>
            </a:xfrm>
            <a:prstGeom prst="rect">
              <a:avLst/>
            </a:prstGeom>
            <a:noFill/>
          </p:spPr>
          <p:txBody>
            <a:bodyPr wrap="square" rtlCol="0">
              <a:spAutoFit/>
            </a:bodyPr>
            <a:lstStyle/>
            <a:p>
              <a:pPr>
                <a:spcAft>
                  <a:spcPts val="200"/>
                </a:spcAft>
              </a:pPr>
              <a:endParaRPr lang="en-GB" sz="1600" dirty="0">
                <a:solidFill>
                  <a:srgbClr val="008000"/>
                </a:solidFill>
                <a:latin typeface="Sassoon Penpals" panose="02000400000000000000" pitchFamily="50" charset="0"/>
              </a:endParaRPr>
            </a:p>
            <a:p>
              <a:pPr>
                <a:spcAft>
                  <a:spcPts val="200"/>
                </a:spcAft>
              </a:pPr>
              <a:r>
                <a:rPr lang="en-GB" sz="1600" dirty="0">
                  <a:solidFill>
                    <a:srgbClr val="0000FF"/>
                  </a:solidFill>
                  <a:latin typeface="Sassoon Penpals" panose="02000400000000000000" pitchFamily="50" charset="0"/>
                </a:rPr>
                <a:t>continuity</a:t>
              </a:r>
            </a:p>
            <a:p>
              <a:pPr>
                <a:spcAft>
                  <a:spcPts val="200"/>
                </a:spcAft>
              </a:pPr>
              <a:r>
                <a:rPr lang="en-GB" sz="1600" dirty="0">
                  <a:solidFill>
                    <a:srgbClr val="008000"/>
                  </a:solidFill>
                  <a:latin typeface="Sassoon Penpals" panose="02000400000000000000" pitchFamily="50" charset="0"/>
                </a:rPr>
                <a:t>artefact</a:t>
              </a:r>
            </a:p>
            <a:p>
              <a:pPr>
                <a:spcAft>
                  <a:spcPts val="200"/>
                </a:spcAft>
              </a:pPr>
              <a:r>
                <a:rPr lang="en-GB" sz="1600" dirty="0">
                  <a:solidFill>
                    <a:srgbClr val="008000"/>
                  </a:solidFill>
                  <a:latin typeface="Sassoon Penpals" panose="02000400000000000000" pitchFamily="50" charset="0"/>
                </a:rPr>
                <a:t>change</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a:solidFill>
                    <a:srgbClr val="008000"/>
                  </a:solidFill>
                  <a:latin typeface="Sassoon Penpals" panose="02000400000000000000" pitchFamily="50" charset="0"/>
                </a:rPr>
                <a:t>conflict</a:t>
              </a:r>
            </a:p>
            <a:p>
              <a:pPr>
                <a:spcAft>
                  <a:spcPts val="200"/>
                </a:spcAft>
              </a:pPr>
              <a:r>
                <a:rPr lang="en-GB" sz="1600" dirty="0">
                  <a:solidFill>
                    <a:srgbClr val="008000"/>
                  </a:solidFill>
                  <a:latin typeface="Sassoon Penpals" panose="02000400000000000000" pitchFamily="50" charset="0"/>
                </a:rPr>
                <a:t>timeline</a:t>
              </a: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sp>
          <p:nvSpPr>
            <p:cNvPr id="22" name="TextBox 21"/>
            <p:cNvSpPr txBox="1"/>
            <p:nvPr/>
          </p:nvSpPr>
          <p:spPr>
            <a:xfrm>
              <a:off x="6175738" y="4572622"/>
              <a:ext cx="1098916" cy="1697901"/>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evidence</a:t>
              </a:r>
            </a:p>
            <a:p>
              <a:pPr>
                <a:spcAft>
                  <a:spcPts val="200"/>
                </a:spcAft>
              </a:pPr>
              <a:r>
                <a:rPr lang="en-GB" sz="1600" dirty="0">
                  <a:solidFill>
                    <a:srgbClr val="0000FF"/>
                  </a:solidFill>
                  <a:latin typeface="Sassoon Penpals" panose="02000400000000000000" pitchFamily="50" charset="0"/>
                </a:rPr>
                <a:t>hunter-</a:t>
              </a:r>
            </a:p>
            <a:p>
              <a:pPr>
                <a:spcAft>
                  <a:spcPts val="200"/>
                </a:spcAft>
              </a:pPr>
              <a:r>
                <a:rPr lang="en-GB" sz="1600" dirty="0">
                  <a:solidFill>
                    <a:srgbClr val="0000FF"/>
                  </a:solidFill>
                  <a:latin typeface="Sassoon Penpals" panose="02000400000000000000" pitchFamily="50" charset="0"/>
                </a:rPr>
                <a:t>gatherer</a:t>
              </a:r>
            </a:p>
            <a:p>
              <a:pPr>
                <a:spcAft>
                  <a:spcPts val="200"/>
                </a:spcAft>
              </a:pPr>
              <a:r>
                <a:rPr lang="en-GB" sz="1600" dirty="0">
                  <a:solidFill>
                    <a:srgbClr val="0000FF"/>
                  </a:solidFill>
                  <a:latin typeface="Sassoon Penpals" panose="02000400000000000000" pitchFamily="50" charset="0"/>
                </a:rPr>
                <a:t>trade</a:t>
              </a:r>
            </a:p>
            <a:p>
              <a:pPr>
                <a:spcAft>
                  <a:spcPts val="200"/>
                </a:spcAft>
              </a:pPr>
              <a:r>
                <a:rPr lang="en-GB" sz="1600" dirty="0">
                  <a:solidFill>
                    <a:srgbClr val="0000FF"/>
                  </a:solidFill>
                  <a:latin typeface="Sassoon Penpals" panose="02000400000000000000" pitchFamily="50" charset="0"/>
                </a:rPr>
                <a:t>invention</a:t>
              </a:r>
            </a:p>
            <a:p>
              <a:pPr>
                <a:spcAft>
                  <a:spcPts val="200"/>
                </a:spcAft>
              </a:pPr>
              <a:r>
                <a:rPr lang="en-GB" sz="1600" dirty="0">
                  <a:solidFill>
                    <a:srgbClr val="0000FF"/>
                  </a:solidFill>
                  <a:latin typeface="Sassoon Penpals" panose="02000400000000000000" pitchFamily="50" charset="0"/>
                </a:rPr>
                <a:t>nomadic</a:t>
              </a:r>
            </a:p>
          </p:txBody>
        </p:sp>
        <p:sp>
          <p:nvSpPr>
            <p:cNvPr id="23" name="TextBox 22"/>
            <p:cNvSpPr txBox="1"/>
            <p:nvPr/>
          </p:nvSpPr>
          <p:spPr>
            <a:xfrm>
              <a:off x="8277351" y="4581147"/>
              <a:ext cx="1620000" cy="1697901"/>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differences</a:t>
              </a: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similarities</a:t>
              </a:r>
            </a:p>
            <a:p>
              <a:pPr>
                <a:spcAft>
                  <a:spcPts val="200"/>
                </a:spcAft>
              </a:pPr>
              <a:r>
                <a:rPr lang="en-GB" sz="1600" dirty="0">
                  <a:solidFill>
                    <a:srgbClr val="008000"/>
                  </a:solidFill>
                  <a:latin typeface="Sassoon Penpals" panose="02000400000000000000" pitchFamily="50" charset="0"/>
                </a:rPr>
                <a:t>conquest</a:t>
              </a: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grpSp>
      <p:sp>
        <p:nvSpPr>
          <p:cNvPr id="25" name="Rounded Rectangle 24"/>
          <p:cNvSpPr/>
          <p:nvPr/>
        </p:nvSpPr>
        <p:spPr>
          <a:xfrm>
            <a:off x="141007" y="3819948"/>
            <a:ext cx="6759654"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1026"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257512" y="4403143"/>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130488461"/>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900" dirty="0">
                          <a:latin typeface="Sassoon Penpals" panose="02000400000000000000" pitchFamily="50" charset="0"/>
                        </a:rPr>
                        <a:t>Bronze Age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a:txBody>
                    <a:bodyPr/>
                    <a:lstStyle/>
                    <a:p>
                      <a:pPr algn="ctr"/>
                      <a:r>
                        <a:rPr lang="en-GB" sz="900" dirty="0">
                          <a:latin typeface="Sassoon Penpals" panose="02000400000000000000" pitchFamily="50" charset="0"/>
                        </a:rPr>
                        <a:t>Iron Age</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algn="ctr"/>
                      <a:r>
                        <a:rPr lang="en-GB" sz="900" dirty="0">
                          <a:latin typeface="Sassoon Penpals" panose="02000400000000000000" pitchFamily="50" charset="0"/>
                        </a:rPr>
                        <a:t>Roman</a:t>
                      </a:r>
                    </a:p>
                  </a:txBody>
                  <a:tcPr anchor="ctr">
                    <a:lnL w="28575" cap="flat" cmpd="sng" algn="ctr">
                      <a:solidFill>
                        <a:schemeClr val="tx1"/>
                      </a:solidFill>
                      <a:prstDash val="solid"/>
                      <a:round/>
                      <a:headEnd type="none" w="med" len="med"/>
                      <a:tailEnd type="none" w="med" len="med"/>
                    </a:lnL>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12700"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8B8B"/>
                    </a:solidFill>
                  </a:tcPr>
                </a:tc>
                <a:tc>
                  <a:txBody>
                    <a:bodyPr/>
                    <a:lstStyle/>
                    <a:p>
                      <a:pPr algn="ctr"/>
                      <a:r>
                        <a:rPr lang="en-GB" sz="900" dirty="0">
                          <a:latin typeface="Sassoon Penpals" panose="02000400000000000000" pitchFamily="50" charset="0"/>
                        </a:rPr>
                        <a:t>Stuart</a:t>
                      </a:r>
                    </a:p>
                  </a:txBody>
                  <a:tcPr anchor="ctr">
                    <a:lnL w="12700"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358547" y="590053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7" name="TextBox 36"/>
          <p:cNvSpPr txBox="1"/>
          <p:nvPr/>
        </p:nvSpPr>
        <p:spPr>
          <a:xfrm rot="16200000">
            <a:off x="523692" y="5918940"/>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178369" y="5911945"/>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8" name="TextBox 57"/>
          <p:cNvSpPr txBox="1"/>
          <p:nvPr/>
        </p:nvSpPr>
        <p:spPr>
          <a:xfrm rot="16200000">
            <a:off x="2035905" y="5583481"/>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59" name="TextBox 58"/>
          <p:cNvSpPr txBox="1"/>
          <p:nvPr/>
        </p:nvSpPr>
        <p:spPr>
          <a:xfrm rot="16200000">
            <a:off x="3413478" y="5122009"/>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406897" y="6681677"/>
            <a:ext cx="894537" cy="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 name="Picture 62"/>
          <p:cNvPicPr/>
          <p:nvPr/>
        </p:nvPicPr>
        <p:blipFill>
          <a:blip r:embed="rId8" cstate="print">
            <a:extLst>
              <a:ext uri="{28A0092B-C50C-407E-A947-70E740481C1C}">
                <a14:useLocalDpi xmlns:a14="http://schemas.microsoft.com/office/drawing/2010/main" val="0"/>
              </a:ext>
            </a:extLst>
          </a:blip>
          <a:stretch>
            <a:fillRect/>
          </a:stretch>
        </p:blipFill>
        <p:spPr>
          <a:xfrm>
            <a:off x="4318799" y="4335513"/>
            <a:ext cx="2454584" cy="1111897"/>
          </a:xfrm>
          <a:prstGeom prst="rect">
            <a:avLst/>
          </a:prstGeom>
        </p:spPr>
      </p:pic>
      <p:pic>
        <p:nvPicPr>
          <p:cNvPr id="27" name="Picture 8" descr="How Growing Your Knowledge Can Grow Your Business - Business Marketing  Engin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p:nvPr/>
        </p:nvPicPr>
        <p:blipFill>
          <a:blip r:embed="rId11" cstate="print">
            <a:extLst>
              <a:ext uri="{28A0092B-C50C-407E-A947-70E740481C1C}">
                <a14:useLocalDpi xmlns:a14="http://schemas.microsoft.com/office/drawing/2010/main" val="0"/>
              </a:ext>
            </a:extLst>
          </a:blip>
          <a:stretch>
            <a:fillRect/>
          </a:stretch>
        </p:blipFill>
        <p:spPr>
          <a:xfrm>
            <a:off x="349286" y="4316943"/>
            <a:ext cx="2801967" cy="1124441"/>
          </a:xfrm>
          <a:prstGeom prst="rect">
            <a:avLst/>
          </a:prstGeom>
        </p:spPr>
      </p:pic>
      <p:pic>
        <p:nvPicPr>
          <p:cNvPr id="9218" name="Picture 2"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3195022" y="4086846"/>
            <a:ext cx="1143726" cy="105519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descr="Image result for UK Flag. Size: 161 x 100. Source: finehdwallpapers.blogspot.c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1987" y="195354"/>
            <a:ext cx="1017271" cy="631846"/>
          </a:xfrm>
          <a:prstGeom prst="rect">
            <a:avLst/>
          </a:prstGeom>
          <a:noFill/>
          <a:extLst>
            <a:ext uri="{909E8E84-426E-40DD-AFC4-6F175D3DCCD1}">
              <a14:hiddenFill xmlns:a14="http://schemas.microsoft.com/office/drawing/2010/main">
                <a:solidFill>
                  <a:srgbClr val="FFFFFF"/>
                </a:solidFill>
              </a14:hiddenFill>
            </a:ext>
          </a:extLst>
        </p:spPr>
      </p:pic>
      <p:sp>
        <p:nvSpPr>
          <p:cNvPr id="66" name="Explosion 2 65"/>
          <p:cNvSpPr/>
          <p:nvPr/>
        </p:nvSpPr>
        <p:spPr>
          <a:xfrm>
            <a:off x="6840726" y="660335"/>
            <a:ext cx="2735560" cy="853348"/>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assoon Penpals Joined" panose="02000400000000000000" pitchFamily="50" charset="0"/>
              </a:rPr>
              <a:t>Forest School</a:t>
            </a:r>
          </a:p>
        </p:txBody>
      </p:sp>
      <p:sp>
        <p:nvSpPr>
          <p:cNvPr id="67" name="TextBox 66">
            <a:extLst>
              <a:ext uri="{FF2B5EF4-FFF2-40B4-BE49-F238E27FC236}">
                <a16:creationId xmlns:a16="http://schemas.microsoft.com/office/drawing/2014/main" id="{9EC91619-029D-457A-8227-BE9E47E9FD92}"/>
              </a:ext>
            </a:extLst>
          </p:cNvPr>
          <p:cNvSpPr txBox="1"/>
          <p:nvPr/>
        </p:nvSpPr>
        <p:spPr>
          <a:xfrm rot="16200000">
            <a:off x="8893675" y="5892981"/>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193155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3 – Ancient Egypt</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0" y="1226257"/>
            <a:ext cx="4867034"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is an ‘early civilisation’? Where were they?</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does the landscape tell us about what life might have been like in </a:t>
            </a:r>
            <a:r>
              <a:rPr lang="en-GB" sz="1200" dirty="0">
                <a:solidFill>
                  <a:schemeClr val="tx1"/>
                </a:solidFill>
                <a:latin typeface="Sassoon Penpals Joined" panose="02000400000000000000" pitchFamily="50" charset="0"/>
              </a:rPr>
              <a:t>Ancient Egypt?</a:t>
            </a:r>
          </a:p>
          <a:p>
            <a:pPr marL="342900" lvl="0" indent="-342900">
              <a:spcAft>
                <a:spcPts val="200"/>
              </a:spcAft>
              <a:buFont typeface="+mj-lt"/>
              <a:buAutoNum type="arabicParenR"/>
            </a:pPr>
            <a:r>
              <a:rPr lang="en-GB" altLang="en-US" sz="1200" dirty="0">
                <a:solidFill>
                  <a:srgbClr val="000000"/>
                </a:solidFill>
                <a:latin typeface="Sassoon Penpals Joined" panose="02000400000000000000" pitchFamily="50" charset="0"/>
                <a:ea typeface="Times New Roman" panose="02020603050405020304" pitchFamily="18" charset="0"/>
                <a:cs typeface="Times New Roman" panose="02020603050405020304" pitchFamily="18" charset="0"/>
              </a:rPr>
              <a:t>What do objects that have survived tell us about Ancient Egypt?</a:t>
            </a:r>
            <a:endParaRPr lang="en-GB" sz="1200" dirty="0">
              <a:solidFill>
                <a:schemeClr val="tx1"/>
              </a:solidFill>
              <a:latin typeface="Sassoon Penpals" panose="02000400000000000000" pitchFamily="50" charset="0"/>
            </a:endParaRP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does the evidence tell us about the everyday life for men, women and children?</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did the Ancient Egyptians believe about life after death?</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Would you have preferred to live in Ancient Egypt or Prehistoric Britain? Why?</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Where were other ‘early civilisations’? How do they compare?</a:t>
            </a:r>
            <a:endParaRPr lang="en-US" sz="12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200" dirty="0">
              <a:solidFill>
                <a:schemeClr val="tx1"/>
              </a:solidFill>
              <a:latin typeface="Sassoon Penpals" panose="02000400000000000000" pitchFamily="50" charset="0"/>
            </a:endParaRP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6550352"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What were the achievements of one of the early civilisations? How does it contrast to Prehistoric Britain?</a:t>
            </a:r>
          </a:p>
        </p:txBody>
      </p:sp>
      <p:grpSp>
        <p:nvGrpSpPr>
          <p:cNvPr id="5" name="Group 4"/>
          <p:cNvGrpSpPr/>
          <p:nvPr/>
        </p:nvGrpSpPr>
        <p:grpSpPr>
          <a:xfrm>
            <a:off x="5306482" y="1226257"/>
            <a:ext cx="4792531" cy="2995648"/>
            <a:chOff x="5095011" y="4070366"/>
            <a:chExt cx="5032339" cy="2995648"/>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989816" y="4148346"/>
              <a:ext cx="458440" cy="47068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2552" y="4572622"/>
              <a:ext cx="1098916" cy="1969770"/>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agriculture</a:t>
              </a:r>
            </a:p>
            <a:p>
              <a:pPr>
                <a:spcAft>
                  <a:spcPts val="200"/>
                </a:spcAft>
              </a:pPr>
              <a:r>
                <a:rPr lang="en-GB" sz="1600" dirty="0">
                  <a:solidFill>
                    <a:srgbClr val="0000FF"/>
                  </a:solidFill>
                  <a:latin typeface="Sassoon Penpals" panose="02000400000000000000" pitchFamily="50" charset="0"/>
                </a:rPr>
                <a:t>ancient</a:t>
              </a:r>
            </a:p>
            <a:p>
              <a:pPr>
                <a:spcAft>
                  <a:spcPts val="200"/>
                </a:spcAft>
              </a:pPr>
              <a:r>
                <a:rPr lang="en-GB" sz="1600" dirty="0">
                  <a:solidFill>
                    <a:srgbClr val="0000FF"/>
                  </a:solidFill>
                  <a:latin typeface="Sassoon Penpals" panose="02000400000000000000" pitchFamily="50" charset="0"/>
                </a:rPr>
                <a:t>prehistory</a:t>
              </a:r>
            </a:p>
            <a:p>
              <a:pPr>
                <a:spcAft>
                  <a:spcPts val="200"/>
                </a:spcAft>
              </a:pPr>
              <a:r>
                <a:rPr lang="en-GB" sz="1600" dirty="0">
                  <a:solidFill>
                    <a:srgbClr val="0000FF"/>
                  </a:solidFill>
                  <a:latin typeface="Sassoon Penpals" panose="02000400000000000000" pitchFamily="50" charset="0"/>
                </a:rPr>
                <a:t>civilisation</a:t>
              </a:r>
            </a:p>
            <a:p>
              <a:pPr>
                <a:spcAft>
                  <a:spcPts val="200"/>
                </a:spcAft>
              </a:pPr>
              <a:r>
                <a:rPr lang="en-GB" sz="1600" dirty="0">
                  <a:solidFill>
                    <a:srgbClr val="0000FF"/>
                  </a:solidFill>
                  <a:latin typeface="Sassoon Penpals" panose="02000400000000000000" pitchFamily="50" charset="0"/>
                </a:rPr>
                <a:t>archaeology</a:t>
              </a:r>
            </a:p>
            <a:p>
              <a:pPr>
                <a:spcAft>
                  <a:spcPts val="200"/>
                </a:spcAft>
              </a:pPr>
              <a:r>
                <a:rPr lang="en-GB" sz="1600" dirty="0">
                  <a:solidFill>
                    <a:srgbClr val="0000FF"/>
                  </a:solidFill>
                  <a:latin typeface="Sassoon Penpals" panose="02000400000000000000" pitchFamily="50" charset="0"/>
                </a:rPr>
                <a:t>slave</a:t>
              </a:r>
            </a:p>
            <a:p>
              <a:pPr>
                <a:spcAft>
                  <a:spcPts val="200"/>
                </a:spcAft>
              </a:pPr>
              <a:r>
                <a:rPr lang="en-GB" sz="1600" dirty="0">
                  <a:solidFill>
                    <a:srgbClr val="0000FF"/>
                  </a:solidFill>
                  <a:latin typeface="Sassoon Penpals" panose="02000400000000000000" pitchFamily="50" charset="0"/>
                </a:rPr>
                <a:t>irrigate</a:t>
              </a:r>
            </a:p>
          </p:txBody>
        </p:sp>
        <p:sp>
          <p:nvSpPr>
            <p:cNvPr id="52" name="TextBox 51"/>
            <p:cNvSpPr txBox="1"/>
            <p:nvPr/>
          </p:nvSpPr>
          <p:spPr>
            <a:xfrm>
              <a:off x="7538974" y="4302091"/>
              <a:ext cx="1620001" cy="2513509"/>
            </a:xfrm>
            <a:prstGeom prst="rect">
              <a:avLst/>
            </a:prstGeom>
            <a:noFill/>
          </p:spPr>
          <p:txBody>
            <a:bodyPr wrap="square" rtlCol="0">
              <a:spAutoFit/>
            </a:bodyPr>
            <a:lstStyle/>
            <a:p>
              <a:pPr>
                <a:spcAft>
                  <a:spcPts val="200"/>
                </a:spcAft>
              </a:pPr>
              <a:endParaRPr lang="en-GB" sz="1600" dirty="0">
                <a:solidFill>
                  <a:srgbClr val="0000FF"/>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burial</a:t>
              </a:r>
            </a:p>
            <a:p>
              <a:pPr>
                <a:spcAft>
                  <a:spcPts val="200"/>
                </a:spcAft>
              </a:pPr>
              <a:r>
                <a:rPr lang="en-GB" sz="1600" dirty="0">
                  <a:solidFill>
                    <a:srgbClr val="008000"/>
                  </a:solidFill>
                  <a:latin typeface="Sassoon Penpals" panose="02000400000000000000" pitchFamily="50" charset="0"/>
                </a:rPr>
                <a:t>achievement</a:t>
              </a:r>
            </a:p>
            <a:p>
              <a:pPr>
                <a:spcAft>
                  <a:spcPts val="200"/>
                </a:spcAft>
              </a:pPr>
              <a:r>
                <a:rPr lang="en-GB" sz="1600" dirty="0">
                  <a:solidFill>
                    <a:srgbClr val="008000"/>
                  </a:solidFill>
                  <a:latin typeface="Sassoon Penpals" panose="02000400000000000000" pitchFamily="50" charset="0"/>
                </a:rPr>
                <a:t>empire</a:t>
              </a:r>
              <a:endParaRPr lang="en-GB" sz="1600" dirty="0">
                <a:solidFill>
                  <a:srgbClr val="0000CC"/>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artefact</a:t>
              </a:r>
            </a:p>
            <a:p>
              <a:pPr>
                <a:spcAft>
                  <a:spcPts val="200"/>
                </a:spcAft>
              </a:pPr>
              <a:r>
                <a:rPr lang="en-GB" sz="1600" dirty="0">
                  <a:solidFill>
                    <a:srgbClr val="008000"/>
                  </a:solidFill>
                  <a:latin typeface="Sassoon Penpals" panose="02000400000000000000" pitchFamily="50" charset="0"/>
                </a:rPr>
                <a:t>differences</a:t>
              </a: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similarities</a:t>
              </a:r>
            </a:p>
            <a:p>
              <a:pPr>
                <a:spcAft>
                  <a:spcPts val="200"/>
                </a:spcAft>
              </a:pPr>
              <a:endParaRPr lang="en-GB" sz="1600" dirty="0">
                <a:solidFill>
                  <a:srgbClr val="0000CC"/>
                </a:solidFill>
                <a:latin typeface="Sassoon Penpals" panose="02000400000000000000" pitchFamily="50" charset="0"/>
              </a:endParaRPr>
            </a:p>
          </p:txBody>
        </p:sp>
        <p:sp>
          <p:nvSpPr>
            <p:cNvPr id="22" name="TextBox 21"/>
            <p:cNvSpPr txBox="1"/>
            <p:nvPr/>
          </p:nvSpPr>
          <p:spPr>
            <a:xfrm>
              <a:off x="6175738" y="4572622"/>
              <a:ext cx="1363236" cy="1969770"/>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fertile</a:t>
              </a:r>
            </a:p>
            <a:p>
              <a:pPr>
                <a:spcAft>
                  <a:spcPts val="200"/>
                </a:spcAft>
              </a:pPr>
              <a:r>
                <a:rPr lang="en-GB" sz="1600" dirty="0">
                  <a:solidFill>
                    <a:srgbClr val="0000FF"/>
                  </a:solidFill>
                  <a:latin typeface="Sassoon Penpals" panose="02000400000000000000" pitchFamily="50" charset="0"/>
                </a:rPr>
                <a:t>Pharaoh</a:t>
              </a:r>
            </a:p>
            <a:p>
              <a:pPr>
                <a:spcAft>
                  <a:spcPts val="200"/>
                </a:spcAft>
              </a:pPr>
              <a:r>
                <a:rPr lang="en-GB" sz="1600" dirty="0">
                  <a:solidFill>
                    <a:srgbClr val="0000FF"/>
                  </a:solidFill>
                  <a:latin typeface="Sassoon Penpals" panose="02000400000000000000" pitchFamily="50" charset="0"/>
                </a:rPr>
                <a:t>hieroglyphics</a:t>
              </a:r>
            </a:p>
            <a:p>
              <a:pPr>
                <a:spcAft>
                  <a:spcPts val="200"/>
                </a:spcAft>
              </a:pPr>
              <a:r>
                <a:rPr lang="en-GB" sz="1600" dirty="0">
                  <a:solidFill>
                    <a:srgbClr val="0000FF"/>
                  </a:solidFill>
                  <a:latin typeface="Sassoon Penpals" panose="02000400000000000000" pitchFamily="50" charset="0"/>
                </a:rPr>
                <a:t>tomb</a:t>
              </a:r>
            </a:p>
            <a:p>
              <a:pPr>
                <a:spcAft>
                  <a:spcPts val="200"/>
                </a:spcAft>
              </a:pPr>
              <a:r>
                <a:rPr lang="en-GB" sz="1600" dirty="0">
                  <a:solidFill>
                    <a:srgbClr val="0000FF"/>
                  </a:solidFill>
                  <a:latin typeface="Sassoon Penpals" panose="02000400000000000000" pitchFamily="50" charset="0"/>
                </a:rPr>
                <a:t>mummification</a:t>
              </a:r>
            </a:p>
            <a:p>
              <a:pPr>
                <a:spcAft>
                  <a:spcPts val="200"/>
                </a:spcAft>
              </a:pPr>
              <a:r>
                <a:rPr lang="en-GB" sz="1600" dirty="0">
                  <a:solidFill>
                    <a:srgbClr val="0000FF"/>
                  </a:solidFill>
                  <a:latin typeface="Sassoon Penpals" panose="02000400000000000000" pitchFamily="50" charset="0"/>
                </a:rPr>
                <a:t>hierarchy</a:t>
              </a:r>
              <a:endParaRPr lang="en-GB" sz="1600" dirty="0">
                <a:solidFill>
                  <a:srgbClr val="008000"/>
                </a:solidFill>
                <a:latin typeface="Sassoon Penpals" panose="02000400000000000000" pitchFamily="50" charset="0"/>
              </a:endParaRPr>
            </a:p>
            <a:p>
              <a:pPr>
                <a:spcAft>
                  <a:spcPts val="200"/>
                </a:spcAft>
              </a:pPr>
              <a:r>
                <a:rPr lang="en-GB" sz="1600" dirty="0">
                  <a:solidFill>
                    <a:srgbClr val="0000FF"/>
                  </a:solidFill>
                  <a:latin typeface="Sassoon Penpals" panose="02000400000000000000" pitchFamily="50" charset="0"/>
                </a:rPr>
                <a:t>gods/goddesses</a:t>
              </a:r>
              <a:endParaRPr lang="en-GB" sz="1600" dirty="0">
                <a:solidFill>
                  <a:srgbClr val="008000"/>
                </a:solidFill>
                <a:latin typeface="Sassoon Penpals" panose="02000400000000000000" pitchFamily="50" charset="0"/>
              </a:endParaRPr>
            </a:p>
          </p:txBody>
        </p:sp>
        <p:sp>
          <p:nvSpPr>
            <p:cNvPr id="23" name="TextBox 22"/>
            <p:cNvSpPr txBox="1"/>
            <p:nvPr/>
          </p:nvSpPr>
          <p:spPr>
            <a:xfrm>
              <a:off x="8507349" y="5639983"/>
              <a:ext cx="1620001" cy="1426031"/>
            </a:xfrm>
            <a:prstGeom prst="rect">
              <a:avLst/>
            </a:prstGeom>
            <a:noFill/>
          </p:spPr>
          <p:txBody>
            <a:bodyPr wrap="square" rtlCol="0">
              <a:spAutoFit/>
            </a:bodyPr>
            <a:lstStyle/>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p:txBody>
        </p:sp>
      </p:grpSp>
      <p:sp>
        <p:nvSpPr>
          <p:cNvPr id="25" name="Rounded Rectangle 24"/>
          <p:cNvSpPr/>
          <p:nvPr/>
        </p:nvSpPr>
        <p:spPr>
          <a:xfrm>
            <a:off x="326067" y="3819948"/>
            <a:ext cx="6574593"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428428" y="4599777"/>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8" descr="How Growing Your Knowledge Can Grow Your Business - Business Marketing  Engin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sp>
        <p:nvSpPr>
          <p:cNvPr id="66" name="Rounded Rectangle 65"/>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67"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Table 67"/>
          <p:cNvGraphicFramePr>
            <a:graphicFrameLocks noGrp="1"/>
          </p:cNvGraphicFramePr>
          <p:nvPr>
            <p:extLst>
              <p:ext uri="{D42A27DB-BD31-4B8C-83A1-F6EECF244321}">
                <p14:modId xmlns:p14="http://schemas.microsoft.com/office/powerpoint/2010/main" val="1608221728"/>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12700"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B8B"/>
                    </a:solidFill>
                  </a:tcPr>
                </a:tc>
                <a:tc>
                  <a:txBody>
                    <a:bodyPr/>
                    <a:lstStyle/>
                    <a:p>
                      <a:pPr algn="ctr"/>
                      <a:r>
                        <a:rPr lang="en-GB" sz="900" dirty="0">
                          <a:latin typeface="Sassoon Penpals" panose="02000400000000000000" pitchFamily="50" charset="0"/>
                        </a:rPr>
                        <a:t>Stuart</a:t>
                      </a:r>
                    </a:p>
                  </a:txBody>
                  <a:tcPr anchor="ctr">
                    <a:lnL w="12700"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69" name="Rectangle 68"/>
          <p:cNvSpPr/>
          <p:nvPr/>
        </p:nvSpPr>
        <p:spPr>
          <a:xfrm>
            <a:off x="556208" y="6128811"/>
            <a:ext cx="2192495" cy="144051"/>
          </a:xfrm>
          <a:prstGeom prst="rect">
            <a:avLst/>
          </a:prstGeom>
          <a:solidFill>
            <a:schemeClr val="tx2"/>
          </a:solidFill>
          <a:ln w="2857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70" name="Rectangle 6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71" name="Rectangle 7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72" name="Rectangle 71"/>
          <p:cNvSpPr/>
          <p:nvPr/>
        </p:nvSpPr>
        <p:spPr>
          <a:xfrm>
            <a:off x="4114908" y="5687549"/>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73" name="TextBox 72"/>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74" name="TextBox 73"/>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75" name="TextBox 74"/>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76" name="TextBox 75"/>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77" name="TextBox 76"/>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79" name="TextBox 78"/>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80" name="TextBox 7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81" name="TextBox 8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82" name="TextBox 8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83" name="TextBox 82"/>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84" name="TextBox 83"/>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85" name="TextBox 84"/>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86" name="TextBox 85"/>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87" name="TextBox 86"/>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88" name="TextBox 87"/>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89" name="TextBox 88"/>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90" name="TextBox 89"/>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91" name="TextBox 90"/>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93" name="TextBox 92"/>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4" name="Right Arrow 93"/>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ight Arrow 94"/>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p:cNvSpPr txBox="1"/>
          <p:nvPr/>
        </p:nvSpPr>
        <p:spPr>
          <a:xfrm rot="16200000">
            <a:off x="3413478" y="5122009"/>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pic>
        <p:nvPicPr>
          <p:cNvPr id="10242" name="Picture 2" descr="Image result for artifacts ancient egyp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4623" y="3850664"/>
            <a:ext cx="744951" cy="7491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tutankhamu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6324" y="4650985"/>
            <a:ext cx="533158" cy="7588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stretch>
            <a:fillRect/>
          </a:stretch>
        </p:blipFill>
        <p:spPr>
          <a:xfrm>
            <a:off x="4305768" y="3896356"/>
            <a:ext cx="2003886" cy="1532383"/>
          </a:xfrm>
          <a:prstGeom prst="rect">
            <a:avLst/>
          </a:prstGeom>
        </p:spPr>
      </p:pic>
      <p:pic>
        <p:nvPicPr>
          <p:cNvPr id="13" name="Picture 12"/>
          <p:cNvPicPr>
            <a:picLocks noChangeAspect="1"/>
          </p:cNvPicPr>
          <p:nvPr/>
        </p:nvPicPr>
        <p:blipFill>
          <a:blip r:embed="rId13"/>
          <a:stretch>
            <a:fillRect/>
          </a:stretch>
        </p:blipFill>
        <p:spPr>
          <a:xfrm>
            <a:off x="1762921" y="3992501"/>
            <a:ext cx="1565890" cy="1363404"/>
          </a:xfrm>
          <a:prstGeom prst="rect">
            <a:avLst/>
          </a:prstGeom>
        </p:spPr>
      </p:pic>
      <p:pic>
        <p:nvPicPr>
          <p:cNvPr id="10246" name="Picture 6" descr="Image result for howard cart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5394" y="4312777"/>
            <a:ext cx="854619" cy="1062622"/>
          </a:xfrm>
          <a:prstGeom prst="rect">
            <a:avLst/>
          </a:prstGeom>
          <a:noFill/>
          <a:extLst>
            <a:ext uri="{909E8E84-426E-40DD-AFC4-6F175D3DCCD1}">
              <a14:hiddenFill xmlns:a14="http://schemas.microsoft.com/office/drawing/2010/main">
                <a:solidFill>
                  <a:srgbClr val="FFFFFF"/>
                </a:solidFill>
              </a14:hiddenFill>
            </a:ext>
          </a:extLst>
        </p:spPr>
      </p:pic>
      <p:sp>
        <p:nvSpPr>
          <p:cNvPr id="57" name="Explosion 2 56"/>
          <p:cNvSpPr/>
          <p:nvPr/>
        </p:nvSpPr>
        <p:spPr>
          <a:xfrm>
            <a:off x="6655499" y="676221"/>
            <a:ext cx="2872169" cy="731631"/>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Sassoon Penpals Joined" panose="02000400000000000000" pitchFamily="50" charset="0"/>
              </a:rPr>
              <a:t>Mummification!</a:t>
            </a:r>
          </a:p>
        </p:txBody>
      </p:sp>
      <p:sp>
        <p:nvSpPr>
          <p:cNvPr id="58" name="TextBox 57">
            <a:extLst>
              <a:ext uri="{FF2B5EF4-FFF2-40B4-BE49-F238E27FC236}">
                <a16:creationId xmlns:a16="http://schemas.microsoft.com/office/drawing/2014/main" id="{202819D0-4AF5-4CE7-861E-D560BF07A7C4}"/>
              </a:ext>
            </a:extLst>
          </p:cNvPr>
          <p:cNvSpPr txBox="1"/>
          <p:nvPr/>
        </p:nvSpPr>
        <p:spPr>
          <a:xfrm rot="16200000">
            <a:off x="564492" y="5922980"/>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59" name="TextBox 58">
            <a:extLst>
              <a:ext uri="{FF2B5EF4-FFF2-40B4-BE49-F238E27FC236}">
                <a16:creationId xmlns:a16="http://schemas.microsoft.com/office/drawing/2014/main" id="{0B9206EF-868A-4D62-94E5-CEBAFD1DB31A}"/>
              </a:ext>
            </a:extLst>
          </p:cNvPr>
          <p:cNvSpPr txBox="1"/>
          <p:nvPr/>
        </p:nvSpPr>
        <p:spPr>
          <a:xfrm rot="16200000">
            <a:off x="2076705" y="5587521"/>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60" name="TextBox 59">
            <a:extLst>
              <a:ext uri="{FF2B5EF4-FFF2-40B4-BE49-F238E27FC236}">
                <a16:creationId xmlns:a16="http://schemas.microsoft.com/office/drawing/2014/main" id="{BE287B44-AD63-4EC7-9BC6-433E49811480}"/>
              </a:ext>
            </a:extLst>
          </p:cNvPr>
          <p:cNvSpPr txBox="1"/>
          <p:nvPr/>
        </p:nvSpPr>
        <p:spPr>
          <a:xfrm rot="16200000">
            <a:off x="8893675" y="5895850"/>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350172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4</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729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4 – Roman Britain</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0" y="1226256"/>
            <a:ext cx="4838889" cy="252463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600"/>
              </a:spcAft>
              <a:buFont typeface="+mj-lt"/>
              <a:buAutoNum type="arabicPeriod"/>
            </a:pPr>
            <a:r>
              <a:rPr lang="en-US" sz="1200" dirty="0">
                <a:solidFill>
                  <a:srgbClr val="000000"/>
                </a:solidFill>
                <a:latin typeface="Sassoon Penpals" panose="02000400000000000000" pitchFamily="50" charset="0"/>
              </a:rPr>
              <a:t>Why did the Romans leave sunny Italy to invade this cold</a:t>
            </a:r>
            <a:r>
              <a:rPr lang="en-GB" sz="1200" dirty="0">
                <a:latin typeface="Arial" panose="020B0604020202020204" pitchFamily="34" charset="0"/>
              </a:rPr>
              <a:t> </a:t>
            </a:r>
            <a:r>
              <a:rPr lang="en-US" sz="1200" dirty="0">
                <a:solidFill>
                  <a:srgbClr val="000000"/>
                </a:solidFill>
                <a:latin typeface="Sassoon Penpals" panose="02000400000000000000" pitchFamily="50" charset="0"/>
              </a:rPr>
              <a:t>island on the edge of the empire?</a:t>
            </a:r>
            <a:endParaRPr lang="en-GB" sz="1200" dirty="0">
              <a:latin typeface="Arial" panose="020B0604020202020204" pitchFamily="34" charset="0"/>
            </a:endParaRPr>
          </a:p>
          <a:p>
            <a:pPr marL="342900" indent="-342900">
              <a:buFont typeface="+mj-lt"/>
              <a:buAutoNum type="arabicPeriod"/>
            </a:pPr>
            <a:r>
              <a:rPr lang="en-US" sz="1200" dirty="0">
                <a:solidFill>
                  <a:srgbClr val="000000"/>
                </a:solidFill>
                <a:latin typeface="Sassoon Penpals" panose="02000400000000000000" pitchFamily="50" charset="0"/>
              </a:rPr>
              <a:t>Why did Boudica stand up to the Romans and what image do we have of her today?</a:t>
            </a:r>
            <a:endParaRPr lang="en-GB" sz="1200" dirty="0">
              <a:latin typeface="Arial" panose="020B0604020202020204" pitchFamily="34" charset="0"/>
            </a:endParaRPr>
          </a:p>
          <a:p>
            <a:pPr marL="342900" indent="-342900">
              <a:buFont typeface="+mj-lt"/>
              <a:buAutoNum type="arabicPeriod"/>
            </a:pPr>
            <a:r>
              <a:rPr lang="en-US" sz="1200" dirty="0">
                <a:solidFill>
                  <a:srgbClr val="000000"/>
                </a:solidFill>
                <a:latin typeface="Sassoon Penpals" panose="02000400000000000000" pitchFamily="50" charset="0"/>
              </a:rPr>
              <a:t>How were the Romans able to keep control over such a vast empire?</a:t>
            </a:r>
            <a:endParaRPr lang="en-GB" sz="1200" dirty="0">
              <a:latin typeface="Arial" panose="020B0604020202020204" pitchFamily="34" charset="0"/>
            </a:endParaRPr>
          </a:p>
          <a:p>
            <a:pPr marL="342900" indent="-342900">
              <a:buFont typeface="+mj-lt"/>
              <a:buAutoNum type="arabicPeriod"/>
            </a:pPr>
            <a:r>
              <a:rPr lang="en-US" sz="1200" dirty="0">
                <a:solidFill>
                  <a:srgbClr val="000000"/>
                </a:solidFill>
                <a:latin typeface="Sassoon Penpals" panose="02000400000000000000" pitchFamily="50" charset="0"/>
              </a:rPr>
              <a:t>How did the Roman way of life contrast with the Celtic lifestyle they found when they arrived? How do we know?</a:t>
            </a:r>
            <a:endParaRPr lang="en-GB" sz="1200" dirty="0">
              <a:latin typeface="Arial" panose="020B0604020202020204" pitchFamily="34" charset="0"/>
            </a:endParaRPr>
          </a:p>
          <a:p>
            <a:pPr marL="342900" indent="-342900">
              <a:buFont typeface="+mj-lt"/>
              <a:buAutoNum type="arabicPeriod"/>
            </a:pPr>
            <a:r>
              <a:rPr lang="en-US" sz="1200" dirty="0">
                <a:solidFill>
                  <a:srgbClr val="000000"/>
                </a:solidFill>
                <a:latin typeface="Sassoon Penpals" panose="02000400000000000000" pitchFamily="50" charset="0"/>
              </a:rPr>
              <a:t>How can we solve the mystery of why this great empire came to an end?</a:t>
            </a:r>
            <a:endParaRPr lang="en-GB" sz="1200" dirty="0">
              <a:latin typeface="Arial" panose="020B0604020202020204" pitchFamily="34" charset="0"/>
            </a:endParaRPr>
          </a:p>
          <a:p>
            <a:pPr marL="342900" indent="-342900">
              <a:buFont typeface="+mj-lt"/>
              <a:buAutoNum type="arabicPeriod"/>
            </a:pPr>
            <a:r>
              <a:rPr lang="en-US" sz="1200" dirty="0">
                <a:solidFill>
                  <a:srgbClr val="000000"/>
                </a:solidFill>
                <a:latin typeface="Sassoon Penpals" panose="02000400000000000000" pitchFamily="50" charset="0"/>
              </a:rPr>
              <a:t>How much of our lives today are influenced by the Romans who lived here 2,000 years ago?</a:t>
            </a:r>
            <a:endParaRPr lang="en-GB" sz="1200" dirty="0">
              <a:latin typeface="Arial" panose="020B0604020202020204" pitchFamily="34" charset="0"/>
            </a:endParaRP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520586" y="1304237"/>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3215153"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US" sz="1400" dirty="0">
                <a:solidFill>
                  <a:schemeClr val="tx1"/>
                </a:solidFill>
                <a:latin typeface="Sassoon Penpals" panose="02000400000000000000" pitchFamily="50" charset="0"/>
              </a:rPr>
              <a:t>How did the arrival of the Romans change Britain? </a:t>
            </a:r>
            <a:endParaRPr lang="en-GB" sz="1400" dirty="0">
              <a:solidFill>
                <a:schemeClr val="tx1"/>
              </a:solidFill>
              <a:latin typeface="Sassoon Penpals" panose="02000400000000000000" pitchFamily="50" charset="0"/>
            </a:endParaRPr>
          </a:p>
        </p:txBody>
      </p:sp>
      <p:sp>
        <p:nvSpPr>
          <p:cNvPr id="25" name="Rounded Rectangle 24"/>
          <p:cNvSpPr/>
          <p:nvPr/>
        </p:nvSpPr>
        <p:spPr>
          <a:xfrm>
            <a:off x="326067" y="3819948"/>
            <a:ext cx="6574593"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257512" y="4406466"/>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376387056"/>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lnR w="28575"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GB" sz="900" dirty="0">
                          <a:latin typeface="Sassoon Penpals" panose="02000400000000000000" pitchFamily="50" charset="0"/>
                        </a:rPr>
                        <a:t>Anglo-Saxon/Viking</a:t>
                      </a:r>
                    </a:p>
                  </a:txBody>
                  <a:tcPr anchor="ctr">
                    <a:lnL w="28575"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12700"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8B8B"/>
                    </a:solidFill>
                  </a:tcPr>
                </a:tc>
                <a:tc>
                  <a:txBody>
                    <a:bodyPr/>
                    <a:lstStyle/>
                    <a:p>
                      <a:pPr algn="ctr"/>
                      <a:r>
                        <a:rPr lang="en-GB" sz="900" dirty="0">
                          <a:latin typeface="Sassoon Penpals" panose="02000400000000000000" pitchFamily="50" charset="0"/>
                        </a:rPr>
                        <a:t>Stuart</a:t>
                      </a:r>
                    </a:p>
                  </a:txBody>
                  <a:tcPr anchor="ctr">
                    <a:lnL w="12700"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413478" y="5122009"/>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406897" y="6681677"/>
            <a:ext cx="894537" cy="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3" name="Group 62"/>
          <p:cNvGrpSpPr/>
          <p:nvPr/>
        </p:nvGrpSpPr>
        <p:grpSpPr>
          <a:xfrm>
            <a:off x="5306482" y="1226257"/>
            <a:ext cx="4564170" cy="4375111"/>
            <a:chOff x="5095011" y="4070366"/>
            <a:chExt cx="4792552" cy="4375111"/>
          </a:xfrm>
        </p:grpSpPr>
        <p:sp>
          <p:nvSpPr>
            <p:cNvPr id="64" name="Rounded Rectangle 63"/>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65" name="Picture 10" descr="Free Scrabble Words Cliparts, Download Free Clip Art, Free Clip Art on  Clipart Librar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851" t="2083" r="21928"/>
            <a:stretch/>
          </p:blipFill>
          <p:spPr bwMode="auto">
            <a:xfrm>
              <a:off x="8922307" y="4148346"/>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5162552" y="4572622"/>
              <a:ext cx="1098916" cy="3872855"/>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rebel</a:t>
              </a:r>
            </a:p>
            <a:p>
              <a:pPr>
                <a:spcAft>
                  <a:spcPts val="200"/>
                </a:spcAft>
              </a:pPr>
              <a:r>
                <a:rPr lang="en-GB" sz="1600" dirty="0">
                  <a:solidFill>
                    <a:srgbClr val="0000FF"/>
                  </a:solidFill>
                  <a:latin typeface="Sassoon Penpals" panose="02000400000000000000" pitchFamily="50" charset="0"/>
                </a:rPr>
                <a:t>AD</a:t>
              </a:r>
            </a:p>
            <a:p>
              <a:pPr>
                <a:spcAft>
                  <a:spcPts val="200"/>
                </a:spcAft>
              </a:pPr>
              <a:r>
                <a:rPr lang="en-GB" sz="1600" dirty="0">
                  <a:solidFill>
                    <a:srgbClr val="0000FF"/>
                  </a:solidFill>
                  <a:latin typeface="Sassoon Penpals" panose="02000400000000000000" pitchFamily="50" charset="0"/>
                </a:rPr>
                <a:t>BC</a:t>
              </a:r>
            </a:p>
            <a:p>
              <a:pPr>
                <a:spcAft>
                  <a:spcPts val="200"/>
                </a:spcAft>
              </a:pPr>
              <a:r>
                <a:rPr lang="en-GB" sz="1600" dirty="0">
                  <a:solidFill>
                    <a:srgbClr val="0000FF"/>
                  </a:solidFill>
                  <a:latin typeface="Sassoon Penpals" panose="02000400000000000000" pitchFamily="50" charset="0"/>
                </a:rPr>
                <a:t>Christianity</a:t>
              </a:r>
            </a:p>
            <a:p>
              <a:pPr>
                <a:spcAft>
                  <a:spcPts val="200"/>
                </a:spcAft>
              </a:pPr>
              <a:r>
                <a:rPr lang="en-GB" sz="1600" dirty="0">
                  <a:solidFill>
                    <a:srgbClr val="0000FF"/>
                  </a:solidFill>
                  <a:latin typeface="Sassoon Penpals" panose="02000400000000000000" pitchFamily="50" charset="0"/>
                </a:rPr>
                <a:t>gladiator</a:t>
              </a:r>
            </a:p>
            <a:p>
              <a:pPr>
                <a:spcAft>
                  <a:spcPts val="200"/>
                </a:spcAft>
              </a:pPr>
              <a:r>
                <a:rPr lang="en-GB" sz="1600" dirty="0">
                  <a:solidFill>
                    <a:srgbClr val="0000FF"/>
                  </a:solidFill>
                  <a:latin typeface="Sassoon Penpals" panose="02000400000000000000" pitchFamily="50" charset="0"/>
                </a:rPr>
                <a:t>taxation</a:t>
              </a: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p:txBody>
        </p:sp>
        <p:sp>
          <p:nvSpPr>
            <p:cNvPr id="67" name="TextBox 66"/>
            <p:cNvSpPr txBox="1"/>
            <p:nvPr/>
          </p:nvSpPr>
          <p:spPr>
            <a:xfrm>
              <a:off x="7202002" y="4294925"/>
              <a:ext cx="1504687" cy="2785378"/>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agriculture </a:t>
              </a:r>
            </a:p>
            <a:p>
              <a:pPr>
                <a:spcAft>
                  <a:spcPts val="200"/>
                </a:spcAft>
              </a:pPr>
              <a:r>
                <a:rPr lang="en-GB" sz="1600" dirty="0">
                  <a:solidFill>
                    <a:srgbClr val="008000"/>
                  </a:solidFill>
                  <a:latin typeface="Sassoon Penpals" panose="02000400000000000000" pitchFamily="50" charset="0"/>
                </a:rPr>
                <a:t>evidence</a:t>
              </a:r>
            </a:p>
            <a:p>
              <a:pPr>
                <a:spcAft>
                  <a:spcPts val="200"/>
                </a:spcAft>
              </a:pPr>
              <a:r>
                <a:rPr lang="en-GB" sz="1600" dirty="0">
                  <a:solidFill>
                    <a:srgbClr val="008000"/>
                  </a:solidFill>
                  <a:latin typeface="Sassoon Penpals" panose="02000400000000000000" pitchFamily="50" charset="0"/>
                </a:rPr>
                <a:t>emperor</a:t>
              </a:r>
            </a:p>
            <a:p>
              <a:pPr>
                <a:spcAft>
                  <a:spcPts val="200"/>
                </a:spcAft>
              </a:pPr>
              <a:r>
                <a:rPr lang="en-GB" sz="1600" dirty="0">
                  <a:solidFill>
                    <a:srgbClr val="008000"/>
                  </a:solidFill>
                  <a:latin typeface="Sassoon Penpals" panose="02000400000000000000" pitchFamily="50" charset="0"/>
                </a:rPr>
                <a:t>achievement</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a:solidFill>
                    <a:srgbClr val="008000"/>
                  </a:solidFill>
                  <a:latin typeface="Sassoon Penpals" panose="02000400000000000000" pitchFamily="50" charset="0"/>
                </a:rPr>
                <a:t>conquest</a:t>
              </a:r>
            </a:p>
            <a:p>
              <a:pPr>
                <a:spcAft>
                  <a:spcPts val="200"/>
                </a:spcAft>
              </a:pPr>
              <a:r>
                <a:rPr lang="en-GB" sz="1600" dirty="0">
                  <a:solidFill>
                    <a:srgbClr val="008000"/>
                  </a:solidFill>
                  <a:latin typeface="Sassoon Penpals" panose="02000400000000000000" pitchFamily="50" charset="0"/>
                </a:rPr>
                <a:t>change</a:t>
              </a: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sp>
          <p:nvSpPr>
            <p:cNvPr id="68" name="TextBox 67"/>
            <p:cNvSpPr txBox="1"/>
            <p:nvPr/>
          </p:nvSpPr>
          <p:spPr>
            <a:xfrm>
              <a:off x="6178983" y="4554279"/>
              <a:ext cx="1098916" cy="1969770"/>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technology</a:t>
              </a:r>
            </a:p>
            <a:p>
              <a:pPr>
                <a:spcAft>
                  <a:spcPts val="200"/>
                </a:spcAft>
              </a:pPr>
              <a:r>
                <a:rPr lang="en-GB" sz="1600" dirty="0">
                  <a:solidFill>
                    <a:srgbClr val="008000"/>
                  </a:solidFill>
                  <a:latin typeface="Sassoon Penpals" panose="02000400000000000000" pitchFamily="50" charset="0"/>
                </a:rPr>
                <a:t>civilisation</a:t>
              </a:r>
            </a:p>
            <a:p>
              <a:pPr>
                <a:spcAft>
                  <a:spcPts val="200"/>
                </a:spcAft>
              </a:pPr>
              <a:r>
                <a:rPr lang="en-GB" sz="1600" dirty="0">
                  <a:solidFill>
                    <a:srgbClr val="008000"/>
                  </a:solidFill>
                  <a:latin typeface="Sassoon Penpals" panose="02000400000000000000" pitchFamily="50" charset="0"/>
                </a:rPr>
                <a:t>invention</a:t>
              </a:r>
            </a:p>
            <a:p>
              <a:pPr>
                <a:spcAft>
                  <a:spcPts val="200"/>
                </a:spcAft>
              </a:pPr>
              <a:r>
                <a:rPr lang="en-GB" sz="1600" dirty="0">
                  <a:solidFill>
                    <a:srgbClr val="008000"/>
                  </a:solidFill>
                  <a:latin typeface="Sassoon Penpals" panose="02000400000000000000" pitchFamily="50" charset="0"/>
                </a:rPr>
                <a:t>slave</a:t>
              </a:r>
            </a:p>
            <a:p>
              <a:pPr>
                <a:spcAft>
                  <a:spcPts val="200"/>
                </a:spcAft>
              </a:pPr>
              <a:r>
                <a:rPr lang="en-GB" sz="1600" dirty="0">
                  <a:solidFill>
                    <a:srgbClr val="008000"/>
                  </a:solidFill>
                  <a:latin typeface="Sassoon Penpals" panose="02000400000000000000" pitchFamily="50" charset="0"/>
                </a:rPr>
                <a:t>archaeology</a:t>
              </a:r>
            </a:p>
            <a:p>
              <a:pPr>
                <a:spcAft>
                  <a:spcPts val="200"/>
                </a:spcAft>
              </a:pPr>
              <a:r>
                <a:rPr lang="en-GB" sz="1600" dirty="0">
                  <a:solidFill>
                    <a:srgbClr val="008000"/>
                  </a:solidFill>
                  <a:latin typeface="Sassoon Penpals" panose="02000400000000000000" pitchFamily="50" charset="0"/>
                </a:rPr>
                <a:t>invade</a:t>
              </a:r>
            </a:p>
            <a:p>
              <a:pPr>
                <a:spcAft>
                  <a:spcPts val="200"/>
                </a:spcAft>
              </a:pPr>
              <a:endParaRPr lang="en-GB" sz="1600" dirty="0">
                <a:solidFill>
                  <a:srgbClr val="008000"/>
                </a:solidFill>
                <a:latin typeface="Sassoon Penpals" panose="02000400000000000000" pitchFamily="50" charset="0"/>
              </a:endParaRPr>
            </a:p>
          </p:txBody>
        </p:sp>
        <p:sp>
          <p:nvSpPr>
            <p:cNvPr id="69" name="TextBox 68"/>
            <p:cNvSpPr txBox="1"/>
            <p:nvPr/>
          </p:nvSpPr>
          <p:spPr>
            <a:xfrm>
              <a:off x="8267563" y="4296476"/>
              <a:ext cx="1620000" cy="1969770"/>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trade</a:t>
              </a:r>
            </a:p>
            <a:p>
              <a:pPr>
                <a:spcAft>
                  <a:spcPts val="200"/>
                </a:spcAft>
              </a:pPr>
              <a:r>
                <a:rPr lang="en-GB" sz="1600" dirty="0">
                  <a:solidFill>
                    <a:srgbClr val="008000"/>
                  </a:solidFill>
                  <a:latin typeface="Sassoon Penpals" panose="02000400000000000000" pitchFamily="50" charset="0"/>
                </a:rPr>
                <a:t>differences</a:t>
              </a: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similarities</a:t>
              </a:r>
            </a:p>
            <a:p>
              <a:pPr>
                <a:spcAft>
                  <a:spcPts val="200"/>
                </a:spcAft>
              </a:pPr>
              <a:r>
                <a:rPr lang="en-GB" sz="1600" dirty="0">
                  <a:solidFill>
                    <a:srgbClr val="008000"/>
                  </a:solidFill>
                  <a:latin typeface="Sassoon Penpals" panose="02000400000000000000" pitchFamily="50" charset="0"/>
                </a:rPr>
                <a:t>artefact</a:t>
              </a:r>
            </a:p>
            <a:p>
              <a:pPr>
                <a:spcAft>
                  <a:spcPts val="200"/>
                </a:spcAft>
              </a:pPr>
              <a:r>
                <a:rPr lang="en-GB" sz="1600" dirty="0">
                  <a:solidFill>
                    <a:srgbClr val="008000"/>
                  </a:solidFill>
                  <a:latin typeface="Sassoon Penpals" panose="02000400000000000000" pitchFamily="50" charset="0"/>
                </a:rPr>
                <a:t>empire</a:t>
              </a:r>
            </a:p>
            <a:p>
              <a:pPr>
                <a:spcAft>
                  <a:spcPts val="200"/>
                </a:spcAft>
              </a:pPr>
              <a:r>
                <a:rPr lang="en-GB" sz="1600" dirty="0">
                  <a:solidFill>
                    <a:srgbClr val="008000"/>
                  </a:solidFill>
                  <a:latin typeface="Sassoon Penpals" panose="02000400000000000000" pitchFamily="50" charset="0"/>
                </a:rPr>
                <a:t>ancient</a:t>
              </a:r>
            </a:p>
          </p:txBody>
        </p:sp>
      </p:grpSp>
      <p:pic>
        <p:nvPicPr>
          <p:cNvPr id="70" name="Picture 69"/>
          <p:cNvPicPr/>
          <p:nvPr/>
        </p:nvPicPr>
        <p:blipFill>
          <a:blip r:embed="rId10" cstate="print">
            <a:extLst>
              <a:ext uri="{28A0092B-C50C-407E-A947-70E740481C1C}">
                <a14:useLocalDpi xmlns:a14="http://schemas.microsoft.com/office/drawing/2010/main" val="0"/>
              </a:ext>
            </a:extLst>
          </a:blip>
          <a:stretch>
            <a:fillRect/>
          </a:stretch>
        </p:blipFill>
        <p:spPr>
          <a:xfrm>
            <a:off x="2473675" y="3901889"/>
            <a:ext cx="3815281" cy="1512240"/>
          </a:xfrm>
          <a:prstGeom prst="rect">
            <a:avLst/>
          </a:prstGeom>
        </p:spPr>
      </p:pic>
      <p:pic>
        <p:nvPicPr>
          <p:cNvPr id="12" name="Picture 11"/>
          <p:cNvPicPr>
            <a:picLocks noChangeAspect="1"/>
          </p:cNvPicPr>
          <p:nvPr/>
        </p:nvPicPr>
        <p:blipFill>
          <a:blip r:embed="rId11"/>
          <a:stretch>
            <a:fillRect/>
          </a:stretch>
        </p:blipFill>
        <p:spPr>
          <a:xfrm>
            <a:off x="514572" y="4293547"/>
            <a:ext cx="1807317" cy="1069329"/>
          </a:xfrm>
          <a:prstGeom prst="rect">
            <a:avLst/>
          </a:prstGeom>
        </p:spPr>
      </p:pic>
      <p:pic>
        <p:nvPicPr>
          <p:cNvPr id="71" name="Picture 16" descr="Image result for UK Flag. Size: 161 x 100. Source: finehdwallpapers.blogspot.co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6107" y="195353"/>
            <a:ext cx="1213151" cy="753511"/>
          </a:xfrm>
          <a:prstGeom prst="rect">
            <a:avLst/>
          </a:prstGeom>
          <a:noFill/>
          <a:extLst>
            <a:ext uri="{909E8E84-426E-40DD-AFC4-6F175D3DCCD1}">
              <a14:hiddenFill xmlns:a14="http://schemas.microsoft.com/office/drawing/2010/main">
                <a:solidFill>
                  <a:srgbClr val="FFFFFF"/>
                </a:solidFill>
              </a14:hiddenFill>
            </a:ext>
          </a:extLst>
        </p:spPr>
      </p:pic>
      <p:sp>
        <p:nvSpPr>
          <p:cNvPr id="72" name="Explosion 2 71"/>
          <p:cNvSpPr/>
          <p:nvPr/>
        </p:nvSpPr>
        <p:spPr>
          <a:xfrm>
            <a:off x="3577368" y="559344"/>
            <a:ext cx="3215153" cy="742952"/>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Sassoon Penpals Joined" panose="02000400000000000000" pitchFamily="50" charset="0"/>
              </a:rPr>
              <a:t>Pevensey Castle</a:t>
            </a:r>
          </a:p>
        </p:txBody>
      </p:sp>
      <p:cxnSp>
        <p:nvCxnSpPr>
          <p:cNvPr id="73" name="Straight Connector 72"/>
          <p:cNvCxnSpPr/>
          <p:nvPr/>
        </p:nvCxnSpPr>
        <p:spPr>
          <a:xfrm flipV="1">
            <a:off x="4276418" y="1268546"/>
            <a:ext cx="41067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D21777E-753C-45E0-81F2-F776CC2DAA5D}"/>
              </a:ext>
            </a:extLst>
          </p:cNvPr>
          <p:cNvSpPr txBox="1"/>
          <p:nvPr/>
        </p:nvSpPr>
        <p:spPr>
          <a:xfrm rot="16200000">
            <a:off x="548056" y="5915810"/>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75" name="TextBox 74">
            <a:extLst>
              <a:ext uri="{FF2B5EF4-FFF2-40B4-BE49-F238E27FC236}">
                <a16:creationId xmlns:a16="http://schemas.microsoft.com/office/drawing/2014/main" id="{D371A256-5E0A-431F-A16A-27B2631DB591}"/>
              </a:ext>
            </a:extLst>
          </p:cNvPr>
          <p:cNvSpPr txBox="1"/>
          <p:nvPr/>
        </p:nvSpPr>
        <p:spPr>
          <a:xfrm rot="16200000">
            <a:off x="2060269" y="5580351"/>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76" name="TextBox 75">
            <a:extLst>
              <a:ext uri="{FF2B5EF4-FFF2-40B4-BE49-F238E27FC236}">
                <a16:creationId xmlns:a16="http://schemas.microsoft.com/office/drawing/2014/main" id="{FBE3B095-29FF-476E-AC14-5ED60B90B8DB}"/>
              </a:ext>
            </a:extLst>
          </p:cNvPr>
          <p:cNvSpPr txBox="1"/>
          <p:nvPr/>
        </p:nvSpPr>
        <p:spPr>
          <a:xfrm rot="16200000">
            <a:off x="8907520" y="5915809"/>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35279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4 – Saxons and Vikings</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0" y="1226257"/>
            <a:ext cx="4838889"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Why did the Anglo-Saxons invade and how can we possibly know where they settled?</a:t>
            </a:r>
          </a:p>
          <a:p>
            <a:pPr marL="342900" indent="-342900">
              <a:spcAft>
                <a:spcPts val="200"/>
              </a:spcAft>
              <a:buFont typeface="+mj-lt"/>
              <a:buAutoNum type="arabicParenR"/>
            </a:pPr>
            <a:r>
              <a:rPr lang="en-US" sz="1200" dirty="0">
                <a:solidFill>
                  <a:schemeClr val="tx1"/>
                </a:solidFill>
                <a:latin typeface="Sassoon Penpals" panose="02000400000000000000" pitchFamily="50" charset="0"/>
              </a:rPr>
              <a:t>What does the mystery of the empty grave tell us about Saxon Britain?</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did people’s lives change when Christianity came to Britain and how can we be sure?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were the Saxons able the see off the Viking threat?</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‘great’ was King Alfred?</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effective was Saxon justice?</a:t>
            </a:r>
          </a:p>
          <a:p>
            <a:pPr marL="342900" indent="-342900">
              <a:spcAft>
                <a:spcPts val="200"/>
              </a:spcAft>
              <a:buFont typeface="+mj-lt"/>
              <a:buAutoNum type="arabicParenR"/>
            </a:pPr>
            <a:r>
              <a:rPr lang="en-US" sz="1200" dirty="0">
                <a:solidFill>
                  <a:schemeClr val="tx1"/>
                </a:solidFill>
                <a:latin typeface="Sassoon Penpals" panose="02000400000000000000" pitchFamily="50" charset="0"/>
              </a:rPr>
              <a:t>Why do some historians call this period of time the ‘Dark Ages’? Is that fair?</a:t>
            </a: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670642" y="1282885"/>
            <a:ext cx="400670" cy="42240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7493147"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Should this period of time be called the ‘Dark Ages’? How well did the Saxons and Vikings get on with each other? </a:t>
            </a:r>
          </a:p>
        </p:txBody>
      </p:sp>
      <p:sp>
        <p:nvSpPr>
          <p:cNvPr id="25" name="Rounded Rectangle 24"/>
          <p:cNvSpPr/>
          <p:nvPr/>
        </p:nvSpPr>
        <p:spPr>
          <a:xfrm>
            <a:off x="326067" y="3819948"/>
            <a:ext cx="6574593"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263349" y="4408265"/>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242714533"/>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lnR w="28575" cap="flat" cmpd="sng" algn="ctr">
                      <a:solidFill>
                        <a:schemeClr val="tx1"/>
                      </a:solidFill>
                      <a:prstDash val="solid"/>
                      <a:round/>
                      <a:headEnd type="none" w="med" len="med"/>
                      <a:tailEnd type="none" w="med" len="med"/>
                    </a:lnR>
                    <a:solidFill>
                      <a:srgbClr val="FFA3A3"/>
                    </a:solidFill>
                  </a:tcPr>
                </a:tc>
                <a:tc>
                  <a:txBody>
                    <a:bodyPr/>
                    <a:lstStyle/>
                    <a:p>
                      <a:pPr algn="ctr"/>
                      <a:r>
                        <a:rPr lang="en-GB" sz="900" dirty="0">
                          <a:latin typeface="Sassoon Penpals" panose="02000400000000000000" pitchFamily="50" charset="0"/>
                        </a:rPr>
                        <a:t>Anglo-Saxon/Viking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GB" sz="900" dirty="0">
                          <a:latin typeface="Sassoon Penpals" panose="02000400000000000000" pitchFamily="50" charset="0"/>
                        </a:rPr>
                        <a:t>Medieval</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8B8B"/>
                    </a:solidFill>
                  </a:tcPr>
                </a:tc>
                <a:tc>
                  <a:txBody>
                    <a:bodyPr/>
                    <a:lstStyle/>
                    <a:p>
                      <a:pPr algn="ctr"/>
                      <a:r>
                        <a:rPr lang="en-GB" sz="900" dirty="0">
                          <a:latin typeface="Sassoon Penpals" panose="02000400000000000000" pitchFamily="50" charset="0"/>
                        </a:rPr>
                        <a:t>Stuart</a:t>
                      </a:r>
                    </a:p>
                  </a:txBody>
                  <a:tcPr anchor="ctr">
                    <a:lnL w="28575"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54074" y="5829980"/>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20690" y="5837045"/>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413478" y="5122009"/>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 name="Picture 16" descr="Image result for UK Flag. Size: 161 x 100. Source: finehdwallpapers.blogspot.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5961" y="107802"/>
            <a:ext cx="985714" cy="612246"/>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5306482" y="1226257"/>
            <a:ext cx="4723243" cy="4357459"/>
            <a:chOff x="5095011" y="4070366"/>
            <a:chExt cx="4959584" cy="4357459"/>
          </a:xfrm>
        </p:grpSpPr>
        <p:sp>
          <p:nvSpPr>
            <p:cNvPr id="65" name="Rounded Rectangle 64"/>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66" name="Picture 10" descr="Free Scrabble Words Cliparts, Download Free Clip Art, Free Clip Art on  Clipart Librar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851" t="2083" r="21928"/>
            <a:stretch/>
          </p:blipFill>
          <p:spPr bwMode="auto">
            <a:xfrm>
              <a:off x="8922307" y="4148346"/>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5187817" y="4554970"/>
              <a:ext cx="1098916" cy="3872855"/>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Dark Age</a:t>
              </a:r>
            </a:p>
            <a:p>
              <a:pPr>
                <a:spcAft>
                  <a:spcPts val="200"/>
                </a:spcAft>
              </a:pPr>
              <a:r>
                <a:rPr lang="en-GB" sz="1600" dirty="0">
                  <a:solidFill>
                    <a:srgbClr val="0000FF"/>
                  </a:solidFill>
                  <a:latin typeface="Sassoon Penpals" panose="02000400000000000000" pitchFamily="50" charset="0"/>
                </a:rPr>
                <a:t>AD</a:t>
              </a:r>
            </a:p>
            <a:p>
              <a:pPr>
                <a:spcAft>
                  <a:spcPts val="200"/>
                </a:spcAft>
              </a:pPr>
              <a:r>
                <a:rPr lang="en-GB" sz="1600" dirty="0">
                  <a:solidFill>
                    <a:srgbClr val="0000FF"/>
                  </a:solidFill>
                  <a:latin typeface="Sassoon Penpals" panose="02000400000000000000" pitchFamily="50" charset="0"/>
                </a:rPr>
                <a:t>BC</a:t>
              </a:r>
            </a:p>
            <a:p>
              <a:pPr>
                <a:spcAft>
                  <a:spcPts val="200"/>
                </a:spcAft>
              </a:pPr>
              <a:r>
                <a:rPr lang="en-GB" sz="1600" dirty="0">
                  <a:solidFill>
                    <a:srgbClr val="0000FF"/>
                  </a:solidFill>
                  <a:latin typeface="Sassoon Penpals" panose="02000400000000000000" pitchFamily="50" charset="0"/>
                </a:rPr>
                <a:t>Christianity</a:t>
              </a:r>
            </a:p>
            <a:p>
              <a:pPr>
                <a:spcAft>
                  <a:spcPts val="200"/>
                </a:spcAft>
              </a:pPr>
              <a:r>
                <a:rPr lang="en-GB" sz="1600" dirty="0">
                  <a:solidFill>
                    <a:srgbClr val="0000FF"/>
                  </a:solidFill>
                  <a:latin typeface="Sassoon Penpals" panose="02000400000000000000" pitchFamily="50" charset="0"/>
                </a:rPr>
                <a:t>crime</a:t>
              </a:r>
            </a:p>
            <a:p>
              <a:pPr>
                <a:spcAft>
                  <a:spcPts val="200"/>
                </a:spcAft>
              </a:pPr>
              <a:r>
                <a:rPr lang="en-GB" sz="1600" dirty="0">
                  <a:solidFill>
                    <a:srgbClr val="0000FF"/>
                  </a:solidFill>
                  <a:latin typeface="Sassoon Penpals" panose="02000400000000000000" pitchFamily="50" charset="0"/>
                </a:rPr>
                <a:t>pagan</a:t>
              </a:r>
            </a:p>
            <a:p>
              <a:pPr>
                <a:spcAft>
                  <a:spcPts val="200"/>
                </a:spcAft>
              </a:pPr>
              <a:r>
                <a:rPr lang="en-GB" sz="1600" dirty="0">
                  <a:solidFill>
                    <a:srgbClr val="0000FF"/>
                  </a:solidFill>
                  <a:latin typeface="Sassoon Penpals" panose="02000400000000000000" pitchFamily="50" charset="0"/>
                </a:rPr>
                <a:t>peasant</a:t>
              </a: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p:txBody>
        </p:sp>
        <p:sp>
          <p:nvSpPr>
            <p:cNvPr id="68" name="TextBox 67"/>
            <p:cNvSpPr txBox="1"/>
            <p:nvPr/>
          </p:nvSpPr>
          <p:spPr>
            <a:xfrm>
              <a:off x="7290306" y="4549398"/>
              <a:ext cx="1620000" cy="1969770"/>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agriculture </a:t>
              </a:r>
            </a:p>
            <a:p>
              <a:pPr>
                <a:spcAft>
                  <a:spcPts val="200"/>
                </a:spcAft>
              </a:pPr>
              <a:r>
                <a:rPr lang="en-GB" sz="1600" dirty="0">
                  <a:solidFill>
                    <a:srgbClr val="008000"/>
                  </a:solidFill>
                  <a:latin typeface="Sassoon Penpals" panose="02000400000000000000" pitchFamily="50" charset="0"/>
                </a:rPr>
                <a:t>continuity</a:t>
              </a:r>
            </a:p>
            <a:p>
              <a:pPr>
                <a:spcAft>
                  <a:spcPts val="200"/>
                </a:spcAft>
              </a:pPr>
              <a:r>
                <a:rPr lang="en-GB" sz="1600" dirty="0">
                  <a:solidFill>
                    <a:srgbClr val="008000"/>
                  </a:solidFill>
                  <a:latin typeface="Sassoon Penpals" panose="02000400000000000000" pitchFamily="50" charset="0"/>
                </a:rPr>
                <a:t>achievement</a:t>
              </a:r>
            </a:p>
            <a:p>
              <a:pPr>
                <a:spcAft>
                  <a:spcPts val="200"/>
                </a:spcAft>
              </a:pPr>
              <a:r>
                <a:rPr lang="en-GB" sz="1600" dirty="0">
                  <a:solidFill>
                    <a:srgbClr val="008000"/>
                  </a:solidFill>
                  <a:latin typeface="Sassoon Penpals" panose="02000400000000000000" pitchFamily="50" charset="0"/>
                </a:rPr>
                <a:t>archaeology</a:t>
              </a:r>
            </a:p>
            <a:p>
              <a:pPr>
                <a:spcAft>
                  <a:spcPts val="200"/>
                </a:spcAft>
              </a:pPr>
              <a:r>
                <a:rPr lang="en-GB" sz="1600" dirty="0">
                  <a:solidFill>
                    <a:srgbClr val="008000"/>
                  </a:solidFill>
                  <a:latin typeface="Sassoon Penpals" panose="02000400000000000000" pitchFamily="50" charset="0"/>
                </a:rPr>
                <a:t>conflict</a:t>
              </a:r>
            </a:p>
            <a:p>
              <a:pPr>
                <a:spcAft>
                  <a:spcPts val="200"/>
                </a:spcAft>
              </a:pPr>
              <a:r>
                <a:rPr lang="en-GB" sz="1600" dirty="0">
                  <a:solidFill>
                    <a:srgbClr val="008000"/>
                  </a:solidFill>
                  <a:latin typeface="Sassoon Penpals" panose="02000400000000000000" pitchFamily="50" charset="0"/>
                </a:rPr>
                <a:t>fertile</a:t>
              </a:r>
            </a:p>
            <a:p>
              <a:pPr>
                <a:spcAft>
                  <a:spcPts val="200"/>
                </a:spcAft>
              </a:pPr>
              <a:r>
                <a:rPr lang="en-GB" sz="1600" dirty="0">
                  <a:solidFill>
                    <a:srgbClr val="008000"/>
                  </a:solidFill>
                  <a:latin typeface="Sassoon Penpals" panose="02000400000000000000" pitchFamily="50" charset="0"/>
                </a:rPr>
                <a:t>differences</a:t>
              </a:r>
              <a:endParaRPr lang="en-GB" sz="1600" dirty="0">
                <a:solidFill>
                  <a:srgbClr val="0000CC"/>
                </a:solidFill>
                <a:latin typeface="Sassoon Penpals" panose="02000400000000000000" pitchFamily="50" charset="0"/>
              </a:endParaRPr>
            </a:p>
          </p:txBody>
        </p:sp>
        <p:sp>
          <p:nvSpPr>
            <p:cNvPr id="69" name="TextBox 68"/>
            <p:cNvSpPr txBox="1"/>
            <p:nvPr/>
          </p:nvSpPr>
          <p:spPr>
            <a:xfrm>
              <a:off x="6178983" y="4554279"/>
              <a:ext cx="1098916" cy="2241639"/>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progress</a:t>
              </a:r>
            </a:p>
            <a:p>
              <a:pPr>
                <a:spcAft>
                  <a:spcPts val="200"/>
                </a:spcAft>
              </a:pPr>
              <a:r>
                <a:rPr lang="en-GB" sz="1600" dirty="0">
                  <a:solidFill>
                    <a:srgbClr val="0000FF"/>
                  </a:solidFill>
                  <a:latin typeface="Sassoon Penpals" panose="02000400000000000000" pitchFamily="50" charset="0"/>
                </a:rPr>
                <a:t>carpenter</a:t>
              </a:r>
            </a:p>
            <a:p>
              <a:pPr>
                <a:spcAft>
                  <a:spcPts val="200"/>
                </a:spcAft>
              </a:pPr>
              <a:r>
                <a:rPr lang="en-GB" sz="1600" dirty="0">
                  <a:solidFill>
                    <a:srgbClr val="0000FF"/>
                  </a:solidFill>
                  <a:latin typeface="Sassoon Penpals" panose="02000400000000000000" pitchFamily="50" charset="0"/>
                </a:rPr>
                <a:t>convert</a:t>
              </a:r>
            </a:p>
            <a:p>
              <a:pPr>
                <a:spcAft>
                  <a:spcPts val="200"/>
                </a:spcAft>
              </a:pPr>
              <a:r>
                <a:rPr lang="en-GB" sz="1600" dirty="0">
                  <a:solidFill>
                    <a:srgbClr val="008000"/>
                  </a:solidFill>
                  <a:latin typeface="Sassoon Penpals" panose="02000400000000000000" pitchFamily="50" charset="0"/>
                </a:rPr>
                <a:t>settle</a:t>
              </a:r>
            </a:p>
            <a:p>
              <a:pPr>
                <a:spcAft>
                  <a:spcPts val="200"/>
                </a:spcAft>
              </a:pPr>
              <a:r>
                <a:rPr lang="en-GB" sz="1600" dirty="0">
                  <a:solidFill>
                    <a:srgbClr val="008000"/>
                  </a:solidFill>
                  <a:latin typeface="Sassoon Penpals" panose="02000400000000000000" pitchFamily="50" charset="0"/>
                </a:rPr>
                <a:t>civilisation</a:t>
              </a:r>
            </a:p>
            <a:p>
              <a:pPr>
                <a:spcAft>
                  <a:spcPts val="200"/>
                </a:spcAft>
              </a:pPr>
              <a:r>
                <a:rPr lang="en-GB" sz="1600" dirty="0">
                  <a:solidFill>
                    <a:srgbClr val="008000"/>
                  </a:solidFill>
                  <a:latin typeface="Sassoon Penpals" panose="02000400000000000000" pitchFamily="50" charset="0"/>
                </a:rPr>
                <a:t>invasion</a:t>
              </a:r>
            </a:p>
            <a:p>
              <a:pPr>
                <a:spcAft>
                  <a:spcPts val="200"/>
                </a:spcAft>
              </a:pPr>
              <a:r>
                <a:rPr lang="en-GB" sz="1600" dirty="0">
                  <a:solidFill>
                    <a:srgbClr val="008000"/>
                  </a:solidFill>
                  <a:latin typeface="Sassoon Penpals" panose="02000400000000000000" pitchFamily="50" charset="0"/>
                </a:rPr>
                <a:t>trade</a:t>
              </a: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p:txBody>
        </p:sp>
        <p:sp>
          <p:nvSpPr>
            <p:cNvPr id="70" name="TextBox 69"/>
            <p:cNvSpPr txBox="1"/>
            <p:nvPr/>
          </p:nvSpPr>
          <p:spPr>
            <a:xfrm>
              <a:off x="8434595" y="5078325"/>
              <a:ext cx="1620000" cy="1697901"/>
            </a:xfrm>
            <a:prstGeom prst="rect">
              <a:avLst/>
            </a:prstGeom>
            <a:noFill/>
          </p:spPr>
          <p:txBody>
            <a:bodyPr wrap="square" rtlCol="0">
              <a:spAutoFit/>
            </a:bodyPr>
            <a:lstStyle/>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similarities</a:t>
              </a:r>
            </a:p>
            <a:p>
              <a:pPr>
                <a:spcAft>
                  <a:spcPts val="200"/>
                </a:spcAft>
              </a:pPr>
              <a:r>
                <a:rPr lang="en-GB" sz="1600" dirty="0">
                  <a:solidFill>
                    <a:srgbClr val="008000"/>
                  </a:solidFill>
                  <a:latin typeface="Sassoon Penpals" panose="02000400000000000000" pitchFamily="50" charset="0"/>
                </a:rPr>
                <a:t>artefact</a:t>
              </a:r>
            </a:p>
            <a:p>
              <a:pPr>
                <a:spcAft>
                  <a:spcPts val="200"/>
                </a:spcAft>
              </a:pPr>
              <a:endParaRPr lang="en-GB" sz="1600" dirty="0">
                <a:solidFill>
                  <a:srgbClr val="008000"/>
                </a:solidFill>
                <a:latin typeface="Sassoon Penpals" panose="02000400000000000000" pitchFamily="50" charset="0"/>
              </a:endParaRPr>
            </a:p>
          </p:txBody>
        </p:sp>
      </p:grpSp>
      <p:pic>
        <p:nvPicPr>
          <p:cNvPr id="71" name="Picture 70"/>
          <p:cNvPicPr/>
          <p:nvPr/>
        </p:nvPicPr>
        <p:blipFill>
          <a:blip r:embed="rId11" cstate="print">
            <a:extLst>
              <a:ext uri="{28A0092B-C50C-407E-A947-70E740481C1C}">
                <a14:useLocalDpi xmlns:a14="http://schemas.microsoft.com/office/drawing/2010/main" val="0"/>
              </a:ext>
            </a:extLst>
          </a:blip>
          <a:stretch>
            <a:fillRect/>
          </a:stretch>
        </p:blipFill>
        <p:spPr>
          <a:xfrm>
            <a:off x="2771869" y="3909548"/>
            <a:ext cx="3542856" cy="1509839"/>
          </a:xfrm>
          <a:prstGeom prst="rect">
            <a:avLst/>
          </a:prstGeom>
        </p:spPr>
      </p:pic>
      <p:pic>
        <p:nvPicPr>
          <p:cNvPr id="5" name="Picture 2"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71996" y="4525089"/>
            <a:ext cx="776962" cy="868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754" y="4269833"/>
            <a:ext cx="1578063" cy="1074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utton hoo artifac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2060" y="4622922"/>
            <a:ext cx="804111" cy="817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vikings invasion holy islan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9681" y="3880349"/>
            <a:ext cx="862979" cy="71583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F093A1C8-958D-4E7F-B9B8-EC3E0560B0E7}"/>
              </a:ext>
            </a:extLst>
          </p:cNvPr>
          <p:cNvSpPr txBox="1"/>
          <p:nvPr/>
        </p:nvSpPr>
        <p:spPr>
          <a:xfrm rot="16200000">
            <a:off x="548934" y="5917264"/>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74" name="TextBox 73">
            <a:extLst>
              <a:ext uri="{FF2B5EF4-FFF2-40B4-BE49-F238E27FC236}">
                <a16:creationId xmlns:a16="http://schemas.microsoft.com/office/drawing/2014/main" id="{E902663F-1DC4-4B50-80E8-104DFD627B72}"/>
              </a:ext>
            </a:extLst>
          </p:cNvPr>
          <p:cNvSpPr txBox="1"/>
          <p:nvPr/>
        </p:nvSpPr>
        <p:spPr>
          <a:xfrm rot="16200000">
            <a:off x="2061147" y="5581805"/>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75" name="TextBox 74">
            <a:extLst>
              <a:ext uri="{FF2B5EF4-FFF2-40B4-BE49-F238E27FC236}">
                <a16:creationId xmlns:a16="http://schemas.microsoft.com/office/drawing/2014/main" id="{D055FC07-CBCD-429B-8EAA-62F9775598F9}"/>
              </a:ext>
            </a:extLst>
          </p:cNvPr>
          <p:cNvSpPr txBox="1"/>
          <p:nvPr/>
        </p:nvSpPr>
        <p:spPr>
          <a:xfrm rot="16200000">
            <a:off x="8893019" y="5906035"/>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249580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5</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926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5 – A Battle and an Abbey</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141005" y="1226257"/>
            <a:ext cx="484837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is the story leading to and including the Battle of Hastings?</a:t>
            </a:r>
          </a:p>
          <a:p>
            <a:pPr marL="342900" indent="-342900">
              <a:spcAft>
                <a:spcPts val="200"/>
              </a:spcAft>
              <a:buFont typeface="+mj-lt"/>
              <a:buAutoNum type="arabicParenR"/>
            </a:pPr>
            <a:r>
              <a:rPr lang="en-GB" sz="1200" dirty="0" smtClean="0">
                <a:solidFill>
                  <a:schemeClr val="tx1"/>
                </a:solidFill>
                <a:latin typeface="Sassoon Penpals" panose="02000400000000000000" pitchFamily="50" charset="0"/>
              </a:rPr>
              <a:t>Why </a:t>
            </a:r>
            <a:r>
              <a:rPr lang="en-GB" sz="1200" dirty="0">
                <a:solidFill>
                  <a:schemeClr val="tx1"/>
                </a:solidFill>
                <a:latin typeface="Sassoon Penpals" panose="02000400000000000000" pitchFamily="50" charset="0"/>
              </a:rPr>
              <a:t>was there a crisis in 1066? Who were the candidates for the throne?</a:t>
            </a:r>
          </a:p>
          <a:p>
            <a:pPr marL="342900" indent="-342900">
              <a:spcAft>
                <a:spcPts val="200"/>
              </a:spcAft>
              <a:buFont typeface="+mj-lt"/>
              <a:buAutoNum type="arabicParenR"/>
            </a:pPr>
            <a:r>
              <a:rPr lang="en-GB" sz="1200" dirty="0" smtClean="0">
                <a:solidFill>
                  <a:schemeClr val="tx1"/>
                </a:solidFill>
                <a:latin typeface="Sassoon Penpals" panose="02000400000000000000" pitchFamily="50" charset="0"/>
              </a:rPr>
              <a:t>Why </a:t>
            </a:r>
            <a:r>
              <a:rPr lang="en-GB" sz="1200" dirty="0">
                <a:solidFill>
                  <a:schemeClr val="tx1"/>
                </a:solidFill>
                <a:latin typeface="Sassoon Penpals" panose="02000400000000000000" pitchFamily="50" charset="0"/>
              </a:rPr>
              <a:t>did the Normans win the Battle of Hastings?</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accurate is the Bayeux Tapestry?</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Why is 1066 such a significant date? Why was an Abbey built?</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is the story of Henry VIII, his six wives and the Reformation?</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Who was Henry VIII? What kind of character was he?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problems did Catholic Church face in the 1500s?</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is the Church of England? Why was the Abbey destroyed? </a:t>
            </a:r>
          </a:p>
          <a:p>
            <a:pPr marL="342900" indent="-342900">
              <a:spcAft>
                <a:spcPts val="200"/>
              </a:spcAft>
              <a:buFont typeface="+mj-lt"/>
              <a:buAutoNum type="arabicParenR"/>
            </a:pPr>
            <a:endParaRPr lang="en-GB" sz="9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050" dirty="0">
              <a:solidFill>
                <a:schemeClr val="tx1"/>
              </a:solidFill>
              <a:latin typeface="Sassoon Penpals" panose="02000400000000000000" pitchFamily="50" charset="0"/>
            </a:endParaRPr>
          </a:p>
        </p:txBody>
      </p:sp>
      <p:sp>
        <p:nvSpPr>
          <p:cNvPr id="43" name="Rounded Rectangle 42"/>
          <p:cNvSpPr/>
          <p:nvPr/>
        </p:nvSpPr>
        <p:spPr>
          <a:xfrm>
            <a:off x="141005" y="5588881"/>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313776" y="1274897"/>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grpSp>
        <p:nvGrpSpPr>
          <p:cNvPr id="5" name="Group 4"/>
          <p:cNvGrpSpPr/>
          <p:nvPr/>
        </p:nvGrpSpPr>
        <p:grpSpPr>
          <a:xfrm>
            <a:off x="5079250" y="1226257"/>
            <a:ext cx="4768440" cy="2954209"/>
            <a:chOff x="5095011" y="4070366"/>
            <a:chExt cx="4768440" cy="2954209"/>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2552" y="4572622"/>
              <a:ext cx="1098916" cy="1969770"/>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Protestant</a:t>
              </a:r>
            </a:p>
            <a:p>
              <a:pPr>
                <a:spcAft>
                  <a:spcPts val="200"/>
                </a:spcAft>
              </a:pPr>
              <a:r>
                <a:rPr lang="en-GB" sz="1600" dirty="0">
                  <a:solidFill>
                    <a:srgbClr val="0000FF"/>
                  </a:solidFill>
                  <a:latin typeface="Sassoon Penpals" panose="02000400000000000000" pitchFamily="50" charset="0"/>
                </a:rPr>
                <a:t>Catholic</a:t>
              </a:r>
            </a:p>
            <a:p>
              <a:pPr>
                <a:spcAft>
                  <a:spcPts val="200"/>
                </a:spcAft>
              </a:pPr>
              <a:r>
                <a:rPr lang="en-GB" sz="1600" dirty="0">
                  <a:solidFill>
                    <a:srgbClr val="0000FF"/>
                  </a:solidFill>
                  <a:latin typeface="Sassoon Penpals" panose="02000400000000000000" pitchFamily="50" charset="0"/>
                </a:rPr>
                <a:t>Reformation</a:t>
              </a:r>
            </a:p>
            <a:p>
              <a:pPr>
                <a:spcAft>
                  <a:spcPts val="200"/>
                </a:spcAft>
              </a:pPr>
              <a:r>
                <a:rPr lang="en-GB" sz="1600" dirty="0">
                  <a:solidFill>
                    <a:srgbClr val="0000FF"/>
                  </a:solidFill>
                  <a:latin typeface="Sassoon Penpals" panose="02000400000000000000" pitchFamily="50" charset="0"/>
                </a:rPr>
                <a:t>Pope</a:t>
              </a:r>
            </a:p>
            <a:p>
              <a:pPr>
                <a:spcAft>
                  <a:spcPts val="200"/>
                </a:spcAft>
              </a:pPr>
              <a:r>
                <a:rPr lang="en-GB" sz="1600" dirty="0">
                  <a:solidFill>
                    <a:srgbClr val="0000FF"/>
                  </a:solidFill>
                  <a:latin typeface="Sassoon Penpals" panose="02000400000000000000" pitchFamily="50" charset="0"/>
                </a:rPr>
                <a:t>monastery</a:t>
              </a:r>
            </a:p>
            <a:p>
              <a:pPr>
                <a:spcAft>
                  <a:spcPts val="200"/>
                </a:spcAft>
              </a:pPr>
              <a:r>
                <a:rPr lang="en-GB" sz="1600" dirty="0">
                  <a:solidFill>
                    <a:srgbClr val="0000FF"/>
                  </a:solidFill>
                  <a:latin typeface="Sassoon Penpals" panose="02000400000000000000" pitchFamily="50" charset="0"/>
                </a:rPr>
                <a:t>dissolution</a:t>
              </a:r>
            </a:p>
            <a:p>
              <a:pPr>
                <a:spcAft>
                  <a:spcPts val="200"/>
                </a:spcAft>
              </a:pPr>
              <a:r>
                <a:rPr lang="en-GB" sz="1600" dirty="0">
                  <a:solidFill>
                    <a:srgbClr val="0000FF"/>
                  </a:solidFill>
                  <a:latin typeface="Sassoon Penpals" panose="02000400000000000000" pitchFamily="50" charset="0"/>
                </a:rPr>
                <a:t>execution</a:t>
              </a:r>
              <a:endParaRPr lang="en-GB" sz="1400" dirty="0">
                <a:solidFill>
                  <a:srgbClr val="0000FF"/>
                </a:solidFill>
                <a:latin typeface="Sassoon Penpals" panose="02000400000000000000" pitchFamily="50" charset="0"/>
              </a:endParaRPr>
            </a:p>
          </p:txBody>
        </p:sp>
        <p:sp>
          <p:nvSpPr>
            <p:cNvPr id="52" name="TextBox 51"/>
            <p:cNvSpPr txBox="1"/>
            <p:nvPr/>
          </p:nvSpPr>
          <p:spPr>
            <a:xfrm>
              <a:off x="7166431" y="4569599"/>
              <a:ext cx="1620000" cy="1969770"/>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hierarchy</a:t>
              </a:r>
            </a:p>
            <a:p>
              <a:pPr>
                <a:spcAft>
                  <a:spcPts val="200"/>
                </a:spcAft>
              </a:pPr>
              <a:r>
                <a:rPr lang="en-GB" sz="1600" dirty="0">
                  <a:solidFill>
                    <a:srgbClr val="008000"/>
                  </a:solidFill>
                  <a:latin typeface="Sassoon Penpals" panose="02000400000000000000" pitchFamily="50" charset="0"/>
                </a:rPr>
                <a:t>conquest</a:t>
              </a:r>
            </a:p>
            <a:p>
              <a:pPr>
                <a:spcAft>
                  <a:spcPts val="200"/>
                </a:spcAft>
              </a:pPr>
              <a:r>
                <a:rPr lang="en-GB" sz="1600" dirty="0">
                  <a:solidFill>
                    <a:srgbClr val="008000"/>
                  </a:solidFill>
                  <a:latin typeface="Sassoon Penpals" panose="02000400000000000000" pitchFamily="50" charset="0"/>
                </a:rPr>
                <a:t>church</a:t>
              </a:r>
            </a:p>
            <a:p>
              <a:pPr>
                <a:spcAft>
                  <a:spcPts val="200"/>
                </a:spcAft>
              </a:pPr>
              <a:r>
                <a:rPr lang="en-GB" sz="1600" dirty="0">
                  <a:solidFill>
                    <a:srgbClr val="008000"/>
                  </a:solidFill>
                  <a:latin typeface="Sassoon Penpals" panose="02000400000000000000" pitchFamily="50" charset="0"/>
                </a:rPr>
                <a:t>Christianity</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a:solidFill>
                    <a:srgbClr val="008000"/>
                  </a:solidFill>
                  <a:latin typeface="Sassoon Penpals" panose="02000400000000000000" pitchFamily="50" charset="0"/>
                </a:rPr>
                <a:t>peasant</a:t>
              </a:r>
            </a:p>
            <a:p>
              <a:pPr>
                <a:spcAft>
                  <a:spcPts val="200"/>
                </a:spcAft>
              </a:pPr>
              <a:r>
                <a:rPr lang="en-GB" sz="1600" dirty="0">
                  <a:solidFill>
                    <a:srgbClr val="008000"/>
                  </a:solidFill>
                  <a:latin typeface="Sassoon Penpals" panose="02000400000000000000" pitchFamily="50" charset="0"/>
                </a:rPr>
                <a:t>heir</a:t>
              </a:r>
              <a:endParaRPr lang="en-GB" sz="1600" dirty="0">
                <a:solidFill>
                  <a:srgbClr val="0000CC"/>
                </a:solidFill>
                <a:latin typeface="Sassoon Penpals" panose="02000400000000000000" pitchFamily="50" charset="0"/>
              </a:endParaRPr>
            </a:p>
          </p:txBody>
        </p:sp>
        <p:sp>
          <p:nvSpPr>
            <p:cNvPr id="22" name="TextBox 21"/>
            <p:cNvSpPr txBox="1"/>
            <p:nvPr/>
          </p:nvSpPr>
          <p:spPr>
            <a:xfrm>
              <a:off x="6175738" y="4572622"/>
              <a:ext cx="1098916" cy="2451953"/>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tyrant</a:t>
              </a:r>
            </a:p>
            <a:p>
              <a:pPr>
                <a:spcAft>
                  <a:spcPts val="200"/>
                </a:spcAft>
              </a:pPr>
              <a:r>
                <a:rPr lang="en-GB" sz="1600" dirty="0">
                  <a:solidFill>
                    <a:srgbClr val="0000FF"/>
                  </a:solidFill>
                  <a:latin typeface="Sassoon Penpals" panose="02000400000000000000" pitchFamily="50" charset="0"/>
                </a:rPr>
                <a:t>perspective</a:t>
              </a:r>
            </a:p>
            <a:p>
              <a:pPr>
                <a:spcAft>
                  <a:spcPts val="200"/>
                </a:spcAft>
              </a:pPr>
              <a:r>
                <a:rPr lang="en-GB" sz="1600" dirty="0">
                  <a:solidFill>
                    <a:srgbClr val="0000FF"/>
                  </a:solidFill>
                  <a:latin typeface="Sassoon Penpals" panose="02000400000000000000" pitchFamily="50" charset="0"/>
                </a:rPr>
                <a:t>divorce</a:t>
              </a:r>
            </a:p>
            <a:p>
              <a:pPr>
                <a:spcAft>
                  <a:spcPts val="200"/>
                </a:spcAft>
              </a:pPr>
              <a:r>
                <a:rPr lang="en-GB" sz="1600" dirty="0">
                  <a:solidFill>
                    <a:srgbClr val="0000FF"/>
                  </a:solidFill>
                  <a:latin typeface="Sassoon Penpals" panose="02000400000000000000" pitchFamily="50" charset="0"/>
                </a:rPr>
                <a:t>treason</a:t>
              </a:r>
            </a:p>
            <a:p>
              <a:pPr>
                <a:spcAft>
                  <a:spcPts val="200"/>
                </a:spcAft>
              </a:pPr>
              <a:r>
                <a:rPr lang="en-GB" sz="1600" dirty="0">
                  <a:solidFill>
                    <a:srgbClr val="0000FF"/>
                  </a:solidFill>
                  <a:latin typeface="Sassoon Penpals" panose="02000400000000000000" pitchFamily="50" charset="0"/>
                </a:rPr>
                <a:t>traitor</a:t>
              </a:r>
            </a:p>
            <a:p>
              <a:pPr>
                <a:spcAft>
                  <a:spcPts val="200"/>
                </a:spcAft>
              </a:pPr>
              <a:r>
                <a:rPr lang="en-GB" sz="1600" dirty="0">
                  <a:solidFill>
                    <a:srgbClr val="0000FF"/>
                  </a:solidFill>
                  <a:latin typeface="Sassoon Penpals" panose="02000400000000000000" pitchFamily="50" charset="0"/>
                </a:rPr>
                <a:t>reliability</a:t>
              </a:r>
            </a:p>
            <a:p>
              <a:pPr>
                <a:spcAft>
                  <a:spcPts val="200"/>
                </a:spcAft>
              </a:pPr>
              <a:r>
                <a:rPr lang="en-GB" sz="1600" dirty="0">
                  <a:solidFill>
                    <a:srgbClr val="0000FF"/>
                  </a:solidFill>
                  <a:latin typeface="Sassoon Penpals" panose="02000400000000000000" pitchFamily="50" charset="0"/>
                </a:rPr>
                <a:t>feudal</a:t>
              </a:r>
            </a:p>
            <a:p>
              <a:pPr>
                <a:spcAft>
                  <a:spcPts val="200"/>
                </a:spcAft>
              </a:pPr>
              <a:endParaRPr lang="en-GB" sz="1400" dirty="0">
                <a:solidFill>
                  <a:srgbClr val="0000FF"/>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23" name="TextBox 22"/>
            <p:cNvSpPr txBox="1"/>
            <p:nvPr/>
          </p:nvSpPr>
          <p:spPr>
            <a:xfrm>
              <a:off x="8243451" y="4569599"/>
              <a:ext cx="1620000" cy="2241639"/>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timeline</a:t>
              </a:r>
            </a:p>
            <a:p>
              <a:pPr>
                <a:spcAft>
                  <a:spcPts val="200"/>
                </a:spcAft>
              </a:pPr>
              <a:r>
                <a:rPr lang="en-GB" sz="1600" dirty="0">
                  <a:solidFill>
                    <a:srgbClr val="008000"/>
                  </a:solidFill>
                  <a:latin typeface="Sassoon Penpals" panose="02000400000000000000" pitchFamily="50" charset="0"/>
                </a:rPr>
                <a:t>invasion</a:t>
              </a: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monarch</a:t>
              </a:r>
            </a:p>
            <a:p>
              <a:pPr>
                <a:spcAft>
                  <a:spcPts val="200"/>
                </a:spcAft>
              </a:pPr>
              <a:r>
                <a:rPr lang="en-GB" sz="1600" dirty="0">
                  <a:solidFill>
                    <a:srgbClr val="008000"/>
                  </a:solidFill>
                  <a:latin typeface="Sassoon Penpals" panose="02000400000000000000" pitchFamily="50" charset="0"/>
                </a:rPr>
                <a:t>AD</a:t>
              </a:r>
            </a:p>
            <a:p>
              <a:pPr>
                <a:spcAft>
                  <a:spcPts val="200"/>
                </a:spcAft>
              </a:pPr>
              <a:r>
                <a:rPr lang="en-GB" sz="1600" dirty="0">
                  <a:solidFill>
                    <a:srgbClr val="008000"/>
                  </a:solidFill>
                  <a:latin typeface="Sassoon Penpals" panose="02000400000000000000" pitchFamily="50" charset="0"/>
                </a:rPr>
                <a:t>BC</a:t>
              </a:r>
            </a:p>
            <a:p>
              <a:pPr>
                <a:spcAft>
                  <a:spcPts val="200"/>
                </a:spcAft>
              </a:pPr>
              <a:r>
                <a:rPr lang="en-GB" sz="1600" dirty="0">
                  <a:solidFill>
                    <a:srgbClr val="008000"/>
                  </a:solidFill>
                  <a:latin typeface="Sassoon Penpals" panose="02000400000000000000" pitchFamily="50" charset="0"/>
                </a:rPr>
                <a:t>succession</a:t>
              </a:r>
            </a:p>
            <a:p>
              <a:pPr>
                <a:spcAft>
                  <a:spcPts val="200"/>
                </a:spcAft>
              </a:pPr>
              <a:endParaRPr lang="en-GB" sz="1600" dirty="0">
                <a:solidFill>
                  <a:srgbClr val="0000CC"/>
                </a:solidFill>
                <a:latin typeface="Sassoon Penpals" panose="02000400000000000000" pitchFamily="50" charset="0"/>
              </a:endParaRPr>
            </a:p>
          </p:txBody>
        </p:sp>
      </p:grpSp>
      <p:sp>
        <p:nvSpPr>
          <p:cNvPr id="25" name="Rounded Rectangle 24"/>
          <p:cNvSpPr/>
          <p:nvPr/>
        </p:nvSpPr>
        <p:spPr>
          <a:xfrm>
            <a:off x="141005" y="3819948"/>
            <a:ext cx="6759655"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1026"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0654" y="5592116"/>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263349" y="4408265"/>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7"/>
          <a:stretch>
            <a:fillRect/>
          </a:stretch>
        </p:blipFill>
        <p:spPr>
          <a:xfrm>
            <a:off x="4520034" y="4464876"/>
            <a:ext cx="2256448" cy="97193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35764601"/>
              </p:ext>
            </p:extLst>
          </p:nvPr>
        </p:nvGraphicFramePr>
        <p:xfrm>
          <a:off x="301491" y="6317767"/>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28575"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GB" sz="900" dirty="0">
                          <a:latin typeface="Sassoon Penpals" panose="02000400000000000000" pitchFamily="50" charset="0"/>
                        </a:rPr>
                        <a:t>Stuart</a:t>
                      </a:r>
                    </a:p>
                  </a:txBody>
                  <a:tcPr anchor="ctr">
                    <a:lnL w="28575" cap="flat" cmpd="sng" algn="ctr">
                      <a:solidFill>
                        <a:schemeClr val="tx1"/>
                      </a:solid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400901" y="6119525"/>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1960402" y="5879307"/>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406480" y="5682145"/>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3959601" y="5678263"/>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4088251" y="6107176"/>
            <a:ext cx="763518" cy="307777"/>
          </a:xfrm>
          <a:prstGeom prst="rect">
            <a:avLst/>
          </a:prstGeom>
          <a:solidFill>
            <a:srgbClr val="FFFF00"/>
          </a:solidFill>
          <a:ln w="28575">
            <a:solidFill>
              <a:schemeClr val="tx1"/>
            </a:solidFill>
          </a:ln>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125154" y="5747157"/>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011484" y="5867238"/>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130530" y="5864990"/>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116334"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2919734" y="5853169"/>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629070" y="5892980"/>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34660" y="5860234"/>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459676" y="5865605"/>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267582" y="5846104"/>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096049" y="5877747"/>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7902870" y="5847478"/>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015197" y="5911019"/>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725356" y="5875966"/>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559565" y="5824289"/>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377588" y="5824168"/>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845228" y="5816937"/>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260869" y="5122008"/>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038227" y="5365992"/>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315624" y="6202784"/>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202473" y="6236629"/>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 name="Picture 16" descr="Image result for UK Flag. Size: 161 x 100. Source: finehdwallpapers.blogspot.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9306" y="102733"/>
            <a:ext cx="1023145" cy="635495"/>
          </a:xfrm>
          <a:prstGeom prst="rect">
            <a:avLst/>
          </a:prstGeom>
          <a:noFill/>
          <a:extLst>
            <a:ext uri="{909E8E84-426E-40DD-AFC4-6F175D3DCCD1}">
              <a14:hiddenFill xmlns:a14="http://schemas.microsoft.com/office/drawing/2010/main">
                <a:solidFill>
                  <a:srgbClr val="FFFFFF"/>
                </a:solidFill>
              </a14:hiddenFill>
            </a:ext>
          </a:extLst>
        </p:spPr>
      </p:pic>
      <p:sp>
        <p:nvSpPr>
          <p:cNvPr id="64" name="Explosion 2 63"/>
          <p:cNvSpPr/>
          <p:nvPr/>
        </p:nvSpPr>
        <p:spPr>
          <a:xfrm>
            <a:off x="6717159" y="702346"/>
            <a:ext cx="2669335" cy="1055888"/>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Sassoon Penpals Joined" panose="02000400000000000000" pitchFamily="50" charset="0"/>
              </a:rPr>
              <a:t>Pevensey Castle Battle Abbey and Murder Mystery!</a:t>
            </a:r>
          </a:p>
        </p:txBody>
      </p:sp>
      <p:pic>
        <p:nvPicPr>
          <p:cNvPr id="65" name="Picture 2" descr="Image result for harold godwins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11" y="4779438"/>
            <a:ext cx="398976" cy="63329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harald hardrad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758" y="4260751"/>
            <a:ext cx="453344" cy="57873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mage result for william of norman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3225" y="4260751"/>
            <a:ext cx="582797" cy="11515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See the source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8015" b="9853"/>
          <a:stretch/>
        </p:blipFill>
        <p:spPr bwMode="auto">
          <a:xfrm>
            <a:off x="1212214" y="4997756"/>
            <a:ext cx="2639737" cy="42556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85325" y="3920323"/>
            <a:ext cx="857834" cy="10351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ow Growing Your Knowledge Can Grow Your Business - Business Marketing  Engine"/>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nry vii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59478" y="3871085"/>
            <a:ext cx="487175" cy="701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92991" y="3867822"/>
            <a:ext cx="694294" cy="6942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9"/>
          <a:stretch>
            <a:fillRect/>
          </a:stretch>
        </p:blipFill>
        <p:spPr>
          <a:xfrm>
            <a:off x="4357298" y="3879360"/>
            <a:ext cx="683742" cy="960935"/>
          </a:xfrm>
          <a:prstGeom prst="rect">
            <a:avLst/>
          </a:prstGeom>
        </p:spPr>
      </p:pic>
      <p:pic>
        <p:nvPicPr>
          <p:cNvPr id="13" name="Picture 4" descr="See the source imag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32023" y="3911558"/>
            <a:ext cx="1567883" cy="1042269"/>
          </a:xfrm>
          <a:prstGeom prst="rect">
            <a:avLst/>
          </a:prstGeom>
          <a:noFill/>
          <a:extLst>
            <a:ext uri="{909E8E84-426E-40DD-AFC4-6F175D3DCCD1}">
              <a14:hiddenFill xmlns:a14="http://schemas.microsoft.com/office/drawing/2010/main">
                <a:solidFill>
                  <a:srgbClr val="FFFFFF"/>
                </a:solidFill>
              </a14:hiddenFill>
            </a:ext>
          </a:extLst>
        </p:spPr>
      </p:pic>
      <p:sp>
        <p:nvSpPr>
          <p:cNvPr id="14" name="Down Arrow 13"/>
          <p:cNvSpPr/>
          <p:nvPr/>
        </p:nvSpPr>
        <p:spPr>
          <a:xfrm rot="3944659">
            <a:off x="2341048" y="4468203"/>
            <a:ext cx="408497" cy="545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Down Arrow 70"/>
          <p:cNvSpPr/>
          <p:nvPr/>
        </p:nvSpPr>
        <p:spPr>
          <a:xfrm rot="17916370">
            <a:off x="4164842" y="4463562"/>
            <a:ext cx="408497" cy="545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141006" y="757379"/>
            <a:ext cx="4087537" cy="35087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200"/>
              </a:spcAft>
            </a:pPr>
            <a:r>
              <a:rPr lang="en-GB" sz="1400" dirty="0">
                <a:solidFill>
                  <a:schemeClr val="tx1"/>
                </a:solidFill>
                <a:latin typeface="Sassoon Penpals" panose="02000400000000000000" pitchFamily="50" charset="0"/>
              </a:rPr>
              <a:t>Why is there an Abbey at Battle? Why was the Abbey destroyed?</a:t>
            </a:r>
          </a:p>
        </p:txBody>
      </p:sp>
      <p:sp>
        <p:nvSpPr>
          <p:cNvPr id="68" name="TextBox 67">
            <a:extLst>
              <a:ext uri="{FF2B5EF4-FFF2-40B4-BE49-F238E27FC236}">
                <a16:creationId xmlns:a16="http://schemas.microsoft.com/office/drawing/2014/main" id="{271464BA-6F36-491F-BDE8-E8D2FA76AF22}"/>
              </a:ext>
            </a:extLst>
          </p:cNvPr>
          <p:cNvSpPr txBox="1"/>
          <p:nvPr/>
        </p:nvSpPr>
        <p:spPr>
          <a:xfrm rot="16200000">
            <a:off x="404281" y="5913694"/>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72" name="TextBox 71">
            <a:extLst>
              <a:ext uri="{FF2B5EF4-FFF2-40B4-BE49-F238E27FC236}">
                <a16:creationId xmlns:a16="http://schemas.microsoft.com/office/drawing/2014/main" id="{EC7BB209-56C6-4E8C-8464-5EF7C5D630D4}"/>
              </a:ext>
            </a:extLst>
          </p:cNvPr>
          <p:cNvSpPr txBox="1"/>
          <p:nvPr/>
        </p:nvSpPr>
        <p:spPr>
          <a:xfrm rot="16200000">
            <a:off x="1916494" y="5578235"/>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74" name="TextBox 73">
            <a:extLst>
              <a:ext uri="{FF2B5EF4-FFF2-40B4-BE49-F238E27FC236}">
                <a16:creationId xmlns:a16="http://schemas.microsoft.com/office/drawing/2014/main" id="{83C38EFD-E742-4F7B-BEAA-7DE6177739DC}"/>
              </a:ext>
            </a:extLst>
          </p:cNvPr>
          <p:cNvSpPr txBox="1"/>
          <p:nvPr/>
        </p:nvSpPr>
        <p:spPr>
          <a:xfrm rot="16200000">
            <a:off x="8772337" y="5904492"/>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202548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EYFS</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383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5 – The Mayans</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8633" y="189679"/>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0" y="1226257"/>
            <a:ext cx="5105469" cy="2238092"/>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400" dirty="0" smtClean="0">
                <a:solidFill>
                  <a:schemeClr val="tx1"/>
                </a:solidFill>
                <a:latin typeface="Sassoon Penpals" panose="02000400000000000000" pitchFamily="50" charset="0"/>
              </a:rPr>
              <a:t>What was significant about the Mayans?  </a:t>
            </a:r>
          </a:p>
          <a:p>
            <a:pPr marL="342900" indent="-342900">
              <a:spcAft>
                <a:spcPts val="200"/>
              </a:spcAft>
              <a:buFont typeface="+mj-lt"/>
              <a:buAutoNum type="arabicParenR"/>
            </a:pPr>
            <a:r>
              <a:rPr lang="en-GB" sz="1400" dirty="0" smtClean="0">
                <a:solidFill>
                  <a:schemeClr val="tx1"/>
                </a:solidFill>
                <a:latin typeface="Sassoon Penpals" panose="02000400000000000000" pitchFamily="50" charset="0"/>
              </a:rPr>
              <a:t>How </a:t>
            </a:r>
            <a:r>
              <a:rPr lang="en-GB" sz="1400" dirty="0">
                <a:solidFill>
                  <a:schemeClr val="tx1"/>
                </a:solidFill>
                <a:latin typeface="Sassoon Penpals" panose="02000400000000000000" pitchFamily="50" charset="0"/>
              </a:rPr>
              <a:t>did the </a:t>
            </a:r>
            <a:r>
              <a:rPr lang="en-GB" sz="1400" dirty="0" smtClean="0">
                <a:solidFill>
                  <a:schemeClr val="tx1"/>
                </a:solidFill>
                <a:latin typeface="Sassoon Penpals" panose="02000400000000000000" pitchFamily="50" charset="0"/>
              </a:rPr>
              <a:t>Mayans </a:t>
            </a:r>
            <a:r>
              <a:rPr lang="en-GB" sz="1400" dirty="0">
                <a:solidFill>
                  <a:schemeClr val="tx1"/>
                </a:solidFill>
                <a:latin typeface="Sassoon Penpals" panose="02000400000000000000" pitchFamily="50" charset="0"/>
              </a:rPr>
              <a:t>manage to become so important?</a:t>
            </a:r>
          </a:p>
          <a:p>
            <a:pPr marL="342900" indent="-342900">
              <a:spcAft>
                <a:spcPts val="200"/>
              </a:spcAft>
              <a:buFont typeface="+mj-lt"/>
              <a:buAutoNum type="arabicParenR"/>
            </a:pPr>
            <a:r>
              <a:rPr lang="en-GB" sz="1400" dirty="0" smtClean="0">
                <a:solidFill>
                  <a:schemeClr val="tx1"/>
                </a:solidFill>
                <a:latin typeface="Sassoon Penpals" panose="02000400000000000000" pitchFamily="50" charset="0"/>
              </a:rPr>
              <a:t>How do we know what life was like </a:t>
            </a:r>
            <a:r>
              <a:rPr lang="en-GB" sz="1400" dirty="0">
                <a:solidFill>
                  <a:schemeClr val="tx1"/>
                </a:solidFill>
                <a:latin typeface="Sassoon Penpals" panose="02000400000000000000" pitchFamily="50" charset="0"/>
              </a:rPr>
              <a:t>for the Mayan people 1,000 years ago? </a:t>
            </a:r>
            <a:endParaRPr lang="en-GB" sz="1400" dirty="0" smtClean="0">
              <a:solidFill>
                <a:schemeClr val="tx1"/>
              </a:solidFill>
              <a:latin typeface="Sassoon Penpals" panose="02000400000000000000" pitchFamily="50" charset="0"/>
            </a:endParaRP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If the </a:t>
            </a:r>
            <a:r>
              <a:rPr lang="en-GB" sz="1400" dirty="0" smtClean="0">
                <a:solidFill>
                  <a:schemeClr val="tx1"/>
                </a:solidFill>
                <a:latin typeface="Sassoon Penpals" panose="02000400000000000000" pitchFamily="50" charset="0"/>
              </a:rPr>
              <a:t>Mayans </a:t>
            </a:r>
            <a:r>
              <a:rPr lang="en-GB" sz="1400" dirty="0">
                <a:solidFill>
                  <a:schemeClr val="tx1"/>
                </a:solidFill>
                <a:latin typeface="Sassoon Penpals" panose="02000400000000000000" pitchFamily="50" charset="0"/>
              </a:rPr>
              <a:t>were so </a:t>
            </a:r>
            <a:r>
              <a:rPr lang="en-GB" sz="1400" dirty="0" smtClean="0">
                <a:solidFill>
                  <a:schemeClr val="tx1"/>
                </a:solidFill>
                <a:latin typeface="Sassoon Penpals" panose="02000400000000000000" pitchFamily="50" charset="0"/>
              </a:rPr>
              <a:t>civilized</a:t>
            </a:r>
            <a:r>
              <a:rPr lang="en-GB" sz="1400" dirty="0">
                <a:solidFill>
                  <a:schemeClr val="tx1"/>
                </a:solidFill>
                <a:latin typeface="Sassoon Penpals" panose="02000400000000000000" pitchFamily="50" charset="0"/>
              </a:rPr>
              <a:t>, why then did </a:t>
            </a:r>
            <a:r>
              <a:rPr lang="en-GB" sz="1400" dirty="0" smtClean="0">
                <a:solidFill>
                  <a:schemeClr val="tx1"/>
                </a:solidFill>
                <a:latin typeface="Sassoon Penpals" panose="02000400000000000000" pitchFamily="50" charset="0"/>
              </a:rPr>
              <a:t>they </a:t>
            </a:r>
            <a:r>
              <a:rPr lang="en-GB" sz="1400" dirty="0">
                <a:solidFill>
                  <a:schemeClr val="tx1"/>
                </a:solidFill>
                <a:latin typeface="Sassoon Penpals" panose="02000400000000000000" pitchFamily="50" charset="0"/>
              </a:rPr>
              <a:t>believe in human </a:t>
            </a:r>
            <a:r>
              <a:rPr lang="en-GB" sz="1400" dirty="0" smtClean="0">
                <a:solidFill>
                  <a:schemeClr val="tx1"/>
                </a:solidFill>
                <a:latin typeface="Sassoon Penpals" panose="02000400000000000000" pitchFamily="50" charset="0"/>
              </a:rPr>
              <a:t>sacrifice?</a:t>
            </a:r>
          </a:p>
          <a:p>
            <a:pPr marL="342900" indent="-342900">
              <a:spcAft>
                <a:spcPts val="200"/>
              </a:spcAft>
              <a:buFont typeface="+mj-lt"/>
              <a:buAutoNum type="arabicParenR"/>
            </a:pPr>
            <a:r>
              <a:rPr lang="en-GB" sz="1400" dirty="0" smtClean="0">
                <a:solidFill>
                  <a:schemeClr val="tx1"/>
                </a:solidFill>
                <a:latin typeface="Sassoon Penpals" panose="02000400000000000000" pitchFamily="50" charset="0"/>
              </a:rPr>
              <a:t>How </a:t>
            </a:r>
            <a:r>
              <a:rPr lang="en-GB" sz="1400" dirty="0">
                <a:solidFill>
                  <a:schemeClr val="tx1"/>
                </a:solidFill>
                <a:latin typeface="Sassoon Penpals" panose="02000400000000000000" pitchFamily="50" charset="0"/>
              </a:rPr>
              <a:t>do the Mayans compare to </a:t>
            </a:r>
            <a:r>
              <a:rPr lang="en-GB" sz="1400" dirty="0" smtClean="0">
                <a:solidFill>
                  <a:schemeClr val="tx1"/>
                </a:solidFill>
                <a:latin typeface="Sassoon Penpals" panose="02000400000000000000" pitchFamily="50" charset="0"/>
              </a:rPr>
              <a:t>the Ancient Egyptians and Anglo-Saxons?</a:t>
            </a:r>
            <a:endParaRPr lang="en-GB" sz="1400" dirty="0">
              <a:solidFill>
                <a:schemeClr val="tx1"/>
              </a:solidFill>
              <a:latin typeface="Sassoon Penpals" panose="02000400000000000000" pitchFamily="50" charset="0"/>
            </a:endParaRP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happened to the </a:t>
            </a:r>
            <a:r>
              <a:rPr lang="en-GB" sz="1400" dirty="0" smtClean="0">
                <a:solidFill>
                  <a:schemeClr val="tx1"/>
                </a:solidFill>
                <a:latin typeface="Sassoon Penpals" panose="02000400000000000000" pitchFamily="50" charset="0"/>
              </a:rPr>
              <a:t>Mayans?</a:t>
            </a:r>
            <a:endParaRPr lang="en-GB" sz="14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600" dirty="0">
              <a:solidFill>
                <a:schemeClr val="tx1"/>
              </a:solidFill>
              <a:latin typeface="Sassoon Penpals" panose="02000400000000000000" pitchFamily="50" charset="0"/>
            </a:endParaRP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794268" y="1297782"/>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322419" y="189756"/>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8278376"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Why should we study the </a:t>
            </a:r>
            <a:r>
              <a:rPr lang="en-GB" sz="1400" dirty="0" smtClean="0">
                <a:solidFill>
                  <a:schemeClr val="tx1"/>
                </a:solidFill>
                <a:latin typeface="Sassoon Penpals" panose="02000400000000000000" pitchFamily="50" charset="0"/>
              </a:rPr>
              <a:t>Mayans? </a:t>
            </a:r>
            <a:r>
              <a:rPr lang="en-GB" sz="1400" dirty="0">
                <a:solidFill>
                  <a:schemeClr val="tx1"/>
                </a:solidFill>
                <a:latin typeface="Sassoon Penpals" panose="02000400000000000000" pitchFamily="50" charset="0"/>
              </a:rPr>
              <a:t>Manmade or Natural Disaster – which best explains the disappearance of the </a:t>
            </a:r>
            <a:r>
              <a:rPr lang="en-GB" sz="1400" dirty="0" smtClean="0">
                <a:solidFill>
                  <a:schemeClr val="tx1"/>
                </a:solidFill>
                <a:latin typeface="Sassoon Penpals" panose="02000400000000000000" pitchFamily="50" charset="0"/>
              </a:rPr>
              <a:t>Mayans </a:t>
            </a:r>
            <a:r>
              <a:rPr lang="en-GB" sz="1400" dirty="0">
                <a:solidFill>
                  <a:schemeClr val="tx1"/>
                </a:solidFill>
                <a:latin typeface="Sassoon Penpals" panose="02000400000000000000" pitchFamily="50" charset="0"/>
              </a:rPr>
              <a:t>around AD 900?</a:t>
            </a:r>
          </a:p>
        </p:txBody>
      </p:sp>
      <p:grpSp>
        <p:nvGrpSpPr>
          <p:cNvPr id="5" name="Group 4"/>
          <p:cNvGrpSpPr/>
          <p:nvPr/>
        </p:nvGrpSpPr>
        <p:grpSpPr>
          <a:xfrm>
            <a:off x="5564938" y="1226257"/>
            <a:ext cx="4572675" cy="2939519"/>
            <a:chOff x="5580699" y="4070366"/>
            <a:chExt cx="4572675" cy="3193482"/>
          </a:xfrm>
        </p:grpSpPr>
        <p:sp>
          <p:nvSpPr>
            <p:cNvPr id="49" name="Rounded Rectangle 48"/>
            <p:cNvSpPr/>
            <p:nvPr/>
          </p:nvSpPr>
          <p:spPr>
            <a:xfrm>
              <a:off x="5580699" y="4070366"/>
              <a:ext cx="4153143"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986639" y="4156298"/>
              <a:ext cx="470951" cy="4835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640648" y="4537038"/>
              <a:ext cx="1098916" cy="2139950"/>
            </a:xfrm>
            <a:prstGeom prst="rect">
              <a:avLst/>
            </a:prstGeom>
            <a:noFill/>
          </p:spPr>
          <p:txBody>
            <a:bodyPr wrap="square" rtlCol="0">
              <a:spAutoFit/>
            </a:bodyPr>
            <a:lstStyle/>
            <a:p>
              <a:pPr>
                <a:spcAft>
                  <a:spcPts val="200"/>
                </a:spcAft>
              </a:pPr>
              <a:r>
                <a:rPr lang="en-GB" sz="1600" dirty="0" smtClean="0">
                  <a:solidFill>
                    <a:srgbClr val="0000FF"/>
                  </a:solidFill>
                  <a:latin typeface="Sassoon Penpals" panose="02000400000000000000" pitchFamily="50" charset="0"/>
                </a:rPr>
                <a:t>city-state</a:t>
              </a:r>
            </a:p>
            <a:p>
              <a:pPr>
                <a:spcAft>
                  <a:spcPts val="200"/>
                </a:spcAft>
              </a:pPr>
              <a:r>
                <a:rPr lang="en-GB" sz="1600" dirty="0" smtClean="0">
                  <a:solidFill>
                    <a:srgbClr val="0000FF"/>
                  </a:solidFill>
                  <a:latin typeface="Sassoon Penpals" panose="02000400000000000000" pitchFamily="50" charset="0"/>
                </a:rPr>
                <a:t>sacrifice</a:t>
              </a:r>
              <a:endParaRPr lang="en-GB" sz="1600" dirty="0">
                <a:solidFill>
                  <a:srgbClr val="0000FF"/>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achievement</a:t>
              </a:r>
            </a:p>
            <a:p>
              <a:pPr>
                <a:spcAft>
                  <a:spcPts val="200"/>
                </a:spcAft>
              </a:pPr>
              <a:r>
                <a:rPr lang="en-GB" sz="1600" dirty="0">
                  <a:solidFill>
                    <a:srgbClr val="008000"/>
                  </a:solidFill>
                  <a:latin typeface="Sassoon Penpals" panose="02000400000000000000" pitchFamily="50" charset="0"/>
                </a:rPr>
                <a:t>agriculture</a:t>
              </a:r>
            </a:p>
            <a:p>
              <a:pPr>
                <a:spcAft>
                  <a:spcPts val="200"/>
                </a:spcAft>
              </a:pPr>
              <a:r>
                <a:rPr lang="en-GB" sz="1600" dirty="0">
                  <a:solidFill>
                    <a:srgbClr val="008000"/>
                  </a:solidFill>
                  <a:latin typeface="Sassoon Penpals" panose="02000400000000000000" pitchFamily="50" charset="0"/>
                </a:rPr>
                <a:t>invention</a:t>
              </a:r>
            </a:p>
            <a:p>
              <a:pPr>
                <a:spcAft>
                  <a:spcPts val="200"/>
                </a:spcAft>
              </a:pPr>
              <a:r>
                <a:rPr lang="en-GB" sz="1600" dirty="0">
                  <a:solidFill>
                    <a:srgbClr val="008000"/>
                  </a:solidFill>
                  <a:latin typeface="Sassoon Penpals" panose="02000400000000000000" pitchFamily="50" charset="0"/>
                </a:rPr>
                <a:t>slave</a:t>
              </a:r>
            </a:p>
            <a:p>
              <a:pPr>
                <a:spcAft>
                  <a:spcPts val="200"/>
                </a:spcAft>
              </a:pPr>
              <a:endParaRPr lang="en-GB" sz="1600" dirty="0">
                <a:solidFill>
                  <a:srgbClr val="006600"/>
                </a:solidFill>
                <a:latin typeface="Sassoon Penpals" panose="02000400000000000000" pitchFamily="50" charset="0"/>
              </a:endParaRPr>
            </a:p>
          </p:txBody>
        </p:sp>
        <p:sp>
          <p:nvSpPr>
            <p:cNvPr id="52" name="TextBox 51"/>
            <p:cNvSpPr txBox="1"/>
            <p:nvPr/>
          </p:nvSpPr>
          <p:spPr>
            <a:xfrm>
              <a:off x="7507554" y="4537038"/>
              <a:ext cx="1620000" cy="1844593"/>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archaeology </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smtClean="0">
                  <a:solidFill>
                    <a:srgbClr val="008000"/>
                  </a:solidFill>
                  <a:latin typeface="Sassoon Penpals" panose="02000400000000000000" pitchFamily="50" charset="0"/>
                </a:rPr>
                <a:t>cause</a:t>
              </a:r>
              <a:endParaRPr lang="en-GB" sz="1600" dirty="0">
                <a:solidFill>
                  <a:srgbClr val="0080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calendar</a:t>
              </a:r>
            </a:p>
            <a:p>
              <a:pPr>
                <a:spcAft>
                  <a:spcPts val="200"/>
                </a:spcAft>
              </a:pPr>
              <a:r>
                <a:rPr lang="en-GB" sz="1600" dirty="0" smtClean="0">
                  <a:solidFill>
                    <a:srgbClr val="008000"/>
                  </a:solidFill>
                  <a:latin typeface="Sassoon Penpals" panose="02000400000000000000" pitchFamily="50" charset="0"/>
                </a:rPr>
                <a:t>civilisation</a:t>
              </a:r>
            </a:p>
            <a:p>
              <a:pPr>
                <a:spcAft>
                  <a:spcPts val="200"/>
                </a:spcAft>
              </a:pPr>
              <a:r>
                <a:rPr lang="en-GB" sz="1600" dirty="0" smtClean="0">
                  <a:solidFill>
                    <a:srgbClr val="008000"/>
                  </a:solidFill>
                  <a:latin typeface="Sassoon Penpals" panose="02000400000000000000" pitchFamily="50" charset="0"/>
                </a:rPr>
                <a:t>trade</a:t>
              </a:r>
              <a:endParaRPr lang="en-GB" sz="1600" dirty="0">
                <a:solidFill>
                  <a:srgbClr val="008000"/>
                </a:solidFill>
                <a:latin typeface="Sassoon Penpals" panose="02000400000000000000" pitchFamily="50" charset="0"/>
              </a:endParaRPr>
            </a:p>
          </p:txBody>
        </p:sp>
        <p:sp>
          <p:nvSpPr>
            <p:cNvPr id="22" name="TextBox 21"/>
            <p:cNvSpPr txBox="1"/>
            <p:nvPr/>
          </p:nvSpPr>
          <p:spPr>
            <a:xfrm>
              <a:off x="6646268" y="4539107"/>
              <a:ext cx="1141904" cy="2106513"/>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emperor</a:t>
              </a:r>
            </a:p>
            <a:p>
              <a:pPr>
                <a:spcAft>
                  <a:spcPts val="200"/>
                </a:spcAft>
              </a:pPr>
              <a:r>
                <a:rPr lang="en-GB" sz="1600" dirty="0">
                  <a:solidFill>
                    <a:srgbClr val="008000"/>
                  </a:solidFill>
                  <a:latin typeface="Sassoon Penpals" panose="02000400000000000000" pitchFamily="50" charset="0"/>
                </a:rPr>
                <a:t>hierarchy</a:t>
              </a:r>
              <a:endParaRPr lang="en-GB" sz="1600" dirty="0">
                <a:solidFill>
                  <a:srgbClr val="0066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nomadic</a:t>
              </a:r>
            </a:p>
            <a:p>
              <a:pPr>
                <a:spcAft>
                  <a:spcPts val="200"/>
                </a:spcAft>
              </a:pPr>
              <a:r>
                <a:rPr lang="en-GB" sz="1600" dirty="0">
                  <a:solidFill>
                    <a:srgbClr val="008000"/>
                  </a:solidFill>
                  <a:latin typeface="Sassoon Penpals" panose="02000400000000000000" pitchFamily="50" charset="0"/>
                </a:rPr>
                <a:t>AD</a:t>
              </a:r>
            </a:p>
            <a:p>
              <a:pPr>
                <a:spcAft>
                  <a:spcPts val="200"/>
                </a:spcAft>
              </a:pPr>
              <a:r>
                <a:rPr lang="en-GB" sz="1600" dirty="0">
                  <a:solidFill>
                    <a:srgbClr val="008000"/>
                  </a:solidFill>
                  <a:latin typeface="Sassoon Penpals" panose="02000400000000000000" pitchFamily="50" charset="0"/>
                </a:rPr>
                <a:t>BC</a:t>
              </a:r>
            </a:p>
            <a:p>
              <a:pPr>
                <a:spcAft>
                  <a:spcPts val="200"/>
                </a:spcAft>
              </a:pPr>
              <a:r>
                <a:rPr lang="en-GB" sz="1600" dirty="0">
                  <a:solidFill>
                    <a:srgbClr val="008000"/>
                  </a:solidFill>
                  <a:latin typeface="Sassoon Penpals" panose="02000400000000000000" pitchFamily="50" charset="0"/>
                </a:rPr>
                <a:t>artefact</a:t>
              </a:r>
            </a:p>
            <a:p>
              <a:pPr>
                <a:spcAft>
                  <a:spcPts val="200"/>
                </a:spcAft>
              </a:pPr>
              <a:endParaRPr lang="en-GB" sz="1400" dirty="0">
                <a:solidFill>
                  <a:srgbClr val="006600"/>
                </a:solidFill>
                <a:latin typeface="Sassoon Penpals" panose="02000400000000000000" pitchFamily="50" charset="0"/>
              </a:endParaRPr>
            </a:p>
          </p:txBody>
        </p:sp>
        <p:sp>
          <p:nvSpPr>
            <p:cNvPr id="23" name="TextBox 22"/>
            <p:cNvSpPr txBox="1"/>
            <p:nvPr/>
          </p:nvSpPr>
          <p:spPr>
            <a:xfrm>
              <a:off x="8533374" y="4828540"/>
              <a:ext cx="1620000" cy="2435308"/>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hieroglyphics</a:t>
              </a:r>
            </a:p>
            <a:p>
              <a:pPr>
                <a:spcAft>
                  <a:spcPts val="200"/>
                </a:spcAft>
              </a:pPr>
              <a:r>
                <a:rPr lang="en-GB" sz="1600" dirty="0" smtClean="0">
                  <a:solidFill>
                    <a:srgbClr val="008000"/>
                  </a:solidFill>
                  <a:latin typeface="Sassoon Penpals" panose="02000400000000000000" pitchFamily="50" charset="0"/>
                </a:rPr>
                <a:t>significance</a:t>
              </a:r>
              <a:endParaRPr lang="en-GB" sz="1600" dirty="0">
                <a:solidFill>
                  <a:srgbClr val="0080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gods/goddesses</a:t>
              </a:r>
            </a:p>
            <a:p>
              <a:pPr>
                <a:spcAft>
                  <a:spcPts val="200"/>
                </a:spcAft>
              </a:pPr>
              <a:r>
                <a:rPr lang="en-GB" sz="1600" dirty="0">
                  <a:solidFill>
                    <a:srgbClr val="008000"/>
                  </a:solidFill>
                  <a:latin typeface="Sassoon Penpals" panose="02000400000000000000" pitchFamily="50" charset="0"/>
                </a:rPr>
                <a:t>prehistory</a:t>
              </a:r>
            </a:p>
            <a:p>
              <a:pPr>
                <a:spcAft>
                  <a:spcPts val="200"/>
                </a:spcAft>
              </a:pPr>
              <a:r>
                <a:rPr lang="en-GB" sz="1600" dirty="0" smtClean="0">
                  <a:solidFill>
                    <a:srgbClr val="008000"/>
                  </a:solidFill>
                  <a:latin typeface="Sassoon Penpals" panose="02000400000000000000" pitchFamily="50" charset="0"/>
                </a:rPr>
                <a:t>ancient</a:t>
              </a: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p:txBody>
        </p:sp>
      </p:grpSp>
      <p:sp>
        <p:nvSpPr>
          <p:cNvPr id="25" name="Rounded Rectangle 24"/>
          <p:cNvSpPr/>
          <p:nvPr/>
        </p:nvSpPr>
        <p:spPr>
          <a:xfrm>
            <a:off x="326067" y="3619248"/>
            <a:ext cx="6574593" cy="18639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30619"/>
            <a:ext cx="455373" cy="6051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618775"/>
            <a:ext cx="2508050" cy="1864409"/>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1125" y="4089531"/>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7685698" y="4557343"/>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429270133"/>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12700"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8B8B"/>
                    </a:solidFill>
                  </a:tcPr>
                </a:tc>
                <a:tc>
                  <a:txBody>
                    <a:bodyPr/>
                    <a:lstStyle/>
                    <a:p>
                      <a:pPr algn="ctr"/>
                      <a:r>
                        <a:rPr lang="en-GB" sz="900" dirty="0">
                          <a:latin typeface="Sassoon Penpals" panose="02000400000000000000" pitchFamily="50" charset="0"/>
                        </a:rPr>
                        <a:t>Stuart</a:t>
                      </a:r>
                    </a:p>
                  </a:txBody>
                  <a:tcPr anchor="ctr">
                    <a:lnL w="12700"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75000"/>
            </a:schemeClr>
          </a:solidFill>
          <a:ln w="2857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380007" y="5117016"/>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406897" y="6681677"/>
            <a:ext cx="894537" cy="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p:cNvPicPr/>
          <p:nvPr/>
        </p:nvPicPr>
        <p:blipFill>
          <a:blip r:embed="rId9"/>
          <a:stretch>
            <a:fillRect/>
          </a:stretch>
        </p:blipFill>
        <p:spPr>
          <a:xfrm>
            <a:off x="443581" y="4146668"/>
            <a:ext cx="1778478" cy="1213850"/>
          </a:xfrm>
          <a:prstGeom prst="rect">
            <a:avLst/>
          </a:prstGeom>
        </p:spPr>
      </p:pic>
      <p:pic>
        <p:nvPicPr>
          <p:cNvPr id="1025" name="Picture 1" descr="Image result for itzamn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6493" y="3718938"/>
            <a:ext cx="662278" cy="952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4" descr="Image result for maya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4939" y="4719724"/>
            <a:ext cx="1159402" cy="65926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b="7750"/>
          <a:stretch>
            <a:fillRect/>
          </a:stretch>
        </p:blipFill>
        <p:spPr bwMode="auto">
          <a:xfrm>
            <a:off x="9098633" y="3732981"/>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13"/>
          <a:stretch>
            <a:fillRect/>
          </a:stretch>
        </p:blipFill>
        <p:spPr>
          <a:xfrm>
            <a:off x="2488320" y="3713618"/>
            <a:ext cx="2697179" cy="1739500"/>
          </a:xfrm>
          <a:prstGeom prst="rect">
            <a:avLst/>
          </a:prstGeom>
        </p:spPr>
      </p:pic>
      <p:sp>
        <p:nvSpPr>
          <p:cNvPr id="65" name="TextBox 64">
            <a:extLst>
              <a:ext uri="{FF2B5EF4-FFF2-40B4-BE49-F238E27FC236}">
                <a16:creationId xmlns:a16="http://schemas.microsoft.com/office/drawing/2014/main" id="{AF1C2AD8-2D8C-41AA-899A-604EF13EF9FB}"/>
              </a:ext>
            </a:extLst>
          </p:cNvPr>
          <p:cNvSpPr txBox="1"/>
          <p:nvPr/>
        </p:nvSpPr>
        <p:spPr>
          <a:xfrm rot="16200000">
            <a:off x="549676" y="5924603"/>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66" name="TextBox 65">
            <a:extLst>
              <a:ext uri="{FF2B5EF4-FFF2-40B4-BE49-F238E27FC236}">
                <a16:creationId xmlns:a16="http://schemas.microsoft.com/office/drawing/2014/main" id="{3487D81F-D81E-40A3-A888-9993DA8F231A}"/>
              </a:ext>
            </a:extLst>
          </p:cNvPr>
          <p:cNvSpPr txBox="1"/>
          <p:nvPr/>
        </p:nvSpPr>
        <p:spPr>
          <a:xfrm rot="16200000">
            <a:off x="2061889" y="5589144"/>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67" name="TextBox 66">
            <a:extLst>
              <a:ext uri="{FF2B5EF4-FFF2-40B4-BE49-F238E27FC236}">
                <a16:creationId xmlns:a16="http://schemas.microsoft.com/office/drawing/2014/main" id="{158FC6D1-72E2-487D-A79D-6DC2EEC96632}"/>
              </a:ext>
            </a:extLst>
          </p:cNvPr>
          <p:cNvSpPr txBox="1"/>
          <p:nvPr/>
        </p:nvSpPr>
        <p:spPr>
          <a:xfrm rot="16200000">
            <a:off x="8907053" y="5892981"/>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233103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6</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9677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33173"/>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6 – The Second World War</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1" y="1291471"/>
            <a:ext cx="4651939" cy="229974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228600" indent="-228600">
              <a:buFont typeface="+mj-lt"/>
              <a:buAutoNum type="arabicPeriod"/>
            </a:pPr>
            <a:r>
              <a:rPr lang="en-US" sz="1200" dirty="0">
                <a:solidFill>
                  <a:srgbClr val="000000"/>
                </a:solidFill>
                <a:latin typeface="Sassoon Penpals" panose="02000400000000000000" pitchFamily="50" charset="0"/>
              </a:rPr>
              <a:t>Why did Britain have to go to war in 1939?</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was it necessary for children to be evacuated and what was evacuation really like?</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How was Britain able to stand firm against the German threat?</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How did people manage to carry on normal life during the war and how do we know?</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Why is it so difficult to be sure what life on the Home Front was really like?</a:t>
            </a:r>
            <a:endParaRPr lang="en-GB" sz="28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What was VE day really like?</a:t>
            </a:r>
            <a:endParaRPr lang="en-GB" sz="2800" dirty="0">
              <a:latin typeface="Arial" panose="020B0604020202020204" pitchFamily="34" charset="0"/>
            </a:endParaRPr>
          </a:p>
          <a:p>
            <a:pPr marL="342900" indent="-342900">
              <a:spcAft>
                <a:spcPts val="200"/>
              </a:spcAft>
              <a:buFont typeface="+mj-lt"/>
              <a:buAutoNum type="arabicParenR"/>
            </a:pPr>
            <a:endParaRPr lang="en-GB" sz="1200" dirty="0">
              <a:solidFill>
                <a:schemeClr val="tx1"/>
              </a:solidFill>
              <a:latin typeface="Sassoon Penpals" panose="02000400000000000000" pitchFamily="50" charset="0"/>
            </a:endParaRPr>
          </a:p>
          <a:p>
            <a:pPr>
              <a:spcAft>
                <a:spcPts val="200"/>
              </a:spcAft>
            </a:pPr>
            <a:endParaRPr lang="en-GB" sz="1600" dirty="0">
              <a:solidFill>
                <a:schemeClr val="tx1"/>
              </a:solidFill>
              <a:latin typeface="Sassoon Penpals" panose="02000400000000000000" pitchFamily="50" charset="0"/>
            </a:endParaRP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303828" y="1489345"/>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74081" y="820889"/>
            <a:ext cx="5009105" cy="339966"/>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Home Front 1939-45: What was life like in Britain during the Second World War?</a:t>
            </a:r>
          </a:p>
        </p:txBody>
      </p:sp>
      <p:sp>
        <p:nvSpPr>
          <p:cNvPr id="25" name="Rounded Rectangle 24"/>
          <p:cNvSpPr/>
          <p:nvPr/>
        </p:nvSpPr>
        <p:spPr>
          <a:xfrm>
            <a:off x="326067" y="3799423"/>
            <a:ext cx="6574593" cy="1683761"/>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95780"/>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819948"/>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0663" y="4199616"/>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263349" y="4408265"/>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507522359"/>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28575"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F8B8B"/>
                    </a:solidFill>
                  </a:tcPr>
                </a:tc>
                <a:tc>
                  <a:txBody>
                    <a:bodyPr/>
                    <a:lstStyle/>
                    <a:p>
                      <a:pPr algn="ctr"/>
                      <a:r>
                        <a:rPr lang="en-GB" sz="900" dirty="0">
                          <a:latin typeface="Sassoon Penpals" panose="02000400000000000000" pitchFamily="50" charset="0"/>
                        </a:rPr>
                        <a:t>Stuart</a:t>
                      </a:r>
                    </a:p>
                  </a:txBody>
                  <a:tcPr anchor="ctr">
                    <a:lnL w="28575"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115709" y="5888593"/>
            <a:ext cx="755121" cy="165040"/>
          </a:xfrm>
          <a:prstGeom prst="rect">
            <a:avLst/>
          </a:prstGeom>
          <a:solidFill>
            <a:schemeClr val="accent6">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60000"/>
              <a:lumOff val="40000"/>
            </a:schemeClr>
          </a:solidFill>
          <a:ln>
            <a:solidFill>
              <a:schemeClr val="accent2">
                <a:lumMod val="60000"/>
                <a:lumOff val="4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399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437798" y="6057805"/>
            <a:ext cx="1069959" cy="200055"/>
          </a:xfrm>
          <a:prstGeom prst="rect">
            <a:avLst/>
          </a:prstGeom>
          <a:solidFill>
            <a:srgbClr val="FFFF00"/>
          </a:solidFill>
          <a:ln w="28575">
            <a:solidFill>
              <a:schemeClr val="tx1"/>
            </a:solidFill>
          </a:ln>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413478" y="5122009"/>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b="7750"/>
          <a:stretch>
            <a:fillRect/>
          </a:stretch>
        </p:blipFill>
        <p:spPr bwMode="auto">
          <a:xfrm>
            <a:off x="9104499" y="3888826"/>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 name="Picture 16" descr="Image result for UK Flag. Size: 161 x 100. Source: finehdwallpapers.blogspot.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9306" y="44536"/>
            <a:ext cx="819843" cy="50922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5079250" y="1192871"/>
            <a:ext cx="4707646" cy="3812910"/>
            <a:chOff x="5095011" y="4034098"/>
            <a:chExt cx="4707646" cy="4142330"/>
          </a:xfrm>
        </p:grpSpPr>
        <p:sp>
          <p:nvSpPr>
            <p:cNvPr id="65" name="Rounded Rectangle 64"/>
            <p:cNvSpPr/>
            <p:nvPr/>
          </p:nvSpPr>
          <p:spPr>
            <a:xfrm>
              <a:off x="5095011" y="4070366"/>
              <a:ext cx="4464000" cy="2670562"/>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66" name="Picture 10" descr="Free Scrabble Words Cliparts, Download Free Clip Art, Free Clip Art on  Clipart Librar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851" t="2083" r="21928"/>
            <a:stretch/>
          </p:blipFill>
          <p:spPr bwMode="auto">
            <a:xfrm>
              <a:off x="8932322" y="4149421"/>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5198947" y="4626215"/>
              <a:ext cx="1098916" cy="2697229"/>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propaganda</a:t>
              </a:r>
            </a:p>
            <a:p>
              <a:pPr>
                <a:spcAft>
                  <a:spcPts val="200"/>
                </a:spcAft>
              </a:pPr>
              <a:r>
                <a:rPr lang="en-GB" sz="1600" dirty="0">
                  <a:solidFill>
                    <a:srgbClr val="0000FF"/>
                  </a:solidFill>
                  <a:latin typeface="Sassoon Penpals" panose="02000400000000000000" pitchFamily="50" charset="0"/>
                </a:rPr>
                <a:t>government</a:t>
              </a:r>
            </a:p>
            <a:p>
              <a:pPr>
                <a:spcAft>
                  <a:spcPts val="200"/>
                </a:spcAft>
              </a:pPr>
              <a:r>
                <a:rPr lang="en-GB" sz="1600" dirty="0">
                  <a:solidFill>
                    <a:srgbClr val="0000FF"/>
                  </a:solidFill>
                  <a:latin typeface="Sassoon Penpals" panose="02000400000000000000" pitchFamily="50" charset="0"/>
                </a:rPr>
                <a:t>democracy</a:t>
              </a:r>
            </a:p>
            <a:p>
              <a:pPr>
                <a:spcAft>
                  <a:spcPts val="200"/>
                </a:spcAft>
              </a:pPr>
              <a:r>
                <a:rPr lang="en-GB" sz="1600" dirty="0">
                  <a:solidFill>
                    <a:srgbClr val="0000FF"/>
                  </a:solidFill>
                  <a:latin typeface="Sassoon Penpals" panose="02000400000000000000" pitchFamily="50" charset="0"/>
                </a:rPr>
                <a:t>autocracy</a:t>
              </a:r>
            </a:p>
            <a:p>
              <a:pPr>
                <a:spcAft>
                  <a:spcPts val="200"/>
                </a:spcAft>
              </a:pPr>
              <a:r>
                <a:rPr lang="en-GB" sz="1600" dirty="0">
                  <a:solidFill>
                    <a:srgbClr val="0000FF"/>
                  </a:solidFill>
                  <a:latin typeface="Sassoon Penpals" panose="02000400000000000000" pitchFamily="50" charset="0"/>
                </a:rPr>
                <a:t>blitz</a:t>
              </a:r>
            </a:p>
            <a:p>
              <a:pPr>
                <a:spcAft>
                  <a:spcPts val="200"/>
                </a:spcAft>
              </a:pPr>
              <a:r>
                <a:rPr lang="en-GB" sz="1600" dirty="0">
                  <a:solidFill>
                    <a:srgbClr val="0000FF"/>
                  </a:solidFill>
                  <a:latin typeface="Sassoon Penpals" panose="02000400000000000000" pitchFamily="50" charset="0"/>
                </a:rPr>
                <a:t>international</a:t>
              </a:r>
            </a:p>
            <a:p>
              <a:pPr>
                <a:spcAft>
                  <a:spcPts val="200"/>
                </a:spcAft>
              </a:pPr>
              <a:r>
                <a:rPr lang="en-GB" sz="1600" dirty="0">
                  <a:solidFill>
                    <a:srgbClr val="0000FF"/>
                  </a:solidFill>
                  <a:latin typeface="Sassoon Penpals" panose="02000400000000000000" pitchFamily="50" charset="0"/>
                </a:rPr>
                <a:t>allies</a:t>
              </a: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68" name="TextBox 67"/>
            <p:cNvSpPr txBox="1"/>
            <p:nvPr/>
          </p:nvSpPr>
          <p:spPr>
            <a:xfrm>
              <a:off x="7141557" y="4034098"/>
              <a:ext cx="1620000" cy="3321381"/>
            </a:xfrm>
            <a:prstGeom prst="rect">
              <a:avLst/>
            </a:prstGeom>
            <a:noFill/>
          </p:spPr>
          <p:txBody>
            <a:bodyPr wrap="square" rtlCol="0">
              <a:spAutoFit/>
            </a:bodyPr>
            <a:lstStyle/>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r>
                <a:rPr lang="en-GB" sz="1600" dirty="0">
                  <a:solidFill>
                    <a:srgbClr val="0000FF"/>
                  </a:solidFill>
                  <a:latin typeface="Sassoon Penpals" panose="02000400000000000000" pitchFamily="50" charset="0"/>
                </a:rPr>
                <a:t>ration</a:t>
              </a:r>
            </a:p>
            <a:p>
              <a:pPr>
                <a:spcAft>
                  <a:spcPts val="200"/>
                </a:spcAft>
              </a:pPr>
              <a:r>
                <a:rPr lang="en-GB" sz="1600" dirty="0">
                  <a:solidFill>
                    <a:srgbClr val="0000FF"/>
                  </a:solidFill>
                  <a:latin typeface="Sassoon Penpals" panose="02000400000000000000" pitchFamily="50" charset="0"/>
                </a:rPr>
                <a:t>Holocaust</a:t>
              </a:r>
            </a:p>
            <a:p>
              <a:pPr>
                <a:spcAft>
                  <a:spcPts val="200"/>
                </a:spcAft>
              </a:pPr>
              <a:r>
                <a:rPr lang="en-GB" sz="1600" dirty="0">
                  <a:solidFill>
                    <a:srgbClr val="0000FF"/>
                  </a:solidFill>
                  <a:latin typeface="Sassoon Penpals" panose="02000400000000000000" pitchFamily="50" charset="0"/>
                </a:rPr>
                <a:t>censorship</a:t>
              </a:r>
            </a:p>
            <a:p>
              <a:pPr>
                <a:spcAft>
                  <a:spcPts val="200"/>
                </a:spcAft>
              </a:pPr>
              <a:r>
                <a:rPr lang="en-GB" sz="1600" dirty="0">
                  <a:solidFill>
                    <a:srgbClr val="0000FF"/>
                  </a:solidFill>
                  <a:latin typeface="Sassoon Penpals" panose="02000400000000000000" pitchFamily="50" charset="0"/>
                </a:rPr>
                <a:t>Parliament</a:t>
              </a:r>
            </a:p>
            <a:p>
              <a:pPr>
                <a:spcAft>
                  <a:spcPts val="200"/>
                </a:spcAft>
              </a:pPr>
              <a:r>
                <a:rPr lang="en-GB" sz="1600" dirty="0">
                  <a:solidFill>
                    <a:srgbClr val="008000"/>
                  </a:solidFill>
                  <a:latin typeface="Sassoon Penpals" panose="02000400000000000000" pitchFamily="50" charset="0"/>
                </a:rPr>
                <a:t>consequences</a:t>
              </a:r>
            </a:p>
            <a:p>
              <a:pPr>
                <a:spcAft>
                  <a:spcPts val="200"/>
                </a:spcAft>
              </a:pPr>
              <a:r>
                <a:rPr lang="en-GB" sz="1600" dirty="0">
                  <a:solidFill>
                    <a:srgbClr val="008000"/>
                  </a:solidFill>
                  <a:latin typeface="Sassoon Penpals" panose="02000400000000000000" pitchFamily="50" charset="0"/>
                </a:rPr>
                <a:t>empire</a:t>
              </a:r>
            </a:p>
            <a:p>
              <a:pPr>
                <a:spcAft>
                  <a:spcPts val="200"/>
                </a:spcAft>
              </a:pPr>
              <a:r>
                <a:rPr lang="en-GB" sz="1600" dirty="0">
                  <a:solidFill>
                    <a:srgbClr val="008000"/>
                  </a:solidFill>
                  <a:latin typeface="Sassoon Penpals" panose="02000400000000000000" pitchFamily="50" charset="0"/>
                </a:rPr>
                <a:t>invasion</a:t>
              </a: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p:txBody>
        </p:sp>
        <p:sp>
          <p:nvSpPr>
            <p:cNvPr id="69" name="TextBox 68"/>
            <p:cNvSpPr txBox="1"/>
            <p:nvPr/>
          </p:nvSpPr>
          <p:spPr>
            <a:xfrm>
              <a:off x="6143705" y="4626563"/>
              <a:ext cx="1141904" cy="3549865"/>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atrocities </a:t>
              </a:r>
            </a:p>
            <a:p>
              <a:pPr>
                <a:spcAft>
                  <a:spcPts val="200"/>
                </a:spcAft>
              </a:pPr>
              <a:r>
                <a:rPr lang="en-GB" sz="1600" dirty="0">
                  <a:solidFill>
                    <a:srgbClr val="0000FF"/>
                  </a:solidFill>
                  <a:latin typeface="Sassoon Penpals" panose="02000400000000000000" pitchFamily="50" charset="0"/>
                </a:rPr>
                <a:t>morale</a:t>
              </a:r>
            </a:p>
            <a:p>
              <a:pPr>
                <a:spcAft>
                  <a:spcPts val="200"/>
                </a:spcAft>
              </a:pPr>
              <a:r>
                <a:rPr lang="en-GB" sz="1600" dirty="0">
                  <a:solidFill>
                    <a:srgbClr val="0000FF"/>
                  </a:solidFill>
                  <a:latin typeface="Sassoon Penpals" panose="02000400000000000000" pitchFamily="50" charset="0"/>
                </a:rPr>
                <a:t>primary</a:t>
              </a:r>
            </a:p>
            <a:p>
              <a:pPr>
                <a:spcAft>
                  <a:spcPts val="200"/>
                </a:spcAft>
              </a:pPr>
              <a:r>
                <a:rPr lang="en-GB" sz="1600" dirty="0">
                  <a:solidFill>
                    <a:srgbClr val="0000FF"/>
                  </a:solidFill>
                  <a:latin typeface="Sassoon Penpals" panose="02000400000000000000" pitchFamily="50" charset="0"/>
                </a:rPr>
                <a:t>secondary</a:t>
              </a:r>
            </a:p>
            <a:p>
              <a:pPr>
                <a:spcAft>
                  <a:spcPts val="200"/>
                </a:spcAft>
              </a:pPr>
              <a:r>
                <a:rPr lang="en-GB" sz="1600" dirty="0">
                  <a:solidFill>
                    <a:srgbClr val="0000FF"/>
                  </a:solidFill>
                  <a:latin typeface="Sassoon Penpals" panose="02000400000000000000" pitchFamily="50" charset="0"/>
                </a:rPr>
                <a:t>global</a:t>
              </a:r>
            </a:p>
            <a:p>
              <a:pPr>
                <a:spcAft>
                  <a:spcPts val="200"/>
                </a:spcAft>
              </a:pPr>
              <a:r>
                <a:rPr lang="en-GB" sz="1600" dirty="0">
                  <a:solidFill>
                    <a:srgbClr val="0000FF"/>
                  </a:solidFill>
                  <a:latin typeface="Sassoon Penpals" panose="02000400000000000000" pitchFamily="50" charset="0"/>
                </a:rPr>
                <a:t>dictator </a:t>
              </a:r>
            </a:p>
            <a:p>
              <a:pPr>
                <a:spcAft>
                  <a:spcPts val="200"/>
                </a:spcAft>
              </a:pPr>
              <a:r>
                <a:rPr lang="en-GB" sz="1600" dirty="0">
                  <a:solidFill>
                    <a:srgbClr val="0000FF"/>
                  </a:solidFill>
                  <a:latin typeface="Sassoon Penpals" panose="02000400000000000000" pitchFamily="50" charset="0"/>
                </a:rPr>
                <a:t>evacuate</a:t>
              </a: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70" name="TextBox 69"/>
            <p:cNvSpPr txBox="1"/>
            <p:nvPr/>
          </p:nvSpPr>
          <p:spPr>
            <a:xfrm>
              <a:off x="8182657" y="4050560"/>
              <a:ext cx="1620000" cy="2730666"/>
            </a:xfrm>
            <a:prstGeom prst="rect">
              <a:avLst/>
            </a:prstGeom>
            <a:noFill/>
          </p:spPr>
          <p:txBody>
            <a:bodyPr wrap="square" rtlCol="0">
              <a:spAutoFit/>
            </a:bodyPr>
            <a:lstStyle/>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80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war</a:t>
              </a:r>
            </a:p>
            <a:p>
              <a:pPr>
                <a:spcAft>
                  <a:spcPts val="200"/>
                </a:spcAft>
              </a:pPr>
              <a:r>
                <a:rPr lang="en-GB" sz="1600" dirty="0">
                  <a:solidFill>
                    <a:srgbClr val="008000"/>
                  </a:solidFill>
                  <a:latin typeface="Sassoon Penpals" panose="02000400000000000000" pitchFamily="50" charset="0"/>
                </a:rPr>
                <a:t>evidence</a:t>
              </a:r>
            </a:p>
            <a:p>
              <a:pPr>
                <a:spcAft>
                  <a:spcPts val="200"/>
                </a:spcAft>
              </a:pPr>
              <a:r>
                <a:rPr lang="en-GB" sz="1600" dirty="0">
                  <a:solidFill>
                    <a:srgbClr val="008000"/>
                  </a:solidFill>
                  <a:latin typeface="Sassoon Penpals" panose="02000400000000000000" pitchFamily="50" charset="0"/>
                </a:rPr>
                <a:t>significance</a:t>
              </a:r>
            </a:p>
            <a:p>
              <a:pPr>
                <a:spcAft>
                  <a:spcPts val="200"/>
                </a:spcAft>
              </a:pPr>
              <a:r>
                <a:rPr lang="en-GB" sz="1600" dirty="0">
                  <a:solidFill>
                    <a:srgbClr val="008000"/>
                  </a:solidFill>
                  <a:latin typeface="Sassoon Penpals" panose="02000400000000000000" pitchFamily="50" charset="0"/>
                </a:rPr>
                <a:t>artefact</a:t>
              </a:r>
            </a:p>
            <a:p>
              <a:pPr>
                <a:spcAft>
                  <a:spcPts val="200"/>
                </a:spcAft>
              </a:pPr>
              <a:r>
                <a:rPr lang="en-GB" sz="1600" dirty="0">
                  <a:solidFill>
                    <a:srgbClr val="008000"/>
                  </a:solidFill>
                  <a:latin typeface="Sassoon Penpals" panose="02000400000000000000" pitchFamily="50" charset="0"/>
                </a:rPr>
                <a:t>interpretation</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a:solidFill>
                    <a:srgbClr val="008000"/>
                  </a:solidFill>
                  <a:latin typeface="Sassoon Penpals" panose="02000400000000000000" pitchFamily="50" charset="0"/>
                </a:rPr>
                <a:t>source</a:t>
              </a:r>
              <a:endParaRPr lang="en-GB" sz="1600" dirty="0">
                <a:solidFill>
                  <a:srgbClr val="0000FF"/>
                </a:solidFill>
                <a:latin typeface="Sassoon Penpals" panose="02000400000000000000" pitchFamily="50" charset="0"/>
              </a:endParaRPr>
            </a:p>
          </p:txBody>
        </p:sp>
      </p:grpSp>
      <p:pic>
        <p:nvPicPr>
          <p:cNvPr id="2050" name="Picture 2" descr="Image result for adolf hitler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024" y="4312971"/>
            <a:ext cx="738067" cy="1062493"/>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Image result for battle of britain propaganda"/>
          <p:cNvSpPr>
            <a:spLocks noChangeAspect="1" noChangeArrowheads="1"/>
          </p:cNvSpPr>
          <p:nvPr/>
        </p:nvSpPr>
        <p:spPr bwMode="auto">
          <a:xfrm>
            <a:off x="1213734" y="7726097"/>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13734" y="4312971"/>
            <a:ext cx="698156" cy="10458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evacuee propagand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3821" y="3871722"/>
            <a:ext cx="1083447" cy="15596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eastborune ww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71749" y="3933131"/>
            <a:ext cx="1380417" cy="142801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e the source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8227" y="3827365"/>
            <a:ext cx="1516449" cy="1592618"/>
          </a:xfrm>
          <a:prstGeom prst="rect">
            <a:avLst/>
          </a:prstGeom>
          <a:noFill/>
          <a:extLst>
            <a:ext uri="{909E8E84-426E-40DD-AFC4-6F175D3DCCD1}">
              <a14:hiddenFill xmlns:a14="http://schemas.microsoft.com/office/drawing/2010/main">
                <a:solidFill>
                  <a:srgbClr val="FFFFFF"/>
                </a:solidFill>
              </a14:hiddenFill>
            </a:ext>
          </a:extLst>
        </p:spPr>
      </p:pic>
      <p:sp>
        <p:nvSpPr>
          <p:cNvPr id="71" name="Explosion 2 70"/>
          <p:cNvSpPr/>
          <p:nvPr/>
        </p:nvSpPr>
        <p:spPr>
          <a:xfrm>
            <a:off x="7580492" y="761061"/>
            <a:ext cx="2387340" cy="595436"/>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tx1"/>
                </a:solidFill>
                <a:latin typeface="Sassoon Penpals Joined" panose="02000400000000000000" pitchFamily="50" charset="0"/>
              </a:rPr>
              <a:t>PaWS</a:t>
            </a:r>
            <a:r>
              <a:rPr lang="en-GB" sz="1200" dirty="0">
                <a:solidFill>
                  <a:schemeClr val="tx1"/>
                </a:solidFill>
                <a:latin typeface="Sassoon Penpals Joined" panose="02000400000000000000" pitchFamily="50" charset="0"/>
              </a:rPr>
              <a:t> VE Day!</a:t>
            </a:r>
          </a:p>
        </p:txBody>
      </p:sp>
      <p:sp>
        <p:nvSpPr>
          <p:cNvPr id="72" name="TextBox 71">
            <a:extLst>
              <a:ext uri="{FF2B5EF4-FFF2-40B4-BE49-F238E27FC236}">
                <a16:creationId xmlns:a16="http://schemas.microsoft.com/office/drawing/2014/main" id="{DB871D34-C2E2-4ECB-84D7-34B0820A8E97}"/>
              </a:ext>
            </a:extLst>
          </p:cNvPr>
          <p:cNvSpPr txBox="1"/>
          <p:nvPr/>
        </p:nvSpPr>
        <p:spPr>
          <a:xfrm rot="16200000">
            <a:off x="549266" y="5917061"/>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73" name="TextBox 72">
            <a:extLst>
              <a:ext uri="{FF2B5EF4-FFF2-40B4-BE49-F238E27FC236}">
                <a16:creationId xmlns:a16="http://schemas.microsoft.com/office/drawing/2014/main" id="{BE956C04-8B45-453C-A5A7-0BFDC35F0649}"/>
              </a:ext>
            </a:extLst>
          </p:cNvPr>
          <p:cNvSpPr txBox="1"/>
          <p:nvPr/>
        </p:nvSpPr>
        <p:spPr>
          <a:xfrm rot="16200000">
            <a:off x="2061479" y="5581602"/>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74" name="TextBox 73">
            <a:extLst>
              <a:ext uri="{FF2B5EF4-FFF2-40B4-BE49-F238E27FC236}">
                <a16:creationId xmlns:a16="http://schemas.microsoft.com/office/drawing/2014/main" id="{6FFD55CD-4CDB-4E6F-AD15-419C626C6DD6}"/>
              </a:ext>
            </a:extLst>
          </p:cNvPr>
          <p:cNvSpPr txBox="1"/>
          <p:nvPr/>
        </p:nvSpPr>
        <p:spPr>
          <a:xfrm rot="16200000">
            <a:off x="8907838" y="5906682"/>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324681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6 – Ancient Greece</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8633" y="189679"/>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0" y="1226257"/>
            <a:ext cx="4676828" cy="2238092"/>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228600" indent="-228600">
              <a:buFont typeface="+mj-lt"/>
              <a:buAutoNum type="arabicPeriod"/>
            </a:pPr>
            <a:r>
              <a:rPr lang="en-US" sz="1200" dirty="0">
                <a:solidFill>
                  <a:srgbClr val="000000"/>
                </a:solidFill>
                <a:latin typeface="Sassoon Penpals" panose="02000400000000000000" pitchFamily="50" charset="0"/>
              </a:rPr>
              <a:t>How do know so much about the Ancient Greeks who lived over 2,500 years ago?</a:t>
            </a:r>
            <a:endParaRPr lang="en-GB" sz="2400" dirty="0">
              <a:latin typeface="Arial" panose="020B0604020202020204" pitchFamily="34" charset="0"/>
            </a:endParaRPr>
          </a:p>
          <a:p>
            <a:pPr marL="228600" indent="-228600">
              <a:buFont typeface="+mj-lt"/>
              <a:buAutoNum type="arabicPeriod"/>
            </a:pPr>
            <a:r>
              <a:rPr lang="en-GB" sz="1200" dirty="0">
                <a:solidFill>
                  <a:srgbClr val="000000"/>
                </a:solidFill>
                <a:latin typeface="Sassoon Penpals" panose="02000400000000000000" pitchFamily="50" charset="0"/>
              </a:rPr>
              <a:t>Theseus and the Minotaur: Is there any evidence for the legend</a:t>
            </a:r>
            <a:r>
              <a:rPr lang="en-GB" sz="1200" dirty="0" smtClean="0">
                <a:solidFill>
                  <a:srgbClr val="000000"/>
                </a:solidFill>
                <a:latin typeface="Sassoon Penpals" panose="02000400000000000000" pitchFamily="50" charset="0"/>
              </a:rPr>
              <a:t>?</a:t>
            </a:r>
          </a:p>
          <a:p>
            <a:pPr marL="228600" indent="-228600">
              <a:buFont typeface="+mj-lt"/>
              <a:buAutoNum type="arabicPeriod"/>
            </a:pPr>
            <a:r>
              <a:rPr lang="en-US" sz="1200" dirty="0" smtClean="0">
                <a:solidFill>
                  <a:srgbClr val="000000"/>
                </a:solidFill>
                <a:latin typeface="Sassoon Penpals" panose="02000400000000000000" pitchFamily="50" charset="0"/>
              </a:rPr>
              <a:t>What was so special about the Ancient Greeks? In what ways have the Ancient Greeks influenced our lives today?</a:t>
            </a:r>
            <a:endParaRPr lang="en-GB" sz="2400" dirty="0" smtClean="0">
              <a:latin typeface="Arial" panose="020B0604020202020204" pitchFamily="34" charset="0"/>
            </a:endParaRPr>
          </a:p>
          <a:p>
            <a:pPr marL="228600" indent="-228600">
              <a:buFont typeface="+mj-lt"/>
              <a:buAutoNum type="arabicPeriod"/>
            </a:pPr>
            <a:r>
              <a:rPr lang="en-US" sz="1200" dirty="0" smtClean="0">
                <a:solidFill>
                  <a:srgbClr val="000000"/>
                </a:solidFill>
                <a:latin typeface="Sassoon Penpals" panose="02000400000000000000" pitchFamily="50" charset="0"/>
              </a:rPr>
              <a:t>Why </a:t>
            </a:r>
            <a:r>
              <a:rPr lang="en-US" sz="1200" dirty="0">
                <a:solidFill>
                  <a:srgbClr val="000000"/>
                </a:solidFill>
                <a:latin typeface="Sassoon Penpals" panose="02000400000000000000" pitchFamily="50" charset="0"/>
              </a:rPr>
              <a:t>did Sparta and Troy go to war?</a:t>
            </a:r>
            <a:endParaRPr lang="en-GB" sz="24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What is the story of the Trojan Horse?</a:t>
            </a:r>
            <a:endParaRPr lang="en-GB" sz="2400" dirty="0">
              <a:latin typeface="Arial" panose="020B0604020202020204" pitchFamily="34" charset="0"/>
            </a:endParaRPr>
          </a:p>
          <a:p>
            <a:pPr marL="228600" indent="-228600">
              <a:buFont typeface="+mj-lt"/>
              <a:buAutoNum type="arabicPeriod"/>
            </a:pPr>
            <a:r>
              <a:rPr lang="en-US" sz="1200" dirty="0">
                <a:solidFill>
                  <a:srgbClr val="000000"/>
                </a:solidFill>
                <a:latin typeface="Sassoon Penpals" panose="02000400000000000000" pitchFamily="50" charset="0"/>
              </a:rPr>
              <a:t>What is the difference between fact, myth and legend? Where does the story of the Trojan Horse fit?</a:t>
            </a:r>
            <a:endParaRPr lang="en-GB" sz="2400" i="0" u="none" strike="noStrike" dirty="0">
              <a:effectLst/>
              <a:latin typeface="Arial" panose="020B0604020202020204" pitchFamily="34" charset="0"/>
            </a:endParaRPr>
          </a:p>
        </p:txBody>
      </p:sp>
      <p:sp>
        <p:nvSpPr>
          <p:cNvPr id="43" name="Rounded Rectangle 42"/>
          <p:cNvSpPr/>
          <p:nvPr/>
        </p:nvSpPr>
        <p:spPr>
          <a:xfrm>
            <a:off x="296312" y="5598167"/>
            <a:ext cx="9421770" cy="1213467"/>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spcAft>
                <a:spcPts val="600"/>
              </a:spcAft>
            </a:pPr>
            <a:r>
              <a:rPr lang="en-GB" sz="2400" b="1" dirty="0">
                <a:solidFill>
                  <a:schemeClr val="tx1"/>
                </a:solidFill>
                <a:latin typeface="Sassoon Penpals" panose="02000400000000000000" pitchFamily="50" charset="0"/>
              </a:rPr>
              <a:t>Chronology </a:t>
            </a:r>
            <a:r>
              <a:rPr lang="en-GB" sz="2400" b="1" dirty="0">
                <a:solidFill>
                  <a:schemeClr val="bg1"/>
                </a:solidFill>
                <a:latin typeface="Sassoon Penpals" panose="02000400000000000000" pitchFamily="50" charset="0"/>
              </a:rPr>
              <a:t>bbbbbb</a:t>
            </a:r>
            <a:r>
              <a:rPr lang="en-GB" sz="2400" b="1" dirty="0">
                <a:solidFill>
                  <a:schemeClr val="tx1"/>
                </a:solidFill>
                <a:latin typeface="Sassoon Penpals" panose="02000400000000000000" pitchFamily="50" charset="0"/>
              </a:rPr>
              <a:t>           </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306303" y="1288792"/>
            <a:ext cx="419042" cy="44177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322419" y="189756"/>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5941276"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US" sz="1400" dirty="0">
                <a:solidFill>
                  <a:schemeClr val="tx1"/>
                </a:solidFill>
                <a:latin typeface="Sassoon Penpals" panose="02000400000000000000" pitchFamily="50" charset="0"/>
              </a:rPr>
              <a:t>What was so special about Ancient Greece? The story of the Trojan Horse – fact, myth or legend?</a:t>
            </a:r>
            <a:endParaRPr lang="en-GB" sz="1400" dirty="0">
              <a:solidFill>
                <a:schemeClr val="tx1"/>
              </a:solidFill>
              <a:latin typeface="Sassoon Penpals" panose="02000400000000000000" pitchFamily="50" charset="0"/>
            </a:endParaRPr>
          </a:p>
        </p:txBody>
      </p:sp>
      <p:grpSp>
        <p:nvGrpSpPr>
          <p:cNvPr id="5" name="Group 4"/>
          <p:cNvGrpSpPr/>
          <p:nvPr/>
        </p:nvGrpSpPr>
        <p:grpSpPr>
          <a:xfrm>
            <a:off x="5079250" y="1226255"/>
            <a:ext cx="4738687" cy="4049074"/>
            <a:chOff x="5095011" y="4070366"/>
            <a:chExt cx="4738687" cy="4398897"/>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932322" y="4149421"/>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3801" y="4564876"/>
              <a:ext cx="1098916" cy="1844593"/>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myth</a:t>
              </a:r>
            </a:p>
            <a:p>
              <a:pPr>
                <a:spcAft>
                  <a:spcPts val="200"/>
                </a:spcAft>
              </a:pPr>
              <a:r>
                <a:rPr lang="en-GB" sz="1600" dirty="0">
                  <a:solidFill>
                    <a:srgbClr val="0000FF"/>
                  </a:solidFill>
                  <a:latin typeface="Sassoon Penpals" panose="02000400000000000000" pitchFamily="50" charset="0"/>
                </a:rPr>
                <a:t>legend</a:t>
              </a:r>
            </a:p>
            <a:p>
              <a:pPr>
                <a:spcAft>
                  <a:spcPts val="200"/>
                </a:spcAft>
              </a:pPr>
              <a:r>
                <a:rPr lang="en-GB" sz="1600" dirty="0">
                  <a:solidFill>
                    <a:srgbClr val="0000FF"/>
                  </a:solidFill>
                  <a:latin typeface="Sassoon Penpals" panose="02000400000000000000" pitchFamily="50" charset="0"/>
                </a:rPr>
                <a:t>government</a:t>
              </a:r>
            </a:p>
            <a:p>
              <a:pPr>
                <a:spcAft>
                  <a:spcPts val="200"/>
                </a:spcAft>
              </a:pPr>
              <a:r>
                <a:rPr lang="en-GB" sz="1600" dirty="0">
                  <a:solidFill>
                    <a:srgbClr val="0000FF"/>
                  </a:solidFill>
                  <a:latin typeface="Sassoon Penpals" panose="02000400000000000000" pitchFamily="50" charset="0"/>
                </a:rPr>
                <a:t>democracy</a:t>
              </a:r>
            </a:p>
            <a:p>
              <a:pPr>
                <a:spcAft>
                  <a:spcPts val="200"/>
                </a:spcAft>
              </a:pPr>
              <a:r>
                <a:rPr lang="en-GB" sz="1600" dirty="0">
                  <a:solidFill>
                    <a:srgbClr val="0000FF"/>
                  </a:solidFill>
                  <a:latin typeface="Sassoon Penpals" panose="02000400000000000000" pitchFamily="50" charset="0"/>
                </a:rPr>
                <a:t>autocracy</a:t>
              </a:r>
            </a:p>
            <a:p>
              <a:pPr>
                <a:spcAft>
                  <a:spcPts val="200"/>
                </a:spcAft>
              </a:pPr>
              <a:r>
                <a:rPr lang="en-GB" sz="1600" dirty="0">
                  <a:solidFill>
                    <a:srgbClr val="0000FF"/>
                  </a:solidFill>
                  <a:latin typeface="Sassoon Penpals" panose="02000400000000000000" pitchFamily="50" charset="0"/>
                </a:rPr>
                <a:t>citizen</a:t>
              </a:r>
              <a:endParaRPr lang="en-GB" sz="1400" dirty="0">
                <a:solidFill>
                  <a:srgbClr val="006600"/>
                </a:solidFill>
                <a:latin typeface="Sassoon Penpals" panose="02000400000000000000" pitchFamily="50" charset="0"/>
              </a:endParaRPr>
            </a:p>
          </p:txBody>
        </p:sp>
        <p:sp>
          <p:nvSpPr>
            <p:cNvPr id="52" name="TextBox 51"/>
            <p:cNvSpPr txBox="1"/>
            <p:nvPr/>
          </p:nvSpPr>
          <p:spPr>
            <a:xfrm>
              <a:off x="7165171" y="4620008"/>
              <a:ext cx="1620000" cy="2139951"/>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AD</a:t>
              </a:r>
            </a:p>
            <a:p>
              <a:pPr>
                <a:spcAft>
                  <a:spcPts val="200"/>
                </a:spcAft>
              </a:pPr>
              <a:r>
                <a:rPr lang="en-GB" sz="1600" dirty="0">
                  <a:solidFill>
                    <a:srgbClr val="008000"/>
                  </a:solidFill>
                  <a:latin typeface="Sassoon Penpals" panose="02000400000000000000" pitchFamily="50" charset="0"/>
                </a:rPr>
                <a:t>BC</a:t>
              </a:r>
            </a:p>
            <a:p>
              <a:pPr>
                <a:spcAft>
                  <a:spcPts val="200"/>
                </a:spcAft>
              </a:pPr>
              <a:r>
                <a:rPr lang="en-GB" sz="1600" dirty="0">
                  <a:solidFill>
                    <a:srgbClr val="008000"/>
                  </a:solidFill>
                  <a:latin typeface="Sassoon Penpals" panose="02000400000000000000" pitchFamily="50" charset="0"/>
                </a:rPr>
                <a:t>archaeology </a:t>
              </a:r>
            </a:p>
            <a:p>
              <a:pPr>
                <a:spcAft>
                  <a:spcPts val="200"/>
                </a:spcAft>
              </a:pPr>
              <a:r>
                <a:rPr lang="en-GB" sz="1600" dirty="0">
                  <a:solidFill>
                    <a:srgbClr val="008000"/>
                  </a:solidFill>
                  <a:latin typeface="Sassoon Penpals" panose="02000400000000000000" pitchFamily="50" charset="0"/>
                </a:rPr>
                <a:t>chronology</a:t>
              </a:r>
            </a:p>
            <a:p>
              <a:pPr>
                <a:spcAft>
                  <a:spcPts val="200"/>
                </a:spcAft>
              </a:pPr>
              <a:r>
                <a:rPr lang="en-GB" sz="1600" dirty="0">
                  <a:solidFill>
                    <a:srgbClr val="008000"/>
                  </a:solidFill>
                  <a:latin typeface="Sassoon Penpals" panose="02000400000000000000" pitchFamily="50" charset="0"/>
                </a:rPr>
                <a:t>ancient</a:t>
              </a:r>
            </a:p>
            <a:p>
              <a:pPr>
                <a:spcAft>
                  <a:spcPts val="200"/>
                </a:spcAft>
              </a:pPr>
              <a:r>
                <a:rPr lang="en-GB" sz="1600" dirty="0">
                  <a:solidFill>
                    <a:srgbClr val="008000"/>
                  </a:solidFill>
                  <a:latin typeface="Sassoon Penpals" panose="02000400000000000000" pitchFamily="50" charset="0"/>
                </a:rPr>
                <a:t>consequences</a:t>
              </a:r>
            </a:p>
            <a:p>
              <a:pPr>
                <a:spcAft>
                  <a:spcPts val="200"/>
                </a:spcAft>
              </a:pPr>
              <a:endParaRPr lang="en-GB" sz="1600" dirty="0">
                <a:solidFill>
                  <a:srgbClr val="0000FF"/>
                </a:solidFill>
                <a:latin typeface="Sassoon Penpals" panose="02000400000000000000" pitchFamily="50" charset="0"/>
              </a:endParaRPr>
            </a:p>
          </p:txBody>
        </p:sp>
        <p:sp>
          <p:nvSpPr>
            <p:cNvPr id="22" name="TextBox 21"/>
            <p:cNvSpPr txBox="1"/>
            <p:nvPr/>
          </p:nvSpPr>
          <p:spPr>
            <a:xfrm>
              <a:off x="6098042" y="4624041"/>
              <a:ext cx="1141904" cy="3845222"/>
            </a:xfrm>
            <a:prstGeom prst="rect">
              <a:avLst/>
            </a:prstGeom>
            <a:noFill/>
          </p:spPr>
          <p:txBody>
            <a:bodyPr wrap="square" rtlCol="0">
              <a:spAutoFit/>
            </a:bodyPr>
            <a:lstStyle/>
            <a:p>
              <a:pPr>
                <a:spcAft>
                  <a:spcPts val="200"/>
                </a:spcAft>
              </a:pPr>
              <a:r>
                <a:rPr lang="en-GB" sz="1600" dirty="0">
                  <a:solidFill>
                    <a:srgbClr val="0000FF"/>
                  </a:solidFill>
                  <a:latin typeface="Sassoon Penpals" panose="02000400000000000000" pitchFamily="50" charset="0"/>
                </a:rPr>
                <a:t>legacy</a:t>
              </a:r>
            </a:p>
            <a:p>
              <a:pPr>
                <a:spcAft>
                  <a:spcPts val="200"/>
                </a:spcAft>
              </a:pPr>
              <a:r>
                <a:rPr lang="en-GB" sz="1600" dirty="0">
                  <a:solidFill>
                    <a:srgbClr val="0000FF"/>
                  </a:solidFill>
                  <a:latin typeface="Sassoon Penpals" panose="02000400000000000000" pitchFamily="50" charset="0"/>
                </a:rPr>
                <a:t>architecture</a:t>
              </a:r>
            </a:p>
            <a:p>
              <a:pPr>
                <a:spcAft>
                  <a:spcPts val="200"/>
                </a:spcAft>
              </a:pPr>
              <a:r>
                <a:rPr lang="en-GB" sz="1600" dirty="0">
                  <a:solidFill>
                    <a:srgbClr val="0000FF"/>
                  </a:solidFill>
                  <a:latin typeface="Sassoon Penpals" panose="02000400000000000000" pitchFamily="50" charset="0"/>
                </a:rPr>
                <a:t>philosophy</a:t>
              </a:r>
            </a:p>
            <a:p>
              <a:pPr>
                <a:spcAft>
                  <a:spcPts val="200"/>
                </a:spcAft>
              </a:pPr>
              <a:r>
                <a:rPr lang="en-GB" sz="1600" dirty="0">
                  <a:solidFill>
                    <a:srgbClr val="008000"/>
                  </a:solidFill>
                  <a:latin typeface="Sassoon Penpals" panose="02000400000000000000" pitchFamily="50" charset="0"/>
                </a:rPr>
                <a:t>achievement</a:t>
              </a:r>
            </a:p>
            <a:p>
              <a:pPr>
                <a:spcAft>
                  <a:spcPts val="200"/>
                </a:spcAft>
              </a:pPr>
              <a:r>
                <a:rPr lang="en-GB" sz="1600" dirty="0">
                  <a:solidFill>
                    <a:srgbClr val="008000"/>
                  </a:solidFill>
                  <a:latin typeface="Sassoon Penpals" panose="02000400000000000000" pitchFamily="50" charset="0"/>
                </a:rPr>
                <a:t>agriculture</a:t>
              </a:r>
            </a:p>
            <a:p>
              <a:pPr>
                <a:spcAft>
                  <a:spcPts val="200"/>
                </a:spcAft>
              </a:pPr>
              <a:r>
                <a:rPr lang="en-GB" sz="1600" dirty="0">
                  <a:solidFill>
                    <a:srgbClr val="008000"/>
                  </a:solidFill>
                  <a:latin typeface="Sassoon Penpals" panose="02000400000000000000" pitchFamily="50" charset="0"/>
                </a:rPr>
                <a:t>interpretation</a:t>
              </a:r>
            </a:p>
            <a:p>
              <a:pPr>
                <a:spcAft>
                  <a:spcPts val="200"/>
                </a:spcAft>
              </a:pPr>
              <a:endParaRPr lang="en-GB" sz="1600" dirty="0">
                <a:solidFill>
                  <a:srgbClr val="008000"/>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00FF"/>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23" name="TextBox 22"/>
            <p:cNvSpPr txBox="1"/>
            <p:nvPr/>
          </p:nvSpPr>
          <p:spPr>
            <a:xfrm>
              <a:off x="8213698" y="4348637"/>
              <a:ext cx="1620000" cy="2139950"/>
            </a:xfrm>
            <a:prstGeom prst="rect">
              <a:avLst/>
            </a:prstGeom>
            <a:noFill/>
          </p:spPr>
          <p:txBody>
            <a:bodyPr wrap="square" rtlCol="0">
              <a:spAutoFit/>
            </a:bodyPr>
            <a:lstStyle/>
            <a:p>
              <a:pPr>
                <a:spcAft>
                  <a:spcPts val="200"/>
                </a:spcAft>
              </a:pPr>
              <a:r>
                <a:rPr lang="en-GB" sz="1600" dirty="0">
                  <a:solidFill>
                    <a:srgbClr val="008000"/>
                  </a:solidFill>
                  <a:latin typeface="Sassoon Penpals" panose="02000400000000000000" pitchFamily="50" charset="0"/>
                </a:rPr>
                <a:t>evidence</a:t>
              </a:r>
            </a:p>
            <a:p>
              <a:pPr>
                <a:spcAft>
                  <a:spcPts val="200"/>
                </a:spcAft>
              </a:pPr>
              <a:r>
                <a:rPr lang="en-GB" sz="1600" dirty="0">
                  <a:solidFill>
                    <a:srgbClr val="008000"/>
                  </a:solidFill>
                  <a:latin typeface="Sassoon Penpals" panose="02000400000000000000" pitchFamily="50" charset="0"/>
                </a:rPr>
                <a:t>gods/goddesses</a:t>
              </a:r>
            </a:p>
            <a:p>
              <a:pPr>
                <a:spcAft>
                  <a:spcPts val="200"/>
                </a:spcAft>
              </a:pPr>
              <a:r>
                <a:rPr lang="en-GB" sz="1600" dirty="0">
                  <a:solidFill>
                    <a:srgbClr val="008000"/>
                  </a:solidFill>
                  <a:latin typeface="Sassoon Penpals" panose="02000400000000000000" pitchFamily="50" charset="0"/>
                </a:rPr>
                <a:t>civilisation</a:t>
              </a:r>
            </a:p>
            <a:p>
              <a:pPr>
                <a:spcAft>
                  <a:spcPts val="200"/>
                </a:spcAft>
              </a:pPr>
              <a:r>
                <a:rPr lang="en-GB" sz="1600">
                  <a:solidFill>
                    <a:srgbClr val="008000"/>
                  </a:solidFill>
                  <a:latin typeface="Sassoon Penpals" panose="02000400000000000000" pitchFamily="50" charset="0"/>
                </a:rPr>
                <a:t>significance</a:t>
              </a:r>
              <a:endParaRPr lang="en-GB" sz="1600" dirty="0">
                <a:solidFill>
                  <a:srgbClr val="008000"/>
                </a:solidFill>
                <a:latin typeface="Sassoon Penpals" panose="02000400000000000000" pitchFamily="50" charset="0"/>
              </a:endParaRPr>
            </a:p>
            <a:p>
              <a:pPr>
                <a:spcAft>
                  <a:spcPts val="200"/>
                </a:spcAft>
              </a:pPr>
              <a:r>
                <a:rPr lang="en-GB" sz="1600" dirty="0">
                  <a:solidFill>
                    <a:srgbClr val="008000"/>
                  </a:solidFill>
                  <a:latin typeface="Sassoon Penpals" panose="02000400000000000000" pitchFamily="50" charset="0"/>
                </a:rPr>
                <a:t>hierarchy</a:t>
              </a:r>
            </a:p>
            <a:p>
              <a:pPr>
                <a:spcAft>
                  <a:spcPts val="200"/>
                </a:spcAft>
              </a:pPr>
              <a:r>
                <a:rPr lang="en-GB" sz="1600" dirty="0">
                  <a:solidFill>
                    <a:srgbClr val="008000"/>
                  </a:solidFill>
                  <a:latin typeface="Sassoon Penpals" panose="02000400000000000000" pitchFamily="50" charset="0"/>
                </a:rPr>
                <a:t>city-state</a:t>
              </a:r>
            </a:p>
            <a:p>
              <a:pPr>
                <a:spcAft>
                  <a:spcPts val="200"/>
                </a:spcAft>
              </a:pPr>
              <a:r>
                <a:rPr lang="en-GB" sz="1600" dirty="0">
                  <a:solidFill>
                    <a:srgbClr val="008000"/>
                  </a:solidFill>
                  <a:latin typeface="Sassoon Penpals" panose="02000400000000000000" pitchFamily="50" charset="0"/>
                </a:rPr>
                <a:t>artefact</a:t>
              </a:r>
            </a:p>
          </p:txBody>
        </p:sp>
      </p:grpSp>
      <p:sp>
        <p:nvSpPr>
          <p:cNvPr id="25" name="Rounded Rectangle 24"/>
          <p:cNvSpPr/>
          <p:nvPr/>
        </p:nvSpPr>
        <p:spPr>
          <a:xfrm>
            <a:off x="326067" y="3619248"/>
            <a:ext cx="6574593" cy="18639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1995" y="3830619"/>
            <a:ext cx="455373" cy="6051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961" y="5601402"/>
            <a:ext cx="490360" cy="4903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035200" y="3618775"/>
            <a:ext cx="2508050" cy="1864409"/>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1125" y="4089531"/>
            <a:ext cx="2401337" cy="1258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8413486" y="4384378"/>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429270133"/>
              </p:ext>
            </p:extLst>
          </p:nvPr>
        </p:nvGraphicFramePr>
        <p:xfrm>
          <a:off x="456798" y="6327053"/>
          <a:ext cx="9133773" cy="365760"/>
        </p:xfrm>
        <a:graphic>
          <a:graphicData uri="http://schemas.openxmlformats.org/drawingml/2006/table">
            <a:tbl>
              <a:tblPr firstRow="1" bandRow="1">
                <a:effectLst/>
                <a:tableStyleId>{5C22544A-7EE6-4342-B048-85BDC9FD1C3A}</a:tableStyleId>
              </a:tblPr>
              <a:tblGrid>
                <a:gridCol w="830343">
                  <a:extLst>
                    <a:ext uri="{9D8B030D-6E8A-4147-A177-3AD203B41FA5}">
                      <a16:colId xmlns:a16="http://schemas.microsoft.com/office/drawing/2014/main" val="3146638646"/>
                    </a:ext>
                  </a:extLst>
                </a:gridCol>
                <a:gridCol w="830343">
                  <a:extLst>
                    <a:ext uri="{9D8B030D-6E8A-4147-A177-3AD203B41FA5}">
                      <a16:colId xmlns:a16="http://schemas.microsoft.com/office/drawing/2014/main" val="3352445505"/>
                    </a:ext>
                  </a:extLst>
                </a:gridCol>
                <a:gridCol w="830343">
                  <a:extLst>
                    <a:ext uri="{9D8B030D-6E8A-4147-A177-3AD203B41FA5}">
                      <a16:colId xmlns:a16="http://schemas.microsoft.com/office/drawing/2014/main" val="3335603734"/>
                    </a:ext>
                  </a:extLst>
                </a:gridCol>
                <a:gridCol w="830343">
                  <a:extLst>
                    <a:ext uri="{9D8B030D-6E8A-4147-A177-3AD203B41FA5}">
                      <a16:colId xmlns:a16="http://schemas.microsoft.com/office/drawing/2014/main" val="484879158"/>
                    </a:ext>
                  </a:extLst>
                </a:gridCol>
                <a:gridCol w="830343">
                  <a:extLst>
                    <a:ext uri="{9D8B030D-6E8A-4147-A177-3AD203B41FA5}">
                      <a16:colId xmlns:a16="http://schemas.microsoft.com/office/drawing/2014/main" val="2116390985"/>
                    </a:ext>
                  </a:extLst>
                </a:gridCol>
                <a:gridCol w="830343">
                  <a:extLst>
                    <a:ext uri="{9D8B030D-6E8A-4147-A177-3AD203B41FA5}">
                      <a16:colId xmlns:a16="http://schemas.microsoft.com/office/drawing/2014/main" val="4074489176"/>
                    </a:ext>
                  </a:extLst>
                </a:gridCol>
                <a:gridCol w="830343">
                  <a:extLst>
                    <a:ext uri="{9D8B030D-6E8A-4147-A177-3AD203B41FA5}">
                      <a16:colId xmlns:a16="http://schemas.microsoft.com/office/drawing/2014/main" val="4138761893"/>
                    </a:ext>
                  </a:extLst>
                </a:gridCol>
                <a:gridCol w="830343">
                  <a:extLst>
                    <a:ext uri="{9D8B030D-6E8A-4147-A177-3AD203B41FA5}">
                      <a16:colId xmlns:a16="http://schemas.microsoft.com/office/drawing/2014/main" val="3421711640"/>
                    </a:ext>
                  </a:extLst>
                </a:gridCol>
                <a:gridCol w="830343">
                  <a:extLst>
                    <a:ext uri="{9D8B030D-6E8A-4147-A177-3AD203B41FA5}">
                      <a16:colId xmlns:a16="http://schemas.microsoft.com/office/drawing/2014/main" val="3702515242"/>
                    </a:ext>
                  </a:extLst>
                </a:gridCol>
                <a:gridCol w="830343">
                  <a:extLst>
                    <a:ext uri="{9D8B030D-6E8A-4147-A177-3AD203B41FA5}">
                      <a16:colId xmlns:a16="http://schemas.microsoft.com/office/drawing/2014/main" val="537275656"/>
                    </a:ext>
                  </a:extLst>
                </a:gridCol>
                <a:gridCol w="830343">
                  <a:extLst>
                    <a:ext uri="{9D8B030D-6E8A-4147-A177-3AD203B41FA5}">
                      <a16:colId xmlns:a16="http://schemas.microsoft.com/office/drawing/2014/main" val="1485425332"/>
                    </a:ext>
                  </a:extLst>
                </a:gridCol>
              </a:tblGrid>
              <a:tr h="259224">
                <a:tc>
                  <a:txBody>
                    <a:bodyPr/>
                    <a:lstStyle/>
                    <a:p>
                      <a:pPr algn="ctr"/>
                      <a:r>
                        <a:rPr lang="en-GB" sz="900" dirty="0">
                          <a:latin typeface="Sassoon Penpals" panose="02000400000000000000" pitchFamily="50" charset="0"/>
                        </a:rPr>
                        <a:t>Stone Age</a:t>
                      </a:r>
                    </a:p>
                  </a:txBody>
                  <a:tcPr anchor="ctr">
                    <a:solidFill>
                      <a:schemeClr val="accent6">
                        <a:lumMod val="40000"/>
                        <a:lumOff val="60000"/>
                      </a:schemeClr>
                    </a:solidFill>
                  </a:tcPr>
                </a:tc>
                <a:tc>
                  <a:txBody>
                    <a:bodyPr/>
                    <a:lstStyle/>
                    <a:p>
                      <a:pPr algn="ctr"/>
                      <a:r>
                        <a:rPr lang="en-GB" sz="900" dirty="0">
                          <a:latin typeface="Sassoon Penpals" panose="02000400000000000000" pitchFamily="50" charset="0"/>
                        </a:rPr>
                        <a:t>Bronze Age</a:t>
                      </a:r>
                    </a:p>
                  </a:txBody>
                  <a:tcPr anchor="ctr">
                    <a:solidFill>
                      <a:schemeClr val="accent5">
                        <a:lumMod val="40000"/>
                        <a:lumOff val="60000"/>
                      </a:schemeClr>
                    </a:solidFill>
                  </a:tcPr>
                </a:tc>
                <a:tc>
                  <a:txBody>
                    <a:bodyPr/>
                    <a:lstStyle/>
                    <a:p>
                      <a:pPr algn="ctr"/>
                      <a:r>
                        <a:rPr lang="en-GB" sz="900" dirty="0">
                          <a:latin typeface="Sassoon Penpals" panose="02000400000000000000" pitchFamily="50" charset="0"/>
                        </a:rPr>
                        <a:t>Iron Age</a:t>
                      </a:r>
                    </a:p>
                  </a:txBody>
                  <a:tcPr anchor="ctr">
                    <a:solidFill>
                      <a:schemeClr val="accent2">
                        <a:lumMod val="40000"/>
                        <a:lumOff val="60000"/>
                      </a:schemeClr>
                    </a:solidFill>
                  </a:tcPr>
                </a:tc>
                <a:tc>
                  <a:txBody>
                    <a:bodyPr/>
                    <a:lstStyle/>
                    <a:p>
                      <a:pPr algn="ctr"/>
                      <a:r>
                        <a:rPr lang="en-GB" sz="900" dirty="0">
                          <a:latin typeface="Sassoon Penpals" panose="02000400000000000000" pitchFamily="50" charset="0"/>
                        </a:rPr>
                        <a:t>Roman</a:t>
                      </a:r>
                    </a:p>
                  </a:txBody>
                  <a:tcPr anchor="ctr">
                    <a:solidFill>
                      <a:srgbClr val="FFA3A3"/>
                    </a:solidFill>
                  </a:tcPr>
                </a:tc>
                <a:tc>
                  <a:txBody>
                    <a:bodyPr/>
                    <a:lstStyle/>
                    <a:p>
                      <a:pPr algn="ctr"/>
                      <a:r>
                        <a:rPr lang="en-GB" sz="900" dirty="0">
                          <a:latin typeface="Sassoon Penpals" panose="02000400000000000000" pitchFamily="50" charset="0"/>
                        </a:rPr>
                        <a:t>Anglo-Saxon/Viking</a:t>
                      </a:r>
                    </a:p>
                  </a:txBody>
                  <a:tcPr anchor="ctr">
                    <a:solidFill>
                      <a:schemeClr val="accent4">
                        <a:lumMod val="40000"/>
                        <a:lumOff val="60000"/>
                      </a:schemeClr>
                    </a:solidFill>
                  </a:tcPr>
                </a:tc>
                <a:tc>
                  <a:txBody>
                    <a:bodyPr/>
                    <a:lstStyle/>
                    <a:p>
                      <a:pPr algn="ctr"/>
                      <a:r>
                        <a:rPr lang="en-GB" sz="900" dirty="0">
                          <a:latin typeface="Sassoon Penpals" panose="02000400000000000000" pitchFamily="50" charset="0"/>
                        </a:rPr>
                        <a:t>Medieval</a:t>
                      </a:r>
                    </a:p>
                  </a:txBody>
                  <a:tcPr anchor="ctr">
                    <a:lnR w="12700" cap="flat" cmpd="sng" algn="ctr">
                      <a:noFill/>
                      <a:prstDash val="solid"/>
                      <a:round/>
                      <a:headEnd type="none" w="med" len="med"/>
                      <a:tailEnd type="none" w="med" len="med"/>
                    </a:lnR>
                    <a:solidFill>
                      <a:schemeClr val="bg1">
                        <a:lumMod val="85000"/>
                      </a:schemeClr>
                    </a:solidFill>
                  </a:tcPr>
                </a:tc>
                <a:tc>
                  <a:txBody>
                    <a:bodyPr/>
                    <a:lstStyle/>
                    <a:p>
                      <a:pPr algn="ctr"/>
                      <a:r>
                        <a:rPr lang="en-GB" sz="900" dirty="0">
                          <a:latin typeface="Sassoon Penpals" panose="02000400000000000000" pitchFamily="50" charset="0"/>
                        </a:rPr>
                        <a:t>Tudor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8B8B"/>
                    </a:solidFill>
                  </a:tcPr>
                </a:tc>
                <a:tc>
                  <a:txBody>
                    <a:bodyPr/>
                    <a:lstStyle/>
                    <a:p>
                      <a:pPr algn="ctr"/>
                      <a:r>
                        <a:rPr lang="en-GB" sz="900" dirty="0">
                          <a:latin typeface="Sassoon Penpals" panose="02000400000000000000" pitchFamily="50" charset="0"/>
                        </a:rPr>
                        <a:t>Stuart</a:t>
                      </a:r>
                    </a:p>
                  </a:txBody>
                  <a:tcPr anchor="ctr">
                    <a:lnL w="12700" cap="flat" cmpd="sng" algn="ctr">
                      <a:noFill/>
                      <a:prstDash val="solid"/>
                      <a:round/>
                      <a:headEnd type="none" w="med" len="med"/>
                      <a:tailEnd type="none" w="med" len="med"/>
                    </a:lnL>
                    <a:solidFill>
                      <a:srgbClr val="FECEF4"/>
                    </a:solidFill>
                  </a:tcPr>
                </a:tc>
                <a:tc>
                  <a:txBody>
                    <a:bodyPr/>
                    <a:lstStyle/>
                    <a:p>
                      <a:pPr algn="ctr"/>
                      <a:r>
                        <a:rPr lang="en-GB" sz="900" dirty="0">
                          <a:latin typeface="Sassoon Penpals" panose="02000400000000000000" pitchFamily="50" charset="0"/>
                        </a:rPr>
                        <a:t>Georgian</a:t>
                      </a:r>
                    </a:p>
                  </a:txBody>
                  <a:tcPr anchor="ctr">
                    <a:solidFill>
                      <a:srgbClr val="E5D3D6"/>
                    </a:solidFill>
                  </a:tcPr>
                </a:tc>
                <a:tc>
                  <a:txBody>
                    <a:bodyPr/>
                    <a:lstStyle/>
                    <a:p>
                      <a:pPr algn="ctr"/>
                      <a:r>
                        <a:rPr lang="en-GB" sz="900" dirty="0">
                          <a:latin typeface="Sassoon Penpals" panose="02000400000000000000" pitchFamily="50" charset="0"/>
                        </a:rPr>
                        <a:t>Victorian</a:t>
                      </a:r>
                    </a:p>
                  </a:txBody>
                  <a:tcPr anchor="ctr">
                    <a:solidFill>
                      <a:srgbClr val="F2E4B0"/>
                    </a:solidFill>
                  </a:tcPr>
                </a:tc>
                <a:tc>
                  <a:txBody>
                    <a:bodyPr/>
                    <a:lstStyle/>
                    <a:p>
                      <a:pPr algn="ctr"/>
                      <a:r>
                        <a:rPr lang="en-GB" sz="900" dirty="0">
                          <a:latin typeface="Sassoon Penpals" panose="02000400000000000000" pitchFamily="50" charset="0"/>
                        </a:rPr>
                        <a:t>Modern</a:t>
                      </a:r>
                    </a:p>
                  </a:txBody>
                  <a:tcPr anchor="ctr"/>
                </a:tc>
                <a:extLst>
                  <a:ext uri="{0D108BD9-81ED-4DB2-BD59-A6C34878D82A}">
                    <a16:rowId xmlns:a16="http://schemas.microsoft.com/office/drawing/2014/main" val="1222461498"/>
                  </a:ext>
                </a:extLst>
              </a:tr>
            </a:tbl>
          </a:graphicData>
        </a:graphic>
      </p:graphicFrame>
      <p:sp>
        <p:nvSpPr>
          <p:cNvPr id="8" name="Rectangle 7"/>
          <p:cNvSpPr/>
          <p:nvPr/>
        </p:nvSpPr>
        <p:spPr>
          <a:xfrm>
            <a:off x="556208" y="6128811"/>
            <a:ext cx="2192495" cy="144051"/>
          </a:xfrm>
          <a:prstGeom prst="rect">
            <a:avLst/>
          </a:prstGeom>
          <a:solidFill>
            <a:schemeClr val="tx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Ancient Egypt</a:t>
            </a:r>
          </a:p>
        </p:txBody>
      </p:sp>
      <p:sp>
        <p:nvSpPr>
          <p:cNvPr id="30" name="Rectangle 29"/>
          <p:cNvSpPr/>
          <p:nvPr/>
        </p:nvSpPr>
        <p:spPr>
          <a:xfrm>
            <a:off x="2061989" y="5879482"/>
            <a:ext cx="755121" cy="165040"/>
          </a:xfrm>
          <a:prstGeom prst="rect">
            <a:avLst/>
          </a:prstGeom>
          <a:solidFill>
            <a:schemeClr val="accent6">
              <a:lumMod val="75000"/>
            </a:schemeClr>
          </a:solidFill>
          <a:ln w="2857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Sassoon Penpals" panose="02000400000000000000" pitchFamily="50" charset="0"/>
              </a:rPr>
              <a:t>Ancient Greece</a:t>
            </a:r>
          </a:p>
        </p:txBody>
      </p:sp>
      <p:sp>
        <p:nvSpPr>
          <p:cNvPr id="31" name="Rectangle 30"/>
          <p:cNvSpPr/>
          <p:nvPr/>
        </p:nvSpPr>
        <p:spPr>
          <a:xfrm>
            <a:off x="561787" y="5691431"/>
            <a:ext cx="5402731" cy="165040"/>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Sassoon Penpals" panose="02000400000000000000" pitchFamily="50" charset="0"/>
              </a:rPr>
              <a:t>Mayans</a:t>
            </a:r>
          </a:p>
        </p:txBody>
      </p:sp>
      <p:sp>
        <p:nvSpPr>
          <p:cNvPr id="32" name="Rectangle 31"/>
          <p:cNvSpPr/>
          <p:nvPr/>
        </p:nvSpPr>
        <p:spPr>
          <a:xfrm>
            <a:off x="4114908" y="5687549"/>
            <a:ext cx="649931" cy="165040"/>
          </a:xfrm>
          <a:prstGeom prst="rect">
            <a:avLst/>
          </a:prstGeom>
          <a:solidFill>
            <a:schemeClr val="accent2">
              <a:lumMod val="40000"/>
              <a:lumOff val="60000"/>
            </a:schemeClr>
          </a:solidFill>
          <a:ln w="19050">
            <a:solidFill>
              <a:schemeClr val="accent2">
                <a:lumMod val="40000"/>
                <a:lumOff val="6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Sassoon Penpals" panose="02000400000000000000" pitchFamily="50" charset="0"/>
              </a:rPr>
              <a:t>Period of study</a:t>
            </a:r>
          </a:p>
        </p:txBody>
      </p:sp>
      <p:sp>
        <p:nvSpPr>
          <p:cNvPr id="10" name="TextBox 9"/>
          <p:cNvSpPr txBox="1"/>
          <p:nvPr/>
        </p:nvSpPr>
        <p:spPr>
          <a:xfrm rot="16200000">
            <a:off x="3910279" y="5837046"/>
            <a:ext cx="1430075" cy="200055"/>
          </a:xfrm>
          <a:prstGeom prst="rect">
            <a:avLst/>
          </a:prstGeom>
          <a:noFill/>
        </p:spPr>
        <p:txBody>
          <a:bodyPr wrap="square" rtlCol="0">
            <a:spAutoFit/>
          </a:bodyPr>
          <a:lstStyle/>
          <a:p>
            <a:r>
              <a:rPr lang="en-GB" sz="700" dirty="0">
                <a:latin typeface="Sassoon Penpals" panose="02000400000000000000" pitchFamily="50" charset="0"/>
              </a:rPr>
              <a:t>Battle of Hastings 1066 </a:t>
            </a:r>
          </a:p>
        </p:txBody>
      </p:sp>
      <p:sp>
        <p:nvSpPr>
          <p:cNvPr id="33" name="TextBox 32"/>
          <p:cNvSpPr txBox="1"/>
          <p:nvPr/>
        </p:nvSpPr>
        <p:spPr>
          <a:xfrm rot="16200000">
            <a:off x="3299844" y="5788565"/>
            <a:ext cx="1430075" cy="200055"/>
          </a:xfrm>
          <a:prstGeom prst="rect">
            <a:avLst/>
          </a:prstGeom>
          <a:noFill/>
        </p:spPr>
        <p:txBody>
          <a:bodyPr wrap="square" rtlCol="0">
            <a:spAutoFit/>
          </a:bodyPr>
          <a:lstStyle/>
          <a:p>
            <a:r>
              <a:rPr lang="en-GB" sz="700" dirty="0">
                <a:latin typeface="Sassoon Penpals" panose="02000400000000000000" pitchFamily="50" charset="0"/>
              </a:rPr>
              <a:t>First Viking Raid 793 </a:t>
            </a:r>
          </a:p>
        </p:txBody>
      </p:sp>
      <p:sp>
        <p:nvSpPr>
          <p:cNvPr id="34" name="TextBox 33"/>
          <p:cNvSpPr txBox="1"/>
          <p:nvPr/>
        </p:nvSpPr>
        <p:spPr>
          <a:xfrm rot="16200000">
            <a:off x="8192872" y="5867852"/>
            <a:ext cx="1430075" cy="200055"/>
          </a:xfrm>
          <a:prstGeom prst="rect">
            <a:avLst/>
          </a:prstGeom>
          <a:noFill/>
        </p:spPr>
        <p:txBody>
          <a:bodyPr wrap="square" rtlCol="0">
            <a:spAutoFit/>
          </a:bodyPr>
          <a:lstStyle/>
          <a:p>
            <a:r>
              <a:rPr lang="en-GB" sz="700" dirty="0">
                <a:latin typeface="Sassoon Penpals" panose="02000400000000000000" pitchFamily="50" charset="0"/>
              </a:rPr>
              <a:t>First World War 1914-8</a:t>
            </a:r>
          </a:p>
        </p:txBody>
      </p:sp>
      <p:sp>
        <p:nvSpPr>
          <p:cNvPr id="35" name="TextBox 34"/>
          <p:cNvSpPr txBox="1"/>
          <p:nvPr/>
        </p:nvSpPr>
        <p:spPr>
          <a:xfrm rot="16200000">
            <a:off x="8283568" y="5877747"/>
            <a:ext cx="1430075" cy="200055"/>
          </a:xfrm>
          <a:prstGeom prst="rect">
            <a:avLst/>
          </a:prstGeom>
          <a:noFill/>
        </p:spPr>
        <p:txBody>
          <a:bodyPr wrap="square" rtlCol="0">
            <a:spAutoFit/>
          </a:bodyPr>
          <a:lstStyle/>
          <a:p>
            <a:r>
              <a:rPr lang="en-GB" sz="700" dirty="0">
                <a:latin typeface="Sassoon Penpals" panose="02000400000000000000" pitchFamily="50" charset="0"/>
              </a:rPr>
              <a:t>Second World War 1939-45</a:t>
            </a:r>
          </a:p>
        </p:txBody>
      </p:sp>
      <p:sp>
        <p:nvSpPr>
          <p:cNvPr id="36" name="TextBox 35"/>
          <p:cNvSpPr txBox="1"/>
          <p:nvPr/>
        </p:nvSpPr>
        <p:spPr>
          <a:xfrm rot="16200000">
            <a:off x="1427353" y="5884460"/>
            <a:ext cx="1430075" cy="200055"/>
          </a:xfrm>
          <a:prstGeom prst="rect">
            <a:avLst/>
          </a:prstGeom>
          <a:noFill/>
        </p:spPr>
        <p:txBody>
          <a:bodyPr wrap="square" rtlCol="0">
            <a:spAutoFit/>
          </a:bodyPr>
          <a:lstStyle/>
          <a:p>
            <a:r>
              <a:rPr lang="en-GB" sz="700" dirty="0">
                <a:latin typeface="Sassoon Penpals" panose="02000400000000000000" pitchFamily="50" charset="0"/>
              </a:rPr>
              <a:t>800 BC</a:t>
            </a:r>
          </a:p>
        </p:txBody>
      </p:sp>
      <p:sp>
        <p:nvSpPr>
          <p:cNvPr id="38" name="TextBox 37"/>
          <p:cNvSpPr txBox="1"/>
          <p:nvPr/>
        </p:nvSpPr>
        <p:spPr>
          <a:xfrm rot="16200000">
            <a:off x="2299405" y="5846104"/>
            <a:ext cx="1430075" cy="200055"/>
          </a:xfrm>
          <a:prstGeom prst="rect">
            <a:avLst/>
          </a:prstGeom>
          <a:noFill/>
        </p:spPr>
        <p:txBody>
          <a:bodyPr wrap="square" rtlCol="0">
            <a:spAutoFit/>
          </a:bodyPr>
          <a:lstStyle/>
          <a:p>
            <a:r>
              <a:rPr lang="en-GB" sz="700" dirty="0">
                <a:latin typeface="Sassoon Penpals" panose="02000400000000000000" pitchFamily="50" charset="0"/>
              </a:rPr>
              <a:t>43 </a:t>
            </a:r>
          </a:p>
        </p:txBody>
      </p:sp>
      <p:sp>
        <p:nvSpPr>
          <p:cNvPr id="40" name="TextBox 39"/>
          <p:cNvSpPr txBox="1"/>
          <p:nvPr/>
        </p:nvSpPr>
        <p:spPr>
          <a:xfrm rot="16200000">
            <a:off x="3072343" y="5853170"/>
            <a:ext cx="1415944" cy="200055"/>
          </a:xfrm>
          <a:prstGeom prst="rect">
            <a:avLst/>
          </a:prstGeom>
          <a:noFill/>
        </p:spPr>
        <p:txBody>
          <a:bodyPr wrap="square" rtlCol="0">
            <a:spAutoFit/>
          </a:bodyPr>
          <a:lstStyle/>
          <a:p>
            <a:r>
              <a:rPr lang="en-GB" sz="700" dirty="0">
                <a:latin typeface="Sassoon Penpals" panose="02000400000000000000" pitchFamily="50" charset="0"/>
              </a:rPr>
              <a:t>410 </a:t>
            </a:r>
          </a:p>
        </p:txBody>
      </p:sp>
      <p:sp>
        <p:nvSpPr>
          <p:cNvPr id="41" name="TextBox 40"/>
          <p:cNvSpPr txBox="1"/>
          <p:nvPr/>
        </p:nvSpPr>
        <p:spPr>
          <a:xfrm rot="16200000">
            <a:off x="5781679" y="5892981"/>
            <a:ext cx="1430075" cy="200055"/>
          </a:xfrm>
          <a:prstGeom prst="rect">
            <a:avLst/>
          </a:prstGeom>
          <a:noFill/>
        </p:spPr>
        <p:txBody>
          <a:bodyPr wrap="square" rtlCol="0">
            <a:spAutoFit/>
          </a:bodyPr>
          <a:lstStyle/>
          <a:p>
            <a:r>
              <a:rPr lang="en-GB" sz="700" dirty="0">
                <a:latin typeface="Sassoon Penpals" panose="02000400000000000000" pitchFamily="50" charset="0"/>
              </a:rPr>
              <a:t>The Great Fire of London 1666</a:t>
            </a:r>
          </a:p>
        </p:txBody>
      </p:sp>
      <p:sp>
        <p:nvSpPr>
          <p:cNvPr id="42" name="TextBox 41"/>
          <p:cNvSpPr txBox="1"/>
          <p:nvPr/>
        </p:nvSpPr>
        <p:spPr>
          <a:xfrm rot="16200000">
            <a:off x="4691473" y="5863617"/>
            <a:ext cx="1430075" cy="200055"/>
          </a:xfrm>
          <a:prstGeom prst="rect">
            <a:avLst/>
          </a:prstGeom>
          <a:noFill/>
        </p:spPr>
        <p:txBody>
          <a:bodyPr wrap="square" rtlCol="0">
            <a:spAutoFit/>
          </a:bodyPr>
          <a:lstStyle/>
          <a:p>
            <a:r>
              <a:rPr lang="en-GB" sz="700" dirty="0">
                <a:latin typeface="Sassoon Penpals" panose="02000400000000000000" pitchFamily="50" charset="0"/>
              </a:rPr>
              <a:t>1485</a:t>
            </a:r>
          </a:p>
        </p:txBody>
      </p:sp>
      <p:sp>
        <p:nvSpPr>
          <p:cNvPr id="45" name="TextBox 44"/>
          <p:cNvSpPr txBox="1"/>
          <p:nvPr/>
        </p:nvSpPr>
        <p:spPr>
          <a:xfrm rot="16200000">
            <a:off x="5523734" y="5863666"/>
            <a:ext cx="1430075" cy="200055"/>
          </a:xfrm>
          <a:prstGeom prst="rect">
            <a:avLst/>
          </a:prstGeom>
          <a:noFill/>
        </p:spPr>
        <p:txBody>
          <a:bodyPr wrap="square" rtlCol="0">
            <a:spAutoFit/>
          </a:bodyPr>
          <a:lstStyle/>
          <a:p>
            <a:r>
              <a:rPr lang="en-GB" sz="700" dirty="0">
                <a:latin typeface="Sassoon Penpals" panose="02000400000000000000" pitchFamily="50" charset="0"/>
              </a:rPr>
              <a:t>1603</a:t>
            </a:r>
          </a:p>
        </p:txBody>
      </p:sp>
      <p:sp>
        <p:nvSpPr>
          <p:cNvPr id="46" name="TextBox 45"/>
          <p:cNvSpPr txBox="1"/>
          <p:nvPr/>
        </p:nvSpPr>
        <p:spPr>
          <a:xfrm rot="16200000">
            <a:off x="6420191" y="5846105"/>
            <a:ext cx="1430075" cy="200055"/>
          </a:xfrm>
          <a:prstGeom prst="rect">
            <a:avLst/>
          </a:prstGeom>
          <a:noFill/>
        </p:spPr>
        <p:txBody>
          <a:bodyPr wrap="square" rtlCol="0">
            <a:spAutoFit/>
          </a:bodyPr>
          <a:lstStyle/>
          <a:p>
            <a:r>
              <a:rPr lang="en-GB" sz="700" dirty="0">
                <a:latin typeface="Sassoon Penpals" panose="02000400000000000000" pitchFamily="50" charset="0"/>
              </a:rPr>
              <a:t>1714</a:t>
            </a:r>
          </a:p>
        </p:txBody>
      </p:sp>
      <p:sp>
        <p:nvSpPr>
          <p:cNvPr id="50" name="TextBox 49"/>
          <p:cNvSpPr txBox="1"/>
          <p:nvPr/>
        </p:nvSpPr>
        <p:spPr>
          <a:xfrm rot="16200000">
            <a:off x="7248658" y="5877748"/>
            <a:ext cx="1430075" cy="200055"/>
          </a:xfrm>
          <a:prstGeom prst="rect">
            <a:avLst/>
          </a:prstGeom>
          <a:noFill/>
        </p:spPr>
        <p:txBody>
          <a:bodyPr wrap="square" rtlCol="0">
            <a:spAutoFit/>
          </a:bodyPr>
          <a:lstStyle/>
          <a:p>
            <a:r>
              <a:rPr lang="en-GB" sz="700" dirty="0">
                <a:latin typeface="Sassoon Penpals" panose="02000400000000000000" pitchFamily="50" charset="0"/>
              </a:rPr>
              <a:t>1837</a:t>
            </a:r>
          </a:p>
        </p:txBody>
      </p:sp>
      <p:sp>
        <p:nvSpPr>
          <p:cNvPr id="51" name="TextBox 50"/>
          <p:cNvSpPr txBox="1"/>
          <p:nvPr/>
        </p:nvSpPr>
        <p:spPr>
          <a:xfrm rot="16200000">
            <a:off x="8055908" y="5860235"/>
            <a:ext cx="1430075" cy="200055"/>
          </a:xfrm>
          <a:prstGeom prst="rect">
            <a:avLst/>
          </a:prstGeom>
          <a:noFill/>
        </p:spPr>
        <p:txBody>
          <a:bodyPr wrap="square" rtlCol="0">
            <a:spAutoFit/>
          </a:bodyPr>
          <a:lstStyle/>
          <a:p>
            <a:r>
              <a:rPr lang="en-GB" sz="700" dirty="0">
                <a:latin typeface="Sassoon Penpals" panose="02000400000000000000" pitchFamily="50" charset="0"/>
              </a:rPr>
              <a:t>1901</a:t>
            </a:r>
          </a:p>
        </p:txBody>
      </p:sp>
      <p:sp>
        <p:nvSpPr>
          <p:cNvPr id="53" name="TextBox 52"/>
          <p:cNvSpPr txBox="1"/>
          <p:nvPr/>
        </p:nvSpPr>
        <p:spPr>
          <a:xfrm rot="16200000">
            <a:off x="2214243" y="5878068"/>
            <a:ext cx="1430075" cy="200055"/>
          </a:xfrm>
          <a:prstGeom prst="rect">
            <a:avLst/>
          </a:prstGeom>
          <a:noFill/>
        </p:spPr>
        <p:txBody>
          <a:bodyPr wrap="square" rtlCol="0">
            <a:spAutoFit/>
          </a:bodyPr>
          <a:lstStyle/>
          <a:p>
            <a:r>
              <a:rPr lang="en-GB" sz="700" dirty="0">
                <a:latin typeface="Sassoon Penpals" panose="02000400000000000000" pitchFamily="50" charset="0"/>
              </a:rPr>
              <a:t>Birth of Christ 0</a:t>
            </a:r>
          </a:p>
        </p:txBody>
      </p:sp>
      <p:sp>
        <p:nvSpPr>
          <p:cNvPr id="54" name="TextBox 53"/>
          <p:cNvSpPr txBox="1"/>
          <p:nvPr/>
        </p:nvSpPr>
        <p:spPr>
          <a:xfrm rot="16200000">
            <a:off x="4872050" y="5906754"/>
            <a:ext cx="1430075" cy="200055"/>
          </a:xfrm>
          <a:prstGeom prst="rect">
            <a:avLst/>
          </a:prstGeom>
          <a:noFill/>
        </p:spPr>
        <p:txBody>
          <a:bodyPr wrap="square" rtlCol="0">
            <a:spAutoFit/>
          </a:bodyPr>
          <a:lstStyle/>
          <a:p>
            <a:r>
              <a:rPr lang="en-GB" sz="700" dirty="0">
                <a:latin typeface="Sassoon Penpals" panose="02000400000000000000" pitchFamily="50" charset="0"/>
              </a:rPr>
              <a:t>Christopher Columbus 1492 </a:t>
            </a:r>
          </a:p>
        </p:txBody>
      </p:sp>
      <p:sp>
        <p:nvSpPr>
          <p:cNvPr id="55" name="TextBox 54"/>
          <p:cNvSpPr txBox="1"/>
          <p:nvPr/>
        </p:nvSpPr>
        <p:spPr>
          <a:xfrm rot="16200000">
            <a:off x="8712603" y="5837046"/>
            <a:ext cx="1430075" cy="200055"/>
          </a:xfrm>
          <a:prstGeom prst="rect">
            <a:avLst/>
          </a:prstGeom>
          <a:noFill/>
        </p:spPr>
        <p:txBody>
          <a:bodyPr wrap="square" rtlCol="0">
            <a:spAutoFit/>
          </a:bodyPr>
          <a:lstStyle/>
          <a:p>
            <a:r>
              <a:rPr lang="en-GB" sz="700" dirty="0">
                <a:latin typeface="Sassoon Penpals" panose="02000400000000000000" pitchFamily="50" charset="0"/>
              </a:rPr>
              <a:t>Man on the Moon 1969</a:t>
            </a:r>
          </a:p>
        </p:txBody>
      </p:sp>
      <p:sp>
        <p:nvSpPr>
          <p:cNvPr id="56" name="TextBox 55"/>
          <p:cNvSpPr txBox="1"/>
          <p:nvPr/>
        </p:nvSpPr>
        <p:spPr>
          <a:xfrm rot="16200000">
            <a:off x="4578594" y="5822044"/>
            <a:ext cx="1430075" cy="200055"/>
          </a:xfrm>
          <a:prstGeom prst="rect">
            <a:avLst/>
          </a:prstGeom>
          <a:noFill/>
        </p:spPr>
        <p:txBody>
          <a:bodyPr wrap="square" rtlCol="0">
            <a:spAutoFit/>
          </a:bodyPr>
          <a:lstStyle/>
          <a:p>
            <a:r>
              <a:rPr lang="en-GB" sz="700" dirty="0">
                <a:latin typeface="Sassoon Penpals" panose="02000400000000000000" pitchFamily="50" charset="0"/>
              </a:rPr>
              <a:t>Black Death 1348</a:t>
            </a:r>
          </a:p>
        </p:txBody>
      </p:sp>
      <p:sp>
        <p:nvSpPr>
          <p:cNvPr id="57" name="TextBox 56"/>
          <p:cNvSpPr txBox="1"/>
          <p:nvPr/>
        </p:nvSpPr>
        <p:spPr>
          <a:xfrm rot="16200000">
            <a:off x="4997837" y="5816938"/>
            <a:ext cx="1430075" cy="200055"/>
          </a:xfrm>
          <a:prstGeom prst="rect">
            <a:avLst/>
          </a:prstGeom>
          <a:noFill/>
        </p:spPr>
        <p:txBody>
          <a:bodyPr wrap="square" rtlCol="0">
            <a:spAutoFit/>
          </a:bodyPr>
          <a:lstStyle/>
          <a:p>
            <a:r>
              <a:rPr lang="en-GB" sz="700" dirty="0">
                <a:latin typeface="Sassoon Penpals" panose="02000400000000000000" pitchFamily="50" charset="0"/>
              </a:rPr>
              <a:t>King Henry VIII 1509</a:t>
            </a:r>
          </a:p>
        </p:txBody>
      </p:sp>
      <p:sp>
        <p:nvSpPr>
          <p:cNvPr id="59" name="TextBox 58"/>
          <p:cNvSpPr txBox="1"/>
          <p:nvPr/>
        </p:nvSpPr>
        <p:spPr>
          <a:xfrm rot="16200000">
            <a:off x="3380007" y="5117016"/>
            <a:ext cx="1430075" cy="200055"/>
          </a:xfrm>
          <a:prstGeom prst="rect">
            <a:avLst/>
          </a:prstGeom>
          <a:noFill/>
        </p:spPr>
        <p:txBody>
          <a:bodyPr wrap="square" rtlCol="0">
            <a:spAutoFit/>
          </a:bodyPr>
          <a:lstStyle/>
          <a:p>
            <a:r>
              <a:rPr lang="en-GB" sz="700" dirty="0">
                <a:latin typeface="Sassoon Penpals" panose="02000400000000000000" pitchFamily="50" charset="0"/>
              </a:rPr>
              <a:t>900</a:t>
            </a:r>
          </a:p>
        </p:txBody>
      </p:sp>
      <p:sp>
        <p:nvSpPr>
          <p:cNvPr id="60" name="TextBox 59"/>
          <p:cNvSpPr txBox="1"/>
          <p:nvPr/>
        </p:nvSpPr>
        <p:spPr>
          <a:xfrm rot="16200000">
            <a:off x="2157978" y="5372319"/>
            <a:ext cx="1430075" cy="200055"/>
          </a:xfrm>
          <a:prstGeom prst="rect">
            <a:avLst/>
          </a:prstGeom>
          <a:noFill/>
        </p:spPr>
        <p:txBody>
          <a:bodyPr wrap="square" rtlCol="0">
            <a:spAutoFit/>
          </a:bodyPr>
          <a:lstStyle/>
          <a:p>
            <a:r>
              <a:rPr lang="en-GB" sz="700" dirty="0">
                <a:latin typeface="Sassoon Penpals" panose="02000400000000000000" pitchFamily="50" charset="0"/>
              </a:rPr>
              <a:t>146 BC</a:t>
            </a:r>
          </a:p>
        </p:txBody>
      </p:sp>
      <p:sp>
        <p:nvSpPr>
          <p:cNvPr id="9" name="Right Arrow 8"/>
          <p:cNvSpPr/>
          <p:nvPr/>
        </p:nvSpPr>
        <p:spPr>
          <a:xfrm>
            <a:off x="9470931" y="6212070"/>
            <a:ext cx="210711" cy="556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ight Arrow 60"/>
          <p:cNvSpPr/>
          <p:nvPr/>
        </p:nvSpPr>
        <p:spPr>
          <a:xfrm flipH="1">
            <a:off x="357780" y="6245915"/>
            <a:ext cx="220516" cy="5566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406897" y="6681677"/>
            <a:ext cx="894537" cy="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3"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b="7750"/>
          <a:stretch>
            <a:fillRect/>
          </a:stretch>
        </p:blipFill>
        <p:spPr bwMode="auto">
          <a:xfrm>
            <a:off x="9067522" y="3709067"/>
            <a:ext cx="403409" cy="40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10"/>
          <a:stretch>
            <a:fillRect/>
          </a:stretch>
        </p:blipFill>
        <p:spPr>
          <a:xfrm>
            <a:off x="2439549" y="3680526"/>
            <a:ext cx="2672156" cy="1740905"/>
          </a:xfrm>
          <a:prstGeom prst="rect">
            <a:avLst/>
          </a:prstGeom>
        </p:spPr>
      </p:pic>
      <p:pic>
        <p:nvPicPr>
          <p:cNvPr id="12" name="Picture 2" descr="See the source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9107" y="4130990"/>
            <a:ext cx="1886787" cy="1269691"/>
          </a:xfrm>
          <a:prstGeom prst="rect">
            <a:avLst/>
          </a:prstGeom>
          <a:noFill/>
          <a:extLst>
            <a:ext uri="{909E8E84-426E-40DD-AFC4-6F175D3DCCD1}">
              <a14:hiddenFill xmlns:a14="http://schemas.microsoft.com/office/drawing/2010/main">
                <a:solidFill>
                  <a:srgbClr val="FFFFFF"/>
                </a:solidFill>
              </a14:hiddenFill>
            </a:ext>
          </a:extLst>
        </p:spPr>
      </p:pic>
      <p:sp>
        <p:nvSpPr>
          <p:cNvPr id="62" name="Explosion 2 61"/>
          <p:cNvSpPr/>
          <p:nvPr/>
        </p:nvSpPr>
        <p:spPr>
          <a:xfrm>
            <a:off x="5802208" y="96297"/>
            <a:ext cx="2809629" cy="764796"/>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Sassoon Penpals Joined" panose="02000400000000000000" pitchFamily="50" charset="0"/>
              </a:rPr>
              <a:t>Murder Mystery!</a:t>
            </a:r>
          </a:p>
        </p:txBody>
      </p:sp>
      <p:pic>
        <p:nvPicPr>
          <p:cNvPr id="13" name="Picture 2" descr="Greek_Pottery">
            <a:extLst>
              <a:ext uri="{FF2B5EF4-FFF2-40B4-BE49-F238E27FC236}">
                <a16:creationId xmlns:a16="http://schemas.microsoft.com/office/drawing/2014/main" id="{FD05051A-5949-4EEE-BF69-E6D56059CC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5693" y="3893120"/>
            <a:ext cx="1050556" cy="138996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15CAB89A-8B9D-4773-809D-0C8B338A2C82}"/>
              </a:ext>
            </a:extLst>
          </p:cNvPr>
          <p:cNvSpPr txBox="1"/>
          <p:nvPr/>
        </p:nvSpPr>
        <p:spPr>
          <a:xfrm rot="16200000">
            <a:off x="550978" y="5932120"/>
            <a:ext cx="1430075" cy="200055"/>
          </a:xfrm>
          <a:prstGeom prst="rect">
            <a:avLst/>
          </a:prstGeom>
          <a:noFill/>
        </p:spPr>
        <p:txBody>
          <a:bodyPr wrap="square" rtlCol="0">
            <a:spAutoFit/>
          </a:bodyPr>
          <a:lstStyle/>
          <a:p>
            <a:r>
              <a:rPr lang="en-GB" sz="700" dirty="0">
                <a:latin typeface="Sassoon Penpals" panose="02000400000000000000" pitchFamily="50" charset="0"/>
              </a:rPr>
              <a:t>2300 BC</a:t>
            </a:r>
          </a:p>
        </p:txBody>
      </p:sp>
      <p:sp>
        <p:nvSpPr>
          <p:cNvPr id="65" name="TextBox 64">
            <a:extLst>
              <a:ext uri="{FF2B5EF4-FFF2-40B4-BE49-F238E27FC236}">
                <a16:creationId xmlns:a16="http://schemas.microsoft.com/office/drawing/2014/main" id="{C9F9922E-FDCA-47EB-B4C8-7448C6F234BA}"/>
              </a:ext>
            </a:extLst>
          </p:cNvPr>
          <p:cNvSpPr txBox="1"/>
          <p:nvPr/>
        </p:nvSpPr>
        <p:spPr>
          <a:xfrm rot="16200000">
            <a:off x="2063191" y="5596661"/>
            <a:ext cx="1430075" cy="200055"/>
          </a:xfrm>
          <a:prstGeom prst="rect">
            <a:avLst/>
          </a:prstGeom>
          <a:noFill/>
        </p:spPr>
        <p:txBody>
          <a:bodyPr wrap="square" rtlCol="0">
            <a:spAutoFit/>
          </a:bodyPr>
          <a:lstStyle/>
          <a:p>
            <a:r>
              <a:rPr lang="en-GB" sz="700" dirty="0">
                <a:latin typeface="Sassoon Penpals" panose="02000400000000000000" pitchFamily="50" charset="0"/>
              </a:rPr>
              <a:t>323 BC</a:t>
            </a:r>
          </a:p>
        </p:txBody>
      </p:sp>
      <p:sp>
        <p:nvSpPr>
          <p:cNvPr id="66" name="TextBox 65">
            <a:extLst>
              <a:ext uri="{FF2B5EF4-FFF2-40B4-BE49-F238E27FC236}">
                <a16:creationId xmlns:a16="http://schemas.microsoft.com/office/drawing/2014/main" id="{DFCE867F-3785-4F0E-A58D-8C9A361BA30C}"/>
              </a:ext>
            </a:extLst>
          </p:cNvPr>
          <p:cNvSpPr txBox="1"/>
          <p:nvPr/>
        </p:nvSpPr>
        <p:spPr>
          <a:xfrm rot="16200000">
            <a:off x="8903017" y="5906754"/>
            <a:ext cx="1430075" cy="200055"/>
          </a:xfrm>
          <a:prstGeom prst="rect">
            <a:avLst/>
          </a:prstGeom>
          <a:noFill/>
        </p:spPr>
        <p:txBody>
          <a:bodyPr wrap="square" rtlCol="0">
            <a:spAutoFit/>
          </a:bodyPr>
          <a:lstStyle/>
          <a:p>
            <a:r>
              <a:rPr lang="en-US" sz="700" dirty="0">
                <a:latin typeface="Sassoon Penpals" panose="02000400000000000000" pitchFamily="50" charset="0"/>
              </a:rPr>
              <a:t>C</a:t>
            </a:r>
            <a:r>
              <a:rPr lang="en-GB" sz="700" dirty="0" err="1">
                <a:latin typeface="Sassoon Penpals" panose="02000400000000000000" pitchFamily="50" charset="0"/>
              </a:rPr>
              <a:t>oronation</a:t>
            </a:r>
            <a:r>
              <a:rPr lang="en-GB" sz="700" dirty="0">
                <a:latin typeface="Sassoon Penpals" panose="02000400000000000000" pitchFamily="50" charset="0"/>
              </a:rPr>
              <a:t> of Charles III 2023</a:t>
            </a:r>
          </a:p>
        </p:txBody>
      </p:sp>
    </p:spTree>
    <p:extLst>
      <p:ext uri="{BB962C8B-B14F-4D97-AF65-F5344CB8AC3E}">
        <p14:creationId xmlns:p14="http://schemas.microsoft.com/office/powerpoint/2010/main" val="388933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EYFS – My Story</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4145245" cy="35087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What changes have occurred in my lifetime? How have I changed?</a:t>
            </a:r>
          </a:p>
        </p:txBody>
      </p:sp>
      <p:grpSp>
        <p:nvGrpSpPr>
          <p:cNvPr id="5" name="Group 4"/>
          <p:cNvGrpSpPr/>
          <p:nvPr/>
        </p:nvGrpSpPr>
        <p:grpSpPr>
          <a:xfrm>
            <a:off x="4959517" y="1226257"/>
            <a:ext cx="4817916" cy="3459243"/>
            <a:chOff x="5091693" y="4070366"/>
            <a:chExt cx="4467318" cy="3459243"/>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51" t="2083" r="21928"/>
            <a:stretch/>
          </p:blipFill>
          <p:spPr bwMode="auto">
            <a:xfrm>
              <a:off x="9099413" y="4237977"/>
              <a:ext cx="40787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091693" y="4580084"/>
              <a:ext cx="1545625" cy="2949525"/>
            </a:xfrm>
            <a:prstGeom prst="rect">
              <a:avLst/>
            </a:prstGeom>
            <a:noFill/>
          </p:spPr>
          <p:txBody>
            <a:bodyPr wrap="square" rtlCol="0">
              <a:spAutoFit/>
            </a:bodyPr>
            <a:lstStyle/>
            <a:p>
              <a:pPr>
                <a:spcAft>
                  <a:spcPts val="200"/>
                </a:spcAft>
              </a:pPr>
              <a:r>
                <a:rPr lang="en-GB" sz="2800" dirty="0">
                  <a:solidFill>
                    <a:srgbClr val="0000FF"/>
                  </a:solidFill>
                  <a:latin typeface="Sassoon Penpals" panose="02000400000000000000" pitchFamily="50" charset="0"/>
                </a:rPr>
                <a:t>change</a:t>
              </a:r>
            </a:p>
            <a:p>
              <a:pPr>
                <a:spcAft>
                  <a:spcPts val="200"/>
                </a:spcAft>
              </a:pPr>
              <a:r>
                <a:rPr lang="en-GB" sz="2800" dirty="0">
                  <a:solidFill>
                    <a:srgbClr val="0000FF"/>
                  </a:solidFill>
                  <a:latin typeface="Sassoon Penpals" panose="02000400000000000000" pitchFamily="50" charset="0"/>
                </a:rPr>
                <a:t>different</a:t>
              </a:r>
            </a:p>
            <a:p>
              <a:pPr>
                <a:spcAft>
                  <a:spcPts val="200"/>
                </a:spcAft>
              </a:pPr>
              <a:r>
                <a:rPr lang="en-GB" sz="2800" dirty="0">
                  <a:solidFill>
                    <a:srgbClr val="0000FF"/>
                  </a:solidFill>
                  <a:latin typeface="Sassoon Penpals" panose="02000400000000000000" pitchFamily="50" charset="0"/>
                </a:rPr>
                <a:t>old</a:t>
              </a:r>
            </a:p>
            <a:p>
              <a:pPr>
                <a:spcAft>
                  <a:spcPts val="200"/>
                </a:spcAft>
              </a:pPr>
              <a:r>
                <a:rPr lang="en-GB" sz="2800" dirty="0">
                  <a:solidFill>
                    <a:srgbClr val="0000FF"/>
                  </a:solidFill>
                  <a:latin typeface="Sassoon Penpals" panose="02000400000000000000" pitchFamily="50" charset="0"/>
                </a:rPr>
                <a:t>past</a:t>
              </a:r>
            </a:p>
            <a:p>
              <a:pPr>
                <a:spcAft>
                  <a:spcPts val="200"/>
                </a:spcAft>
              </a:pPr>
              <a:r>
                <a:rPr lang="en-GB" sz="1600" dirty="0">
                  <a:solidFill>
                    <a:srgbClr val="0000FF"/>
                  </a:solidFill>
                  <a:latin typeface="Sassoon Penpals" panose="02000400000000000000" pitchFamily="50" charset="0"/>
                </a:rPr>
                <a:t> </a:t>
              </a: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22" name="TextBox 21"/>
            <p:cNvSpPr txBox="1"/>
            <p:nvPr/>
          </p:nvSpPr>
          <p:spPr>
            <a:xfrm>
              <a:off x="6224494" y="4578369"/>
              <a:ext cx="2368326" cy="2375009"/>
            </a:xfrm>
            <a:prstGeom prst="rect">
              <a:avLst/>
            </a:prstGeom>
            <a:noFill/>
          </p:spPr>
          <p:txBody>
            <a:bodyPr wrap="square" rtlCol="0">
              <a:spAutoFit/>
            </a:bodyPr>
            <a:lstStyle/>
            <a:p>
              <a:pPr>
                <a:spcAft>
                  <a:spcPts val="200"/>
                </a:spcAft>
              </a:pPr>
              <a:r>
                <a:rPr lang="en-GB" sz="2800" dirty="0">
                  <a:solidFill>
                    <a:srgbClr val="0000FF"/>
                  </a:solidFill>
                  <a:latin typeface="Sassoon Penpals" panose="02000400000000000000" pitchFamily="50" charset="0"/>
                </a:rPr>
                <a:t>same</a:t>
              </a:r>
            </a:p>
            <a:p>
              <a:pPr>
                <a:spcAft>
                  <a:spcPts val="200"/>
                </a:spcAft>
              </a:pPr>
              <a:r>
                <a:rPr lang="en-GB" sz="2800" dirty="0">
                  <a:solidFill>
                    <a:srgbClr val="0000FF"/>
                  </a:solidFill>
                  <a:latin typeface="Sassoon Penpals" panose="02000400000000000000" pitchFamily="50" charset="0"/>
                </a:rPr>
                <a:t>yesterday</a:t>
              </a:r>
            </a:p>
            <a:p>
              <a:pPr>
                <a:spcAft>
                  <a:spcPts val="200"/>
                </a:spcAft>
              </a:pPr>
              <a:r>
                <a:rPr lang="en-GB" sz="2800" dirty="0">
                  <a:solidFill>
                    <a:srgbClr val="0000FF"/>
                  </a:solidFill>
                  <a:latin typeface="Sassoon Penpals" panose="02000400000000000000" pitchFamily="50" charset="0"/>
                </a:rPr>
                <a:t>today</a:t>
              </a:r>
            </a:p>
            <a:p>
              <a:pPr>
                <a:spcAft>
                  <a:spcPts val="200"/>
                </a:spcAft>
              </a:pPr>
              <a:r>
                <a:rPr lang="en-GB" sz="2800" dirty="0">
                  <a:solidFill>
                    <a:srgbClr val="0000FF"/>
                  </a:solidFill>
                  <a:latin typeface="Sassoon Penpals" panose="02000400000000000000" pitchFamily="50" charset="0"/>
                </a:rPr>
                <a:t>present</a:t>
              </a: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grpSp>
      <p:sp>
        <p:nvSpPr>
          <p:cNvPr id="25" name="Rounded Rectangle 24"/>
          <p:cNvSpPr/>
          <p:nvPr/>
        </p:nvSpPr>
        <p:spPr>
          <a:xfrm>
            <a:off x="353780" y="3798461"/>
            <a:ext cx="6773304"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558532" y="3880490"/>
            <a:ext cx="469136" cy="54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222132" y="3967129"/>
            <a:ext cx="2555301" cy="271334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0" name="Picture 3" descr="England, Ireland, and Scotland: SCOTLAND&#10; NORTHERN&#10; IRELAND&#10; ENGLAND&#10; WALES"/>
          <p:cNvPicPr>
            <a:picLocks noChangeAspect="1" noChangeArrowheads="1"/>
          </p:cNvPicPr>
          <p:nvPr/>
        </p:nvPicPr>
        <p:blipFill rotWithShape="1">
          <a:blip r:embed="rId6">
            <a:extLst>
              <a:ext uri="{28A0092B-C50C-407E-A947-70E740481C1C}">
                <a14:useLocalDpi xmlns:a14="http://schemas.microsoft.com/office/drawing/2010/main" val="0"/>
              </a:ext>
            </a:extLst>
          </a:blip>
          <a:srcRect l="7227" t="1957" r="5607" b="12284"/>
          <a:stretch/>
        </p:blipFill>
        <p:spPr bwMode="auto">
          <a:xfrm>
            <a:off x="7805817" y="4312484"/>
            <a:ext cx="1876568" cy="23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 name="Picture 2" descr="Image result for comp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1224" y="4446128"/>
            <a:ext cx="699090" cy="6990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comp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1224" y="4420490"/>
            <a:ext cx="699090" cy="699090"/>
          </a:xfrm>
          <a:prstGeom prst="rect">
            <a:avLst/>
          </a:prstGeom>
          <a:noFill/>
          <a:extLst>
            <a:ext uri="{909E8E84-426E-40DD-AFC4-6F175D3DCCD1}">
              <a14:hiddenFill xmlns:a14="http://schemas.microsoft.com/office/drawing/2010/main">
                <a:solidFill>
                  <a:srgbClr val="FFFFFF"/>
                </a:solidFill>
              </a14:hiddenFill>
            </a:ext>
          </a:extLst>
        </p:spPr>
      </p:pic>
      <p:sp>
        <p:nvSpPr>
          <p:cNvPr id="33" name="5-Point Star 32"/>
          <p:cNvSpPr/>
          <p:nvPr/>
        </p:nvSpPr>
        <p:spPr>
          <a:xfrm>
            <a:off x="9386494" y="6170064"/>
            <a:ext cx="143365" cy="11109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36798" y="5576680"/>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8" name="Picture 2"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2776" y="5585901"/>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1026" name="AutoShape 2"/>
          <p:cNvCxnSpPr>
            <a:cxnSpLocks noChangeShapeType="1"/>
          </p:cNvCxnSpPr>
          <p:nvPr/>
        </p:nvCxnSpPr>
        <p:spPr bwMode="auto">
          <a:xfrm>
            <a:off x="621102" y="6164325"/>
            <a:ext cx="6392034" cy="5739"/>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 name="Rectangle 3"/>
          <p:cNvSpPr>
            <a:spLocks noChangeArrowheads="1"/>
          </p:cNvSpPr>
          <p:nvPr/>
        </p:nvSpPr>
        <p:spPr bwMode="auto">
          <a:xfrm>
            <a:off x="3719597" y="5674062"/>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 name="AutoShape 4"/>
          <p:cNvSpPr>
            <a:spLocks noChangeArrowheads="1"/>
          </p:cNvSpPr>
          <p:nvPr/>
        </p:nvSpPr>
        <p:spPr bwMode="auto">
          <a:xfrm>
            <a:off x="5263214" y="5674211"/>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7" name="AutoShape 5"/>
          <p:cNvSpPr>
            <a:spLocks noChangeArrowheads="1"/>
          </p:cNvSpPr>
          <p:nvPr/>
        </p:nvSpPr>
        <p:spPr bwMode="auto">
          <a:xfrm flipH="1">
            <a:off x="1790019" y="5666540"/>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8" name="Rectangle 6"/>
          <p:cNvSpPr>
            <a:spLocks noChangeArrowheads="1"/>
          </p:cNvSpPr>
          <p:nvPr/>
        </p:nvSpPr>
        <p:spPr bwMode="auto">
          <a:xfrm>
            <a:off x="2521185" y="6466263"/>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9" name="Rectangle 7"/>
          <p:cNvSpPr>
            <a:spLocks noChangeArrowheads="1"/>
          </p:cNvSpPr>
          <p:nvPr/>
        </p:nvSpPr>
        <p:spPr bwMode="auto">
          <a:xfrm>
            <a:off x="928281" y="6466264"/>
            <a:ext cx="1301061" cy="214206"/>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My parents/carers were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10" name="Rectangle 8"/>
          <p:cNvSpPr>
            <a:spLocks noChangeArrowheads="1"/>
          </p:cNvSpPr>
          <p:nvPr/>
        </p:nvSpPr>
        <p:spPr bwMode="auto">
          <a:xfrm>
            <a:off x="4788774" y="6470291"/>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11" name="Rectangle 9"/>
          <p:cNvSpPr>
            <a:spLocks noChangeArrowheads="1"/>
          </p:cNvSpPr>
          <p:nvPr/>
        </p:nvSpPr>
        <p:spPr bwMode="auto">
          <a:xfrm>
            <a:off x="6114310" y="6279308"/>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12" name="Rectangle 10"/>
          <p:cNvSpPr>
            <a:spLocks noChangeArrowheads="1"/>
          </p:cNvSpPr>
          <p:nvPr/>
        </p:nvSpPr>
        <p:spPr bwMode="auto">
          <a:xfrm>
            <a:off x="3702155" y="6470291"/>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19" name="Picture 18"/>
          <p:cNvPicPr>
            <a:picLocks noChangeAspect="1"/>
          </p:cNvPicPr>
          <p:nvPr/>
        </p:nvPicPr>
        <p:blipFill>
          <a:blip r:embed="rId9"/>
          <a:stretch>
            <a:fillRect/>
          </a:stretch>
        </p:blipFill>
        <p:spPr>
          <a:xfrm>
            <a:off x="3823257" y="5916394"/>
            <a:ext cx="666750" cy="518144"/>
          </a:xfrm>
          <a:prstGeom prst="rect">
            <a:avLst/>
          </a:prstGeom>
        </p:spPr>
      </p:pic>
      <p:pic>
        <p:nvPicPr>
          <p:cNvPr id="20" name="Picture 19"/>
          <p:cNvPicPr>
            <a:picLocks noChangeAspect="1"/>
          </p:cNvPicPr>
          <p:nvPr/>
        </p:nvPicPr>
        <p:blipFill>
          <a:blip r:embed="rId10"/>
          <a:stretch>
            <a:fillRect/>
          </a:stretch>
        </p:blipFill>
        <p:spPr>
          <a:xfrm>
            <a:off x="4748044" y="5916428"/>
            <a:ext cx="692153" cy="518110"/>
          </a:xfrm>
          <a:prstGeom prst="rect">
            <a:avLst/>
          </a:prstGeom>
        </p:spPr>
      </p:pic>
      <p:pic>
        <p:nvPicPr>
          <p:cNvPr id="1036" name="Picture 12" descr="Image result for secondary school pupil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5410" y="5920322"/>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ab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8479" y="5923788"/>
            <a:ext cx="645816" cy="4321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K Flag. Size: 161 x 100. Source: finehdwallpapers.blogspot.c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6373" y="126345"/>
            <a:ext cx="15335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9"/>
          <a:stretch>
            <a:fillRect/>
          </a:stretch>
        </p:blipFill>
        <p:spPr>
          <a:xfrm>
            <a:off x="2229459" y="4001199"/>
            <a:ext cx="1688475" cy="1312145"/>
          </a:xfrm>
          <a:prstGeom prst="rect">
            <a:avLst/>
          </a:prstGeom>
        </p:spPr>
      </p:pic>
      <p:pic>
        <p:nvPicPr>
          <p:cNvPr id="41" name="Picture 14" descr="Image result for bab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935" y="4298803"/>
            <a:ext cx="1408576" cy="9424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63939" y="3881059"/>
            <a:ext cx="1873245" cy="144953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460775" y="1736228"/>
            <a:ext cx="2187929" cy="2375009"/>
          </a:xfrm>
          <a:prstGeom prst="rect">
            <a:avLst/>
          </a:prstGeom>
          <a:noFill/>
        </p:spPr>
        <p:txBody>
          <a:bodyPr wrap="square" rtlCol="0">
            <a:spAutoFit/>
          </a:bodyPr>
          <a:lstStyle/>
          <a:p>
            <a:pPr>
              <a:spcAft>
                <a:spcPts val="200"/>
              </a:spcAft>
            </a:pPr>
            <a:r>
              <a:rPr lang="en-GB" sz="2800" dirty="0">
                <a:solidFill>
                  <a:srgbClr val="0000FF"/>
                </a:solidFill>
                <a:latin typeface="Sassoon Penpals" panose="02000400000000000000" pitchFamily="50" charset="0"/>
              </a:rPr>
              <a:t>born</a:t>
            </a:r>
          </a:p>
          <a:p>
            <a:pPr>
              <a:spcAft>
                <a:spcPts val="200"/>
              </a:spcAft>
            </a:pPr>
            <a:r>
              <a:rPr lang="en-GB" sz="2800" dirty="0">
                <a:solidFill>
                  <a:srgbClr val="0000FF"/>
                </a:solidFill>
                <a:latin typeface="Sassoon Penpals" panose="02000400000000000000" pitchFamily="50" charset="0"/>
              </a:rPr>
              <a:t>school</a:t>
            </a:r>
          </a:p>
          <a:p>
            <a:pPr>
              <a:spcAft>
                <a:spcPts val="200"/>
              </a:spcAft>
            </a:pPr>
            <a:r>
              <a:rPr lang="en-GB" sz="2800" dirty="0">
                <a:solidFill>
                  <a:srgbClr val="0000FF"/>
                </a:solidFill>
                <a:latin typeface="Sassoon Penpals" panose="02000400000000000000" pitchFamily="50" charset="0"/>
              </a:rPr>
              <a:t>nursery</a:t>
            </a:r>
          </a:p>
          <a:p>
            <a:pPr>
              <a:spcAft>
                <a:spcPts val="200"/>
              </a:spcAft>
            </a:pPr>
            <a:r>
              <a:rPr lang="en-GB" sz="2800" dirty="0">
                <a:solidFill>
                  <a:srgbClr val="0000FF"/>
                </a:solidFill>
                <a:latin typeface="Sassoon Penpals" panose="02000400000000000000" pitchFamily="50" charset="0"/>
              </a:rPr>
              <a:t>year 1</a:t>
            </a: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45" name="TextBox 44"/>
          <p:cNvSpPr txBox="1"/>
          <p:nvPr/>
        </p:nvSpPr>
        <p:spPr>
          <a:xfrm>
            <a:off x="7526724" y="1742257"/>
            <a:ext cx="2187929" cy="1918474"/>
          </a:xfrm>
          <a:prstGeom prst="rect">
            <a:avLst/>
          </a:prstGeom>
          <a:noFill/>
        </p:spPr>
        <p:txBody>
          <a:bodyPr wrap="square" rtlCol="0">
            <a:spAutoFit/>
          </a:bodyPr>
          <a:lstStyle/>
          <a:p>
            <a:pPr>
              <a:spcAft>
                <a:spcPts val="200"/>
              </a:spcAft>
            </a:pPr>
            <a:r>
              <a:rPr lang="en-GB" sz="2800" dirty="0">
                <a:solidFill>
                  <a:srgbClr val="0000FF"/>
                </a:solidFill>
                <a:latin typeface="Sassoon Penpals" panose="02000400000000000000" pitchFamily="50" charset="0"/>
              </a:rPr>
              <a:t>photo</a:t>
            </a:r>
          </a:p>
          <a:p>
            <a:pPr>
              <a:spcAft>
                <a:spcPts val="200"/>
              </a:spcAft>
            </a:pPr>
            <a:r>
              <a:rPr lang="en-GB" sz="2800" dirty="0">
                <a:solidFill>
                  <a:srgbClr val="0000FF"/>
                </a:solidFill>
                <a:latin typeface="Sassoon Penpals" panose="02000400000000000000" pitchFamily="50" charset="0"/>
              </a:rPr>
              <a:t>story</a:t>
            </a:r>
          </a:p>
          <a:p>
            <a:pPr>
              <a:spcAft>
                <a:spcPts val="200"/>
              </a:spcAft>
            </a:pPr>
            <a:endParaRPr lang="en-GB" sz="2800" dirty="0">
              <a:solidFill>
                <a:srgbClr val="0000FF"/>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39" name="Rounded Rectangle 38"/>
          <p:cNvSpPr/>
          <p:nvPr/>
        </p:nvSpPr>
        <p:spPr>
          <a:xfrm>
            <a:off x="310577" y="1226257"/>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lvl="0" algn="ctr">
              <a:defRPr/>
            </a:pPr>
            <a:r>
              <a:rPr lang="en-US" sz="2000" dirty="0">
                <a:solidFill>
                  <a:schemeClr val="tx1"/>
                </a:solidFill>
                <a:latin typeface="Sassoon Penpals" panose="02000400000000000000" pitchFamily="50" charset="0"/>
              </a:rPr>
              <a:t>To be taught throughout the year. Stories read during the pupils time in EYFS will allow all historical concepts to be introduced and discussed. There will also be opportunities for the pupils to discuss their own backgrounds, past and present.</a:t>
            </a:r>
          </a:p>
          <a:p>
            <a:pPr marL="342900" indent="-342900">
              <a:spcAft>
                <a:spcPts val="200"/>
              </a:spcAft>
              <a:buFont typeface="+mj-lt"/>
              <a:buAutoNum type="arabicParenR"/>
            </a:pPr>
            <a:endParaRPr lang="en-GB" dirty="0">
              <a:solidFill>
                <a:schemeClr val="tx1"/>
              </a:solidFill>
              <a:latin typeface="Sassoon Penpals" panose="02000400000000000000" pitchFamily="50" charset="0"/>
            </a:endParaRPr>
          </a:p>
          <a:p>
            <a:pPr>
              <a:spcAft>
                <a:spcPts val="600"/>
              </a:spcAft>
            </a:pPr>
            <a:endParaRPr lang="en-GB" sz="2400" b="1" dirty="0">
              <a:solidFill>
                <a:schemeClr val="tx1"/>
              </a:solidFill>
              <a:latin typeface="Sassoon Penpals" panose="02000400000000000000" pitchFamily="50" charset="0"/>
            </a:endParaRPr>
          </a:p>
        </p:txBody>
      </p:sp>
      <p:pic>
        <p:nvPicPr>
          <p:cNvPr id="42" name="Picture 2" descr="13,418 Dartboard Illustrations, Royalty-Free Vector Graphics &amp; Clip Art -  iStock"/>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8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EYFS – The Royal Family</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2945094" cy="35087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Who is Charles III and why is he important?</a:t>
            </a:r>
          </a:p>
        </p:txBody>
      </p:sp>
      <p:grpSp>
        <p:nvGrpSpPr>
          <p:cNvPr id="5" name="Group 4"/>
          <p:cNvGrpSpPr/>
          <p:nvPr/>
        </p:nvGrpSpPr>
        <p:grpSpPr>
          <a:xfrm>
            <a:off x="4748043" y="1226257"/>
            <a:ext cx="5029390" cy="2448000"/>
            <a:chOff x="5095011" y="4070366"/>
            <a:chExt cx="4464000" cy="2448000"/>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51" t="2083" r="21928"/>
            <a:stretch/>
          </p:blipFill>
          <p:spPr bwMode="auto">
            <a:xfrm>
              <a:off x="9113018" y="4193472"/>
              <a:ext cx="320296" cy="44506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ounded Rectangle 24"/>
          <p:cNvSpPr/>
          <p:nvPr/>
        </p:nvSpPr>
        <p:spPr>
          <a:xfrm>
            <a:off x="326571" y="3798700"/>
            <a:ext cx="6783531"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531664" y="3875409"/>
            <a:ext cx="455373" cy="54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222132" y="3967129"/>
            <a:ext cx="2555301" cy="271334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0" name="Picture 3" descr="England, Ireland, and Scotland: SCOTLAND&#10; NORTHERN&#10; IRELAND&#10; ENGLAND&#10; WALES"/>
          <p:cNvPicPr>
            <a:picLocks noChangeAspect="1" noChangeArrowheads="1"/>
          </p:cNvPicPr>
          <p:nvPr/>
        </p:nvPicPr>
        <p:blipFill rotWithShape="1">
          <a:blip r:embed="rId6">
            <a:extLst>
              <a:ext uri="{28A0092B-C50C-407E-A947-70E740481C1C}">
                <a14:useLocalDpi xmlns:a14="http://schemas.microsoft.com/office/drawing/2010/main" val="0"/>
              </a:ext>
            </a:extLst>
          </a:blip>
          <a:srcRect l="7227" t="1957" r="5607" b="12284"/>
          <a:stretch/>
        </p:blipFill>
        <p:spPr bwMode="auto">
          <a:xfrm>
            <a:off x="7805817" y="4312484"/>
            <a:ext cx="1876568" cy="23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 name="Picture 2" descr="Image result for comp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1224" y="4437582"/>
            <a:ext cx="699090" cy="699090"/>
          </a:xfrm>
          <a:prstGeom prst="rect">
            <a:avLst/>
          </a:prstGeom>
          <a:noFill/>
          <a:extLst>
            <a:ext uri="{909E8E84-426E-40DD-AFC4-6F175D3DCCD1}">
              <a14:hiddenFill xmlns:a14="http://schemas.microsoft.com/office/drawing/2010/main">
                <a:solidFill>
                  <a:srgbClr val="FFFFFF"/>
                </a:solidFill>
              </a14:hiddenFill>
            </a:ext>
          </a:extLst>
        </p:spPr>
      </p:pic>
      <p:sp>
        <p:nvSpPr>
          <p:cNvPr id="7" name="5-Point Star 6"/>
          <p:cNvSpPr/>
          <p:nvPr/>
        </p:nvSpPr>
        <p:spPr>
          <a:xfrm>
            <a:off x="9386494" y="6170064"/>
            <a:ext cx="143365" cy="11109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36798" y="5576680"/>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2" name="Picture 2"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2776" y="5585901"/>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AutoShape 2"/>
          <p:cNvCxnSpPr>
            <a:cxnSpLocks noChangeShapeType="1"/>
          </p:cNvCxnSpPr>
          <p:nvPr/>
        </p:nvCxnSpPr>
        <p:spPr bwMode="auto">
          <a:xfrm>
            <a:off x="621102" y="6164325"/>
            <a:ext cx="6392034" cy="5739"/>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4" name="Rectangle 3"/>
          <p:cNvSpPr>
            <a:spLocks noChangeArrowheads="1"/>
          </p:cNvSpPr>
          <p:nvPr/>
        </p:nvSpPr>
        <p:spPr bwMode="auto">
          <a:xfrm>
            <a:off x="3719597" y="5674062"/>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5" name="AutoShape 4"/>
          <p:cNvSpPr>
            <a:spLocks noChangeArrowheads="1"/>
          </p:cNvSpPr>
          <p:nvPr/>
        </p:nvSpPr>
        <p:spPr bwMode="auto">
          <a:xfrm>
            <a:off x="5263214" y="5674211"/>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6" name="AutoShape 5"/>
          <p:cNvSpPr>
            <a:spLocks noChangeArrowheads="1"/>
          </p:cNvSpPr>
          <p:nvPr/>
        </p:nvSpPr>
        <p:spPr bwMode="auto">
          <a:xfrm flipH="1">
            <a:off x="1790019" y="5666540"/>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7" name="Rectangle 6"/>
          <p:cNvSpPr>
            <a:spLocks noChangeArrowheads="1"/>
          </p:cNvSpPr>
          <p:nvPr/>
        </p:nvSpPr>
        <p:spPr bwMode="auto">
          <a:xfrm>
            <a:off x="2521185" y="6466263"/>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38" name="Rectangle 7"/>
          <p:cNvSpPr>
            <a:spLocks noChangeArrowheads="1"/>
          </p:cNvSpPr>
          <p:nvPr/>
        </p:nvSpPr>
        <p:spPr bwMode="auto">
          <a:xfrm>
            <a:off x="928281" y="6466264"/>
            <a:ext cx="1301061" cy="214206"/>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My parents/carers were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0" name="Rectangle 8"/>
          <p:cNvSpPr>
            <a:spLocks noChangeArrowheads="1"/>
          </p:cNvSpPr>
          <p:nvPr/>
        </p:nvSpPr>
        <p:spPr bwMode="auto">
          <a:xfrm>
            <a:off x="4788774" y="6470291"/>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1" name="Rectangle 9"/>
          <p:cNvSpPr>
            <a:spLocks noChangeArrowheads="1"/>
          </p:cNvSpPr>
          <p:nvPr/>
        </p:nvSpPr>
        <p:spPr bwMode="auto">
          <a:xfrm>
            <a:off x="6114310" y="6279308"/>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2" name="Rectangle 10"/>
          <p:cNvSpPr>
            <a:spLocks noChangeArrowheads="1"/>
          </p:cNvSpPr>
          <p:nvPr/>
        </p:nvSpPr>
        <p:spPr bwMode="auto">
          <a:xfrm>
            <a:off x="3702155" y="6470291"/>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43" name="Picture 42"/>
          <p:cNvPicPr>
            <a:picLocks noChangeAspect="1"/>
          </p:cNvPicPr>
          <p:nvPr/>
        </p:nvPicPr>
        <p:blipFill>
          <a:blip r:embed="rId9"/>
          <a:stretch>
            <a:fillRect/>
          </a:stretch>
        </p:blipFill>
        <p:spPr>
          <a:xfrm>
            <a:off x="3823257" y="5916394"/>
            <a:ext cx="666750" cy="518144"/>
          </a:xfrm>
          <a:prstGeom prst="rect">
            <a:avLst/>
          </a:prstGeom>
        </p:spPr>
      </p:pic>
      <p:pic>
        <p:nvPicPr>
          <p:cNvPr id="45" name="Picture 44"/>
          <p:cNvPicPr>
            <a:picLocks noChangeAspect="1"/>
          </p:cNvPicPr>
          <p:nvPr/>
        </p:nvPicPr>
        <p:blipFill>
          <a:blip r:embed="rId10"/>
          <a:stretch>
            <a:fillRect/>
          </a:stretch>
        </p:blipFill>
        <p:spPr>
          <a:xfrm>
            <a:off x="4748044" y="5916428"/>
            <a:ext cx="692153" cy="518110"/>
          </a:xfrm>
          <a:prstGeom prst="rect">
            <a:avLst/>
          </a:prstGeom>
        </p:spPr>
      </p:pic>
      <p:pic>
        <p:nvPicPr>
          <p:cNvPr id="46" name="Picture 12" descr="Image result for secondary school pupil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5410" y="5920322"/>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Image result for bab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8479" y="5923788"/>
            <a:ext cx="645816" cy="4321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Image result for UK Flag. Size: 161 x 100. Source: finehdwallpapers.blogspot.c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6373" y="135870"/>
            <a:ext cx="15335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64772" y="3859788"/>
            <a:ext cx="2768433" cy="155724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5042896" y="1719287"/>
            <a:ext cx="2033158" cy="2918748"/>
          </a:xfrm>
          <a:prstGeom prst="rect">
            <a:avLst/>
          </a:prstGeom>
          <a:noFill/>
        </p:spPr>
        <p:txBody>
          <a:bodyPr wrap="square" rtlCol="0">
            <a:spAutoFit/>
          </a:bodyPr>
          <a:lstStyle/>
          <a:p>
            <a:pPr>
              <a:spcAft>
                <a:spcPts val="200"/>
              </a:spcAft>
            </a:pPr>
            <a:r>
              <a:rPr lang="en-GB" sz="2400" dirty="0">
                <a:solidFill>
                  <a:srgbClr val="0000FF"/>
                </a:solidFill>
                <a:latin typeface="Sassoon Penpals" panose="02000400000000000000" pitchFamily="50" charset="0"/>
              </a:rPr>
              <a:t>yesterday</a:t>
            </a:r>
          </a:p>
          <a:p>
            <a:pPr>
              <a:spcAft>
                <a:spcPts val="200"/>
              </a:spcAft>
            </a:pPr>
            <a:r>
              <a:rPr lang="en-GB" sz="2400" dirty="0">
                <a:solidFill>
                  <a:srgbClr val="0000FF"/>
                </a:solidFill>
                <a:latin typeface="Sassoon Penpals" panose="02000400000000000000" pitchFamily="50" charset="0"/>
              </a:rPr>
              <a:t>today</a:t>
            </a:r>
          </a:p>
          <a:p>
            <a:pPr>
              <a:spcAft>
                <a:spcPts val="200"/>
              </a:spcAft>
            </a:pPr>
            <a:r>
              <a:rPr lang="en-GB" sz="2400" dirty="0">
                <a:solidFill>
                  <a:srgbClr val="0000FF"/>
                </a:solidFill>
                <a:latin typeface="Sassoon Penpals" panose="02000400000000000000" pitchFamily="50" charset="0"/>
              </a:rPr>
              <a:t>present</a:t>
            </a:r>
          </a:p>
          <a:p>
            <a:pPr>
              <a:spcAft>
                <a:spcPts val="200"/>
              </a:spcAft>
            </a:pPr>
            <a:r>
              <a:rPr lang="en-GB" sz="2400" dirty="0">
                <a:solidFill>
                  <a:srgbClr val="0000FF"/>
                </a:solidFill>
                <a:latin typeface="Sassoon Penpals" panose="02000400000000000000" pitchFamily="50" charset="0"/>
              </a:rPr>
              <a:t>coronation</a:t>
            </a:r>
          </a:p>
          <a:p>
            <a:pPr>
              <a:spcAft>
                <a:spcPts val="200"/>
              </a:spcAft>
            </a:pPr>
            <a:endParaRPr lang="en-GB" sz="2400" dirty="0">
              <a:solidFill>
                <a:srgbClr val="0000FF"/>
              </a:solidFill>
              <a:latin typeface="Sassoon Penpals" panose="02000400000000000000" pitchFamily="50" charset="0"/>
            </a:endParaRPr>
          </a:p>
          <a:p>
            <a:pPr>
              <a:spcAft>
                <a:spcPts val="200"/>
              </a:spcAft>
            </a:pPr>
            <a:endParaRPr lang="en-GB" sz="2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55" name="TextBox 54"/>
          <p:cNvSpPr txBox="1"/>
          <p:nvPr/>
        </p:nvSpPr>
        <p:spPr>
          <a:xfrm>
            <a:off x="6511561" y="1735609"/>
            <a:ext cx="2187929" cy="1733808"/>
          </a:xfrm>
          <a:prstGeom prst="rect">
            <a:avLst/>
          </a:prstGeom>
          <a:noFill/>
        </p:spPr>
        <p:txBody>
          <a:bodyPr wrap="square" rtlCol="0">
            <a:spAutoFit/>
          </a:bodyPr>
          <a:lstStyle/>
          <a:p>
            <a:pPr>
              <a:spcAft>
                <a:spcPts val="200"/>
              </a:spcAft>
            </a:pPr>
            <a:r>
              <a:rPr lang="en-GB" sz="2400" dirty="0">
                <a:solidFill>
                  <a:srgbClr val="0000FF"/>
                </a:solidFill>
                <a:latin typeface="Sassoon Penpals" panose="02000400000000000000" pitchFamily="50" charset="0"/>
              </a:rPr>
              <a:t>Queen</a:t>
            </a:r>
          </a:p>
          <a:p>
            <a:pPr>
              <a:spcAft>
                <a:spcPts val="200"/>
              </a:spcAft>
            </a:pPr>
            <a:r>
              <a:rPr lang="en-GB" sz="2400" dirty="0">
                <a:solidFill>
                  <a:srgbClr val="0000FF"/>
                </a:solidFill>
                <a:latin typeface="Sassoon Penpals" panose="02000400000000000000" pitchFamily="50" charset="0"/>
              </a:rPr>
              <a:t>King</a:t>
            </a:r>
          </a:p>
          <a:p>
            <a:pPr>
              <a:spcAft>
                <a:spcPts val="200"/>
              </a:spcAft>
            </a:pPr>
            <a:r>
              <a:rPr lang="en-GB" sz="2400" dirty="0">
                <a:solidFill>
                  <a:srgbClr val="0000FF"/>
                </a:solidFill>
                <a:latin typeface="Sassoon Penpals" panose="02000400000000000000" pitchFamily="50" charset="0"/>
              </a:rPr>
              <a:t>British</a:t>
            </a: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56" name="TextBox 55"/>
          <p:cNvSpPr txBox="1"/>
          <p:nvPr/>
        </p:nvSpPr>
        <p:spPr>
          <a:xfrm>
            <a:off x="7824174" y="1726764"/>
            <a:ext cx="2410184" cy="2128788"/>
          </a:xfrm>
          <a:prstGeom prst="rect">
            <a:avLst/>
          </a:prstGeom>
          <a:noFill/>
        </p:spPr>
        <p:txBody>
          <a:bodyPr wrap="square" rtlCol="0">
            <a:spAutoFit/>
          </a:bodyPr>
          <a:lstStyle/>
          <a:p>
            <a:pPr>
              <a:spcAft>
                <a:spcPts val="200"/>
              </a:spcAft>
            </a:pPr>
            <a:r>
              <a:rPr lang="en-GB" sz="2400" dirty="0">
                <a:solidFill>
                  <a:srgbClr val="0000FF"/>
                </a:solidFill>
                <a:latin typeface="Sassoon Penpals" panose="02000400000000000000" pitchFamily="50" charset="0"/>
              </a:rPr>
              <a:t>United Kingdom</a:t>
            </a:r>
          </a:p>
          <a:p>
            <a:pPr>
              <a:spcAft>
                <a:spcPts val="200"/>
              </a:spcAft>
            </a:pPr>
            <a:r>
              <a:rPr lang="en-GB" sz="2400" dirty="0">
                <a:solidFill>
                  <a:srgbClr val="0000FF"/>
                </a:solidFill>
                <a:latin typeface="Sassoon Penpals" panose="02000400000000000000" pitchFamily="50" charset="0"/>
              </a:rPr>
              <a:t>important</a:t>
            </a:r>
          </a:p>
          <a:p>
            <a:pPr>
              <a:spcAft>
                <a:spcPts val="200"/>
              </a:spcAft>
            </a:pPr>
            <a:r>
              <a:rPr lang="en-GB" sz="2400" dirty="0">
                <a:solidFill>
                  <a:srgbClr val="0000FF"/>
                </a:solidFill>
                <a:latin typeface="Sassoon Penpals" panose="02000400000000000000" pitchFamily="50" charset="0"/>
              </a:rPr>
              <a:t>Monarch</a:t>
            </a:r>
          </a:p>
          <a:p>
            <a:pPr>
              <a:spcAft>
                <a:spcPts val="200"/>
              </a:spcAft>
            </a:pPr>
            <a:r>
              <a:rPr lang="en-GB" sz="2400" dirty="0">
                <a:solidFill>
                  <a:srgbClr val="0000FF"/>
                </a:solidFill>
                <a:latin typeface="Sassoon Penpals" panose="02000400000000000000" pitchFamily="50" charset="0"/>
              </a:rPr>
              <a:t>past</a:t>
            </a: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
        <p:nvSpPr>
          <p:cNvPr id="53" name="Rounded Rectangle 52"/>
          <p:cNvSpPr/>
          <p:nvPr/>
        </p:nvSpPr>
        <p:spPr>
          <a:xfrm>
            <a:off x="336798" y="1243178"/>
            <a:ext cx="4249174"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Who is King Charles?</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How do we know when and how Prince Charles became King?</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How has life changed for the king since he became King?</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important events have happened since his birth?</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What were other coronations like in the past?</a:t>
            </a:r>
          </a:p>
          <a:p>
            <a:pPr marL="342900" indent="-342900">
              <a:spcAft>
                <a:spcPts val="200"/>
              </a:spcAft>
              <a:buFont typeface="+mj-lt"/>
              <a:buAutoNum type="arabicParenR"/>
            </a:pPr>
            <a:r>
              <a:rPr lang="en-GB" sz="1400" dirty="0">
                <a:solidFill>
                  <a:schemeClr val="tx1"/>
                </a:solidFill>
                <a:latin typeface="Sassoon Penpals" panose="02000400000000000000" pitchFamily="50" charset="0"/>
              </a:rPr>
              <a:t>How do we see the importance of King Charles all around us in our lives today?</a:t>
            </a:r>
          </a:p>
          <a:p>
            <a:pPr marL="342900" indent="-342900">
              <a:spcAft>
                <a:spcPts val="200"/>
              </a:spcAft>
              <a:buFont typeface="+mj-lt"/>
              <a:buAutoNum type="arabicParenR"/>
            </a:pPr>
            <a:endParaRPr lang="en-GB" sz="1400" dirty="0">
              <a:solidFill>
                <a:schemeClr val="tx1"/>
              </a:solidFill>
              <a:latin typeface="Sassoon Penpals" panose="02000400000000000000" pitchFamily="50" charset="0"/>
            </a:endParaRPr>
          </a:p>
        </p:txBody>
      </p:sp>
      <p:pic>
        <p:nvPicPr>
          <p:cNvPr id="54" name="Picture 2" descr="13,418 Dartboard Illustrations, Royalty-Free Vector Graphics &amp; Clip Art -  iStock"/>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9448" b="4535"/>
          <a:stretch/>
        </p:blipFill>
        <p:spPr bwMode="auto">
          <a:xfrm>
            <a:off x="3924654" y="1295922"/>
            <a:ext cx="512215" cy="5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ing Charles's first official portrait after coronation unveiled | The  Independent">
            <a:extLst>
              <a:ext uri="{FF2B5EF4-FFF2-40B4-BE49-F238E27FC236}">
                <a16:creationId xmlns:a16="http://schemas.microsoft.com/office/drawing/2014/main" id="{8E2FA2C8-4D0F-46EE-80A0-7E56B51554C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3889" y="3868973"/>
            <a:ext cx="1202527" cy="155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31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EYFS – Toys</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1" y="1226257"/>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What are our toys like today?</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What are other people’s toys like?</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How can we tell these toys are old?</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What were our grandparents’ toys like and how do we know?</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Who played with these toys a long time ago?</a:t>
            </a:r>
          </a:p>
          <a:p>
            <a:pPr marL="342900" indent="-342900">
              <a:spcAft>
                <a:spcPts val="200"/>
              </a:spcAft>
              <a:buFont typeface="+mj-lt"/>
              <a:buAutoNum type="arabicParenR"/>
            </a:pPr>
            <a:r>
              <a:rPr lang="en-GB" sz="1600" dirty="0">
                <a:solidFill>
                  <a:schemeClr val="tx1"/>
                </a:solidFill>
                <a:latin typeface="Sassoon Penpals" panose="02000400000000000000" pitchFamily="50" charset="0"/>
              </a:rPr>
              <a:t>How can we set up a Toy Museum?</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5" y="757379"/>
            <a:ext cx="3025332"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600" dirty="0">
                <a:solidFill>
                  <a:schemeClr val="tx1"/>
                </a:solidFill>
                <a:latin typeface="Sassoon Penpals" panose="02000400000000000000" pitchFamily="50" charset="0"/>
              </a:rPr>
              <a:t>Have the toys that we play with changed?</a:t>
            </a:r>
          </a:p>
        </p:txBody>
      </p:sp>
      <p:grpSp>
        <p:nvGrpSpPr>
          <p:cNvPr id="5" name="Group 4"/>
          <p:cNvGrpSpPr/>
          <p:nvPr/>
        </p:nvGrpSpPr>
        <p:grpSpPr>
          <a:xfrm>
            <a:off x="5079250" y="1226257"/>
            <a:ext cx="4464000" cy="2663508"/>
            <a:chOff x="5095011" y="4070366"/>
            <a:chExt cx="4464000" cy="2663508"/>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352033" y="4451198"/>
              <a:ext cx="1365758" cy="2282676"/>
            </a:xfrm>
            <a:prstGeom prst="rect">
              <a:avLst/>
            </a:prstGeom>
            <a:noFill/>
          </p:spPr>
          <p:txBody>
            <a:bodyPr wrap="square" rtlCol="0">
              <a:spAutoFit/>
            </a:bodyPr>
            <a:lstStyle/>
            <a:p>
              <a:pPr>
                <a:spcAft>
                  <a:spcPts val="200"/>
                </a:spcAft>
              </a:pPr>
              <a:r>
                <a:rPr lang="en-GB" sz="2400" dirty="0">
                  <a:solidFill>
                    <a:srgbClr val="0000FF"/>
                  </a:solidFill>
                  <a:latin typeface="Sassoon Penpals" panose="02000400000000000000" pitchFamily="50" charset="0"/>
                </a:rPr>
                <a:t>change</a:t>
              </a:r>
            </a:p>
            <a:p>
              <a:pPr>
                <a:spcAft>
                  <a:spcPts val="200"/>
                </a:spcAft>
              </a:pPr>
              <a:r>
                <a:rPr lang="en-GB" sz="2400" dirty="0">
                  <a:solidFill>
                    <a:srgbClr val="0000FF"/>
                  </a:solidFill>
                  <a:latin typeface="Sassoon Penpals" panose="02000400000000000000" pitchFamily="50" charset="0"/>
                </a:rPr>
                <a:t>different</a:t>
              </a:r>
            </a:p>
            <a:p>
              <a:pPr>
                <a:spcAft>
                  <a:spcPts val="200"/>
                </a:spcAft>
              </a:pPr>
              <a:r>
                <a:rPr lang="en-GB" sz="2400" dirty="0">
                  <a:solidFill>
                    <a:srgbClr val="0000FF"/>
                  </a:solidFill>
                  <a:latin typeface="Sassoon Penpals" panose="02000400000000000000" pitchFamily="50" charset="0"/>
                </a:rPr>
                <a:t>old</a:t>
              </a:r>
            </a:p>
            <a:p>
              <a:pPr>
                <a:spcAft>
                  <a:spcPts val="200"/>
                </a:spcAft>
              </a:pPr>
              <a:r>
                <a:rPr lang="en-GB" sz="2400" dirty="0">
                  <a:solidFill>
                    <a:srgbClr val="0000FF"/>
                  </a:solidFill>
                  <a:latin typeface="Sassoon Penpals" panose="02000400000000000000" pitchFamily="50" charset="0"/>
                </a:rPr>
                <a:t>past</a:t>
              </a:r>
            </a:p>
            <a:p>
              <a:pPr>
                <a:spcAft>
                  <a:spcPts val="200"/>
                </a:spcAft>
              </a:pPr>
              <a:r>
                <a:rPr lang="en-GB" sz="2400" dirty="0">
                  <a:solidFill>
                    <a:srgbClr val="0000FF"/>
                  </a:solidFill>
                  <a:latin typeface="Sassoon Penpals" panose="02000400000000000000" pitchFamily="50" charset="0"/>
                </a:rPr>
                <a:t>artefact</a:t>
              </a:r>
            </a:p>
            <a:p>
              <a:pPr>
                <a:spcAft>
                  <a:spcPts val="200"/>
                </a:spcAft>
              </a:pPr>
              <a:endParaRPr lang="en-GB" sz="1400" dirty="0">
                <a:solidFill>
                  <a:srgbClr val="006600"/>
                </a:solidFill>
                <a:latin typeface="Sassoon Penpals" panose="02000400000000000000" pitchFamily="50" charset="0"/>
              </a:endParaRPr>
            </a:p>
          </p:txBody>
        </p:sp>
      </p:grpSp>
      <p:sp>
        <p:nvSpPr>
          <p:cNvPr id="25" name="Rounded Rectangle 24"/>
          <p:cNvSpPr/>
          <p:nvPr/>
        </p:nvSpPr>
        <p:spPr>
          <a:xfrm>
            <a:off x="326571" y="3770267"/>
            <a:ext cx="6773304"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382499" y="3846099"/>
            <a:ext cx="466071" cy="54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222132" y="3967129"/>
            <a:ext cx="2555301" cy="271334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0" name="Picture 3" descr="England, Ireland, and Scotland: SCOTLAND&#10; NORTHERN&#10; IRELAND&#10; ENGLAND&#10; WALES"/>
          <p:cNvPicPr>
            <a:picLocks noChangeAspect="1" noChangeArrowheads="1"/>
          </p:cNvPicPr>
          <p:nvPr/>
        </p:nvPicPr>
        <p:blipFill rotWithShape="1">
          <a:blip r:embed="rId7">
            <a:extLst>
              <a:ext uri="{28A0092B-C50C-407E-A947-70E740481C1C}">
                <a14:useLocalDpi xmlns:a14="http://schemas.microsoft.com/office/drawing/2010/main" val="0"/>
              </a:ext>
            </a:extLst>
          </a:blip>
          <a:srcRect l="7227" t="1957" r="5607" b="12284"/>
          <a:stretch/>
        </p:blipFill>
        <p:spPr bwMode="auto">
          <a:xfrm>
            <a:off x="7805817" y="4312484"/>
            <a:ext cx="1876568" cy="23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 name="Picture 2" descr="Image result for comp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1224" y="4446128"/>
            <a:ext cx="699090" cy="699090"/>
          </a:xfrm>
          <a:prstGeom prst="rect">
            <a:avLst/>
          </a:prstGeom>
          <a:noFill/>
          <a:extLst>
            <a:ext uri="{909E8E84-426E-40DD-AFC4-6F175D3DCCD1}">
              <a14:hiddenFill xmlns:a14="http://schemas.microsoft.com/office/drawing/2010/main">
                <a:solidFill>
                  <a:srgbClr val="FFFFFF"/>
                </a:solidFill>
              </a14:hiddenFill>
            </a:ext>
          </a:extLst>
        </p:spPr>
      </p:pic>
      <p:sp>
        <p:nvSpPr>
          <p:cNvPr id="32" name="5-Point Star 31"/>
          <p:cNvSpPr/>
          <p:nvPr/>
        </p:nvSpPr>
        <p:spPr>
          <a:xfrm>
            <a:off x="9386494" y="6170064"/>
            <a:ext cx="143365" cy="11109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26571" y="5540268"/>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3"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2549" y="5549489"/>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AutoShape 2"/>
          <p:cNvCxnSpPr>
            <a:cxnSpLocks noChangeShapeType="1"/>
          </p:cNvCxnSpPr>
          <p:nvPr/>
        </p:nvCxnSpPr>
        <p:spPr bwMode="auto">
          <a:xfrm>
            <a:off x="610875" y="6127913"/>
            <a:ext cx="6392034" cy="5739"/>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5" name="Rectangle 3"/>
          <p:cNvSpPr>
            <a:spLocks noChangeArrowheads="1"/>
          </p:cNvSpPr>
          <p:nvPr/>
        </p:nvSpPr>
        <p:spPr bwMode="auto">
          <a:xfrm>
            <a:off x="3709370" y="5637650"/>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6" name="AutoShape 4"/>
          <p:cNvSpPr>
            <a:spLocks noChangeArrowheads="1"/>
          </p:cNvSpPr>
          <p:nvPr/>
        </p:nvSpPr>
        <p:spPr bwMode="auto">
          <a:xfrm>
            <a:off x="5252987" y="5637799"/>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7" name="AutoShape 5"/>
          <p:cNvSpPr>
            <a:spLocks noChangeArrowheads="1"/>
          </p:cNvSpPr>
          <p:nvPr/>
        </p:nvSpPr>
        <p:spPr bwMode="auto">
          <a:xfrm flipH="1">
            <a:off x="1779792" y="5630128"/>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8" name="Rectangle 6"/>
          <p:cNvSpPr>
            <a:spLocks noChangeArrowheads="1"/>
          </p:cNvSpPr>
          <p:nvPr/>
        </p:nvSpPr>
        <p:spPr bwMode="auto">
          <a:xfrm>
            <a:off x="2510958" y="6429851"/>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0" name="Rectangle 7"/>
          <p:cNvSpPr>
            <a:spLocks noChangeArrowheads="1"/>
          </p:cNvSpPr>
          <p:nvPr/>
        </p:nvSpPr>
        <p:spPr bwMode="auto">
          <a:xfrm>
            <a:off x="918054" y="6429852"/>
            <a:ext cx="1301061" cy="214206"/>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My parents/carers were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1" name="Rectangle 8"/>
          <p:cNvSpPr>
            <a:spLocks noChangeArrowheads="1"/>
          </p:cNvSpPr>
          <p:nvPr/>
        </p:nvSpPr>
        <p:spPr bwMode="auto">
          <a:xfrm>
            <a:off x="4778547" y="6433879"/>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2" name="Rectangle 9"/>
          <p:cNvSpPr>
            <a:spLocks noChangeArrowheads="1"/>
          </p:cNvSpPr>
          <p:nvPr/>
        </p:nvSpPr>
        <p:spPr bwMode="auto">
          <a:xfrm>
            <a:off x="6104083" y="6242896"/>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3" name="Rectangle 10"/>
          <p:cNvSpPr>
            <a:spLocks noChangeArrowheads="1"/>
          </p:cNvSpPr>
          <p:nvPr/>
        </p:nvSpPr>
        <p:spPr bwMode="auto">
          <a:xfrm>
            <a:off x="3691928" y="6433879"/>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45" name="Picture 44"/>
          <p:cNvPicPr>
            <a:picLocks noChangeAspect="1"/>
          </p:cNvPicPr>
          <p:nvPr/>
        </p:nvPicPr>
        <p:blipFill>
          <a:blip r:embed="rId10"/>
          <a:stretch>
            <a:fillRect/>
          </a:stretch>
        </p:blipFill>
        <p:spPr>
          <a:xfrm>
            <a:off x="3813030" y="5879982"/>
            <a:ext cx="666750" cy="518144"/>
          </a:xfrm>
          <a:prstGeom prst="rect">
            <a:avLst/>
          </a:prstGeom>
        </p:spPr>
      </p:pic>
      <p:pic>
        <p:nvPicPr>
          <p:cNvPr id="46" name="Picture 45"/>
          <p:cNvPicPr>
            <a:picLocks noChangeAspect="1"/>
          </p:cNvPicPr>
          <p:nvPr/>
        </p:nvPicPr>
        <p:blipFill>
          <a:blip r:embed="rId11"/>
          <a:stretch>
            <a:fillRect/>
          </a:stretch>
        </p:blipFill>
        <p:spPr>
          <a:xfrm>
            <a:off x="4737817" y="5880016"/>
            <a:ext cx="692153" cy="518110"/>
          </a:xfrm>
          <a:prstGeom prst="rect">
            <a:avLst/>
          </a:prstGeom>
        </p:spPr>
      </p:pic>
      <p:pic>
        <p:nvPicPr>
          <p:cNvPr id="50" name="Picture 12" descr="Image result for secondary school pupil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35183" y="5883910"/>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Image result for bab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98252" y="5887376"/>
            <a:ext cx="645816" cy="4321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Image result for UK Flag. Size: 161 x 100. Source: finehdwallpapers.blogspot.co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46373" y="135870"/>
            <a:ext cx="15335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ee the source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79792" y="3901242"/>
            <a:ext cx="1129349" cy="14018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73737" y="3886871"/>
            <a:ext cx="1083234" cy="144303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nintendo switch"/>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3020" y="3948975"/>
            <a:ext cx="1817681" cy="133543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895923" y="1607089"/>
            <a:ext cx="2647327" cy="2523768"/>
          </a:xfrm>
          <a:prstGeom prst="rect">
            <a:avLst/>
          </a:prstGeom>
          <a:noFill/>
        </p:spPr>
        <p:txBody>
          <a:bodyPr wrap="square" rtlCol="0">
            <a:spAutoFit/>
          </a:bodyPr>
          <a:lstStyle/>
          <a:p>
            <a:pPr>
              <a:spcAft>
                <a:spcPts val="200"/>
              </a:spcAft>
            </a:pPr>
            <a:r>
              <a:rPr lang="en-GB" sz="2400" dirty="0">
                <a:solidFill>
                  <a:srgbClr val="0000FF"/>
                </a:solidFill>
                <a:latin typeface="Sassoon Penpals" panose="02000400000000000000" pitchFamily="50" charset="0"/>
              </a:rPr>
              <a:t>same</a:t>
            </a:r>
          </a:p>
          <a:p>
            <a:pPr>
              <a:spcAft>
                <a:spcPts val="200"/>
              </a:spcAft>
            </a:pPr>
            <a:r>
              <a:rPr lang="en-GB" sz="2400" dirty="0">
                <a:solidFill>
                  <a:srgbClr val="0000FF"/>
                </a:solidFill>
                <a:latin typeface="Sassoon Penpals" panose="02000400000000000000" pitchFamily="50" charset="0"/>
              </a:rPr>
              <a:t>yesterday</a:t>
            </a:r>
          </a:p>
          <a:p>
            <a:pPr>
              <a:spcAft>
                <a:spcPts val="200"/>
              </a:spcAft>
            </a:pPr>
            <a:r>
              <a:rPr lang="en-GB" sz="2400" dirty="0">
                <a:solidFill>
                  <a:srgbClr val="0000FF"/>
                </a:solidFill>
                <a:latin typeface="Sassoon Penpals" panose="02000400000000000000" pitchFamily="50" charset="0"/>
              </a:rPr>
              <a:t>today</a:t>
            </a:r>
          </a:p>
          <a:p>
            <a:pPr>
              <a:spcAft>
                <a:spcPts val="200"/>
              </a:spcAft>
            </a:pPr>
            <a:r>
              <a:rPr lang="en-GB" sz="2400" dirty="0">
                <a:solidFill>
                  <a:srgbClr val="0000FF"/>
                </a:solidFill>
                <a:latin typeface="Sassoon Penpals" panose="02000400000000000000" pitchFamily="50" charset="0"/>
              </a:rPr>
              <a:t>present</a:t>
            </a:r>
          </a:p>
          <a:p>
            <a:pPr>
              <a:spcAft>
                <a:spcPts val="200"/>
              </a:spcAft>
            </a:pPr>
            <a:r>
              <a:rPr lang="en-GB" sz="2400" dirty="0">
                <a:solidFill>
                  <a:srgbClr val="0000FF"/>
                </a:solidFill>
                <a:latin typeface="Sassoon Penpals" panose="02000400000000000000" pitchFamily="50" charset="0"/>
              </a:rPr>
              <a:t>long ago        museum</a:t>
            </a: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spTree>
    <p:extLst>
      <p:ext uri="{BB962C8B-B14F-4D97-AF65-F5344CB8AC3E}">
        <p14:creationId xmlns:p14="http://schemas.microsoft.com/office/powerpoint/2010/main" val="244310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1</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2757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4400" b="1" dirty="0">
                <a:latin typeface="Sassoon Penpals" panose="02000400000000000000" pitchFamily="50" charset="0"/>
              </a:rPr>
              <a:t>Year 1 – Our School</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105" y="166606"/>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326571" y="1226257"/>
            <a:ext cx="4548486"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dirty="0">
                <a:solidFill>
                  <a:schemeClr val="tx1"/>
                </a:solidFill>
                <a:latin typeface="Sassoon Penpals" panose="02000400000000000000" pitchFamily="50" charset="0"/>
              </a:rPr>
              <a:t>What do I notice when I look at old photographs of Pevensey and </a:t>
            </a:r>
            <a:r>
              <a:rPr lang="en-GB" dirty="0" err="1">
                <a:solidFill>
                  <a:schemeClr val="tx1"/>
                </a:solidFill>
                <a:latin typeface="Sassoon Penpals" panose="02000400000000000000" pitchFamily="50" charset="0"/>
              </a:rPr>
              <a:t>Westham</a:t>
            </a:r>
            <a:r>
              <a:rPr lang="en-GB" dirty="0">
                <a:solidFill>
                  <a:schemeClr val="tx1"/>
                </a:solidFill>
                <a:latin typeface="Sassoon Penpals" panose="02000400000000000000" pitchFamily="50" charset="0"/>
              </a:rPr>
              <a:t> and the school?</a:t>
            </a:r>
          </a:p>
          <a:p>
            <a:pPr marL="342900" indent="-342900">
              <a:spcAft>
                <a:spcPts val="200"/>
              </a:spcAft>
              <a:buFont typeface="+mj-lt"/>
              <a:buAutoNum type="arabicParenR"/>
            </a:pPr>
            <a:r>
              <a:rPr lang="en-GB" dirty="0">
                <a:solidFill>
                  <a:schemeClr val="tx1"/>
                </a:solidFill>
                <a:latin typeface="Sassoon Penpals" panose="02000400000000000000" pitchFamily="50" charset="0"/>
              </a:rPr>
              <a:t>What do I discover when I ask an adult about their time at school?</a:t>
            </a:r>
          </a:p>
          <a:p>
            <a:pPr marL="342900" indent="-342900">
              <a:spcAft>
                <a:spcPts val="200"/>
              </a:spcAft>
              <a:buFont typeface="+mj-lt"/>
              <a:buAutoNum type="arabicParenR"/>
            </a:pPr>
            <a:r>
              <a:rPr lang="en-GB" dirty="0">
                <a:solidFill>
                  <a:schemeClr val="tx1"/>
                </a:solidFill>
                <a:latin typeface="Sassoon Penpals" panose="02000400000000000000" pitchFamily="50" charset="0"/>
              </a:rPr>
              <a:t>The Old School Building: What was it like?</a:t>
            </a:r>
          </a:p>
          <a:p>
            <a:pPr marL="342900" indent="-342900">
              <a:spcAft>
                <a:spcPts val="200"/>
              </a:spcAft>
              <a:buFont typeface="+mj-lt"/>
              <a:buAutoNum type="arabicParenR"/>
            </a:pPr>
            <a:r>
              <a:rPr lang="en-GB" dirty="0">
                <a:solidFill>
                  <a:schemeClr val="tx1"/>
                </a:solidFill>
                <a:latin typeface="Sassoon Penpals" panose="02000400000000000000" pitchFamily="50" charset="0"/>
              </a:rPr>
              <a:t>How does our present school compare with its past?</a:t>
            </a: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129253" y="1279001"/>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89888" y="162530"/>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6" y="757379"/>
            <a:ext cx="5165478" cy="35087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What were schools like for our parents and grandparents? How has </a:t>
            </a:r>
            <a:r>
              <a:rPr lang="en-GB" sz="1400" dirty="0" err="1">
                <a:solidFill>
                  <a:schemeClr val="tx1"/>
                </a:solidFill>
                <a:latin typeface="Sassoon Penpals" panose="02000400000000000000" pitchFamily="50" charset="0"/>
              </a:rPr>
              <a:t>PaWS</a:t>
            </a:r>
            <a:r>
              <a:rPr lang="en-GB" sz="1400" dirty="0">
                <a:solidFill>
                  <a:schemeClr val="tx1"/>
                </a:solidFill>
                <a:latin typeface="Sassoon Penpals" panose="02000400000000000000" pitchFamily="50" charset="0"/>
              </a:rPr>
              <a:t> changed? </a:t>
            </a:r>
          </a:p>
        </p:txBody>
      </p:sp>
      <p:grpSp>
        <p:nvGrpSpPr>
          <p:cNvPr id="5" name="Group 4"/>
          <p:cNvGrpSpPr/>
          <p:nvPr/>
        </p:nvGrpSpPr>
        <p:grpSpPr>
          <a:xfrm>
            <a:off x="5079250" y="1226257"/>
            <a:ext cx="4464000" cy="3051672"/>
            <a:chOff x="5095011" y="4070366"/>
            <a:chExt cx="4464000" cy="3051672"/>
          </a:xfrm>
        </p:grpSpPr>
        <p:sp>
          <p:nvSpPr>
            <p:cNvPr id="49" name="Rounded Rectangle 48"/>
            <p:cNvSpPr/>
            <p:nvPr/>
          </p:nvSpPr>
          <p:spPr>
            <a:xfrm>
              <a:off x="5095011" y="4070366"/>
              <a:ext cx="4464000" cy="244800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62552" y="4572622"/>
              <a:ext cx="1200292" cy="1974900"/>
            </a:xfrm>
            <a:prstGeom prst="rect">
              <a:avLst/>
            </a:prstGeom>
            <a:noFill/>
          </p:spPr>
          <p:txBody>
            <a:bodyPr wrap="square" rtlCol="0">
              <a:spAutoFit/>
            </a:bodyPr>
            <a:lstStyle/>
            <a:p>
              <a:pPr>
                <a:spcAft>
                  <a:spcPts val="200"/>
                </a:spcAft>
              </a:pPr>
              <a:r>
                <a:rPr lang="en-GB" sz="2000" dirty="0">
                  <a:solidFill>
                    <a:srgbClr val="0000FF"/>
                  </a:solidFill>
                  <a:latin typeface="Sassoon Penpals" panose="02000400000000000000" pitchFamily="50" charset="0"/>
                </a:rPr>
                <a:t>technology</a:t>
              </a:r>
            </a:p>
            <a:p>
              <a:pPr>
                <a:spcAft>
                  <a:spcPts val="200"/>
                </a:spcAft>
              </a:pPr>
              <a:r>
                <a:rPr lang="en-GB" sz="2000" dirty="0">
                  <a:solidFill>
                    <a:srgbClr val="0000FF"/>
                  </a:solidFill>
                  <a:latin typeface="Sassoon Penpals" panose="02000400000000000000" pitchFamily="50" charset="0"/>
                </a:rPr>
                <a:t>differences</a:t>
              </a:r>
            </a:p>
            <a:p>
              <a:pPr>
                <a:spcAft>
                  <a:spcPts val="200"/>
                </a:spcAft>
              </a:pPr>
              <a:r>
                <a:rPr lang="en-GB" sz="2000" dirty="0">
                  <a:solidFill>
                    <a:srgbClr val="0000FF"/>
                  </a:solidFill>
                  <a:latin typeface="Sassoon Penpals" panose="02000400000000000000" pitchFamily="50" charset="0"/>
                </a:rPr>
                <a:t>similarities</a:t>
              </a:r>
            </a:p>
            <a:p>
              <a:pPr>
                <a:spcAft>
                  <a:spcPts val="200"/>
                </a:spcAft>
              </a:pPr>
              <a:r>
                <a:rPr lang="en-GB" sz="2000" dirty="0">
                  <a:solidFill>
                    <a:srgbClr val="0000FF"/>
                  </a:solidFill>
                  <a:latin typeface="Sassoon Penpals" panose="02000400000000000000" pitchFamily="50" charset="0"/>
                </a:rPr>
                <a:t>source</a:t>
              </a:r>
            </a:p>
            <a:p>
              <a:pPr>
                <a:spcAft>
                  <a:spcPts val="200"/>
                </a:spcAft>
              </a:pPr>
              <a:endParaRPr lang="en-GB" dirty="0">
                <a:solidFill>
                  <a:srgbClr val="006600"/>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p:txBody>
        </p:sp>
        <p:sp>
          <p:nvSpPr>
            <p:cNvPr id="52" name="TextBox 51"/>
            <p:cNvSpPr txBox="1"/>
            <p:nvPr/>
          </p:nvSpPr>
          <p:spPr>
            <a:xfrm>
              <a:off x="7510521" y="4572622"/>
              <a:ext cx="1620000" cy="2549416"/>
            </a:xfrm>
            <a:prstGeom prst="rect">
              <a:avLst/>
            </a:prstGeom>
            <a:noFill/>
          </p:spPr>
          <p:txBody>
            <a:bodyPr wrap="square" rtlCol="0">
              <a:spAutoFit/>
            </a:bodyPr>
            <a:lstStyle/>
            <a:p>
              <a:pPr>
                <a:spcAft>
                  <a:spcPts val="200"/>
                </a:spcAft>
              </a:pPr>
              <a:r>
                <a:rPr lang="en-GB" sz="2000" dirty="0">
                  <a:solidFill>
                    <a:srgbClr val="008000"/>
                  </a:solidFill>
                  <a:latin typeface="Sassoon Penpals" panose="02000400000000000000" pitchFamily="50" charset="0"/>
                </a:rPr>
                <a:t>artefact</a:t>
              </a:r>
            </a:p>
            <a:p>
              <a:pPr>
                <a:spcAft>
                  <a:spcPts val="200"/>
                </a:spcAft>
              </a:pPr>
              <a:r>
                <a:rPr lang="en-GB" sz="2000" dirty="0">
                  <a:solidFill>
                    <a:srgbClr val="008000"/>
                  </a:solidFill>
                  <a:latin typeface="Sassoon Penpals" panose="02000400000000000000" pitchFamily="50" charset="0"/>
                </a:rPr>
                <a:t>change</a:t>
              </a:r>
            </a:p>
            <a:p>
              <a:pPr>
                <a:spcAft>
                  <a:spcPts val="200"/>
                </a:spcAft>
              </a:pPr>
              <a:r>
                <a:rPr lang="en-GB" sz="2000" dirty="0">
                  <a:solidFill>
                    <a:srgbClr val="008000"/>
                  </a:solidFill>
                  <a:latin typeface="Sassoon Penpals" panose="02000400000000000000" pitchFamily="50" charset="0"/>
                </a:rPr>
                <a:t>present</a:t>
              </a:r>
            </a:p>
            <a:p>
              <a:pPr>
                <a:spcAft>
                  <a:spcPts val="200"/>
                </a:spcAft>
              </a:pPr>
              <a:r>
                <a:rPr lang="en-GB" sz="2000" dirty="0">
                  <a:solidFill>
                    <a:srgbClr val="008000"/>
                  </a:solidFill>
                  <a:latin typeface="Sassoon Penpals" panose="02000400000000000000" pitchFamily="50" charset="0"/>
                </a:rPr>
                <a:t>old</a:t>
              </a:r>
            </a:p>
            <a:p>
              <a:pPr>
                <a:spcAft>
                  <a:spcPts val="200"/>
                </a:spcAft>
              </a:pPr>
              <a:r>
                <a:rPr lang="en-GB" sz="2000" dirty="0">
                  <a:solidFill>
                    <a:srgbClr val="008000"/>
                  </a:solidFill>
                  <a:latin typeface="Sassoon Penpals" panose="02000400000000000000" pitchFamily="50" charset="0"/>
                </a:rPr>
                <a:t>different</a:t>
              </a: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sp>
          <p:nvSpPr>
            <p:cNvPr id="22" name="TextBox 21"/>
            <p:cNvSpPr txBox="1"/>
            <p:nvPr/>
          </p:nvSpPr>
          <p:spPr>
            <a:xfrm>
              <a:off x="6380315" y="4581049"/>
              <a:ext cx="1098916" cy="2339102"/>
            </a:xfrm>
            <a:prstGeom prst="rect">
              <a:avLst/>
            </a:prstGeom>
            <a:noFill/>
          </p:spPr>
          <p:txBody>
            <a:bodyPr wrap="square" rtlCol="0">
              <a:spAutoFit/>
            </a:bodyPr>
            <a:lstStyle/>
            <a:p>
              <a:pPr>
                <a:spcAft>
                  <a:spcPts val="200"/>
                </a:spcAft>
              </a:pPr>
              <a:r>
                <a:rPr lang="en-GB" sz="2000" dirty="0">
                  <a:solidFill>
                    <a:srgbClr val="008000"/>
                  </a:solidFill>
                  <a:latin typeface="Sassoon Penpals" panose="02000400000000000000" pitchFamily="50" charset="0"/>
                </a:rPr>
                <a:t>long ago</a:t>
              </a:r>
            </a:p>
            <a:p>
              <a:pPr>
                <a:spcAft>
                  <a:spcPts val="200"/>
                </a:spcAft>
              </a:pPr>
              <a:r>
                <a:rPr lang="en-GB" sz="2000" dirty="0">
                  <a:solidFill>
                    <a:srgbClr val="0000FF"/>
                  </a:solidFill>
                  <a:latin typeface="Sassoon Penpals" panose="02000400000000000000" pitchFamily="50" charset="0"/>
                </a:rPr>
                <a:t>local</a:t>
              </a:r>
            </a:p>
            <a:p>
              <a:pPr>
                <a:spcAft>
                  <a:spcPts val="200"/>
                </a:spcAft>
              </a:pPr>
              <a:r>
                <a:rPr lang="en-GB" sz="2000" dirty="0">
                  <a:solidFill>
                    <a:srgbClr val="0000FF"/>
                  </a:solidFill>
                  <a:latin typeface="Sassoon Penpals" panose="02000400000000000000" pitchFamily="50" charset="0"/>
                </a:rPr>
                <a:t>compare</a:t>
              </a:r>
            </a:p>
            <a:p>
              <a:pPr>
                <a:spcAft>
                  <a:spcPts val="200"/>
                </a:spcAft>
              </a:pPr>
              <a:r>
                <a:rPr lang="en-GB" sz="2000" dirty="0">
                  <a:solidFill>
                    <a:srgbClr val="0000FF"/>
                  </a:solidFill>
                  <a:latin typeface="Sassoon Penpals" panose="02000400000000000000" pitchFamily="50" charset="0"/>
                </a:rPr>
                <a:t>recent</a:t>
              </a:r>
            </a:p>
            <a:p>
              <a:pPr>
                <a:spcAft>
                  <a:spcPts val="200"/>
                </a:spcAft>
              </a:pPr>
              <a:endParaRPr lang="en-GB" sz="2000" dirty="0">
                <a:solidFill>
                  <a:srgbClr val="0000FF"/>
                </a:solidFill>
                <a:latin typeface="Sassoon Penpals" panose="02000400000000000000" pitchFamily="50" charset="0"/>
              </a:endParaRPr>
            </a:p>
            <a:p>
              <a:pPr>
                <a:spcAft>
                  <a:spcPts val="200"/>
                </a:spcAft>
              </a:pPr>
              <a:endParaRPr lang="en-GB" dirty="0">
                <a:solidFill>
                  <a:srgbClr val="006600"/>
                </a:solidFill>
                <a:latin typeface="Sassoon Penpals" panose="02000400000000000000" pitchFamily="50" charset="0"/>
              </a:endParaRPr>
            </a:p>
            <a:p>
              <a:pPr>
                <a:spcAft>
                  <a:spcPts val="200"/>
                </a:spcAft>
              </a:pPr>
              <a:endParaRPr lang="en-GB" dirty="0">
                <a:solidFill>
                  <a:srgbClr val="006600"/>
                </a:solidFill>
                <a:latin typeface="Sassoon Penpals" panose="02000400000000000000" pitchFamily="50" charset="0"/>
              </a:endParaRPr>
            </a:p>
          </p:txBody>
        </p:sp>
      </p:grpSp>
      <p:sp>
        <p:nvSpPr>
          <p:cNvPr id="25" name="Rounded Rectangle 24"/>
          <p:cNvSpPr/>
          <p:nvPr/>
        </p:nvSpPr>
        <p:spPr>
          <a:xfrm>
            <a:off x="326571" y="3792257"/>
            <a:ext cx="6783531"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pic>
        <p:nvPicPr>
          <p:cNvPr id="27" name="Picture 8" descr="How Growing Your Knowledge Can Grow Your Business - Business Marketing  Engin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6556643" y="3877304"/>
            <a:ext cx="455373" cy="54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222132" y="3967129"/>
            <a:ext cx="2555301" cy="271334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0" name="Picture 3" descr="England, Ireland, and Scotland: SCOTLAND&#10; NORTHERN&#10; IRELAND&#10; ENGLAND&#10; WALES"/>
          <p:cNvPicPr>
            <a:picLocks noChangeAspect="1" noChangeArrowheads="1"/>
          </p:cNvPicPr>
          <p:nvPr/>
        </p:nvPicPr>
        <p:blipFill rotWithShape="1">
          <a:blip r:embed="rId7">
            <a:extLst>
              <a:ext uri="{28A0092B-C50C-407E-A947-70E740481C1C}">
                <a14:useLocalDpi xmlns:a14="http://schemas.microsoft.com/office/drawing/2010/main" val="0"/>
              </a:ext>
            </a:extLst>
          </a:blip>
          <a:srcRect l="7227" t="1957" r="5607" b="12284"/>
          <a:stretch/>
        </p:blipFill>
        <p:spPr bwMode="auto">
          <a:xfrm>
            <a:off x="7805817" y="4312484"/>
            <a:ext cx="1876568" cy="23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 name="Picture 2" descr="Image result for comp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1224" y="4437582"/>
            <a:ext cx="699090" cy="699090"/>
          </a:xfrm>
          <a:prstGeom prst="rect">
            <a:avLst/>
          </a:prstGeom>
          <a:noFill/>
          <a:extLst>
            <a:ext uri="{909E8E84-426E-40DD-AFC4-6F175D3DCCD1}">
              <a14:hiddenFill xmlns:a14="http://schemas.microsoft.com/office/drawing/2010/main">
                <a:solidFill>
                  <a:srgbClr val="FFFFFF"/>
                </a:solidFill>
              </a14:hiddenFill>
            </a:ext>
          </a:extLst>
        </p:spPr>
      </p:pic>
      <p:sp>
        <p:nvSpPr>
          <p:cNvPr id="32" name="5-Point Star 31"/>
          <p:cNvSpPr/>
          <p:nvPr/>
        </p:nvSpPr>
        <p:spPr>
          <a:xfrm>
            <a:off x="9386494" y="6170064"/>
            <a:ext cx="143365" cy="11109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36798" y="5576680"/>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3"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22776" y="5585901"/>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AutoShape 2"/>
          <p:cNvCxnSpPr>
            <a:cxnSpLocks noChangeShapeType="1"/>
            <a:stCxn id="28" idx="1"/>
            <a:endCxn id="28" idx="3"/>
          </p:cNvCxnSpPr>
          <p:nvPr/>
        </p:nvCxnSpPr>
        <p:spPr bwMode="auto">
          <a:xfrm>
            <a:off x="336798" y="6164325"/>
            <a:ext cx="6773304" cy="0"/>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5" name="Rectangle 3"/>
          <p:cNvSpPr>
            <a:spLocks noChangeArrowheads="1"/>
          </p:cNvSpPr>
          <p:nvPr/>
        </p:nvSpPr>
        <p:spPr bwMode="auto">
          <a:xfrm>
            <a:off x="3719597" y="5674062"/>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6" name="AutoShape 4"/>
          <p:cNvSpPr>
            <a:spLocks noChangeArrowheads="1"/>
          </p:cNvSpPr>
          <p:nvPr/>
        </p:nvSpPr>
        <p:spPr bwMode="auto">
          <a:xfrm>
            <a:off x="5263214" y="5674211"/>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7" name="AutoShape 5"/>
          <p:cNvSpPr>
            <a:spLocks noChangeArrowheads="1"/>
          </p:cNvSpPr>
          <p:nvPr/>
        </p:nvSpPr>
        <p:spPr bwMode="auto">
          <a:xfrm flipH="1">
            <a:off x="1790019" y="5666540"/>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8" name="Rectangle 6"/>
          <p:cNvSpPr>
            <a:spLocks noChangeArrowheads="1"/>
          </p:cNvSpPr>
          <p:nvPr/>
        </p:nvSpPr>
        <p:spPr bwMode="auto">
          <a:xfrm>
            <a:off x="2521185" y="6466263"/>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0" name="Rectangle 7"/>
          <p:cNvSpPr>
            <a:spLocks noChangeArrowheads="1"/>
          </p:cNvSpPr>
          <p:nvPr/>
        </p:nvSpPr>
        <p:spPr bwMode="auto">
          <a:xfrm>
            <a:off x="1470118" y="6347100"/>
            <a:ext cx="956019" cy="324573"/>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My parents/</a:t>
            </a:r>
            <a:r>
              <a:rPr kumimoji="0" lang="en-US" altLang="en-US" sz="1000" b="0" i="0" u="none" strike="noStrike" cap="none" normalizeH="0" baseline="0" dirty="0" err="1">
                <a:ln>
                  <a:noFill/>
                </a:ln>
                <a:solidFill>
                  <a:srgbClr val="000000"/>
                </a:solidFill>
                <a:effectLst/>
                <a:latin typeface="Sassoon Penpals Joined" panose="02000400000000000000" pitchFamily="50" charset="0"/>
              </a:rPr>
              <a:t>carers</a:t>
            </a:r>
            <a:r>
              <a:rPr kumimoji="0" lang="en-US" altLang="en-US" sz="1000" b="0" i="0" u="none" strike="noStrike" cap="none" normalizeH="0" baseline="0" dirty="0">
                <a:ln>
                  <a:noFill/>
                </a:ln>
                <a:solidFill>
                  <a:srgbClr val="000000"/>
                </a:solidFill>
                <a:effectLst/>
                <a:latin typeface="Sassoon Penpals Joined" panose="02000400000000000000" pitchFamily="50" charset="0"/>
              </a:rPr>
              <a:t> were born</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1" name="Rectangle 8"/>
          <p:cNvSpPr>
            <a:spLocks noChangeArrowheads="1"/>
          </p:cNvSpPr>
          <p:nvPr/>
        </p:nvSpPr>
        <p:spPr bwMode="auto">
          <a:xfrm>
            <a:off x="4788774" y="6470291"/>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2" name="Rectangle 9"/>
          <p:cNvSpPr>
            <a:spLocks noChangeArrowheads="1"/>
          </p:cNvSpPr>
          <p:nvPr/>
        </p:nvSpPr>
        <p:spPr bwMode="auto">
          <a:xfrm>
            <a:off x="6114310" y="6279308"/>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3" name="Rectangle 10"/>
          <p:cNvSpPr>
            <a:spLocks noChangeArrowheads="1"/>
          </p:cNvSpPr>
          <p:nvPr/>
        </p:nvSpPr>
        <p:spPr bwMode="auto">
          <a:xfrm>
            <a:off x="3702155" y="6470291"/>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45" name="Picture 44"/>
          <p:cNvPicPr>
            <a:picLocks noChangeAspect="1"/>
          </p:cNvPicPr>
          <p:nvPr/>
        </p:nvPicPr>
        <p:blipFill>
          <a:blip r:embed="rId10"/>
          <a:stretch>
            <a:fillRect/>
          </a:stretch>
        </p:blipFill>
        <p:spPr>
          <a:xfrm>
            <a:off x="3823257" y="5916394"/>
            <a:ext cx="666750" cy="518144"/>
          </a:xfrm>
          <a:prstGeom prst="rect">
            <a:avLst/>
          </a:prstGeom>
        </p:spPr>
      </p:pic>
      <p:pic>
        <p:nvPicPr>
          <p:cNvPr id="46" name="Picture 45"/>
          <p:cNvPicPr>
            <a:picLocks noChangeAspect="1"/>
          </p:cNvPicPr>
          <p:nvPr/>
        </p:nvPicPr>
        <p:blipFill>
          <a:blip r:embed="rId11"/>
          <a:stretch>
            <a:fillRect/>
          </a:stretch>
        </p:blipFill>
        <p:spPr>
          <a:xfrm>
            <a:off x="4748044" y="5916428"/>
            <a:ext cx="692153" cy="518110"/>
          </a:xfrm>
          <a:prstGeom prst="rect">
            <a:avLst/>
          </a:prstGeom>
        </p:spPr>
      </p:pic>
      <p:pic>
        <p:nvPicPr>
          <p:cNvPr id="50" name="Picture 12" descr="Image result for secondary school pupil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5410" y="5920322"/>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Image result for bab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8479" y="5923788"/>
            <a:ext cx="645816" cy="4321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Image result for UK Flag. Size: 161 x 100. Source: finehdwallpapers.blogspot.co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46373" y="135870"/>
            <a:ext cx="15335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stretch>
            <a:fillRect/>
          </a:stretch>
        </p:blipFill>
        <p:spPr>
          <a:xfrm>
            <a:off x="465711" y="4254622"/>
            <a:ext cx="1661081" cy="1100419"/>
          </a:xfrm>
          <a:prstGeom prst="rect">
            <a:avLst/>
          </a:prstGeom>
        </p:spPr>
      </p:pic>
      <p:pic>
        <p:nvPicPr>
          <p:cNvPr id="4" name="Picture 3"/>
          <p:cNvPicPr>
            <a:picLocks noChangeAspect="1"/>
          </p:cNvPicPr>
          <p:nvPr/>
        </p:nvPicPr>
        <p:blipFill>
          <a:blip r:embed="rId16"/>
          <a:stretch>
            <a:fillRect/>
          </a:stretch>
        </p:blipFill>
        <p:spPr>
          <a:xfrm>
            <a:off x="2229342" y="4090218"/>
            <a:ext cx="1972270" cy="1173173"/>
          </a:xfrm>
          <a:prstGeom prst="rect">
            <a:avLst/>
          </a:prstGeom>
        </p:spPr>
      </p:pic>
      <p:pic>
        <p:nvPicPr>
          <p:cNvPr id="7" name="Picture 6"/>
          <p:cNvPicPr>
            <a:picLocks noChangeAspect="1"/>
          </p:cNvPicPr>
          <p:nvPr/>
        </p:nvPicPr>
        <p:blipFill>
          <a:blip r:embed="rId17"/>
          <a:stretch>
            <a:fillRect/>
          </a:stretch>
        </p:blipFill>
        <p:spPr>
          <a:xfrm>
            <a:off x="4342419" y="4036756"/>
            <a:ext cx="2078543" cy="1290499"/>
          </a:xfrm>
          <a:prstGeom prst="rect">
            <a:avLst/>
          </a:prstGeom>
        </p:spPr>
      </p:pic>
      <p:sp>
        <p:nvSpPr>
          <p:cNvPr id="54" name="Rectangle 7"/>
          <p:cNvSpPr>
            <a:spLocks noChangeArrowheads="1"/>
          </p:cNvSpPr>
          <p:nvPr/>
        </p:nvSpPr>
        <p:spPr bwMode="auto">
          <a:xfrm>
            <a:off x="656067" y="6454407"/>
            <a:ext cx="662327" cy="197922"/>
          </a:xfrm>
          <a:prstGeom prst="rect">
            <a:avLst/>
          </a:prstGeom>
          <a:solidFill>
            <a:schemeClr val="accent4">
              <a:lumMod val="75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Long ago</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pic>
        <p:nvPicPr>
          <p:cNvPr id="3074" name="Picture 2" descr="Image result for great fire of londo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2798" y="5939140"/>
            <a:ext cx="722107" cy="47265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8441805" y="1728513"/>
            <a:ext cx="1620000" cy="2549416"/>
          </a:xfrm>
          <a:prstGeom prst="rect">
            <a:avLst/>
          </a:prstGeom>
          <a:noFill/>
        </p:spPr>
        <p:txBody>
          <a:bodyPr wrap="square" rtlCol="0">
            <a:spAutoFit/>
          </a:bodyPr>
          <a:lstStyle/>
          <a:p>
            <a:pPr>
              <a:spcAft>
                <a:spcPts val="200"/>
              </a:spcAft>
            </a:pPr>
            <a:r>
              <a:rPr lang="en-GB" sz="2000" dirty="0">
                <a:solidFill>
                  <a:srgbClr val="008000"/>
                </a:solidFill>
                <a:latin typeface="Sassoon Penpals" panose="02000400000000000000" pitchFamily="50" charset="0"/>
              </a:rPr>
              <a:t>UK</a:t>
            </a:r>
          </a:p>
          <a:p>
            <a:pPr>
              <a:spcAft>
                <a:spcPts val="200"/>
              </a:spcAft>
            </a:pPr>
            <a:r>
              <a:rPr lang="en-GB" sz="2000" dirty="0">
                <a:solidFill>
                  <a:srgbClr val="008000"/>
                </a:solidFill>
                <a:latin typeface="Sassoon Penpals" panose="02000400000000000000" pitchFamily="50" charset="0"/>
              </a:rPr>
              <a:t>photos</a:t>
            </a:r>
          </a:p>
          <a:p>
            <a:pPr>
              <a:spcAft>
                <a:spcPts val="200"/>
              </a:spcAft>
            </a:pPr>
            <a:r>
              <a:rPr lang="en-GB" sz="2000" dirty="0">
                <a:solidFill>
                  <a:srgbClr val="008000"/>
                </a:solidFill>
                <a:latin typeface="Sassoon Penpals" panose="02000400000000000000" pitchFamily="50" charset="0"/>
              </a:rPr>
              <a:t>past</a:t>
            </a:r>
          </a:p>
          <a:p>
            <a:pPr>
              <a:spcAft>
                <a:spcPts val="200"/>
              </a:spcAft>
            </a:pPr>
            <a:r>
              <a:rPr lang="en-GB" sz="2000" dirty="0">
                <a:solidFill>
                  <a:srgbClr val="008000"/>
                </a:solidFill>
                <a:latin typeface="Sassoon Penpals" panose="02000400000000000000" pitchFamily="50" charset="0"/>
              </a:rPr>
              <a:t>school</a:t>
            </a:r>
          </a:p>
          <a:p>
            <a:pPr>
              <a:spcAft>
                <a:spcPts val="200"/>
              </a:spcAft>
            </a:pPr>
            <a:r>
              <a:rPr lang="en-GB" sz="2000" dirty="0">
                <a:solidFill>
                  <a:srgbClr val="008000"/>
                </a:solidFill>
                <a:latin typeface="Sassoon Penpals" panose="02000400000000000000" pitchFamily="50" charset="0"/>
              </a:rPr>
              <a:t>same</a:t>
            </a:r>
            <a:endParaRPr lang="en-GB" dirty="0">
              <a:solidFill>
                <a:srgbClr val="008000"/>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a:p>
            <a:pPr>
              <a:spcAft>
                <a:spcPts val="200"/>
              </a:spcAft>
            </a:pPr>
            <a:endParaRPr lang="en-GB" sz="1600" dirty="0">
              <a:solidFill>
                <a:srgbClr val="0000CC"/>
              </a:solidFill>
              <a:latin typeface="Sassoon Penpals" panose="02000400000000000000" pitchFamily="50" charset="0"/>
            </a:endParaRPr>
          </a:p>
        </p:txBody>
      </p:sp>
      <p:sp>
        <p:nvSpPr>
          <p:cNvPr id="56" name="Explosion 2 71">
            <a:extLst>
              <a:ext uri="{FF2B5EF4-FFF2-40B4-BE49-F238E27FC236}">
                <a16:creationId xmlns:a16="http://schemas.microsoft.com/office/drawing/2014/main" id="{8E9ABB58-20EE-4FAA-8591-002797F653BB}"/>
              </a:ext>
            </a:extLst>
          </p:cNvPr>
          <p:cNvSpPr/>
          <p:nvPr/>
        </p:nvSpPr>
        <p:spPr>
          <a:xfrm>
            <a:off x="6978183" y="826896"/>
            <a:ext cx="2769260" cy="562751"/>
          </a:xfrm>
          <a:prstGeom prst="irregularSeal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assoon Penpals Joined" panose="02000400000000000000" pitchFamily="50" charset="0"/>
              </a:rPr>
              <a:t>Former Pupils!</a:t>
            </a:r>
          </a:p>
        </p:txBody>
      </p:sp>
    </p:spTree>
    <p:extLst>
      <p:ext uri="{BB962C8B-B14F-4D97-AF65-F5344CB8AC3E}">
        <p14:creationId xmlns:p14="http://schemas.microsoft.com/office/powerpoint/2010/main" val="27117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9445"/>
            <a:ext cx="7463470" cy="68775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p>
            <a:r>
              <a:rPr lang="en-GB" sz="2400" b="1" dirty="0">
                <a:latin typeface="Sassoon Penpals" panose="02000400000000000000" pitchFamily="50" charset="0"/>
              </a:rPr>
              <a:t>Year 1 – Florence Nightingale, Edith Cavell and Mary </a:t>
            </a:r>
            <a:r>
              <a:rPr lang="en-GB" sz="2400" b="1" dirty="0" err="1">
                <a:latin typeface="Sassoon Penpals" panose="02000400000000000000" pitchFamily="50" charset="0"/>
              </a:rPr>
              <a:t>Seacole</a:t>
            </a:r>
            <a:endParaRPr lang="en-GB" sz="2400" b="1" dirty="0">
              <a:latin typeface="Sassoon Penpals" panose="02000400000000000000" pitchFamily="50" charset="0"/>
            </a:endParaRP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8083" y="158670"/>
            <a:ext cx="687754" cy="68775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141005" y="1218623"/>
            <a:ext cx="5380979" cy="223345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Learning sequence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Why is Florence Nightingale remembered today and what did she do in her life?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Why do you think Florence took the brave steps to go to the Crimea and who influenced her?</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did Florence do to help the soldiers and did everyone have the same opinion of her?</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What were the most important achievements of Florence’s life?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does Edith Cavell compare to Florence Nightingale?</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Why have we learnt so much about Florence and so little about Mary </a:t>
            </a:r>
            <a:r>
              <a:rPr lang="en-GB" sz="1200" dirty="0" err="1">
                <a:solidFill>
                  <a:schemeClr val="tx1"/>
                </a:solidFill>
                <a:latin typeface="Sassoon Penpals" panose="02000400000000000000" pitchFamily="50" charset="0"/>
              </a:rPr>
              <a:t>Seacole</a:t>
            </a:r>
            <a:r>
              <a:rPr lang="en-GB" sz="1200" dirty="0">
                <a:solidFill>
                  <a:schemeClr val="tx1"/>
                </a:solidFill>
                <a:latin typeface="Sassoon Penpals" panose="02000400000000000000" pitchFamily="50" charset="0"/>
              </a:rPr>
              <a:t>?</a:t>
            </a:r>
          </a:p>
          <a:p>
            <a:pPr marL="342900" indent="-342900">
              <a:spcAft>
                <a:spcPts val="200"/>
              </a:spcAft>
              <a:buFont typeface="+mj-lt"/>
              <a:buAutoNum type="arabicParenR"/>
            </a:pPr>
            <a:r>
              <a:rPr lang="en-GB" sz="1200" dirty="0">
                <a:solidFill>
                  <a:schemeClr val="tx1"/>
                </a:solidFill>
                <a:latin typeface="Sassoon Penpals" panose="02000400000000000000" pitchFamily="50" charset="0"/>
              </a:rPr>
              <a:t>How should we remember Florence Nightingale and Mary </a:t>
            </a:r>
            <a:r>
              <a:rPr lang="en-GB" sz="1200" dirty="0" err="1">
                <a:solidFill>
                  <a:schemeClr val="tx1"/>
                </a:solidFill>
                <a:latin typeface="Sassoon Penpals" panose="02000400000000000000" pitchFamily="50" charset="0"/>
              </a:rPr>
              <a:t>Seacole</a:t>
            </a:r>
            <a:r>
              <a:rPr lang="en-GB" sz="1200" dirty="0">
                <a:solidFill>
                  <a:schemeClr val="tx1"/>
                </a:solidFill>
                <a:latin typeface="Sassoon Penpals" panose="02000400000000000000" pitchFamily="50" charset="0"/>
              </a:rPr>
              <a:t>?</a:t>
            </a:r>
          </a:p>
          <a:p>
            <a:pPr marL="342900" indent="-342900">
              <a:spcAft>
                <a:spcPts val="200"/>
              </a:spcAft>
              <a:buFont typeface="+mj-lt"/>
              <a:buAutoNum type="arabicParenR"/>
            </a:pPr>
            <a:endParaRPr lang="en-GB" sz="1200" dirty="0">
              <a:solidFill>
                <a:schemeClr val="tx1"/>
              </a:solidFill>
              <a:latin typeface="Sassoon Penpals" panose="02000400000000000000" pitchFamily="50" charset="0"/>
            </a:endParaRPr>
          </a:p>
          <a:p>
            <a:pPr marL="342900" indent="-342900">
              <a:spcAft>
                <a:spcPts val="200"/>
              </a:spcAft>
              <a:buFont typeface="+mj-lt"/>
              <a:buAutoNum type="arabicParenR"/>
            </a:pPr>
            <a:endParaRPr lang="en-GB" sz="1200" dirty="0">
              <a:solidFill>
                <a:schemeClr val="tx1"/>
              </a:solidFill>
              <a:latin typeface="Sassoon Penpals" panose="02000400000000000000" pitchFamily="50" charset="0"/>
            </a:endParaRPr>
          </a:p>
        </p:txBody>
      </p:sp>
      <p:pic>
        <p:nvPicPr>
          <p:cNvPr id="44" name="Picture 2" descr="13,418 Dartboard Illustrations, Royalty-Free Vector Graphics &amp; Clip Art -  i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8" b="4535"/>
          <a:stretch/>
        </p:blipFill>
        <p:spPr bwMode="auto">
          <a:xfrm>
            <a:off x="4871804" y="1262949"/>
            <a:ext cx="512215"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208446" y="139445"/>
            <a:ext cx="687600" cy="68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chemeClr val="bg1"/>
                </a:solidFill>
                <a:latin typeface="Sassoon Penpals" panose="02000400000000000000" pitchFamily="50" charset="0"/>
              </a:rPr>
              <a:t>History</a:t>
            </a:r>
            <a:endParaRPr lang="en-GB" sz="1000" dirty="0">
              <a:solidFill>
                <a:schemeClr val="bg1"/>
              </a:solidFill>
              <a:latin typeface="Sassoon Penpals" panose="02000400000000000000" pitchFamily="50" charset="0"/>
            </a:endParaRPr>
          </a:p>
        </p:txBody>
      </p:sp>
      <p:sp>
        <p:nvSpPr>
          <p:cNvPr id="18" name="Rounded Rectangle 17"/>
          <p:cNvSpPr/>
          <p:nvPr/>
        </p:nvSpPr>
        <p:spPr>
          <a:xfrm>
            <a:off x="141007" y="757379"/>
            <a:ext cx="6553092" cy="350878"/>
          </a:xfrm>
          <a:prstGeom prst="roundRect">
            <a:avLst>
              <a:gd name="adj" fmla="val 9730"/>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400" dirty="0">
                <a:solidFill>
                  <a:schemeClr val="tx1"/>
                </a:solidFill>
                <a:latin typeface="Sassoon Penpals" panose="02000400000000000000" pitchFamily="50" charset="0"/>
              </a:rPr>
              <a:t>Why do we remember Florence Nightingale, Edith Cavell Mary </a:t>
            </a:r>
            <a:r>
              <a:rPr lang="en-GB" sz="1400" dirty="0" err="1">
                <a:solidFill>
                  <a:schemeClr val="tx1"/>
                </a:solidFill>
                <a:latin typeface="Sassoon Penpals" panose="02000400000000000000" pitchFamily="50" charset="0"/>
              </a:rPr>
              <a:t>Seacole</a:t>
            </a:r>
            <a:r>
              <a:rPr lang="en-GB" sz="1400" dirty="0">
                <a:solidFill>
                  <a:schemeClr val="tx1"/>
                </a:solidFill>
                <a:latin typeface="Sassoon Penpals" panose="02000400000000000000" pitchFamily="50" charset="0"/>
              </a:rPr>
              <a:t>? How do these individuals compare? </a:t>
            </a:r>
          </a:p>
        </p:txBody>
      </p:sp>
      <p:grpSp>
        <p:nvGrpSpPr>
          <p:cNvPr id="5" name="Group 4"/>
          <p:cNvGrpSpPr/>
          <p:nvPr/>
        </p:nvGrpSpPr>
        <p:grpSpPr>
          <a:xfrm>
            <a:off x="5680608" y="1226256"/>
            <a:ext cx="3901035" cy="3959614"/>
            <a:chOff x="5095011" y="4070365"/>
            <a:chExt cx="4464000" cy="3959614"/>
          </a:xfrm>
        </p:grpSpPr>
        <p:sp>
          <p:nvSpPr>
            <p:cNvPr id="49" name="Rounded Rectangle 48"/>
            <p:cNvSpPr/>
            <p:nvPr/>
          </p:nvSpPr>
          <p:spPr>
            <a:xfrm>
              <a:off x="5095011" y="4070365"/>
              <a:ext cx="4464000" cy="3722979"/>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Vocabulary</a:t>
              </a:r>
            </a:p>
          </p:txBody>
        </p:sp>
        <p:pic>
          <p:nvPicPr>
            <p:cNvPr id="47" name="Picture 10" descr="Free Scrabble Words Cliparts, Download Free Clip Art, Free Clip Art on  Clipart Libr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1" t="2083" r="21928"/>
            <a:stretch/>
          </p:blipFill>
          <p:spPr bwMode="auto">
            <a:xfrm>
              <a:off x="8876306" y="4224244"/>
              <a:ext cx="525949" cy="54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194045" y="4571740"/>
              <a:ext cx="1416571" cy="2734082"/>
            </a:xfrm>
            <a:prstGeom prst="rect">
              <a:avLst/>
            </a:prstGeom>
            <a:noFill/>
          </p:spPr>
          <p:txBody>
            <a:bodyPr wrap="square" rtlCol="0">
              <a:spAutoFit/>
            </a:bodyPr>
            <a:lstStyle/>
            <a:p>
              <a:pPr>
                <a:spcAft>
                  <a:spcPts val="200"/>
                </a:spcAft>
              </a:pPr>
              <a:r>
                <a:rPr lang="en-GB" sz="2000" dirty="0">
                  <a:solidFill>
                    <a:srgbClr val="0000FF"/>
                  </a:solidFill>
                  <a:latin typeface="Sassoon Penpals" panose="02000400000000000000" pitchFamily="50" charset="0"/>
                </a:rPr>
                <a:t>empire</a:t>
              </a:r>
            </a:p>
            <a:p>
              <a:pPr>
                <a:spcAft>
                  <a:spcPts val="200"/>
                </a:spcAft>
              </a:pPr>
              <a:r>
                <a:rPr lang="en-GB" sz="2000" dirty="0">
                  <a:solidFill>
                    <a:srgbClr val="0000FF"/>
                  </a:solidFill>
                  <a:latin typeface="Sassoon Penpals" panose="02000400000000000000" pitchFamily="50" charset="0"/>
                </a:rPr>
                <a:t>achievement</a:t>
              </a:r>
            </a:p>
            <a:p>
              <a:pPr>
                <a:spcAft>
                  <a:spcPts val="200"/>
                </a:spcAft>
              </a:pPr>
              <a:r>
                <a:rPr lang="en-GB" sz="2000" dirty="0">
                  <a:solidFill>
                    <a:srgbClr val="0000FF"/>
                  </a:solidFill>
                  <a:latin typeface="Sassoon Penpals" panose="02000400000000000000" pitchFamily="50" charset="0"/>
                </a:rPr>
                <a:t>soldier</a:t>
              </a:r>
            </a:p>
            <a:p>
              <a:pPr>
                <a:spcAft>
                  <a:spcPts val="200"/>
                </a:spcAft>
              </a:pPr>
              <a:r>
                <a:rPr lang="en-GB" sz="2000" dirty="0">
                  <a:solidFill>
                    <a:srgbClr val="0000FF"/>
                  </a:solidFill>
                  <a:latin typeface="Sassoon Penpals" panose="02000400000000000000" pitchFamily="50" charset="0"/>
                </a:rPr>
                <a:t>war</a:t>
              </a:r>
            </a:p>
            <a:p>
              <a:pPr>
                <a:spcAft>
                  <a:spcPts val="200"/>
                </a:spcAft>
              </a:pPr>
              <a:r>
                <a:rPr lang="en-GB" sz="2000" dirty="0">
                  <a:solidFill>
                    <a:srgbClr val="0000FF"/>
                  </a:solidFill>
                  <a:latin typeface="Sassoon Penpals" panose="02000400000000000000" pitchFamily="50" charset="0"/>
                </a:rPr>
                <a:t>nursing</a:t>
              </a:r>
            </a:p>
            <a:p>
              <a:pPr>
                <a:spcAft>
                  <a:spcPts val="200"/>
                </a:spcAft>
              </a:pPr>
              <a:r>
                <a:rPr lang="en-GB" sz="2000" dirty="0">
                  <a:solidFill>
                    <a:srgbClr val="0000FF"/>
                  </a:solidFill>
                  <a:latin typeface="Sassoon Penpals" panose="02000400000000000000" pitchFamily="50" charset="0"/>
                </a:rPr>
                <a:t>remember</a:t>
              </a:r>
            </a:p>
            <a:p>
              <a:pPr>
                <a:spcAft>
                  <a:spcPts val="200"/>
                </a:spcAft>
              </a:pPr>
              <a:r>
                <a:rPr lang="en-GB" sz="2000" dirty="0">
                  <a:solidFill>
                    <a:srgbClr val="0000FF"/>
                  </a:solidFill>
                  <a:latin typeface="Sassoon Penpals" panose="02000400000000000000" pitchFamily="50" charset="0"/>
                </a:rPr>
                <a:t>monument</a:t>
              </a:r>
            </a:p>
            <a:p>
              <a:pPr>
                <a:spcAft>
                  <a:spcPts val="200"/>
                </a:spcAft>
              </a:pPr>
              <a:r>
                <a:rPr lang="en-GB" sz="2000" dirty="0">
                  <a:solidFill>
                    <a:srgbClr val="0000FF"/>
                  </a:solidFill>
                  <a:latin typeface="Sassoon Penpals" panose="02000400000000000000" pitchFamily="50" charset="0"/>
                </a:rPr>
                <a:t>significance</a:t>
              </a:r>
            </a:p>
          </p:txBody>
        </p:sp>
        <p:sp>
          <p:nvSpPr>
            <p:cNvPr id="52" name="TextBox 51"/>
            <p:cNvSpPr txBox="1"/>
            <p:nvPr/>
          </p:nvSpPr>
          <p:spPr>
            <a:xfrm>
              <a:off x="7856867" y="4547685"/>
              <a:ext cx="1669801" cy="2369880"/>
            </a:xfrm>
            <a:prstGeom prst="rect">
              <a:avLst/>
            </a:prstGeom>
            <a:noFill/>
          </p:spPr>
          <p:txBody>
            <a:bodyPr wrap="square" rtlCol="0">
              <a:spAutoFit/>
            </a:bodyPr>
            <a:lstStyle/>
            <a:p>
              <a:pPr>
                <a:spcAft>
                  <a:spcPts val="200"/>
                </a:spcAft>
              </a:pPr>
              <a:r>
                <a:rPr lang="en-GB" sz="2000" dirty="0">
                  <a:solidFill>
                    <a:srgbClr val="008000"/>
                  </a:solidFill>
                  <a:latin typeface="Sassoon Penpals" panose="02000400000000000000" pitchFamily="50" charset="0"/>
                </a:rPr>
                <a:t>change</a:t>
              </a:r>
            </a:p>
            <a:p>
              <a:pPr>
                <a:spcAft>
                  <a:spcPts val="200"/>
                </a:spcAft>
              </a:pPr>
              <a:r>
                <a:rPr lang="en-GB" sz="2000" dirty="0">
                  <a:solidFill>
                    <a:srgbClr val="008000"/>
                  </a:solidFill>
                  <a:latin typeface="Sassoon Penpals" panose="02000400000000000000" pitchFamily="50" charset="0"/>
                </a:rPr>
                <a:t>differences</a:t>
              </a:r>
            </a:p>
            <a:p>
              <a:pPr>
                <a:spcAft>
                  <a:spcPts val="200"/>
                </a:spcAft>
              </a:pPr>
              <a:r>
                <a:rPr lang="en-GB" sz="2000" dirty="0">
                  <a:solidFill>
                    <a:srgbClr val="008000"/>
                  </a:solidFill>
                  <a:latin typeface="Sassoon Penpals" panose="02000400000000000000" pitchFamily="50" charset="0"/>
                </a:rPr>
                <a:t>compare</a:t>
              </a:r>
            </a:p>
            <a:p>
              <a:pPr>
                <a:spcAft>
                  <a:spcPts val="200"/>
                </a:spcAft>
              </a:pPr>
              <a:endParaRPr lang="en-GB" sz="2000" dirty="0">
                <a:solidFill>
                  <a:srgbClr val="008000"/>
                </a:solidFill>
                <a:latin typeface="Sassoon Penpals" panose="02000400000000000000" pitchFamily="50" charset="0"/>
              </a:endParaRPr>
            </a:p>
            <a:p>
              <a:pPr>
                <a:spcAft>
                  <a:spcPts val="200"/>
                </a:spcAft>
              </a:pPr>
              <a:endParaRPr lang="en-GB" sz="2000" dirty="0">
                <a:solidFill>
                  <a:srgbClr val="008000"/>
                </a:solidFill>
                <a:latin typeface="Sassoon Penpals" panose="02000400000000000000" pitchFamily="50" charset="0"/>
              </a:endParaRPr>
            </a:p>
            <a:p>
              <a:pPr>
                <a:spcAft>
                  <a:spcPts val="200"/>
                </a:spcAft>
              </a:pPr>
              <a:endParaRPr lang="en-GB" sz="2000" dirty="0">
                <a:solidFill>
                  <a:srgbClr val="0000FF"/>
                </a:solidFill>
                <a:latin typeface="Sassoon Penpals" panose="02000400000000000000" pitchFamily="50" charset="0"/>
              </a:endParaRPr>
            </a:p>
            <a:p>
              <a:pPr>
                <a:spcAft>
                  <a:spcPts val="200"/>
                </a:spcAft>
              </a:pPr>
              <a:endParaRPr lang="en-GB" dirty="0">
                <a:solidFill>
                  <a:srgbClr val="0000FF"/>
                </a:solidFill>
                <a:latin typeface="Sassoon Penpals" panose="02000400000000000000" pitchFamily="50" charset="0"/>
              </a:endParaRPr>
            </a:p>
          </p:txBody>
        </p:sp>
        <p:sp>
          <p:nvSpPr>
            <p:cNvPr id="22" name="TextBox 21"/>
            <p:cNvSpPr txBox="1"/>
            <p:nvPr/>
          </p:nvSpPr>
          <p:spPr>
            <a:xfrm>
              <a:off x="6605785" y="4572622"/>
              <a:ext cx="1319877" cy="3457357"/>
            </a:xfrm>
            <a:prstGeom prst="rect">
              <a:avLst/>
            </a:prstGeom>
            <a:noFill/>
          </p:spPr>
          <p:txBody>
            <a:bodyPr wrap="square" rtlCol="0">
              <a:spAutoFit/>
            </a:bodyPr>
            <a:lstStyle/>
            <a:p>
              <a:pPr>
                <a:spcAft>
                  <a:spcPts val="200"/>
                </a:spcAft>
              </a:pPr>
              <a:r>
                <a:rPr lang="en-GB" sz="2000" dirty="0">
                  <a:solidFill>
                    <a:srgbClr val="0000FF"/>
                  </a:solidFill>
                  <a:latin typeface="Sassoon Penpals" panose="02000400000000000000" pitchFamily="50" charset="0"/>
                </a:rPr>
                <a:t>hospital</a:t>
              </a:r>
            </a:p>
            <a:p>
              <a:pPr>
                <a:spcAft>
                  <a:spcPts val="200"/>
                </a:spcAft>
              </a:pPr>
              <a:r>
                <a:rPr lang="en-GB" sz="2000" dirty="0">
                  <a:solidFill>
                    <a:srgbClr val="0000FF"/>
                  </a:solidFill>
                  <a:latin typeface="Sassoon Penpals" panose="02000400000000000000" pitchFamily="50" charset="0"/>
                </a:rPr>
                <a:t>sacrifice</a:t>
              </a:r>
            </a:p>
            <a:p>
              <a:pPr>
                <a:spcAft>
                  <a:spcPts val="200"/>
                </a:spcAft>
              </a:pPr>
              <a:r>
                <a:rPr lang="en-GB" sz="2000" dirty="0">
                  <a:solidFill>
                    <a:srgbClr val="0000FF"/>
                  </a:solidFill>
                  <a:latin typeface="Sassoon Penpals" panose="02000400000000000000" pitchFamily="50" charset="0"/>
                </a:rPr>
                <a:t>Victorian</a:t>
              </a:r>
            </a:p>
            <a:p>
              <a:pPr>
                <a:spcAft>
                  <a:spcPts val="200"/>
                </a:spcAft>
              </a:pPr>
              <a:r>
                <a:rPr lang="en-GB" sz="2000" dirty="0">
                  <a:solidFill>
                    <a:srgbClr val="0000FF"/>
                  </a:solidFill>
                  <a:latin typeface="Sassoon Penpals" panose="02000400000000000000" pitchFamily="50" charset="0"/>
                </a:rPr>
                <a:t>Britain</a:t>
              </a:r>
            </a:p>
            <a:p>
              <a:pPr>
                <a:spcAft>
                  <a:spcPts val="200"/>
                </a:spcAft>
              </a:pPr>
              <a:r>
                <a:rPr lang="en-GB" sz="2000" dirty="0">
                  <a:solidFill>
                    <a:srgbClr val="0000FF"/>
                  </a:solidFill>
                  <a:latin typeface="Sassoon Penpals" panose="02000400000000000000" pitchFamily="50" charset="0"/>
                </a:rPr>
                <a:t>conflict</a:t>
              </a:r>
            </a:p>
            <a:p>
              <a:pPr>
                <a:spcAft>
                  <a:spcPts val="200"/>
                </a:spcAft>
              </a:pPr>
              <a:r>
                <a:rPr lang="en-GB" sz="2000" dirty="0">
                  <a:solidFill>
                    <a:srgbClr val="008000"/>
                  </a:solidFill>
                  <a:latin typeface="Sassoon Penpals" panose="02000400000000000000" pitchFamily="50" charset="0"/>
                </a:rPr>
                <a:t>long ago</a:t>
              </a:r>
            </a:p>
            <a:p>
              <a:pPr>
                <a:spcAft>
                  <a:spcPts val="200"/>
                </a:spcAft>
              </a:pPr>
              <a:r>
                <a:rPr lang="en-GB" sz="2000" dirty="0">
                  <a:solidFill>
                    <a:srgbClr val="008000"/>
                  </a:solidFill>
                  <a:latin typeface="Sassoon Penpals" panose="02000400000000000000" pitchFamily="50" charset="0"/>
                </a:rPr>
                <a:t>history</a:t>
              </a:r>
            </a:p>
            <a:p>
              <a:pPr>
                <a:spcAft>
                  <a:spcPts val="200"/>
                </a:spcAft>
              </a:pPr>
              <a:r>
                <a:rPr lang="en-GB" sz="2000" dirty="0">
                  <a:solidFill>
                    <a:srgbClr val="008000"/>
                  </a:solidFill>
                  <a:latin typeface="Sassoon Penpals" panose="02000400000000000000" pitchFamily="50" charset="0"/>
                </a:rPr>
                <a:t>similarities</a:t>
              </a:r>
              <a:endParaRPr lang="en-GB" dirty="0">
                <a:solidFill>
                  <a:srgbClr val="0000FF"/>
                </a:solidFill>
                <a:latin typeface="Sassoon Penpals" panose="02000400000000000000" pitchFamily="50" charset="0"/>
              </a:endParaRPr>
            </a:p>
            <a:p>
              <a:pPr>
                <a:spcAft>
                  <a:spcPts val="200"/>
                </a:spcAft>
              </a:pPr>
              <a:endParaRPr lang="en-GB" sz="16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a:p>
              <a:pPr>
                <a:spcAft>
                  <a:spcPts val="200"/>
                </a:spcAft>
              </a:pPr>
              <a:endParaRPr lang="en-GB" sz="1400" dirty="0">
                <a:solidFill>
                  <a:srgbClr val="006600"/>
                </a:solidFill>
                <a:latin typeface="Sassoon Penpals" panose="02000400000000000000" pitchFamily="50" charset="0"/>
              </a:endParaRPr>
            </a:p>
          </p:txBody>
        </p:sp>
      </p:grpSp>
      <p:sp>
        <p:nvSpPr>
          <p:cNvPr id="25" name="Rounded Rectangle 24"/>
          <p:cNvSpPr/>
          <p:nvPr/>
        </p:nvSpPr>
        <p:spPr>
          <a:xfrm>
            <a:off x="141007" y="3562445"/>
            <a:ext cx="5380978" cy="1893048"/>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Knowledge </a:t>
            </a:r>
          </a:p>
        </p:txBody>
      </p:sp>
      <p:sp>
        <p:nvSpPr>
          <p:cNvPr id="28" name="Rounded Rectangle 27"/>
          <p:cNvSpPr/>
          <p:nvPr/>
        </p:nvSpPr>
        <p:spPr>
          <a:xfrm>
            <a:off x="7057405" y="5078572"/>
            <a:ext cx="2508050" cy="1663236"/>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Map </a:t>
            </a:r>
          </a:p>
        </p:txBody>
      </p:sp>
      <p:pic>
        <p:nvPicPr>
          <p:cNvPr id="3"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2868" y="5458240"/>
            <a:ext cx="2401337" cy="1258631"/>
          </a:xfrm>
          <a:prstGeom prst="roundRect">
            <a:avLst>
              <a:gd name="adj" fmla="val 8594"/>
            </a:avLst>
          </a:prstGeom>
          <a:solidFill>
            <a:srgbClr val="FFFFFF">
              <a:shade val="85000"/>
            </a:srgbClr>
          </a:solidFill>
          <a:ln>
            <a:noFill/>
          </a:ln>
          <a:effectLst/>
        </p:spPr>
      </p:pic>
      <p:sp>
        <p:nvSpPr>
          <p:cNvPr id="4" name="Oval 3"/>
          <p:cNvSpPr/>
          <p:nvPr/>
        </p:nvSpPr>
        <p:spPr>
          <a:xfrm>
            <a:off x="8481907" y="5731868"/>
            <a:ext cx="70339" cy="5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 descr="Image result for compa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8958" y="5132010"/>
            <a:ext cx="394855" cy="394855"/>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41006" y="5570476"/>
            <a:ext cx="6773304" cy="1175290"/>
          </a:xfrm>
          <a:prstGeom prst="roundRect">
            <a:avLst>
              <a:gd name="adj" fmla="val 97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2400" b="1" dirty="0">
                <a:solidFill>
                  <a:schemeClr val="tx1"/>
                </a:solidFill>
                <a:latin typeface="Sassoon Penpals" panose="02000400000000000000" pitchFamily="50" charset="0"/>
              </a:rPr>
              <a:t>Chronology </a:t>
            </a:r>
          </a:p>
        </p:txBody>
      </p:sp>
      <p:pic>
        <p:nvPicPr>
          <p:cNvPr id="34"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6984" y="5579697"/>
            <a:ext cx="490360" cy="49036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AutoShape 2"/>
          <p:cNvCxnSpPr>
            <a:cxnSpLocks noChangeShapeType="1"/>
            <a:stCxn id="33" idx="1"/>
            <a:endCxn id="33" idx="3"/>
          </p:cNvCxnSpPr>
          <p:nvPr/>
        </p:nvCxnSpPr>
        <p:spPr bwMode="auto">
          <a:xfrm>
            <a:off x="141006" y="6158121"/>
            <a:ext cx="6773304" cy="0"/>
          </a:xfrm>
          <a:prstGeom prst="straightConnector1">
            <a:avLst/>
          </a:prstGeom>
          <a:noFill/>
          <a:ln w="5715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 name="Rectangle 3"/>
          <p:cNvSpPr>
            <a:spLocks noChangeArrowheads="1"/>
          </p:cNvSpPr>
          <p:nvPr/>
        </p:nvSpPr>
        <p:spPr bwMode="auto">
          <a:xfrm>
            <a:off x="3523805" y="5667858"/>
            <a:ext cx="874070" cy="195438"/>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present</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7" name="AutoShape 4"/>
          <p:cNvSpPr>
            <a:spLocks noChangeArrowheads="1"/>
          </p:cNvSpPr>
          <p:nvPr/>
        </p:nvSpPr>
        <p:spPr bwMode="auto">
          <a:xfrm>
            <a:off x="5067422" y="5668007"/>
            <a:ext cx="1157748" cy="195289"/>
          </a:xfrm>
          <a:prstGeom prst="homePlate">
            <a:avLst>
              <a:gd name="adj" fmla="val 55220"/>
            </a:avLst>
          </a:prstGeom>
          <a:solidFill>
            <a:schemeClr val="accent6">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Future</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38" name="AutoShape 5"/>
          <p:cNvSpPr>
            <a:spLocks noChangeArrowheads="1"/>
          </p:cNvSpPr>
          <p:nvPr/>
        </p:nvSpPr>
        <p:spPr bwMode="auto">
          <a:xfrm flipH="1">
            <a:off x="1594227" y="5660336"/>
            <a:ext cx="1386545" cy="202960"/>
          </a:xfrm>
          <a:prstGeom prst="homePlate">
            <a:avLst>
              <a:gd name="adj" fmla="val 55220"/>
            </a:avLst>
          </a:prstGeom>
          <a:solidFill>
            <a:schemeClr val="accent4">
              <a:lumMod val="40000"/>
              <a:lumOff val="6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The past         History</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0" name="Rectangle 6"/>
          <p:cNvSpPr>
            <a:spLocks noChangeArrowheads="1"/>
          </p:cNvSpPr>
          <p:nvPr/>
        </p:nvSpPr>
        <p:spPr bwMode="auto">
          <a:xfrm>
            <a:off x="2325393" y="6460059"/>
            <a:ext cx="933110" cy="205410"/>
          </a:xfrm>
          <a:prstGeom prst="rect">
            <a:avLst/>
          </a:prstGeom>
          <a:solidFill>
            <a:schemeClr val="accent4">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I was born</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sp>
        <p:nvSpPr>
          <p:cNvPr id="41" name="Rectangle 7"/>
          <p:cNvSpPr>
            <a:spLocks noChangeArrowheads="1"/>
          </p:cNvSpPr>
          <p:nvPr/>
        </p:nvSpPr>
        <p:spPr bwMode="auto">
          <a:xfrm>
            <a:off x="1274326" y="6340896"/>
            <a:ext cx="956019" cy="324573"/>
          </a:xfrm>
          <a:prstGeom prst="rect">
            <a:avLst/>
          </a:prstGeom>
          <a:solidFill>
            <a:schemeClr val="accent4">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My parents/</a:t>
            </a:r>
            <a:r>
              <a:rPr kumimoji="0" lang="en-US" altLang="en-US" sz="1000" b="0" i="0" u="none" strike="noStrike" cap="none" normalizeH="0" baseline="0" dirty="0" err="1">
                <a:ln>
                  <a:noFill/>
                </a:ln>
                <a:solidFill>
                  <a:srgbClr val="000000"/>
                </a:solidFill>
                <a:effectLst/>
                <a:latin typeface="Sassoon Penpals Joined" panose="02000400000000000000" pitchFamily="50" charset="0"/>
              </a:rPr>
              <a:t>carers</a:t>
            </a:r>
            <a:r>
              <a:rPr kumimoji="0" lang="en-US" altLang="en-US" sz="1000" b="0" i="0" u="none" strike="noStrike" cap="none" normalizeH="0" baseline="0" dirty="0">
                <a:ln>
                  <a:noFill/>
                </a:ln>
                <a:solidFill>
                  <a:srgbClr val="000000"/>
                </a:solidFill>
                <a:effectLst/>
                <a:latin typeface="Sassoon Penpals Joined" panose="02000400000000000000" pitchFamily="50" charset="0"/>
              </a:rPr>
              <a:t> were born</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2" name="Rectangle 8"/>
          <p:cNvSpPr>
            <a:spLocks noChangeArrowheads="1"/>
          </p:cNvSpPr>
          <p:nvPr/>
        </p:nvSpPr>
        <p:spPr bwMode="auto">
          <a:xfrm>
            <a:off x="4592982" y="6464087"/>
            <a:ext cx="1144863" cy="215788"/>
          </a:xfrm>
          <a:prstGeom prst="rect">
            <a:avLst/>
          </a:prstGeom>
          <a:solidFill>
            <a:schemeClr val="accent6">
              <a:lumMod val="20000"/>
              <a:lumOff val="8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move up classes</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3" name="Rectangle 9"/>
          <p:cNvSpPr>
            <a:spLocks noChangeArrowheads="1"/>
          </p:cNvSpPr>
          <p:nvPr/>
        </p:nvSpPr>
        <p:spPr bwMode="auto">
          <a:xfrm>
            <a:off x="5918518" y="6273104"/>
            <a:ext cx="933110" cy="399617"/>
          </a:xfrm>
          <a:prstGeom prst="rect">
            <a:avLst/>
          </a:prstGeom>
          <a:solidFill>
            <a:schemeClr val="accent6">
              <a:lumMod val="60000"/>
              <a:lumOff val="40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I will go to secondary school</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sp>
        <p:nvSpPr>
          <p:cNvPr id="45" name="Rectangle 10"/>
          <p:cNvSpPr>
            <a:spLocks noChangeArrowheads="1"/>
          </p:cNvSpPr>
          <p:nvPr/>
        </p:nvSpPr>
        <p:spPr bwMode="auto">
          <a:xfrm>
            <a:off x="3506363" y="6464087"/>
            <a:ext cx="874070" cy="205410"/>
          </a:xfrm>
          <a:prstGeom prst="rect">
            <a:avLst/>
          </a:prstGeom>
          <a:no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assoon Penpals Joined" panose="02000400000000000000" pitchFamily="50" charset="0"/>
              </a:rPr>
              <a:t>Now</a:t>
            </a:r>
            <a:endParaRPr kumimoji="0" lang="en-US" altLang="en-US" sz="1800" b="0" i="0" u="none" strike="noStrike" cap="none" normalizeH="0" baseline="0">
              <a:ln>
                <a:noFill/>
              </a:ln>
              <a:solidFill>
                <a:schemeClr val="tx1"/>
              </a:solidFill>
              <a:effectLst/>
              <a:latin typeface="Sassoon Penpals Joined" panose="02000400000000000000" pitchFamily="50" charset="0"/>
            </a:endParaRPr>
          </a:p>
        </p:txBody>
      </p:sp>
      <p:pic>
        <p:nvPicPr>
          <p:cNvPr id="46" name="Picture 45"/>
          <p:cNvPicPr>
            <a:picLocks noChangeAspect="1"/>
          </p:cNvPicPr>
          <p:nvPr/>
        </p:nvPicPr>
        <p:blipFill>
          <a:blip r:embed="rId8"/>
          <a:stretch>
            <a:fillRect/>
          </a:stretch>
        </p:blipFill>
        <p:spPr>
          <a:xfrm>
            <a:off x="3627465" y="5910190"/>
            <a:ext cx="666750" cy="518144"/>
          </a:xfrm>
          <a:prstGeom prst="rect">
            <a:avLst/>
          </a:prstGeom>
        </p:spPr>
      </p:pic>
      <p:pic>
        <p:nvPicPr>
          <p:cNvPr id="50" name="Picture 49"/>
          <p:cNvPicPr>
            <a:picLocks noChangeAspect="1"/>
          </p:cNvPicPr>
          <p:nvPr/>
        </p:nvPicPr>
        <p:blipFill>
          <a:blip r:embed="rId9"/>
          <a:stretch>
            <a:fillRect/>
          </a:stretch>
        </p:blipFill>
        <p:spPr>
          <a:xfrm>
            <a:off x="4552252" y="5910224"/>
            <a:ext cx="692153" cy="518110"/>
          </a:xfrm>
          <a:prstGeom prst="rect">
            <a:avLst/>
          </a:prstGeom>
        </p:spPr>
      </p:pic>
      <p:pic>
        <p:nvPicPr>
          <p:cNvPr id="51" name="Picture 12" descr="Image result for secondary school pupil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9618" y="5914118"/>
            <a:ext cx="545787" cy="31187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Image result for bab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12687" y="5917584"/>
            <a:ext cx="645816" cy="432109"/>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7"/>
          <p:cNvSpPr>
            <a:spLocks noChangeArrowheads="1"/>
          </p:cNvSpPr>
          <p:nvPr/>
        </p:nvSpPr>
        <p:spPr bwMode="auto">
          <a:xfrm>
            <a:off x="460275" y="6448203"/>
            <a:ext cx="662327" cy="197922"/>
          </a:xfrm>
          <a:prstGeom prst="rect">
            <a:avLst/>
          </a:prstGeom>
          <a:solidFill>
            <a:schemeClr val="accent4">
              <a:lumMod val="75000"/>
            </a:schemeClr>
          </a:solidFill>
          <a:ln w="254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Sassoon Penpals Joined" panose="02000400000000000000" pitchFamily="50" charset="0"/>
              </a:rPr>
              <a:t>Long ago</a:t>
            </a:r>
            <a:endParaRPr kumimoji="0" lang="en-US" altLang="en-US" sz="1800" b="0" i="0" u="none" strike="noStrike" cap="none" normalizeH="0" baseline="0" dirty="0">
              <a:ln>
                <a:noFill/>
              </a:ln>
              <a:solidFill>
                <a:schemeClr val="tx1"/>
              </a:solidFill>
              <a:effectLst/>
              <a:latin typeface="Sassoon Penpals Joined" panose="02000400000000000000" pitchFamily="50" charset="0"/>
            </a:endParaRPr>
          </a:p>
        </p:txBody>
      </p:sp>
      <p:pic>
        <p:nvPicPr>
          <p:cNvPr id="55" name="Picture 2" descr="Image result for great fire of lond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006" y="5932936"/>
            <a:ext cx="722107" cy="4726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ow Growing Your Knowledge Can Grow Your Business - Business Marketing  Engine"/>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19420" t="9325" r="15329" b="17166"/>
          <a:stretch/>
        </p:blipFill>
        <p:spPr bwMode="auto">
          <a:xfrm>
            <a:off x="4964154" y="3687834"/>
            <a:ext cx="45537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ee the source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88216" y="3709662"/>
            <a:ext cx="1184818" cy="15797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ee the source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26179" y="3667923"/>
            <a:ext cx="1255801" cy="167335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ee the source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3621" y="4080350"/>
            <a:ext cx="1972500" cy="114994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 descr="Image result for UK Flag. Size: 161 x 100. Source: finehdwallpapers.blogspot.co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66305" y="147236"/>
            <a:ext cx="840104" cy="52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9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2697" y="1421005"/>
            <a:ext cx="9180188" cy="4015991"/>
            <a:chOff x="352697" y="2321005"/>
            <a:chExt cx="9180188" cy="4015991"/>
          </a:xfrm>
        </p:grpSpPr>
        <p:sp>
          <p:nvSpPr>
            <p:cNvPr id="26" name="Rectangle 25"/>
            <p:cNvSpPr/>
            <p:nvPr/>
          </p:nvSpPr>
          <p:spPr>
            <a:xfrm>
              <a:off x="352697" y="2321005"/>
              <a:ext cx="9180188" cy="221599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GB" sz="13800" b="1" dirty="0">
                  <a:latin typeface="Sassoon Penpals" panose="02000400000000000000" pitchFamily="50" charset="0"/>
                </a:rPr>
                <a:t>Year 2</a:t>
              </a:r>
            </a:p>
          </p:txBody>
        </p:sp>
        <p:pic>
          <p:nvPicPr>
            <p:cNvPr id="29" name="Picture 2" descr="Pevensey and Westham schoo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791" y="4536996"/>
              <a:ext cx="1800000"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87232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3307</TotalTime>
  <Words>2864</Words>
  <Application>Microsoft Office PowerPoint</Application>
  <PresentationFormat>A4 Paper (210x297 mm)</PresentationFormat>
  <Paragraphs>959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Sassoon Penpals</vt:lpstr>
      <vt:lpstr>Sassoon Penpals Joined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Pevensey and Westham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mcarter</dc:creator>
  <cp:lastModifiedBy>Josh Macdonald</cp:lastModifiedBy>
  <cp:revision>302</cp:revision>
  <cp:lastPrinted>2023-05-26T10:39:35Z</cp:lastPrinted>
  <dcterms:created xsi:type="dcterms:W3CDTF">2021-01-16T16:53:53Z</dcterms:created>
  <dcterms:modified xsi:type="dcterms:W3CDTF">2024-04-04T12:37:32Z</dcterms:modified>
</cp:coreProperties>
</file>