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318" r:id="rId2"/>
    <p:sldId id="332" r:id="rId3"/>
    <p:sldId id="333" r:id="rId4"/>
    <p:sldId id="334" r:id="rId5"/>
    <p:sldId id="337" r:id="rId6"/>
    <p:sldId id="338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F165F1"/>
    <a:srgbClr val="F8AEF8"/>
    <a:srgbClr val="D628A8"/>
    <a:srgbClr val="FEF4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FE5B1B-942D-41C2-A35E-77C82422BD34}" type="datetimeFigureOut">
              <a:rPr lang="en-GB" smtClean="0"/>
              <a:t>19/05/2024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DEF801-BF70-4530-AE31-BD4345CDC8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530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ECC6B3-EC6E-47D6-AB75-4ED80AA5906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59613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ECC6B3-EC6E-47D6-AB75-4ED80AA5906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76106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ECC6B3-EC6E-47D6-AB75-4ED80AA5906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80046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ECC6B3-EC6E-47D6-AB75-4ED80AA5906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76144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ECC6B3-EC6E-47D6-AB75-4ED80AA5906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6572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ECC6B3-EC6E-47D6-AB75-4ED80AA5906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1785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 Rounded MT Bold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3BB1766E-2C4C-401C-A9AA-C99F89171007}" type="datetimeFigureOut">
              <a:rPr lang="en-GB" smtClean="0"/>
              <a:pPr/>
              <a:t>19/05/2024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C2CA7E74-DCDF-41BB-9BA3-9A88F572D2C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282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BB1766E-2C4C-401C-A9AA-C99F89171007}" type="datetimeFigureOut">
              <a:rPr lang="en-GB" smtClean="0"/>
              <a:t>19/05/2024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2CA7E74-DCDF-41BB-9BA3-9A88F572D2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8927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BB1766E-2C4C-401C-A9AA-C99F89171007}" type="datetimeFigureOut">
              <a:rPr lang="en-GB" smtClean="0"/>
              <a:t>19/05/2024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2CA7E74-DCDF-41BB-9BA3-9A88F572D2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3061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BB1766E-2C4C-401C-A9AA-C99F89171007}" type="datetimeFigureOut">
              <a:rPr lang="en-GB" smtClean="0"/>
              <a:t>19/05/2024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2CA7E74-DCDF-41BB-9BA3-9A88F572D2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5452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BB1766E-2C4C-401C-A9AA-C99F89171007}" type="datetimeFigureOut">
              <a:rPr lang="en-GB" smtClean="0"/>
              <a:t>19/05/2024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2CA7E74-DCDF-41BB-9BA3-9A88F572D2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2485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BB1766E-2C4C-401C-A9AA-C99F89171007}" type="datetimeFigureOut">
              <a:rPr lang="en-GB" smtClean="0"/>
              <a:t>19/05/2024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2CA7E74-DCDF-41BB-9BA3-9A88F572D2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086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BB1766E-2C4C-401C-A9AA-C99F89171007}" type="datetimeFigureOut">
              <a:rPr lang="en-GB" smtClean="0"/>
              <a:t>19/05/2024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2CA7E74-DCDF-41BB-9BA3-9A88F572D2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5685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BB1766E-2C4C-401C-A9AA-C99F89171007}" type="datetimeFigureOut">
              <a:rPr lang="en-GB" smtClean="0"/>
              <a:t>19/05/2024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2CA7E74-DCDF-41BB-9BA3-9A88F572D2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6050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BB1766E-2C4C-401C-A9AA-C99F89171007}" type="datetimeFigureOut">
              <a:rPr lang="en-GB" smtClean="0"/>
              <a:t>19/05/2024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2CA7E74-DCDF-41BB-9BA3-9A88F572D2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1087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BB1766E-2C4C-401C-A9AA-C99F89171007}" type="datetimeFigureOut">
              <a:rPr lang="en-GB" smtClean="0"/>
              <a:t>19/05/2024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2CA7E74-DCDF-41BB-9BA3-9A88F572D2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4372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BB1766E-2C4C-401C-A9AA-C99F89171007}" type="datetimeFigureOut">
              <a:rPr lang="en-GB" smtClean="0"/>
              <a:t>19/05/2024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2CA7E74-DCDF-41BB-9BA3-9A88F572D2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8121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3466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Arial Rounded MT Bold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0.png"/><Relationship Id="rId10" Type="http://schemas.openxmlformats.org/officeDocument/2006/relationships/image" Target="../media/image14.png"/><Relationship Id="rId4" Type="http://schemas.openxmlformats.org/officeDocument/2006/relationships/image" Target="../media/image3.pn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3.png"/><Relationship Id="rId10" Type="http://schemas.openxmlformats.org/officeDocument/2006/relationships/image" Target="../media/image19.png"/><Relationship Id="rId4" Type="http://schemas.openxmlformats.org/officeDocument/2006/relationships/image" Target="../media/image2.jpeg"/><Relationship Id="rId9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21.png"/><Relationship Id="rId10" Type="http://schemas.openxmlformats.org/officeDocument/2006/relationships/image" Target="../media/image25.png"/><Relationship Id="rId4" Type="http://schemas.openxmlformats.org/officeDocument/2006/relationships/image" Target="../media/image3.png"/><Relationship Id="rId9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21.png"/><Relationship Id="rId10" Type="http://schemas.openxmlformats.org/officeDocument/2006/relationships/image" Target="../media/image29.png"/><Relationship Id="rId4" Type="http://schemas.openxmlformats.org/officeDocument/2006/relationships/image" Target="../media/image3.png"/><Relationship Id="rId9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1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11" Type="http://schemas.openxmlformats.org/officeDocument/2006/relationships/image" Target="../media/image34.png"/><Relationship Id="rId5" Type="http://schemas.openxmlformats.org/officeDocument/2006/relationships/image" Target="../media/image21.png"/><Relationship Id="rId10" Type="http://schemas.openxmlformats.org/officeDocument/2006/relationships/image" Target="../media/image33.jpeg"/><Relationship Id="rId4" Type="http://schemas.openxmlformats.org/officeDocument/2006/relationships/image" Target="../media/image3.png"/><Relationship Id="rId9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3500">
              <a:srgbClr val="F165F1"/>
            </a:gs>
            <a:gs pos="7000">
              <a:srgbClr val="F8AEF8"/>
            </a:gs>
            <a:gs pos="100000">
              <a:srgbClr val="F8AEF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256553" y="136775"/>
            <a:ext cx="91662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ssoon Penpals Joined" panose="02000400000000000000" pitchFamily="50" charset="0"/>
                <a:ea typeface="+mn-ea"/>
                <a:cs typeface="+mn-cs"/>
              </a:rPr>
              <a:t>Year 1 RSHE Life skills – Economic Wellbeing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D586D81-8012-4C27-80B0-519B38205F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84367" y="167598"/>
            <a:ext cx="791024" cy="791024"/>
          </a:xfrm>
          <a:prstGeom prst="rect">
            <a:avLst/>
          </a:prstGeom>
        </p:spPr>
      </p:pic>
      <p:sp>
        <p:nvSpPr>
          <p:cNvPr id="20" name="Oval 19">
            <a:extLst>
              <a:ext uri="{FF2B5EF4-FFF2-40B4-BE49-F238E27FC236}">
                <a16:creationId xmlns:a16="http://schemas.microsoft.com/office/drawing/2014/main" id="{1886C8C0-D296-41A4-821C-71BB14F424C8}"/>
              </a:ext>
            </a:extLst>
          </p:cNvPr>
          <p:cNvSpPr/>
          <p:nvPr/>
        </p:nvSpPr>
        <p:spPr>
          <a:xfrm>
            <a:off x="10432345" y="177440"/>
            <a:ext cx="786508" cy="73859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ssoon Penpals" panose="02000400000000000000" pitchFamily="50" charset="0"/>
                <a:ea typeface="+mn-ea"/>
                <a:cs typeface="+mn-cs"/>
              </a:rPr>
              <a:t>RSHE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assoon Penpals" panose="02000400000000000000" pitchFamily="50" charset="0"/>
              <a:ea typeface="+mn-ea"/>
              <a:cs typeface="+mn-cs"/>
            </a:endParaRPr>
          </a:p>
        </p:txBody>
      </p:sp>
      <p:sp>
        <p:nvSpPr>
          <p:cNvPr id="23" name="Rounded Rectangle 15">
            <a:extLst>
              <a:ext uri="{FF2B5EF4-FFF2-40B4-BE49-F238E27FC236}">
                <a16:creationId xmlns:a16="http://schemas.microsoft.com/office/drawing/2014/main" id="{6B9F6610-CE75-4E7D-90FE-CF74BE7A1DD4}"/>
              </a:ext>
            </a:extLst>
          </p:cNvPr>
          <p:cNvSpPr/>
          <p:nvPr/>
        </p:nvSpPr>
        <p:spPr>
          <a:xfrm>
            <a:off x="7828378" y="1035257"/>
            <a:ext cx="4073180" cy="3004847"/>
          </a:xfrm>
          <a:prstGeom prst="roundRect">
            <a:avLst>
              <a:gd name="adj" fmla="val 973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spcAft>
                <a:spcPts val="600"/>
              </a:spcAft>
            </a:pPr>
            <a:r>
              <a:rPr lang="en-GB" sz="2400" b="1" dirty="0">
                <a:solidFill>
                  <a:schemeClr val="tx1"/>
                </a:solidFill>
                <a:latin typeface="Sassoon Penpals" panose="02000400000000000000" pitchFamily="50" charset="0"/>
              </a:rPr>
              <a:t>Vocabulary</a:t>
            </a:r>
          </a:p>
        </p:txBody>
      </p:sp>
      <p:pic>
        <p:nvPicPr>
          <p:cNvPr id="24" name="Picture 10" descr="Free Scrabble Words Cliparts, Download Free Clip Art, Free Clip Art on  Clipart Library">
            <a:extLst>
              <a:ext uri="{FF2B5EF4-FFF2-40B4-BE49-F238E27FC236}">
                <a16:creationId xmlns:a16="http://schemas.microsoft.com/office/drawing/2014/main" id="{B994AFEE-53DC-4760-81E9-54850E53ED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51" t="2083" r="21928"/>
          <a:stretch/>
        </p:blipFill>
        <p:spPr bwMode="auto">
          <a:xfrm>
            <a:off x="11218853" y="1189136"/>
            <a:ext cx="525949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630CF98F-208F-44B9-9C09-366B7D669446}"/>
              </a:ext>
            </a:extLst>
          </p:cNvPr>
          <p:cNvSpPr txBox="1"/>
          <p:nvPr/>
        </p:nvSpPr>
        <p:spPr>
          <a:xfrm>
            <a:off x="8125114" y="1651590"/>
            <a:ext cx="1620000" cy="21595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"/>
              </a:spcAft>
            </a:pPr>
            <a:r>
              <a:rPr lang="en-GB" sz="2100" dirty="0">
                <a:solidFill>
                  <a:srgbClr val="0000FF"/>
                </a:solidFill>
                <a:latin typeface="Sassoon Penpals" panose="02000400000000000000" pitchFamily="50" charset="0"/>
              </a:rPr>
              <a:t>bank</a:t>
            </a:r>
          </a:p>
          <a:p>
            <a:pPr>
              <a:spcAft>
                <a:spcPts val="200"/>
              </a:spcAft>
            </a:pPr>
            <a:r>
              <a:rPr lang="en-GB" sz="2100" dirty="0">
                <a:solidFill>
                  <a:srgbClr val="0000FF"/>
                </a:solidFill>
                <a:latin typeface="Sassoon Penpals" panose="02000400000000000000" pitchFamily="50" charset="0"/>
              </a:rPr>
              <a:t>cash</a:t>
            </a:r>
          </a:p>
          <a:p>
            <a:pPr>
              <a:spcAft>
                <a:spcPts val="200"/>
              </a:spcAft>
            </a:pPr>
            <a:r>
              <a:rPr lang="en-GB" sz="2100" dirty="0">
                <a:solidFill>
                  <a:srgbClr val="0000FF"/>
                </a:solidFill>
                <a:latin typeface="Sassoon Penpals" panose="02000400000000000000" pitchFamily="50" charset="0"/>
              </a:rPr>
              <a:t>earn</a:t>
            </a:r>
          </a:p>
          <a:p>
            <a:pPr>
              <a:spcAft>
                <a:spcPts val="200"/>
              </a:spcAft>
            </a:pPr>
            <a:r>
              <a:rPr lang="en-GB" sz="2100" dirty="0">
                <a:solidFill>
                  <a:srgbClr val="0000FF"/>
                </a:solidFill>
                <a:latin typeface="Sassoon Penpals" panose="02000400000000000000" pitchFamily="50" charset="0"/>
              </a:rPr>
              <a:t>job</a:t>
            </a:r>
          </a:p>
          <a:p>
            <a:pPr>
              <a:spcAft>
                <a:spcPts val="200"/>
              </a:spcAft>
            </a:pPr>
            <a:r>
              <a:rPr lang="en-GB" sz="2100" dirty="0">
                <a:solidFill>
                  <a:srgbClr val="0000FF"/>
                </a:solidFill>
                <a:latin typeface="Sassoon Penpals" panose="02000400000000000000" pitchFamily="50" charset="0"/>
              </a:rPr>
              <a:t>money</a:t>
            </a:r>
          </a:p>
          <a:p>
            <a:pPr>
              <a:spcAft>
                <a:spcPts val="200"/>
              </a:spcAft>
            </a:pPr>
            <a:r>
              <a:rPr lang="en-GB" sz="2100" dirty="0">
                <a:solidFill>
                  <a:srgbClr val="0000FF"/>
                </a:solidFill>
                <a:latin typeface="Sassoon Penpals" panose="02000400000000000000" pitchFamily="50" charset="0"/>
              </a:rPr>
              <a:t>notes</a:t>
            </a:r>
          </a:p>
        </p:txBody>
      </p:sp>
      <p:grpSp>
        <p:nvGrpSpPr>
          <p:cNvPr id="29" name="Group 2">
            <a:extLst>
              <a:ext uri="{FF2B5EF4-FFF2-40B4-BE49-F238E27FC236}">
                <a16:creationId xmlns:a16="http://schemas.microsoft.com/office/drawing/2014/main" id="{26111A11-67C8-41C9-90DF-33CC25535D3B}"/>
              </a:ext>
            </a:extLst>
          </p:cNvPr>
          <p:cNvGrpSpPr>
            <a:grpSpLocks/>
          </p:cNvGrpSpPr>
          <p:nvPr/>
        </p:nvGrpSpPr>
        <p:grpSpPr bwMode="auto">
          <a:xfrm>
            <a:off x="9569564" y="148305"/>
            <a:ext cx="791024" cy="785519"/>
            <a:chOff x="108331873" y="108311296"/>
            <a:chExt cx="2965768" cy="2945027"/>
          </a:xfrm>
        </p:grpSpPr>
        <p:sp>
          <p:nvSpPr>
            <p:cNvPr id="30" name="Oval 3">
              <a:extLst>
                <a:ext uri="{FF2B5EF4-FFF2-40B4-BE49-F238E27FC236}">
                  <a16:creationId xmlns:a16="http://schemas.microsoft.com/office/drawing/2014/main" id="{BC7FA3E2-F3A9-44FA-B4FD-C869B018FC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450346" y="108412767"/>
              <a:ext cx="2718148" cy="2718148"/>
            </a:xfrm>
            <a:prstGeom prst="ellipse">
              <a:avLst/>
            </a:prstGeom>
            <a:solidFill>
              <a:srgbClr val="FFFFFF"/>
            </a:solidFill>
            <a:ln w="25400" algn="ctr">
              <a:solidFill>
                <a:srgbClr val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31" name="Picture 4">
              <a:extLst>
                <a:ext uri="{FF2B5EF4-FFF2-40B4-BE49-F238E27FC236}">
                  <a16:creationId xmlns:a16="http://schemas.microsoft.com/office/drawing/2014/main" id="{A7EDB299-6FC3-4358-A362-AD913E29F98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331873" y="108311296"/>
              <a:ext cx="2965768" cy="29450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</p:grpSp>
      <p:sp>
        <p:nvSpPr>
          <p:cNvPr id="32" name="Rounded Rectangle 38">
            <a:extLst>
              <a:ext uri="{FF2B5EF4-FFF2-40B4-BE49-F238E27FC236}">
                <a16:creationId xmlns:a16="http://schemas.microsoft.com/office/drawing/2014/main" id="{5E528594-4517-4805-94B7-FEE8B241A7D2}"/>
              </a:ext>
            </a:extLst>
          </p:cNvPr>
          <p:cNvSpPr/>
          <p:nvPr/>
        </p:nvSpPr>
        <p:spPr>
          <a:xfrm>
            <a:off x="313266" y="1035257"/>
            <a:ext cx="7358356" cy="3033502"/>
          </a:xfrm>
          <a:prstGeom prst="roundRect">
            <a:avLst>
              <a:gd name="adj" fmla="val 973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spcAft>
                <a:spcPts val="600"/>
              </a:spcAft>
            </a:pPr>
            <a:r>
              <a:rPr lang="en-GB" sz="2400" b="1" dirty="0">
                <a:solidFill>
                  <a:schemeClr val="tx1"/>
                </a:solidFill>
                <a:latin typeface="Sassoon Penpals" panose="02000400000000000000" pitchFamily="50" charset="0"/>
              </a:rPr>
              <a:t>Learning sequence</a:t>
            </a:r>
          </a:p>
          <a:p>
            <a:pPr marL="360000" lvl="0" indent="-360000">
              <a:spcAft>
                <a:spcPts val="200"/>
              </a:spcAft>
              <a:buFont typeface="+mj-lt"/>
              <a:buAutoNum type="arabicParenR"/>
            </a:pPr>
            <a:r>
              <a:rPr lang="en-GB" sz="2100" dirty="0">
                <a:solidFill>
                  <a:schemeClr val="tx1"/>
                </a:solidFill>
                <a:latin typeface="Sassoon Penpals" panose="02000400000000000000" pitchFamily="50" charset="0"/>
              </a:rPr>
              <a:t>To discover what money is and how it helps us.</a:t>
            </a:r>
          </a:p>
          <a:p>
            <a:pPr marL="342900" indent="-342900">
              <a:spcAft>
                <a:spcPts val="200"/>
              </a:spcAft>
              <a:buFont typeface="+mj-lt"/>
              <a:buAutoNum type="arabicParenR"/>
            </a:pPr>
            <a:r>
              <a:rPr lang="en-GB" sz="2100" dirty="0">
                <a:solidFill>
                  <a:schemeClr val="tx1"/>
                </a:solidFill>
                <a:latin typeface="Sassoon Penpals" panose="02000400000000000000" pitchFamily="50" charset="0"/>
              </a:rPr>
              <a:t>To begin to understand the differences between spending and saving money.</a:t>
            </a:r>
          </a:p>
          <a:p>
            <a:pPr marL="342900" indent="-342900">
              <a:spcAft>
                <a:spcPts val="200"/>
              </a:spcAft>
              <a:buFont typeface="+mj-lt"/>
              <a:buAutoNum type="arabicParenR"/>
            </a:pPr>
            <a:r>
              <a:rPr lang="en-GB" sz="2100" dirty="0">
                <a:solidFill>
                  <a:schemeClr val="tx1"/>
                </a:solidFill>
                <a:latin typeface="Sassoon Penpals" panose="02000400000000000000" pitchFamily="50" charset="0"/>
              </a:rPr>
              <a:t>Transition</a:t>
            </a:r>
          </a:p>
          <a:p>
            <a:pPr marL="342900" indent="-342900">
              <a:spcAft>
                <a:spcPts val="200"/>
              </a:spcAft>
              <a:buFont typeface="+mj-lt"/>
              <a:buAutoNum type="arabicParenR"/>
            </a:pPr>
            <a:endParaRPr lang="en-GB" dirty="0">
              <a:solidFill>
                <a:schemeClr val="tx1"/>
              </a:solidFill>
              <a:latin typeface="Sassoon Penpals" panose="02000400000000000000" pitchFamily="50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7DF5DD4-232D-4F3F-BD22-F9CC9A936414}"/>
              </a:ext>
            </a:extLst>
          </p:cNvPr>
          <p:cNvSpPr txBox="1"/>
          <p:nvPr/>
        </p:nvSpPr>
        <p:spPr>
          <a:xfrm>
            <a:off x="9664367" y="1651590"/>
            <a:ext cx="1620000" cy="21595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"/>
              </a:spcAft>
            </a:pPr>
            <a:r>
              <a:rPr lang="en-GB" sz="2100" dirty="0">
                <a:solidFill>
                  <a:srgbClr val="0000FF"/>
                </a:solidFill>
                <a:latin typeface="Sassoon Penpals" panose="02000400000000000000" pitchFamily="50" charset="0"/>
              </a:rPr>
              <a:t>pocket money</a:t>
            </a:r>
          </a:p>
          <a:p>
            <a:pPr>
              <a:spcAft>
                <a:spcPts val="200"/>
              </a:spcAft>
            </a:pPr>
            <a:r>
              <a:rPr lang="en-GB" sz="2100" dirty="0">
                <a:solidFill>
                  <a:srgbClr val="0000FF"/>
                </a:solidFill>
                <a:latin typeface="Sassoon Penpals" panose="02000400000000000000" pitchFamily="50" charset="0"/>
              </a:rPr>
              <a:t>safe</a:t>
            </a:r>
          </a:p>
          <a:p>
            <a:pPr>
              <a:spcAft>
                <a:spcPts val="200"/>
              </a:spcAft>
            </a:pPr>
            <a:r>
              <a:rPr lang="en-GB" sz="2100" dirty="0">
                <a:solidFill>
                  <a:srgbClr val="0000FF"/>
                </a:solidFill>
                <a:latin typeface="Sassoon Penpals" panose="02000400000000000000" pitchFamily="50" charset="0"/>
              </a:rPr>
              <a:t>save</a:t>
            </a:r>
          </a:p>
          <a:p>
            <a:pPr>
              <a:spcAft>
                <a:spcPts val="200"/>
              </a:spcAft>
            </a:pPr>
            <a:r>
              <a:rPr lang="en-GB" sz="2100" dirty="0">
                <a:solidFill>
                  <a:srgbClr val="0000FF"/>
                </a:solidFill>
                <a:latin typeface="Sassoon Penpals" panose="02000400000000000000" pitchFamily="50" charset="0"/>
              </a:rPr>
              <a:t>skill</a:t>
            </a:r>
          </a:p>
          <a:p>
            <a:pPr>
              <a:spcAft>
                <a:spcPts val="200"/>
              </a:spcAft>
            </a:pPr>
            <a:r>
              <a:rPr lang="en-GB" sz="2100" dirty="0">
                <a:solidFill>
                  <a:srgbClr val="0000FF"/>
                </a:solidFill>
                <a:latin typeface="Sassoon Penpals" panose="02000400000000000000" pitchFamily="50" charset="0"/>
              </a:rPr>
              <a:t>spend</a:t>
            </a:r>
          </a:p>
          <a:p>
            <a:pPr>
              <a:spcAft>
                <a:spcPts val="200"/>
              </a:spcAft>
            </a:pPr>
            <a:r>
              <a:rPr lang="en-GB" sz="2100" dirty="0">
                <a:solidFill>
                  <a:srgbClr val="0000FF"/>
                </a:solidFill>
                <a:latin typeface="Sassoon Penpals" panose="02000400000000000000" pitchFamily="50" charset="0"/>
              </a:rPr>
              <a:t>value</a:t>
            </a:r>
          </a:p>
        </p:txBody>
      </p:sp>
      <p:sp>
        <p:nvSpPr>
          <p:cNvPr id="34" name="Rounded Rectangle 11">
            <a:extLst>
              <a:ext uri="{FF2B5EF4-FFF2-40B4-BE49-F238E27FC236}">
                <a16:creationId xmlns:a16="http://schemas.microsoft.com/office/drawing/2014/main" id="{CBA332DF-A518-41D9-B3D2-BF72A3B12D5C}"/>
              </a:ext>
            </a:extLst>
          </p:cNvPr>
          <p:cNvSpPr/>
          <p:nvPr/>
        </p:nvSpPr>
        <p:spPr>
          <a:xfrm>
            <a:off x="313266" y="4259356"/>
            <a:ext cx="8347911" cy="2424274"/>
          </a:xfrm>
          <a:prstGeom prst="roundRect">
            <a:avLst>
              <a:gd name="adj" fmla="val 4431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numCol="2" spcCol="360000" rtlCol="0" anchor="t" anchorCtr="0"/>
          <a:lstStyle/>
          <a:p>
            <a:pPr marL="342900" lvl="0" indent="-342900">
              <a:spcAft>
                <a:spcPts val="200"/>
              </a:spcAft>
              <a:buAutoNum type="arabicParenR"/>
            </a:pPr>
            <a:endParaRPr lang="en-GB" sz="1600" dirty="0">
              <a:solidFill>
                <a:schemeClr val="tx1"/>
              </a:solidFill>
              <a:latin typeface="Sassoon Penpals" panose="02000400000000000000" pitchFamily="50" charset="0"/>
            </a:endParaRPr>
          </a:p>
          <a:p>
            <a:pPr marL="342900" lvl="0" indent="-342900">
              <a:spcAft>
                <a:spcPts val="200"/>
              </a:spcAft>
              <a:buAutoNum type="arabicParenR"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assoon Penpals" panose="02000400000000000000" pitchFamily="50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011F620-5AF5-470E-994A-5655B43A91F1}"/>
              </a:ext>
            </a:extLst>
          </p:cNvPr>
          <p:cNvSpPr txBox="1"/>
          <p:nvPr/>
        </p:nvSpPr>
        <p:spPr>
          <a:xfrm>
            <a:off x="10128448" y="47588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496F660-F84D-4756-8A39-3DCF04231F41}"/>
              </a:ext>
            </a:extLst>
          </p:cNvPr>
          <p:cNvSpPr txBox="1"/>
          <p:nvPr/>
        </p:nvSpPr>
        <p:spPr>
          <a:xfrm>
            <a:off x="1371786" y="576538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E75587D5-DD49-49F4-8D87-FBC793AFC98E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5671" y="4718143"/>
            <a:ext cx="3013347" cy="154763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BFB885B-EA17-4547-A517-8E25D8E06B5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94800" y="4564968"/>
            <a:ext cx="1407809" cy="134586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EC81D0A-3220-4680-81A7-E28957A9DD0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94431" y="5149810"/>
            <a:ext cx="1448007" cy="13458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05F43AF-2930-4FD9-8203-133955D70ED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9035" y="4518783"/>
            <a:ext cx="1258566" cy="121876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2455F83-4033-4312-BEC5-4F1115A961C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32373" y="4525667"/>
            <a:ext cx="1309696" cy="110070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41BB8AB-3D63-4F31-AD78-1EBEB1D4C8B3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18383" t="16915"/>
          <a:stretch/>
        </p:blipFill>
        <p:spPr>
          <a:xfrm>
            <a:off x="1959848" y="5335138"/>
            <a:ext cx="1732303" cy="1218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9900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3500">
              <a:srgbClr val="F165F1"/>
            </a:gs>
            <a:gs pos="7000">
              <a:srgbClr val="F8AEF8"/>
            </a:gs>
            <a:gs pos="100000">
              <a:srgbClr val="F8AEF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1D586D81-8012-4C27-80B0-519B38205F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84367" y="167598"/>
            <a:ext cx="791024" cy="791024"/>
          </a:xfrm>
          <a:prstGeom prst="rect">
            <a:avLst/>
          </a:prstGeom>
        </p:spPr>
      </p:pic>
      <p:sp>
        <p:nvSpPr>
          <p:cNvPr id="20" name="Oval 19">
            <a:extLst>
              <a:ext uri="{FF2B5EF4-FFF2-40B4-BE49-F238E27FC236}">
                <a16:creationId xmlns:a16="http://schemas.microsoft.com/office/drawing/2014/main" id="{1886C8C0-D296-41A4-821C-71BB14F424C8}"/>
              </a:ext>
            </a:extLst>
          </p:cNvPr>
          <p:cNvSpPr/>
          <p:nvPr/>
        </p:nvSpPr>
        <p:spPr>
          <a:xfrm>
            <a:off x="10432345" y="177440"/>
            <a:ext cx="786508" cy="73859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ssoon Penpals" panose="02000400000000000000" pitchFamily="50" charset="0"/>
                <a:ea typeface="+mn-ea"/>
                <a:cs typeface="+mn-cs"/>
              </a:rPr>
              <a:t>RSHE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assoon Penpals" panose="02000400000000000000" pitchFamily="50" charset="0"/>
              <a:ea typeface="+mn-ea"/>
              <a:cs typeface="+mn-cs"/>
            </a:endParaRPr>
          </a:p>
        </p:txBody>
      </p:sp>
      <p:sp>
        <p:nvSpPr>
          <p:cNvPr id="16" name="Rounded Rectangle 11">
            <a:extLst>
              <a:ext uri="{FF2B5EF4-FFF2-40B4-BE49-F238E27FC236}">
                <a16:creationId xmlns:a16="http://schemas.microsoft.com/office/drawing/2014/main" id="{4D0E653D-6775-49EE-9121-7D71F106DE41}"/>
              </a:ext>
            </a:extLst>
          </p:cNvPr>
          <p:cNvSpPr/>
          <p:nvPr/>
        </p:nvSpPr>
        <p:spPr>
          <a:xfrm>
            <a:off x="256553" y="4211914"/>
            <a:ext cx="8042588" cy="2598644"/>
          </a:xfrm>
          <a:prstGeom prst="roundRect">
            <a:avLst>
              <a:gd name="adj" fmla="val 4431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numCol="2" spcCol="360000" rtlCol="0" anchor="t" anchorCtr="0"/>
          <a:lstStyle/>
          <a:p>
            <a:pPr lvl="0">
              <a:spcAft>
                <a:spcPts val="200"/>
              </a:spcAft>
            </a:pPr>
            <a:endParaRPr lang="en-GB" sz="1600" dirty="0">
              <a:solidFill>
                <a:schemeClr val="tx1"/>
              </a:solidFill>
              <a:latin typeface="Sassoon Penpals" panose="02000400000000000000" pitchFamily="50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9987908-EF4B-4DA4-B6D0-AA7A961C3B5A}"/>
              </a:ext>
            </a:extLst>
          </p:cNvPr>
          <p:cNvSpPr txBox="1"/>
          <p:nvPr/>
        </p:nvSpPr>
        <p:spPr>
          <a:xfrm>
            <a:off x="10128448" y="47588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9" name="Group 2">
            <a:extLst>
              <a:ext uri="{FF2B5EF4-FFF2-40B4-BE49-F238E27FC236}">
                <a16:creationId xmlns:a16="http://schemas.microsoft.com/office/drawing/2014/main" id="{26111A11-67C8-41C9-90DF-33CC25535D3B}"/>
              </a:ext>
            </a:extLst>
          </p:cNvPr>
          <p:cNvGrpSpPr>
            <a:grpSpLocks/>
          </p:cNvGrpSpPr>
          <p:nvPr/>
        </p:nvGrpSpPr>
        <p:grpSpPr bwMode="auto">
          <a:xfrm>
            <a:off x="9569564" y="148305"/>
            <a:ext cx="791024" cy="785519"/>
            <a:chOff x="108331873" y="108311296"/>
            <a:chExt cx="2965768" cy="2945027"/>
          </a:xfrm>
        </p:grpSpPr>
        <p:sp>
          <p:nvSpPr>
            <p:cNvPr id="30" name="Oval 3">
              <a:extLst>
                <a:ext uri="{FF2B5EF4-FFF2-40B4-BE49-F238E27FC236}">
                  <a16:creationId xmlns:a16="http://schemas.microsoft.com/office/drawing/2014/main" id="{BC7FA3E2-F3A9-44FA-B4FD-C869B018FC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450346" y="108412767"/>
              <a:ext cx="2718148" cy="2718148"/>
            </a:xfrm>
            <a:prstGeom prst="ellipse">
              <a:avLst/>
            </a:prstGeom>
            <a:solidFill>
              <a:srgbClr val="FFFFFF"/>
            </a:solidFill>
            <a:ln w="25400" algn="ctr">
              <a:solidFill>
                <a:srgbClr val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31" name="Picture 4">
              <a:extLst>
                <a:ext uri="{FF2B5EF4-FFF2-40B4-BE49-F238E27FC236}">
                  <a16:creationId xmlns:a16="http://schemas.microsoft.com/office/drawing/2014/main" id="{A7EDB299-6FC3-4358-A362-AD913E29F98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331873" y="108311296"/>
              <a:ext cx="2965768" cy="29450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</p:grpSp>
      <p:sp>
        <p:nvSpPr>
          <p:cNvPr id="32" name="Rounded Rectangle 38">
            <a:extLst>
              <a:ext uri="{FF2B5EF4-FFF2-40B4-BE49-F238E27FC236}">
                <a16:creationId xmlns:a16="http://schemas.microsoft.com/office/drawing/2014/main" id="{5E528594-4517-4805-94B7-FEE8B241A7D2}"/>
              </a:ext>
            </a:extLst>
          </p:cNvPr>
          <p:cNvSpPr/>
          <p:nvPr/>
        </p:nvSpPr>
        <p:spPr>
          <a:xfrm>
            <a:off x="313265" y="1035257"/>
            <a:ext cx="5441583" cy="3033502"/>
          </a:xfrm>
          <a:prstGeom prst="roundRect">
            <a:avLst>
              <a:gd name="adj" fmla="val 973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spcAft>
                <a:spcPts val="600"/>
              </a:spcAft>
            </a:pPr>
            <a:r>
              <a:rPr lang="en-GB" sz="2400" b="1" dirty="0">
                <a:solidFill>
                  <a:schemeClr val="tx1"/>
                </a:solidFill>
                <a:latin typeface="Sassoon Penpals" panose="02000400000000000000" pitchFamily="50" charset="0"/>
              </a:rPr>
              <a:t>Learning sequence</a:t>
            </a:r>
          </a:p>
          <a:p>
            <a:pPr marL="360000" lvl="0" indent="-360000">
              <a:spcAft>
                <a:spcPts val="200"/>
              </a:spcAft>
              <a:buFont typeface="+mj-lt"/>
              <a:buAutoNum type="arabicParenR"/>
            </a:pPr>
            <a:r>
              <a:rPr lang="en-GB" sz="2100" dirty="0">
                <a:solidFill>
                  <a:schemeClr val="tx1"/>
                </a:solidFill>
                <a:latin typeface="Sassoon Penpals" panose="02000400000000000000" pitchFamily="50" charset="0"/>
              </a:rPr>
              <a:t>To explore the ways people receive money.</a:t>
            </a:r>
          </a:p>
          <a:p>
            <a:pPr marL="360000" lvl="0" indent="-360000">
              <a:spcAft>
                <a:spcPts val="200"/>
              </a:spcAft>
              <a:buFont typeface="+mj-lt"/>
              <a:buAutoNum type="arabicParenR"/>
            </a:pPr>
            <a:r>
              <a:rPr lang="en-GB" sz="2100" dirty="0">
                <a:solidFill>
                  <a:schemeClr val="tx1"/>
                </a:solidFill>
                <a:latin typeface="Sassoon Penpals" panose="02000400000000000000" pitchFamily="50" charset="0"/>
              </a:rPr>
              <a:t>To identify my skills and talents.</a:t>
            </a:r>
          </a:p>
          <a:p>
            <a:pPr marL="360000" lvl="0" indent="-360000">
              <a:spcAft>
                <a:spcPts val="200"/>
              </a:spcAft>
              <a:buFont typeface="+mj-lt"/>
              <a:buAutoNum type="arabicParenR"/>
            </a:pPr>
            <a:r>
              <a:rPr lang="en-GB" sz="2100" dirty="0">
                <a:solidFill>
                  <a:schemeClr val="tx1"/>
                </a:solidFill>
                <a:latin typeface="Sassoon Penpals" panose="02000400000000000000" pitchFamily="50" charset="0"/>
              </a:rPr>
              <a:t>Transition</a:t>
            </a:r>
          </a:p>
          <a:p>
            <a:pPr marL="342900" indent="-342900">
              <a:spcAft>
                <a:spcPts val="200"/>
              </a:spcAft>
              <a:buFont typeface="+mj-lt"/>
              <a:buAutoNum type="arabicParenR"/>
            </a:pPr>
            <a:endParaRPr lang="en-GB" dirty="0">
              <a:solidFill>
                <a:schemeClr val="tx1"/>
              </a:solidFill>
              <a:latin typeface="Sassoon Penpals" panose="02000400000000000000" pitchFamily="50" charset="0"/>
            </a:endParaRPr>
          </a:p>
          <a:p>
            <a:pPr marL="342900" indent="-342900">
              <a:spcAft>
                <a:spcPts val="200"/>
              </a:spcAft>
              <a:buFont typeface="+mj-lt"/>
              <a:buAutoNum type="arabicParenR"/>
            </a:pPr>
            <a:endParaRPr lang="en-GB" dirty="0">
              <a:solidFill>
                <a:schemeClr val="tx1"/>
              </a:solidFill>
              <a:latin typeface="Sassoon Penpals" panose="02000400000000000000" pitchFamily="50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2FCDA0D-A5DC-4125-8E41-F77B3A727985}"/>
              </a:ext>
            </a:extLst>
          </p:cNvPr>
          <p:cNvSpPr txBox="1"/>
          <p:nvPr/>
        </p:nvSpPr>
        <p:spPr>
          <a:xfrm>
            <a:off x="1371786" y="576538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73DD30E-325A-4A46-B407-BD900EBBFC7A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2854" y="4758836"/>
            <a:ext cx="3358704" cy="1725009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2A2731F4-5CB0-44EC-96CD-543E055589F9}"/>
              </a:ext>
            </a:extLst>
          </p:cNvPr>
          <p:cNvSpPr txBox="1"/>
          <p:nvPr/>
        </p:nvSpPr>
        <p:spPr>
          <a:xfrm>
            <a:off x="256553" y="136775"/>
            <a:ext cx="913262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ssoon Penpals Joined" panose="02000400000000000000" pitchFamily="50" charset="0"/>
                <a:ea typeface="+mn-ea"/>
                <a:cs typeface="+mn-cs"/>
              </a:rPr>
              <a:t>Year 2 RSHE Life skills - Economic Wellbeing</a:t>
            </a:r>
          </a:p>
        </p:txBody>
      </p:sp>
      <p:sp>
        <p:nvSpPr>
          <p:cNvPr id="35" name="Rounded Rectangle 15">
            <a:extLst>
              <a:ext uri="{FF2B5EF4-FFF2-40B4-BE49-F238E27FC236}">
                <a16:creationId xmlns:a16="http://schemas.microsoft.com/office/drawing/2014/main" id="{680430C6-EC01-4EA9-A850-D2546A54841E}"/>
              </a:ext>
            </a:extLst>
          </p:cNvPr>
          <p:cNvSpPr/>
          <p:nvPr/>
        </p:nvSpPr>
        <p:spPr>
          <a:xfrm>
            <a:off x="6191075" y="1035257"/>
            <a:ext cx="5710483" cy="3004847"/>
          </a:xfrm>
          <a:prstGeom prst="roundRect">
            <a:avLst>
              <a:gd name="adj" fmla="val 973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spcAft>
                <a:spcPts val="600"/>
              </a:spcAft>
            </a:pPr>
            <a:r>
              <a:rPr lang="en-GB" sz="2400" b="1">
                <a:solidFill>
                  <a:schemeClr val="tx1"/>
                </a:solidFill>
                <a:latin typeface="Sassoon Penpals" panose="02000400000000000000" pitchFamily="50" charset="0"/>
              </a:rPr>
              <a:t>Vocabulary</a:t>
            </a:r>
            <a:endParaRPr lang="en-GB" sz="2400" b="1" dirty="0">
              <a:solidFill>
                <a:schemeClr val="tx1"/>
              </a:solidFill>
              <a:latin typeface="Sassoon Penpals" panose="02000400000000000000" pitchFamily="50" charset="0"/>
            </a:endParaRPr>
          </a:p>
        </p:txBody>
      </p:sp>
      <p:pic>
        <p:nvPicPr>
          <p:cNvPr id="36" name="Picture 10" descr="Free Scrabble Words Cliparts, Download Free Clip Art, Free Clip Art on  Clipart Library">
            <a:extLst>
              <a:ext uri="{FF2B5EF4-FFF2-40B4-BE49-F238E27FC236}">
                <a16:creationId xmlns:a16="http://schemas.microsoft.com/office/drawing/2014/main" id="{0204932D-DE15-4EAD-A4A0-37EF242CE9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51" t="2083" r="21928"/>
          <a:stretch/>
        </p:blipFill>
        <p:spPr bwMode="auto">
          <a:xfrm>
            <a:off x="11218853" y="1189136"/>
            <a:ext cx="525949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C88A1F6A-1836-493E-8F91-F934B4836EEC}"/>
              </a:ext>
            </a:extLst>
          </p:cNvPr>
          <p:cNvSpPr txBox="1"/>
          <p:nvPr/>
        </p:nvSpPr>
        <p:spPr>
          <a:xfrm>
            <a:off x="6499334" y="1633771"/>
            <a:ext cx="1620000" cy="21595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"/>
              </a:spcAft>
            </a:pPr>
            <a:r>
              <a:rPr lang="en-GB" sz="2100" dirty="0">
                <a:solidFill>
                  <a:srgbClr val="006600"/>
                </a:solidFill>
                <a:latin typeface="Sassoon Penpals" panose="02000400000000000000" pitchFamily="50" charset="0"/>
              </a:rPr>
              <a:t>bank</a:t>
            </a:r>
          </a:p>
          <a:p>
            <a:pPr>
              <a:spcAft>
                <a:spcPts val="200"/>
              </a:spcAft>
            </a:pPr>
            <a:r>
              <a:rPr lang="en-GB" sz="2100" dirty="0">
                <a:solidFill>
                  <a:srgbClr val="006600"/>
                </a:solidFill>
                <a:latin typeface="Sassoon Penpals" panose="02000400000000000000" pitchFamily="50" charset="0"/>
              </a:rPr>
              <a:t>money</a:t>
            </a:r>
          </a:p>
          <a:p>
            <a:pPr>
              <a:spcAft>
                <a:spcPts val="200"/>
              </a:spcAft>
            </a:pPr>
            <a:r>
              <a:rPr lang="en-GB" sz="2100" dirty="0">
                <a:solidFill>
                  <a:srgbClr val="006600"/>
                </a:solidFill>
                <a:latin typeface="Sassoon Penpals" panose="02000400000000000000" pitchFamily="50" charset="0"/>
              </a:rPr>
              <a:t>earn</a:t>
            </a:r>
          </a:p>
          <a:p>
            <a:pPr>
              <a:spcAft>
                <a:spcPts val="200"/>
              </a:spcAft>
            </a:pPr>
            <a:r>
              <a:rPr lang="en-GB" sz="2100" dirty="0">
                <a:solidFill>
                  <a:srgbClr val="006600"/>
                </a:solidFill>
                <a:latin typeface="Sassoon Penpals" panose="02000400000000000000" pitchFamily="50" charset="0"/>
              </a:rPr>
              <a:t>save</a:t>
            </a:r>
          </a:p>
          <a:p>
            <a:pPr>
              <a:spcAft>
                <a:spcPts val="200"/>
              </a:spcAft>
            </a:pPr>
            <a:r>
              <a:rPr lang="en-GB" sz="2100" dirty="0">
                <a:solidFill>
                  <a:srgbClr val="006600"/>
                </a:solidFill>
                <a:latin typeface="Sassoon Penpals" panose="02000400000000000000" pitchFamily="50" charset="0"/>
              </a:rPr>
              <a:t>value</a:t>
            </a:r>
          </a:p>
          <a:p>
            <a:pPr>
              <a:spcAft>
                <a:spcPts val="200"/>
              </a:spcAft>
            </a:pPr>
            <a:r>
              <a:rPr lang="en-GB" sz="2100" dirty="0">
                <a:solidFill>
                  <a:srgbClr val="006600"/>
                </a:solidFill>
                <a:latin typeface="Sassoon Penpals" panose="02000400000000000000" pitchFamily="50" charset="0"/>
              </a:rPr>
              <a:t>skill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5284300-D787-4450-AE1D-E9E1FC518C45}"/>
              </a:ext>
            </a:extLst>
          </p:cNvPr>
          <p:cNvSpPr txBox="1"/>
          <p:nvPr/>
        </p:nvSpPr>
        <p:spPr>
          <a:xfrm>
            <a:off x="7978959" y="1633158"/>
            <a:ext cx="1620000" cy="11131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"/>
              </a:spcAft>
            </a:pPr>
            <a:r>
              <a:rPr lang="en-GB" sz="2100">
                <a:solidFill>
                  <a:srgbClr val="0000FF"/>
                </a:solidFill>
                <a:latin typeface="Sassoon Penpals" panose="02000400000000000000" pitchFamily="50" charset="0"/>
              </a:rPr>
              <a:t>prioritise</a:t>
            </a:r>
            <a:endParaRPr lang="en-GB" sz="2100" dirty="0">
              <a:solidFill>
                <a:srgbClr val="0000FF"/>
              </a:solidFill>
              <a:latin typeface="Sassoon Penpals" panose="02000400000000000000" pitchFamily="50" charset="0"/>
            </a:endParaRPr>
          </a:p>
          <a:p>
            <a:pPr>
              <a:spcAft>
                <a:spcPts val="200"/>
              </a:spcAft>
            </a:pPr>
            <a:r>
              <a:rPr lang="en-GB" sz="2100" dirty="0">
                <a:solidFill>
                  <a:srgbClr val="0000FF"/>
                </a:solidFill>
                <a:latin typeface="Sassoon Penpals" panose="02000400000000000000" pitchFamily="50" charset="0"/>
              </a:rPr>
              <a:t>want</a:t>
            </a:r>
          </a:p>
          <a:p>
            <a:pPr>
              <a:spcAft>
                <a:spcPts val="200"/>
              </a:spcAft>
            </a:pPr>
            <a:endParaRPr lang="en-GB" sz="2100" dirty="0">
              <a:solidFill>
                <a:srgbClr val="0000FF"/>
              </a:solidFill>
              <a:latin typeface="Sassoon Penpals" panose="02000400000000000000" pitchFamily="50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F991FD3-EFE6-4BB4-98F8-CDE5506FFBCB}"/>
              </a:ext>
            </a:extLst>
          </p:cNvPr>
          <p:cNvSpPr txBox="1"/>
          <p:nvPr/>
        </p:nvSpPr>
        <p:spPr>
          <a:xfrm>
            <a:off x="9907218" y="1624694"/>
            <a:ext cx="1620000" cy="1810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"/>
              </a:spcAft>
            </a:pPr>
            <a:r>
              <a:rPr lang="en-GB" sz="2100" dirty="0">
                <a:solidFill>
                  <a:srgbClr val="0000FF"/>
                </a:solidFill>
                <a:latin typeface="Sassoon Penpals" panose="02000400000000000000" pitchFamily="50" charset="0"/>
              </a:rPr>
              <a:t>transaction</a:t>
            </a:r>
          </a:p>
          <a:p>
            <a:pPr>
              <a:spcAft>
                <a:spcPts val="200"/>
              </a:spcAft>
            </a:pPr>
            <a:r>
              <a:rPr lang="en-GB" sz="2100" dirty="0">
                <a:solidFill>
                  <a:srgbClr val="0000FF"/>
                </a:solidFill>
                <a:latin typeface="Sassoon Penpals" panose="02000400000000000000" pitchFamily="50" charset="0"/>
              </a:rPr>
              <a:t>wages</a:t>
            </a:r>
          </a:p>
          <a:p>
            <a:pPr>
              <a:spcAft>
                <a:spcPts val="200"/>
              </a:spcAft>
            </a:pPr>
            <a:r>
              <a:rPr lang="en-GB" sz="2100" dirty="0">
                <a:solidFill>
                  <a:srgbClr val="0000FF"/>
                </a:solidFill>
                <a:latin typeface="Sassoon Penpals" panose="02000400000000000000" pitchFamily="50" charset="0"/>
              </a:rPr>
              <a:t>diversity</a:t>
            </a:r>
          </a:p>
          <a:p>
            <a:pPr>
              <a:spcAft>
                <a:spcPts val="200"/>
              </a:spcAft>
            </a:pPr>
            <a:r>
              <a:rPr lang="en-GB" sz="2100" dirty="0">
                <a:solidFill>
                  <a:srgbClr val="0000FF"/>
                </a:solidFill>
                <a:latin typeface="Sassoon Penpals" panose="02000400000000000000" pitchFamily="50" charset="0"/>
              </a:rPr>
              <a:t>equality</a:t>
            </a:r>
          </a:p>
          <a:p>
            <a:pPr>
              <a:spcAft>
                <a:spcPts val="200"/>
              </a:spcAft>
            </a:pPr>
            <a:endParaRPr lang="en-GB" sz="2100" dirty="0">
              <a:solidFill>
                <a:srgbClr val="0000FF"/>
              </a:solidFill>
              <a:latin typeface="Sassoon Penpals" panose="02000400000000000000" pitchFamily="50" charset="0"/>
            </a:endParaRPr>
          </a:p>
        </p:txBody>
      </p:sp>
      <p:pic>
        <p:nvPicPr>
          <p:cNvPr id="40" name="Picture 2" descr="Exploring Cultural Diversity: Empowering Children to Embrace Differences  and Thrive.">
            <a:extLst>
              <a:ext uri="{FF2B5EF4-FFF2-40B4-BE49-F238E27FC236}">
                <a16:creationId xmlns:a16="http://schemas.microsoft.com/office/drawing/2014/main" id="{C5969F7D-E259-4EE4-808E-B43B3BAC2F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2" r="7445"/>
          <a:stretch/>
        </p:blipFill>
        <p:spPr bwMode="auto">
          <a:xfrm>
            <a:off x="6499334" y="4493616"/>
            <a:ext cx="1695569" cy="1127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86CBB9C-3F1F-4710-8BF8-60641010992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2128" y="4445808"/>
            <a:ext cx="1755332" cy="128438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78DEDB2-BFDB-418D-BDAB-7F0BB5C418E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17590" y="4687881"/>
            <a:ext cx="1799356" cy="128438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0DF334B-0A70-4FE8-A5B0-F74093A42AC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21184" y="5269582"/>
            <a:ext cx="1676988" cy="1360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4783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3500">
              <a:srgbClr val="F165F1"/>
            </a:gs>
            <a:gs pos="7000">
              <a:srgbClr val="F8AEF8"/>
            </a:gs>
            <a:gs pos="100000">
              <a:srgbClr val="F8AEF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1D586D81-8012-4C27-80B0-519B38205F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84367" y="167598"/>
            <a:ext cx="791024" cy="791024"/>
          </a:xfrm>
          <a:prstGeom prst="rect">
            <a:avLst/>
          </a:prstGeom>
        </p:spPr>
      </p:pic>
      <p:sp>
        <p:nvSpPr>
          <p:cNvPr id="20" name="Oval 19">
            <a:extLst>
              <a:ext uri="{FF2B5EF4-FFF2-40B4-BE49-F238E27FC236}">
                <a16:creationId xmlns:a16="http://schemas.microsoft.com/office/drawing/2014/main" id="{1886C8C0-D296-41A4-821C-71BB14F424C8}"/>
              </a:ext>
            </a:extLst>
          </p:cNvPr>
          <p:cNvSpPr/>
          <p:nvPr/>
        </p:nvSpPr>
        <p:spPr>
          <a:xfrm>
            <a:off x="10432345" y="177440"/>
            <a:ext cx="786508" cy="73859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ssoon Penpals" panose="02000400000000000000" pitchFamily="50" charset="0"/>
                <a:ea typeface="+mn-ea"/>
                <a:cs typeface="+mn-cs"/>
              </a:rPr>
              <a:t>RSHE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assoon Penpals" panose="02000400000000000000" pitchFamily="50" charset="0"/>
              <a:ea typeface="+mn-ea"/>
              <a:cs typeface="+mn-cs"/>
            </a:endParaRPr>
          </a:p>
        </p:txBody>
      </p:sp>
      <p:sp>
        <p:nvSpPr>
          <p:cNvPr id="16" name="Rounded Rectangle 11">
            <a:extLst>
              <a:ext uri="{FF2B5EF4-FFF2-40B4-BE49-F238E27FC236}">
                <a16:creationId xmlns:a16="http://schemas.microsoft.com/office/drawing/2014/main" id="{4D0E653D-6775-49EE-9121-7D71F106DE41}"/>
              </a:ext>
            </a:extLst>
          </p:cNvPr>
          <p:cNvSpPr/>
          <p:nvPr/>
        </p:nvSpPr>
        <p:spPr>
          <a:xfrm>
            <a:off x="313266" y="4459320"/>
            <a:ext cx="8767233" cy="2261905"/>
          </a:xfrm>
          <a:prstGeom prst="roundRect">
            <a:avLst>
              <a:gd name="adj" fmla="val 13415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numCol="2" spcCol="360000" rtlCol="0" anchor="t" anchorCtr="0"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AutoNum type="arabicParenR"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ssoon Penpals" panose="02000400000000000000" pitchFamily="50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AutoNum type="arabicParenR"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ssoon Penpals" panose="02000400000000000000" pitchFamily="50" charset="0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9987908-EF4B-4DA4-B6D0-AA7A961C3B5A}"/>
              </a:ext>
            </a:extLst>
          </p:cNvPr>
          <p:cNvSpPr txBox="1"/>
          <p:nvPr/>
        </p:nvSpPr>
        <p:spPr>
          <a:xfrm>
            <a:off x="10128448" y="47588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Rounded Rectangle 15">
            <a:extLst>
              <a:ext uri="{FF2B5EF4-FFF2-40B4-BE49-F238E27FC236}">
                <a16:creationId xmlns:a16="http://schemas.microsoft.com/office/drawing/2014/main" id="{6B9F6610-CE75-4E7D-90FE-CF74BE7A1DD4}"/>
              </a:ext>
            </a:extLst>
          </p:cNvPr>
          <p:cNvSpPr/>
          <p:nvPr/>
        </p:nvSpPr>
        <p:spPr>
          <a:xfrm>
            <a:off x="7080695" y="1008128"/>
            <a:ext cx="4994695" cy="3366771"/>
          </a:xfrm>
          <a:prstGeom prst="roundRect">
            <a:avLst>
              <a:gd name="adj" fmla="val 973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ssoon Penpals" panose="02000400000000000000" pitchFamily="50" charset="0"/>
                <a:ea typeface="+mn-ea"/>
                <a:cs typeface="+mn-cs"/>
              </a:rPr>
              <a:t>Vocabulary</a:t>
            </a:r>
          </a:p>
        </p:txBody>
      </p:sp>
      <p:pic>
        <p:nvPicPr>
          <p:cNvPr id="24" name="Picture 10" descr="Free Scrabble Words Cliparts, Download Free Clip Art, Free Clip Art on  Clipart Library">
            <a:extLst>
              <a:ext uri="{FF2B5EF4-FFF2-40B4-BE49-F238E27FC236}">
                <a16:creationId xmlns:a16="http://schemas.microsoft.com/office/drawing/2014/main" id="{B994AFEE-53DC-4760-81E9-54850E53ED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51" t="2083" r="21928"/>
          <a:stretch/>
        </p:blipFill>
        <p:spPr bwMode="auto">
          <a:xfrm>
            <a:off x="11309405" y="1127464"/>
            <a:ext cx="525949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46FBEA36-0F3F-4AD2-A3F0-B301A4CE081B}"/>
              </a:ext>
            </a:extLst>
          </p:cNvPr>
          <p:cNvSpPr txBox="1"/>
          <p:nvPr/>
        </p:nvSpPr>
        <p:spPr>
          <a:xfrm>
            <a:off x="7214127" y="1486603"/>
            <a:ext cx="1620523" cy="1810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lang="en-GB" sz="2100" dirty="0">
                <a:solidFill>
                  <a:srgbClr val="006600"/>
                </a:solidFill>
                <a:latin typeface="Sassoon Penpals" panose="02000400000000000000" pitchFamily="50" charset="0"/>
              </a:rPr>
              <a:t>b</a:t>
            </a:r>
            <a:r>
              <a:rPr kumimoji="0" lang="en-GB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Sassoon Penpals" panose="02000400000000000000" pitchFamily="50" charset="0"/>
                <a:ea typeface="+mn-ea"/>
                <a:cs typeface="+mn-cs"/>
              </a:rPr>
              <a:t>ank</a:t>
            </a:r>
            <a:r>
              <a:rPr kumimoji="0" lang="en-GB" sz="2100" b="0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Sassoon Penpals" panose="02000400000000000000" pitchFamily="50" charset="0"/>
                <a:ea typeface="+mn-ea"/>
                <a:cs typeface="+mn-cs"/>
              </a:rPr>
              <a:t> account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100" b="0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Sassoon Penpals" panose="02000400000000000000" pitchFamily="50" charset="0"/>
                <a:ea typeface="+mn-ea"/>
                <a:cs typeface="+mn-cs"/>
              </a:rPr>
              <a:t>wages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100" b="0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Sassoon Penpals" panose="02000400000000000000" pitchFamily="50" charset="0"/>
                <a:ea typeface="+mn-ea"/>
                <a:cs typeface="+mn-cs"/>
              </a:rPr>
              <a:t>prioritise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lang="en-GB" sz="2100" dirty="0">
                <a:solidFill>
                  <a:srgbClr val="006600"/>
                </a:solidFill>
                <a:latin typeface="Sassoon Penpals" panose="02000400000000000000" pitchFamily="50" charset="0"/>
              </a:rPr>
              <a:t>e</a:t>
            </a:r>
            <a:r>
              <a:rPr kumimoji="0" lang="en-GB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Sassoon Penpals" panose="02000400000000000000" pitchFamily="50" charset="0"/>
                <a:ea typeface="+mn-ea"/>
                <a:cs typeface="+mn-cs"/>
              </a:rPr>
              <a:t>lectronic</a:t>
            </a:r>
            <a:endParaRPr kumimoji="0" lang="en-GB" sz="2100" b="0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Sassoon Penpals" panose="02000400000000000000" pitchFamily="50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lang="en-GB" sz="2100" dirty="0">
                <a:solidFill>
                  <a:srgbClr val="006600"/>
                </a:solidFill>
                <a:latin typeface="Sassoon Penpals" panose="02000400000000000000" pitchFamily="50" charset="0"/>
              </a:rPr>
              <a:t>jobs</a:t>
            </a:r>
            <a:endParaRPr kumimoji="0" lang="en-GB" sz="2100" b="0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Sassoon Penpals" panose="02000400000000000000" pitchFamily="50" charset="0"/>
              <a:ea typeface="+mn-ea"/>
              <a:cs typeface="+mn-cs"/>
            </a:endParaRPr>
          </a:p>
        </p:txBody>
      </p:sp>
      <p:grpSp>
        <p:nvGrpSpPr>
          <p:cNvPr id="29" name="Group 2">
            <a:extLst>
              <a:ext uri="{FF2B5EF4-FFF2-40B4-BE49-F238E27FC236}">
                <a16:creationId xmlns:a16="http://schemas.microsoft.com/office/drawing/2014/main" id="{26111A11-67C8-41C9-90DF-33CC25535D3B}"/>
              </a:ext>
            </a:extLst>
          </p:cNvPr>
          <p:cNvGrpSpPr>
            <a:grpSpLocks/>
          </p:cNvGrpSpPr>
          <p:nvPr/>
        </p:nvGrpSpPr>
        <p:grpSpPr bwMode="auto">
          <a:xfrm>
            <a:off x="9569564" y="148305"/>
            <a:ext cx="791024" cy="785519"/>
            <a:chOff x="108331873" y="108311296"/>
            <a:chExt cx="2965768" cy="2945027"/>
          </a:xfrm>
        </p:grpSpPr>
        <p:sp>
          <p:nvSpPr>
            <p:cNvPr id="30" name="Oval 3">
              <a:extLst>
                <a:ext uri="{FF2B5EF4-FFF2-40B4-BE49-F238E27FC236}">
                  <a16:creationId xmlns:a16="http://schemas.microsoft.com/office/drawing/2014/main" id="{BC7FA3E2-F3A9-44FA-B4FD-C869B018FC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450346" y="108412767"/>
              <a:ext cx="2718148" cy="2718148"/>
            </a:xfrm>
            <a:prstGeom prst="ellipse">
              <a:avLst/>
            </a:prstGeom>
            <a:solidFill>
              <a:srgbClr val="FFFFFF"/>
            </a:solidFill>
            <a:ln w="25400" algn="ctr">
              <a:solidFill>
                <a:srgbClr val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31" name="Picture 4">
              <a:extLst>
                <a:ext uri="{FF2B5EF4-FFF2-40B4-BE49-F238E27FC236}">
                  <a16:creationId xmlns:a16="http://schemas.microsoft.com/office/drawing/2014/main" id="{A7EDB299-6FC3-4358-A362-AD913E29F98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331873" y="108311296"/>
              <a:ext cx="2965768" cy="29450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</p:grpSp>
      <p:sp>
        <p:nvSpPr>
          <p:cNvPr id="32" name="Rounded Rectangle 38">
            <a:extLst>
              <a:ext uri="{FF2B5EF4-FFF2-40B4-BE49-F238E27FC236}">
                <a16:creationId xmlns:a16="http://schemas.microsoft.com/office/drawing/2014/main" id="{5E528594-4517-4805-94B7-FEE8B241A7D2}"/>
              </a:ext>
            </a:extLst>
          </p:cNvPr>
          <p:cNvSpPr/>
          <p:nvPr/>
        </p:nvSpPr>
        <p:spPr>
          <a:xfrm>
            <a:off x="280287" y="813733"/>
            <a:ext cx="6613999" cy="3552422"/>
          </a:xfrm>
          <a:prstGeom prst="roundRect">
            <a:avLst>
              <a:gd name="adj" fmla="val 973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ssoon Penpals" panose="02000400000000000000" pitchFamily="50" charset="0"/>
                <a:ea typeface="+mn-ea"/>
                <a:cs typeface="+mn-cs"/>
              </a:rPr>
              <a:t>Learning sequence</a:t>
            </a:r>
          </a:p>
          <a:p>
            <a:pPr marL="360000" marR="0" lvl="0" indent="-36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ssoon Penpals" panose="02000400000000000000" pitchFamily="50" charset="0"/>
                <a:ea typeface="+mn-ea"/>
                <a:cs typeface="+mn-cs"/>
              </a:rPr>
              <a:t>To understand how to put together a budget</a:t>
            </a:r>
          </a:p>
          <a:p>
            <a:pPr marL="360000" marR="0" lvl="0" indent="-36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ssoon Penpals" panose="02000400000000000000" pitchFamily="50" charset="0"/>
                <a:ea typeface="+mn-ea"/>
                <a:cs typeface="+mn-cs"/>
              </a:rPr>
              <a:t>To understand that there are a range of jobs available and to think about what job they might want to do</a:t>
            </a:r>
          </a:p>
          <a:p>
            <a:pPr marL="360000" marR="0" lvl="0" indent="-36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lang="en-GB" sz="2000" dirty="0">
                <a:solidFill>
                  <a:prstClr val="black"/>
                </a:solidFill>
                <a:latin typeface="Sassoon Penpals" panose="02000400000000000000" pitchFamily="50" charset="0"/>
              </a:rPr>
              <a:t>Transition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ssoon Penpals" panose="02000400000000000000" pitchFamily="50" charset="0"/>
              <a:ea typeface="+mn-ea"/>
              <a:cs typeface="+mn-cs"/>
            </a:endParaRPr>
          </a:p>
          <a:p>
            <a:pPr marL="360000" marR="0" lvl="0" indent="-36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+mj-lt"/>
              <a:buAutoNum type="arabicParenR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ssoon Penpals" panose="02000400000000000000" pitchFamily="50" charset="0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2FCDA0D-A5DC-4125-8E41-F77B3A727985}"/>
              </a:ext>
            </a:extLst>
          </p:cNvPr>
          <p:cNvSpPr txBox="1"/>
          <p:nvPr/>
        </p:nvSpPr>
        <p:spPr>
          <a:xfrm>
            <a:off x="1371786" y="576538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73DD30E-325A-4A46-B407-BD900EBBFC7A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2084" y="4927678"/>
            <a:ext cx="2669474" cy="1371025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2A2731F4-5CB0-44EC-96CD-543E055589F9}"/>
              </a:ext>
            </a:extLst>
          </p:cNvPr>
          <p:cNvSpPr txBox="1"/>
          <p:nvPr/>
        </p:nvSpPr>
        <p:spPr>
          <a:xfrm>
            <a:off x="256553" y="136775"/>
            <a:ext cx="913743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ssoon Penpals Joined" panose="02000400000000000000" pitchFamily="50" charset="0"/>
                <a:ea typeface="+mn-ea"/>
                <a:cs typeface="+mn-cs"/>
              </a:rPr>
              <a:t>Year 3 RSHE Life skills - </a:t>
            </a:r>
            <a:r>
              <a:rPr kumimoji="0" lang="en-GB" sz="4400" b="1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ssoon Penpals Joined" panose="02000400000000000000" pitchFamily="50" charset="0"/>
                <a:ea typeface="+mn-ea"/>
                <a:cs typeface="+mn-cs"/>
              </a:rPr>
              <a:t>Economic Wellbeing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ssoon Penpals Joined" panose="02000400000000000000" pitchFamily="50" charset="0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F4342E0-96AE-4ADF-AB53-E59BC6476ABB}"/>
              </a:ext>
            </a:extLst>
          </p:cNvPr>
          <p:cNvSpPr txBox="1"/>
          <p:nvPr/>
        </p:nvSpPr>
        <p:spPr>
          <a:xfrm>
            <a:off x="8782873" y="1471691"/>
            <a:ext cx="2443567" cy="1810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1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assoon Penpals" panose="02000400000000000000" pitchFamily="50" charset="0"/>
                <a:ea typeface="+mn-ea"/>
                <a:cs typeface="+mn-cs"/>
              </a:rPr>
              <a:t>account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1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assoon Penpals" panose="02000400000000000000" pitchFamily="50" charset="0"/>
                <a:ea typeface="+mn-ea"/>
                <a:cs typeface="+mn-cs"/>
              </a:rPr>
              <a:t>assumption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1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assoon Penpals" panose="02000400000000000000" pitchFamily="50" charset="0"/>
                <a:ea typeface="+mn-ea"/>
                <a:cs typeface="+mn-cs"/>
              </a:rPr>
              <a:t>budget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1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assoon Penpals" panose="02000400000000000000" pitchFamily="50" charset="0"/>
                <a:ea typeface="+mn-ea"/>
                <a:cs typeface="+mn-cs"/>
              </a:rPr>
              <a:t>career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endParaRPr kumimoji="0" lang="en-GB" sz="21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Sassoon Penpals" panose="02000400000000000000" pitchFamily="50" charset="0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059CD5-D012-4C12-A4A3-6727548DA7B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45482" y="5251974"/>
            <a:ext cx="1426360" cy="1358167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0E390C5F-D769-431F-8914-46AB8D3488F8}"/>
              </a:ext>
            </a:extLst>
          </p:cNvPr>
          <p:cNvSpPr txBox="1"/>
          <p:nvPr/>
        </p:nvSpPr>
        <p:spPr>
          <a:xfrm>
            <a:off x="9935650" y="1491392"/>
            <a:ext cx="2443567" cy="1810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1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assoon Penpals" panose="02000400000000000000" pitchFamily="50" charset="0"/>
                <a:ea typeface="+mn-ea"/>
                <a:cs typeface="+mn-cs"/>
              </a:rPr>
              <a:t>digital trade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1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assoon Penpals" panose="02000400000000000000" pitchFamily="50" charset="0"/>
                <a:ea typeface="+mn-ea"/>
                <a:cs typeface="+mn-cs"/>
              </a:rPr>
              <a:t>fair trade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1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assoon Penpals" panose="02000400000000000000" pitchFamily="50" charset="0"/>
                <a:ea typeface="+mn-ea"/>
                <a:cs typeface="+mn-cs"/>
              </a:rPr>
              <a:t>profession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1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assoon Penpals" panose="02000400000000000000" pitchFamily="50" charset="0"/>
                <a:ea typeface="+mn-ea"/>
                <a:cs typeface="+mn-cs"/>
              </a:rPr>
              <a:t>stereotype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endParaRPr kumimoji="0" lang="en-GB" sz="21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Sassoon Penpals" panose="02000400000000000000" pitchFamily="50" charset="0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BA558ED-1822-4F41-97B3-2E5CBA714B40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4397" r="6826"/>
          <a:stretch/>
        </p:blipFill>
        <p:spPr>
          <a:xfrm>
            <a:off x="478348" y="4658745"/>
            <a:ext cx="1786876" cy="12306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95F46E2-9766-41EE-8AF0-D1A1BF7E54E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75601" y="4591349"/>
            <a:ext cx="1476375" cy="13144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6240335-1450-4CA3-9053-4D69EB4C30E7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12535"/>
          <a:stretch/>
        </p:blipFill>
        <p:spPr>
          <a:xfrm>
            <a:off x="7296148" y="4658745"/>
            <a:ext cx="1620523" cy="139968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A3F5B4F-8732-4347-90A4-BFB2EDFCC0C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591595" y="5276293"/>
            <a:ext cx="1552968" cy="1347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2109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3500">
              <a:srgbClr val="F165F1"/>
            </a:gs>
            <a:gs pos="7000">
              <a:srgbClr val="F8AEF8"/>
            </a:gs>
            <a:gs pos="100000">
              <a:srgbClr val="F8AEF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1D586D81-8012-4C27-80B0-519B38205F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84367" y="167598"/>
            <a:ext cx="791024" cy="791024"/>
          </a:xfrm>
          <a:prstGeom prst="rect">
            <a:avLst/>
          </a:prstGeom>
        </p:spPr>
      </p:pic>
      <p:sp>
        <p:nvSpPr>
          <p:cNvPr id="20" name="Oval 19">
            <a:extLst>
              <a:ext uri="{FF2B5EF4-FFF2-40B4-BE49-F238E27FC236}">
                <a16:creationId xmlns:a16="http://schemas.microsoft.com/office/drawing/2014/main" id="{1886C8C0-D296-41A4-821C-71BB14F424C8}"/>
              </a:ext>
            </a:extLst>
          </p:cNvPr>
          <p:cNvSpPr/>
          <p:nvPr/>
        </p:nvSpPr>
        <p:spPr>
          <a:xfrm>
            <a:off x="10432345" y="177440"/>
            <a:ext cx="786508" cy="73859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ssoon Penpals" panose="02000400000000000000" pitchFamily="50" charset="0"/>
                <a:ea typeface="+mn-ea"/>
                <a:cs typeface="+mn-cs"/>
              </a:rPr>
              <a:t>RSHE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assoon Penpals" panose="02000400000000000000" pitchFamily="50" charset="0"/>
              <a:ea typeface="+mn-ea"/>
              <a:cs typeface="+mn-cs"/>
            </a:endParaRPr>
          </a:p>
        </p:txBody>
      </p:sp>
      <p:sp>
        <p:nvSpPr>
          <p:cNvPr id="16" name="Rounded Rectangle 11">
            <a:extLst>
              <a:ext uri="{FF2B5EF4-FFF2-40B4-BE49-F238E27FC236}">
                <a16:creationId xmlns:a16="http://schemas.microsoft.com/office/drawing/2014/main" id="{4D0E653D-6775-49EE-9121-7D71F106DE41}"/>
              </a:ext>
            </a:extLst>
          </p:cNvPr>
          <p:cNvSpPr/>
          <p:nvPr/>
        </p:nvSpPr>
        <p:spPr>
          <a:xfrm>
            <a:off x="313266" y="4229218"/>
            <a:ext cx="8856133" cy="2492007"/>
          </a:xfrm>
          <a:prstGeom prst="roundRect">
            <a:avLst>
              <a:gd name="adj" fmla="val 13415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numCol="2" spcCol="360000" rtlCol="0" anchor="t" anchorCtr="0"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AutoNum type="arabicParenR"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ssoon Penpals" panose="02000400000000000000" pitchFamily="50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AutoNum type="arabicParenR"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ssoon Penpals" panose="02000400000000000000" pitchFamily="50" charset="0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9987908-EF4B-4DA4-B6D0-AA7A961C3B5A}"/>
              </a:ext>
            </a:extLst>
          </p:cNvPr>
          <p:cNvSpPr txBox="1"/>
          <p:nvPr/>
        </p:nvSpPr>
        <p:spPr>
          <a:xfrm>
            <a:off x="10128448" y="47588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9" name="Group 2">
            <a:extLst>
              <a:ext uri="{FF2B5EF4-FFF2-40B4-BE49-F238E27FC236}">
                <a16:creationId xmlns:a16="http://schemas.microsoft.com/office/drawing/2014/main" id="{26111A11-67C8-41C9-90DF-33CC25535D3B}"/>
              </a:ext>
            </a:extLst>
          </p:cNvPr>
          <p:cNvGrpSpPr>
            <a:grpSpLocks/>
          </p:cNvGrpSpPr>
          <p:nvPr/>
        </p:nvGrpSpPr>
        <p:grpSpPr bwMode="auto">
          <a:xfrm>
            <a:off x="9569564" y="148305"/>
            <a:ext cx="791024" cy="785519"/>
            <a:chOff x="108331873" y="108311296"/>
            <a:chExt cx="2965768" cy="2945027"/>
          </a:xfrm>
        </p:grpSpPr>
        <p:sp>
          <p:nvSpPr>
            <p:cNvPr id="30" name="Oval 3">
              <a:extLst>
                <a:ext uri="{FF2B5EF4-FFF2-40B4-BE49-F238E27FC236}">
                  <a16:creationId xmlns:a16="http://schemas.microsoft.com/office/drawing/2014/main" id="{BC7FA3E2-F3A9-44FA-B4FD-C869B018FC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450346" y="108412767"/>
              <a:ext cx="2718148" cy="2718148"/>
            </a:xfrm>
            <a:prstGeom prst="ellipse">
              <a:avLst/>
            </a:prstGeom>
            <a:solidFill>
              <a:srgbClr val="FFFFFF"/>
            </a:solidFill>
            <a:ln w="25400" algn="ctr">
              <a:solidFill>
                <a:srgbClr val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31" name="Picture 4">
              <a:extLst>
                <a:ext uri="{FF2B5EF4-FFF2-40B4-BE49-F238E27FC236}">
                  <a16:creationId xmlns:a16="http://schemas.microsoft.com/office/drawing/2014/main" id="{A7EDB299-6FC3-4358-A362-AD913E29F98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331873" y="108311296"/>
              <a:ext cx="2965768" cy="29450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</p:grpSp>
      <p:sp>
        <p:nvSpPr>
          <p:cNvPr id="32" name="Rounded Rectangle 38">
            <a:extLst>
              <a:ext uri="{FF2B5EF4-FFF2-40B4-BE49-F238E27FC236}">
                <a16:creationId xmlns:a16="http://schemas.microsoft.com/office/drawing/2014/main" id="{5E528594-4517-4805-94B7-FEE8B241A7D2}"/>
              </a:ext>
            </a:extLst>
          </p:cNvPr>
          <p:cNvSpPr/>
          <p:nvPr/>
        </p:nvSpPr>
        <p:spPr>
          <a:xfrm>
            <a:off x="280288" y="1008128"/>
            <a:ext cx="6715598" cy="3092048"/>
          </a:xfrm>
          <a:prstGeom prst="roundRect">
            <a:avLst>
              <a:gd name="adj" fmla="val 973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ssoon Penpals" panose="02000400000000000000" pitchFamily="50" charset="0"/>
                <a:ea typeface="+mn-ea"/>
                <a:cs typeface="+mn-cs"/>
              </a:rPr>
              <a:t>Learning sequence</a:t>
            </a:r>
          </a:p>
          <a:p>
            <a:pPr marL="360000" marR="0" lvl="0" indent="-36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ssoon Penpals" panose="02000400000000000000" pitchFamily="50" charset="0"/>
                <a:ea typeface="+mn-ea"/>
                <a:cs typeface="+mn-cs"/>
              </a:rPr>
              <a:t>To recognise factors influencing value for money.</a:t>
            </a:r>
          </a:p>
          <a:p>
            <a:pPr marL="360000" marR="0" lvl="0" indent="-36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ssoon Penpals" panose="02000400000000000000" pitchFamily="50" charset="0"/>
                <a:ea typeface="+mn-ea"/>
                <a:cs typeface="+mn-cs"/>
              </a:rPr>
              <a:t>To describe different ways of keeping money safe.</a:t>
            </a:r>
          </a:p>
          <a:p>
            <a:pPr marL="360000" marR="0" lvl="0" indent="-36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ssoon Penpals" panose="02000400000000000000" pitchFamily="50" charset="0"/>
                <a:ea typeface="+mn-ea"/>
                <a:cs typeface="+mn-cs"/>
              </a:rPr>
              <a:t>Transition</a:t>
            </a:r>
          </a:p>
          <a:p>
            <a:pPr marL="360000" marR="0" lvl="0" indent="-36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+mj-lt"/>
              <a:buAutoNum type="arabicParenR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ssoon Penpals" panose="02000400000000000000" pitchFamily="50" charset="0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2FCDA0D-A5DC-4125-8E41-F77B3A727985}"/>
              </a:ext>
            </a:extLst>
          </p:cNvPr>
          <p:cNvSpPr txBox="1"/>
          <p:nvPr/>
        </p:nvSpPr>
        <p:spPr>
          <a:xfrm>
            <a:off x="1371786" y="576538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73DD30E-325A-4A46-B407-BD900EBBFC7A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8480" y="4758837"/>
            <a:ext cx="2633077" cy="1352332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2A2731F4-5CB0-44EC-96CD-543E055589F9}"/>
              </a:ext>
            </a:extLst>
          </p:cNvPr>
          <p:cNvSpPr txBox="1"/>
          <p:nvPr/>
        </p:nvSpPr>
        <p:spPr>
          <a:xfrm>
            <a:off x="256553" y="136775"/>
            <a:ext cx="913262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ssoon Penpals Joined" panose="02000400000000000000" pitchFamily="50" charset="0"/>
                <a:ea typeface="+mn-ea"/>
                <a:cs typeface="+mn-cs"/>
              </a:rPr>
              <a:t>Year 4 RSHE Life skills - </a:t>
            </a:r>
            <a:r>
              <a:rPr kumimoji="0" lang="en-GB" sz="4400" b="1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ssoon Penpals Joined" panose="02000400000000000000" pitchFamily="50" charset="0"/>
                <a:ea typeface="+mn-ea"/>
                <a:cs typeface="+mn-cs"/>
              </a:rPr>
              <a:t>Economic Wellbeing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ssoon Penpals Joined" panose="02000400000000000000" pitchFamily="50" charset="0"/>
              <a:ea typeface="+mn-ea"/>
              <a:cs typeface="+mn-cs"/>
            </a:endParaRPr>
          </a:p>
        </p:txBody>
      </p:sp>
      <p:sp>
        <p:nvSpPr>
          <p:cNvPr id="41" name="Rounded Rectangle 15">
            <a:extLst>
              <a:ext uri="{FF2B5EF4-FFF2-40B4-BE49-F238E27FC236}">
                <a16:creationId xmlns:a16="http://schemas.microsoft.com/office/drawing/2014/main" id="{DA2FBDC4-514D-4BA0-9517-8703ABD4ECDB}"/>
              </a:ext>
            </a:extLst>
          </p:cNvPr>
          <p:cNvSpPr/>
          <p:nvPr/>
        </p:nvSpPr>
        <p:spPr>
          <a:xfrm>
            <a:off x="7340273" y="1008129"/>
            <a:ext cx="4735117" cy="3092048"/>
          </a:xfrm>
          <a:prstGeom prst="roundRect">
            <a:avLst>
              <a:gd name="adj" fmla="val 973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ssoon Penpals" panose="02000400000000000000" pitchFamily="50" charset="0"/>
                <a:ea typeface="+mn-ea"/>
                <a:cs typeface="+mn-cs"/>
              </a:rPr>
              <a:t>Vocabulary</a:t>
            </a:r>
          </a:p>
        </p:txBody>
      </p:sp>
      <p:pic>
        <p:nvPicPr>
          <p:cNvPr id="42" name="Picture 10" descr="Free Scrabble Words Cliparts, Download Free Clip Art, Free Clip Art on  Clipart Library">
            <a:extLst>
              <a:ext uri="{FF2B5EF4-FFF2-40B4-BE49-F238E27FC236}">
                <a16:creationId xmlns:a16="http://schemas.microsoft.com/office/drawing/2014/main" id="{8931BDB8-7E8A-4834-9A05-9DBCEBACC8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51" t="2083" r="21928"/>
          <a:stretch/>
        </p:blipFill>
        <p:spPr bwMode="auto">
          <a:xfrm>
            <a:off x="11318139" y="1188738"/>
            <a:ext cx="528338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7294CFF4-33E2-45E2-8AEB-5460D538E2CE}"/>
              </a:ext>
            </a:extLst>
          </p:cNvPr>
          <p:cNvSpPr txBox="1"/>
          <p:nvPr/>
        </p:nvSpPr>
        <p:spPr>
          <a:xfrm>
            <a:off x="7661113" y="1497538"/>
            <a:ext cx="1841753" cy="2508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lang="en-GB" sz="2100" dirty="0">
                <a:solidFill>
                  <a:srgbClr val="006600"/>
                </a:solidFill>
                <a:latin typeface="Sassoon Penpals" panose="02000400000000000000" pitchFamily="50" charset="0"/>
              </a:rPr>
              <a:t>b</a:t>
            </a:r>
            <a:r>
              <a:rPr kumimoji="0" lang="en-GB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Sassoon Penpals" panose="02000400000000000000" pitchFamily="50" charset="0"/>
                <a:ea typeface="+mn-ea"/>
                <a:cs typeface="+mn-cs"/>
              </a:rPr>
              <a:t>ank</a:t>
            </a:r>
            <a:r>
              <a:rPr kumimoji="0" lang="en-GB" sz="2100" b="0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Sassoon Penpals" panose="02000400000000000000" pitchFamily="50" charset="0"/>
                <a:ea typeface="+mn-ea"/>
                <a:cs typeface="+mn-cs"/>
              </a:rPr>
              <a:t> account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100" b="0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Sassoon Penpals" panose="02000400000000000000" pitchFamily="50" charset="0"/>
                <a:ea typeface="+mn-ea"/>
                <a:cs typeface="+mn-cs"/>
              </a:rPr>
              <a:t>wages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lang="en-GB" sz="2100" dirty="0">
                <a:solidFill>
                  <a:srgbClr val="006600"/>
                </a:solidFill>
                <a:latin typeface="Sassoon Penpals" panose="02000400000000000000" pitchFamily="50" charset="0"/>
              </a:rPr>
              <a:t>c</a:t>
            </a:r>
            <a:r>
              <a:rPr kumimoji="0" lang="en-GB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Sassoon Penpals" panose="02000400000000000000" pitchFamily="50" charset="0"/>
                <a:ea typeface="+mn-ea"/>
                <a:cs typeface="+mn-cs"/>
              </a:rPr>
              <a:t>areer</a:t>
            </a:r>
            <a:endParaRPr kumimoji="0" lang="en-GB" sz="2100" b="0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Sassoon Penpals" panose="02000400000000000000" pitchFamily="50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lang="en-GB" sz="2100" dirty="0">
                <a:solidFill>
                  <a:srgbClr val="006600"/>
                </a:solidFill>
                <a:latin typeface="Sassoon Penpals" panose="02000400000000000000" pitchFamily="50" charset="0"/>
              </a:rPr>
              <a:t>profession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lang="en-GB" sz="2100" dirty="0">
                <a:solidFill>
                  <a:srgbClr val="006600"/>
                </a:solidFill>
                <a:latin typeface="Sassoon Penpals" panose="02000400000000000000" pitchFamily="50" charset="0"/>
              </a:rPr>
              <a:t>s</a:t>
            </a:r>
            <a:r>
              <a:rPr kumimoji="0" lang="en-GB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Sassoon Penpals" panose="02000400000000000000" pitchFamily="50" charset="0"/>
                <a:ea typeface="+mn-ea"/>
                <a:cs typeface="+mn-cs"/>
              </a:rPr>
              <a:t>tere</a:t>
            </a:r>
            <a:r>
              <a:rPr lang="en-GB" sz="2100" dirty="0" err="1">
                <a:solidFill>
                  <a:srgbClr val="006600"/>
                </a:solidFill>
                <a:latin typeface="Sassoon Penpals" panose="02000400000000000000" pitchFamily="50" charset="0"/>
              </a:rPr>
              <a:t>otype</a:t>
            </a:r>
            <a:endParaRPr lang="en-GB" sz="2100" dirty="0">
              <a:solidFill>
                <a:srgbClr val="006600"/>
              </a:solidFill>
              <a:latin typeface="Sassoon Penpals" panose="02000400000000000000" pitchFamily="50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lang="en-GB" sz="2100" dirty="0">
                <a:solidFill>
                  <a:srgbClr val="002060"/>
                </a:solidFill>
                <a:latin typeface="Sassoon Penpals" panose="02000400000000000000" pitchFamily="50" charset="0"/>
              </a:rPr>
              <a:t>i</a:t>
            </a:r>
            <a:r>
              <a:rPr kumimoji="0" lang="en-GB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assoon Penpals" panose="02000400000000000000" pitchFamily="50" charset="0"/>
                <a:ea typeface="+mn-ea"/>
                <a:cs typeface="+mn-cs"/>
              </a:rPr>
              <a:t>ncome</a:t>
            </a:r>
            <a:endParaRPr kumimoji="0" lang="en-GB" sz="21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assoon Penpals" panose="02000400000000000000" pitchFamily="50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assoon Penpals" panose="02000400000000000000" pitchFamily="50" charset="0"/>
                <a:ea typeface="+mn-ea"/>
                <a:cs typeface="+mn-cs"/>
              </a:rPr>
              <a:t>expenditure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A62735B-F7BA-4CBA-9379-3F2565D0C9E7}"/>
              </a:ext>
            </a:extLst>
          </p:cNvPr>
          <p:cNvSpPr txBox="1"/>
          <p:nvPr/>
        </p:nvSpPr>
        <p:spPr>
          <a:xfrm>
            <a:off x="9476386" y="1497538"/>
            <a:ext cx="2777158" cy="2857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assoon Penpals" panose="02000400000000000000" pitchFamily="50" charset="0"/>
                <a:ea typeface="+mn-ea"/>
                <a:cs typeface="+mn-cs"/>
              </a:rPr>
              <a:t>bank statement</a:t>
            </a:r>
          </a:p>
          <a:p>
            <a:pPr lvl="0">
              <a:spcAft>
                <a:spcPts val="200"/>
              </a:spcAft>
              <a:defRPr/>
            </a:pPr>
            <a:r>
              <a:rPr lang="en-GB" sz="2100" dirty="0">
                <a:solidFill>
                  <a:srgbClr val="002060"/>
                </a:solidFill>
                <a:latin typeface="Sassoon Penpals" panose="02000400000000000000" pitchFamily="50" charset="0"/>
              </a:rPr>
              <a:t>password</a:t>
            </a:r>
          </a:p>
          <a:p>
            <a:pPr>
              <a:spcAft>
                <a:spcPts val="200"/>
              </a:spcAft>
              <a:defRPr/>
            </a:pPr>
            <a:r>
              <a:rPr lang="en-GB" sz="2100" dirty="0">
                <a:solidFill>
                  <a:srgbClr val="002060"/>
                </a:solidFill>
                <a:latin typeface="Sassoon Penpals" panose="02000400000000000000" pitchFamily="50" charset="0"/>
              </a:rPr>
              <a:t>security</a:t>
            </a:r>
          </a:p>
          <a:p>
            <a:pPr lvl="0">
              <a:spcAft>
                <a:spcPts val="200"/>
              </a:spcAft>
              <a:defRPr/>
            </a:pPr>
            <a:r>
              <a:rPr lang="en-GB" sz="2100" dirty="0">
                <a:solidFill>
                  <a:srgbClr val="002060"/>
                </a:solidFill>
                <a:latin typeface="Sassoon Penpals" panose="02000400000000000000" pitchFamily="50" charset="0"/>
              </a:rPr>
              <a:t>value for money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assoon Penpals" panose="02000400000000000000" pitchFamily="50" charset="0"/>
                <a:ea typeface="+mn-ea"/>
                <a:cs typeface="+mn-cs"/>
              </a:rPr>
              <a:t>career satisfaction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assoon Penpals" panose="02000400000000000000" pitchFamily="50" charset="0"/>
                <a:ea typeface="+mn-ea"/>
                <a:cs typeface="+mn-cs"/>
              </a:rPr>
              <a:t>influence</a:t>
            </a:r>
          </a:p>
          <a:p>
            <a:pPr>
              <a:spcAft>
                <a:spcPts val="200"/>
              </a:spcAft>
              <a:defRPr/>
            </a:pPr>
            <a:r>
              <a:rPr lang="en-GB" sz="2100" dirty="0">
                <a:solidFill>
                  <a:srgbClr val="002060"/>
                </a:solidFill>
                <a:latin typeface="Sassoon Penpals" panose="02000400000000000000" pitchFamily="50" charset="0"/>
              </a:rPr>
              <a:t>perspective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endParaRPr kumimoji="0" lang="en-GB" sz="21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Sassoon Penpals" panose="02000400000000000000" pitchFamily="50" charset="0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CBB778C-341E-44AB-8CF0-93E9C324455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40273" y="4824823"/>
            <a:ext cx="1689142" cy="128634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AB6391D-E264-47F3-BF1C-01688ED9CF4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13366" b="12978"/>
          <a:stretch/>
        </p:blipFill>
        <p:spPr>
          <a:xfrm>
            <a:off x="527651" y="4501121"/>
            <a:ext cx="1822780" cy="13487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EB5FA99-8AF7-46BC-842E-E05ACC54A821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2096" r="19725"/>
          <a:stretch/>
        </p:blipFill>
        <p:spPr>
          <a:xfrm>
            <a:off x="2056671" y="5056645"/>
            <a:ext cx="1581416" cy="141748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0CC014C-D2E5-4B4C-9E73-B21903813F0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58496" y="4697022"/>
            <a:ext cx="3395516" cy="1697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3891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3500">
              <a:srgbClr val="F165F1"/>
            </a:gs>
            <a:gs pos="7000">
              <a:srgbClr val="F8AEF8"/>
            </a:gs>
            <a:gs pos="100000">
              <a:srgbClr val="F8AEF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1D586D81-8012-4C27-80B0-519B38205F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84367" y="167598"/>
            <a:ext cx="791024" cy="791024"/>
          </a:xfrm>
          <a:prstGeom prst="rect">
            <a:avLst/>
          </a:prstGeom>
        </p:spPr>
      </p:pic>
      <p:sp>
        <p:nvSpPr>
          <p:cNvPr id="20" name="Oval 19">
            <a:extLst>
              <a:ext uri="{FF2B5EF4-FFF2-40B4-BE49-F238E27FC236}">
                <a16:creationId xmlns:a16="http://schemas.microsoft.com/office/drawing/2014/main" id="{1886C8C0-D296-41A4-821C-71BB14F424C8}"/>
              </a:ext>
            </a:extLst>
          </p:cNvPr>
          <p:cNvSpPr/>
          <p:nvPr/>
        </p:nvSpPr>
        <p:spPr>
          <a:xfrm>
            <a:off x="10432345" y="177440"/>
            <a:ext cx="786508" cy="73859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ssoon Penpals" panose="02000400000000000000" pitchFamily="50" charset="0"/>
                <a:ea typeface="+mn-ea"/>
                <a:cs typeface="+mn-cs"/>
              </a:rPr>
              <a:t>RSHE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assoon Penpals" panose="02000400000000000000" pitchFamily="50" charset="0"/>
              <a:ea typeface="+mn-ea"/>
              <a:cs typeface="+mn-cs"/>
            </a:endParaRPr>
          </a:p>
        </p:txBody>
      </p:sp>
      <p:sp>
        <p:nvSpPr>
          <p:cNvPr id="16" name="Rounded Rectangle 11">
            <a:extLst>
              <a:ext uri="{FF2B5EF4-FFF2-40B4-BE49-F238E27FC236}">
                <a16:creationId xmlns:a16="http://schemas.microsoft.com/office/drawing/2014/main" id="{4D0E653D-6775-49EE-9121-7D71F106DE41}"/>
              </a:ext>
            </a:extLst>
          </p:cNvPr>
          <p:cNvSpPr/>
          <p:nvPr/>
        </p:nvSpPr>
        <p:spPr>
          <a:xfrm>
            <a:off x="313266" y="4229218"/>
            <a:ext cx="8856133" cy="2492007"/>
          </a:xfrm>
          <a:prstGeom prst="roundRect">
            <a:avLst>
              <a:gd name="adj" fmla="val 13415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numCol="2" spcCol="360000" rtlCol="0" anchor="t" anchorCtr="0"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AutoNum type="arabicParenR"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ssoon Penpals" panose="02000400000000000000" pitchFamily="50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AutoNum type="arabicParenR"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ssoon Penpals" panose="02000400000000000000" pitchFamily="50" charset="0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9987908-EF4B-4DA4-B6D0-AA7A961C3B5A}"/>
              </a:ext>
            </a:extLst>
          </p:cNvPr>
          <p:cNvSpPr txBox="1"/>
          <p:nvPr/>
        </p:nvSpPr>
        <p:spPr>
          <a:xfrm>
            <a:off x="10128448" y="47588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9" name="Group 2">
            <a:extLst>
              <a:ext uri="{FF2B5EF4-FFF2-40B4-BE49-F238E27FC236}">
                <a16:creationId xmlns:a16="http://schemas.microsoft.com/office/drawing/2014/main" id="{26111A11-67C8-41C9-90DF-33CC25535D3B}"/>
              </a:ext>
            </a:extLst>
          </p:cNvPr>
          <p:cNvGrpSpPr>
            <a:grpSpLocks/>
          </p:cNvGrpSpPr>
          <p:nvPr/>
        </p:nvGrpSpPr>
        <p:grpSpPr bwMode="auto">
          <a:xfrm>
            <a:off x="9569564" y="148305"/>
            <a:ext cx="791024" cy="785519"/>
            <a:chOff x="108331873" y="108311296"/>
            <a:chExt cx="2965768" cy="2945027"/>
          </a:xfrm>
        </p:grpSpPr>
        <p:sp>
          <p:nvSpPr>
            <p:cNvPr id="30" name="Oval 3">
              <a:extLst>
                <a:ext uri="{FF2B5EF4-FFF2-40B4-BE49-F238E27FC236}">
                  <a16:creationId xmlns:a16="http://schemas.microsoft.com/office/drawing/2014/main" id="{BC7FA3E2-F3A9-44FA-B4FD-C869B018FC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450346" y="108412767"/>
              <a:ext cx="2718148" cy="2718148"/>
            </a:xfrm>
            <a:prstGeom prst="ellipse">
              <a:avLst/>
            </a:prstGeom>
            <a:solidFill>
              <a:srgbClr val="FFFFFF"/>
            </a:solidFill>
            <a:ln w="25400" algn="ctr">
              <a:solidFill>
                <a:srgbClr val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31" name="Picture 4">
              <a:extLst>
                <a:ext uri="{FF2B5EF4-FFF2-40B4-BE49-F238E27FC236}">
                  <a16:creationId xmlns:a16="http://schemas.microsoft.com/office/drawing/2014/main" id="{A7EDB299-6FC3-4358-A362-AD913E29F98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331873" y="108311296"/>
              <a:ext cx="2965768" cy="29450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</p:grpSp>
      <p:sp>
        <p:nvSpPr>
          <p:cNvPr id="32" name="Rounded Rectangle 38">
            <a:extLst>
              <a:ext uri="{FF2B5EF4-FFF2-40B4-BE49-F238E27FC236}">
                <a16:creationId xmlns:a16="http://schemas.microsoft.com/office/drawing/2014/main" id="{5E528594-4517-4805-94B7-FEE8B241A7D2}"/>
              </a:ext>
            </a:extLst>
          </p:cNvPr>
          <p:cNvSpPr/>
          <p:nvPr/>
        </p:nvSpPr>
        <p:spPr>
          <a:xfrm>
            <a:off x="280288" y="1008128"/>
            <a:ext cx="6715598" cy="3092048"/>
          </a:xfrm>
          <a:prstGeom prst="roundRect">
            <a:avLst>
              <a:gd name="adj" fmla="val 973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ssoon Penpals" panose="02000400000000000000" pitchFamily="50" charset="0"/>
                <a:ea typeface="+mn-ea"/>
                <a:cs typeface="+mn-cs"/>
              </a:rPr>
              <a:t>Learning sequence</a:t>
            </a:r>
          </a:p>
          <a:p>
            <a:pPr marL="360000" marR="0" lvl="0" indent="-36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ssoon Penpals" panose="02000400000000000000" pitchFamily="50" charset="0"/>
                <a:ea typeface="+mn-ea"/>
                <a:cs typeface="+mn-cs"/>
              </a:rPr>
              <a:t>To examine the risks associated with handling money online.</a:t>
            </a:r>
          </a:p>
          <a:p>
            <a:pPr marL="360000" marR="0" lvl="0" indent="-36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ssoon Penpals" panose="02000400000000000000" pitchFamily="50" charset="0"/>
                <a:ea typeface="+mn-ea"/>
                <a:cs typeface="+mn-cs"/>
              </a:rPr>
              <a:t>Transition</a:t>
            </a:r>
          </a:p>
          <a:p>
            <a:pPr marL="360000" marR="0" lvl="0" indent="-36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+mj-lt"/>
              <a:buAutoNum type="arabicParenR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ssoon Penpals" panose="02000400000000000000" pitchFamily="50" charset="0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2FCDA0D-A5DC-4125-8E41-F77B3A727985}"/>
              </a:ext>
            </a:extLst>
          </p:cNvPr>
          <p:cNvSpPr txBox="1"/>
          <p:nvPr/>
        </p:nvSpPr>
        <p:spPr>
          <a:xfrm>
            <a:off x="1371786" y="576538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73DD30E-325A-4A46-B407-BD900EBBFC7A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8480" y="4758837"/>
            <a:ext cx="2633077" cy="1352332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2A2731F4-5CB0-44EC-96CD-543E055589F9}"/>
              </a:ext>
            </a:extLst>
          </p:cNvPr>
          <p:cNvSpPr txBox="1"/>
          <p:nvPr/>
        </p:nvSpPr>
        <p:spPr>
          <a:xfrm>
            <a:off x="256553" y="136775"/>
            <a:ext cx="913262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ssoon Penpals Joined" panose="02000400000000000000" pitchFamily="50" charset="0"/>
                <a:ea typeface="+mn-ea"/>
                <a:cs typeface="+mn-cs"/>
              </a:rPr>
              <a:t>Year 5 RSHE Life skills - </a:t>
            </a:r>
            <a:r>
              <a:rPr kumimoji="0" lang="en-GB" sz="4400" b="1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ssoon Penpals Joined" panose="02000400000000000000" pitchFamily="50" charset="0"/>
                <a:ea typeface="+mn-ea"/>
                <a:cs typeface="+mn-cs"/>
              </a:rPr>
              <a:t>Economic Wellbeing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ssoon Penpals Joined" panose="02000400000000000000" pitchFamily="50" charset="0"/>
              <a:ea typeface="+mn-ea"/>
              <a:cs typeface="+mn-cs"/>
            </a:endParaRPr>
          </a:p>
        </p:txBody>
      </p:sp>
      <p:sp>
        <p:nvSpPr>
          <p:cNvPr id="41" name="Rounded Rectangle 15">
            <a:extLst>
              <a:ext uri="{FF2B5EF4-FFF2-40B4-BE49-F238E27FC236}">
                <a16:creationId xmlns:a16="http://schemas.microsoft.com/office/drawing/2014/main" id="{DA2FBDC4-514D-4BA0-9517-8703ABD4ECDB}"/>
              </a:ext>
            </a:extLst>
          </p:cNvPr>
          <p:cNvSpPr/>
          <p:nvPr/>
        </p:nvSpPr>
        <p:spPr>
          <a:xfrm>
            <a:off x="7340273" y="1008129"/>
            <a:ext cx="4735117" cy="3092048"/>
          </a:xfrm>
          <a:prstGeom prst="roundRect">
            <a:avLst>
              <a:gd name="adj" fmla="val 973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ssoon Penpals" panose="02000400000000000000" pitchFamily="50" charset="0"/>
                <a:ea typeface="+mn-ea"/>
                <a:cs typeface="+mn-cs"/>
              </a:rPr>
              <a:t>Vocabulary</a:t>
            </a:r>
          </a:p>
        </p:txBody>
      </p:sp>
      <p:pic>
        <p:nvPicPr>
          <p:cNvPr id="42" name="Picture 10" descr="Free Scrabble Words Cliparts, Download Free Clip Art, Free Clip Art on  Clipart Library">
            <a:extLst>
              <a:ext uri="{FF2B5EF4-FFF2-40B4-BE49-F238E27FC236}">
                <a16:creationId xmlns:a16="http://schemas.microsoft.com/office/drawing/2014/main" id="{8931BDB8-7E8A-4834-9A05-9DBCEBACC8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51" t="2083" r="21928"/>
          <a:stretch/>
        </p:blipFill>
        <p:spPr bwMode="auto">
          <a:xfrm>
            <a:off x="11318139" y="1188738"/>
            <a:ext cx="528338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7294CFF4-33E2-45E2-8AEB-5460D538E2CE}"/>
              </a:ext>
            </a:extLst>
          </p:cNvPr>
          <p:cNvSpPr txBox="1"/>
          <p:nvPr/>
        </p:nvSpPr>
        <p:spPr>
          <a:xfrm>
            <a:off x="7487453" y="1511326"/>
            <a:ext cx="1841753" cy="2508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lang="en-GB" sz="2100" dirty="0" err="1">
                <a:solidFill>
                  <a:srgbClr val="006600"/>
                </a:solidFill>
                <a:latin typeface="Sassoon Penpals" panose="02000400000000000000" pitchFamily="50" charset="0"/>
              </a:rPr>
              <a:t>priortise</a:t>
            </a:r>
            <a:endParaRPr lang="en-GB" sz="2100" dirty="0">
              <a:solidFill>
                <a:srgbClr val="006600"/>
              </a:solidFill>
              <a:latin typeface="Sassoon Penpals" panose="02000400000000000000" pitchFamily="50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lang="en-GB" sz="2100" dirty="0">
                <a:solidFill>
                  <a:srgbClr val="006600"/>
                </a:solidFill>
                <a:latin typeface="Sassoon Penpals" panose="02000400000000000000" pitchFamily="50" charset="0"/>
              </a:rPr>
              <a:t>b</a:t>
            </a:r>
            <a:r>
              <a:rPr kumimoji="0" lang="en-GB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Sassoon Penpals" panose="02000400000000000000" pitchFamily="50" charset="0"/>
                <a:ea typeface="+mn-ea"/>
                <a:cs typeface="+mn-cs"/>
              </a:rPr>
              <a:t>ank</a:t>
            </a:r>
            <a:r>
              <a:rPr kumimoji="0" lang="en-GB" sz="2100" b="0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Sassoon Penpals" panose="02000400000000000000" pitchFamily="50" charset="0"/>
                <a:ea typeface="+mn-ea"/>
                <a:cs typeface="+mn-cs"/>
              </a:rPr>
              <a:t> account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100" b="0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Sassoon Penpals" panose="02000400000000000000" pitchFamily="50" charset="0"/>
                <a:ea typeface="+mn-ea"/>
                <a:cs typeface="+mn-cs"/>
              </a:rPr>
              <a:t>wages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lang="en-GB" sz="2100" dirty="0">
                <a:solidFill>
                  <a:srgbClr val="006600"/>
                </a:solidFill>
                <a:latin typeface="Sassoon Penpals" panose="02000400000000000000" pitchFamily="50" charset="0"/>
              </a:rPr>
              <a:t>c</a:t>
            </a:r>
            <a:r>
              <a:rPr kumimoji="0" lang="en-GB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Sassoon Penpals" panose="02000400000000000000" pitchFamily="50" charset="0"/>
                <a:ea typeface="+mn-ea"/>
                <a:cs typeface="+mn-cs"/>
              </a:rPr>
              <a:t>areer</a:t>
            </a:r>
            <a:endParaRPr kumimoji="0" lang="en-GB" sz="2100" b="0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Sassoon Penpals" panose="02000400000000000000" pitchFamily="50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lang="en-GB" sz="2100" dirty="0">
                <a:solidFill>
                  <a:srgbClr val="006600"/>
                </a:solidFill>
                <a:latin typeface="Sassoon Penpals" panose="02000400000000000000" pitchFamily="50" charset="0"/>
              </a:rPr>
              <a:t>s</a:t>
            </a:r>
            <a:r>
              <a:rPr kumimoji="0" lang="en-GB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Sassoon Penpals" panose="02000400000000000000" pitchFamily="50" charset="0"/>
                <a:ea typeface="+mn-ea"/>
                <a:cs typeface="+mn-cs"/>
              </a:rPr>
              <a:t>tere</a:t>
            </a:r>
            <a:r>
              <a:rPr lang="en-GB" sz="2100" dirty="0" err="1">
                <a:solidFill>
                  <a:srgbClr val="006600"/>
                </a:solidFill>
                <a:latin typeface="Sassoon Penpals" panose="02000400000000000000" pitchFamily="50" charset="0"/>
              </a:rPr>
              <a:t>otype</a:t>
            </a:r>
            <a:endParaRPr lang="en-GB" sz="2100" dirty="0">
              <a:solidFill>
                <a:srgbClr val="006600"/>
              </a:solidFill>
              <a:latin typeface="Sassoon Penpals" panose="02000400000000000000" pitchFamily="50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100" b="0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Sassoon Penpals" panose="02000400000000000000" pitchFamily="50" charset="0"/>
                <a:ea typeface="+mn-ea"/>
                <a:cs typeface="+mn-cs"/>
              </a:rPr>
              <a:t>influence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100" b="0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Sassoon Penpals" panose="02000400000000000000" pitchFamily="50" charset="0"/>
                <a:ea typeface="+mn-ea"/>
                <a:cs typeface="+mn-cs"/>
              </a:rPr>
              <a:t>budget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A62735B-F7BA-4CBA-9379-3F2565D0C9E7}"/>
              </a:ext>
            </a:extLst>
          </p:cNvPr>
          <p:cNvSpPr txBox="1"/>
          <p:nvPr/>
        </p:nvSpPr>
        <p:spPr>
          <a:xfrm>
            <a:off x="8942173" y="1924661"/>
            <a:ext cx="2777158" cy="1810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1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assoon Penpals" panose="02000400000000000000" pitchFamily="50" charset="0"/>
                <a:ea typeface="+mn-ea"/>
                <a:cs typeface="+mn-cs"/>
              </a:rPr>
              <a:t>borrow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1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assoon Penpals" panose="02000400000000000000" pitchFamily="50" charset="0"/>
                <a:ea typeface="+mn-ea"/>
                <a:cs typeface="+mn-cs"/>
              </a:rPr>
              <a:t>commitment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1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assoon Penpals" panose="02000400000000000000" pitchFamily="50" charset="0"/>
                <a:ea typeface="+mn-ea"/>
                <a:cs typeface="+mn-cs"/>
              </a:rPr>
              <a:t>expenditure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1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assoon Penpals" panose="02000400000000000000" pitchFamily="50" charset="0"/>
                <a:ea typeface="+mn-ea"/>
                <a:cs typeface="+mn-cs"/>
              </a:rPr>
              <a:t>impact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endParaRPr kumimoji="0" lang="en-GB" sz="21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Sassoon Penpals" panose="02000400000000000000" pitchFamily="50" charset="0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05E3881-AA1B-40EA-9B88-8F46AA1C9D8E}"/>
              </a:ext>
            </a:extLst>
          </p:cNvPr>
          <p:cNvSpPr txBox="1"/>
          <p:nvPr/>
        </p:nvSpPr>
        <p:spPr>
          <a:xfrm>
            <a:off x="10544073" y="1924661"/>
            <a:ext cx="2777158" cy="1810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1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assoon Penpals" panose="02000400000000000000" pitchFamily="50" charset="0"/>
                <a:ea typeface="+mn-ea"/>
                <a:cs typeface="+mn-cs"/>
              </a:rPr>
              <a:t>income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1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assoon Penpals" panose="02000400000000000000" pitchFamily="50" charset="0"/>
                <a:ea typeface="+mn-ea"/>
                <a:cs typeface="+mn-cs"/>
              </a:rPr>
              <a:t>loan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1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assoon Penpals" panose="02000400000000000000" pitchFamily="50" charset="0"/>
                <a:ea typeface="+mn-ea"/>
                <a:cs typeface="+mn-cs"/>
              </a:rPr>
              <a:t>repayment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1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assoon Penpals" panose="02000400000000000000" pitchFamily="50" charset="0"/>
                <a:ea typeface="+mn-ea"/>
                <a:cs typeface="+mn-cs"/>
              </a:rPr>
              <a:t>risk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endParaRPr kumimoji="0" lang="en-GB" sz="21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Sassoon Penpals" panose="02000400000000000000" pitchFamily="50" charset="0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EBAA4D-93A4-4480-9116-43F5512F710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64822" y="5381446"/>
            <a:ext cx="1746530" cy="118789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E005452-E17C-423E-8612-9FE5CCAF2E0F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3867" r="6221"/>
          <a:stretch/>
        </p:blipFill>
        <p:spPr>
          <a:xfrm>
            <a:off x="4079941" y="4401284"/>
            <a:ext cx="2148115" cy="151220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167A511-4D52-4DBB-8986-7536BCE17C5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3984" y="4534029"/>
            <a:ext cx="1960803" cy="134721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355D925-25A9-4C15-9B9D-B914A20AC749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r="3088"/>
          <a:stretch/>
        </p:blipFill>
        <p:spPr>
          <a:xfrm>
            <a:off x="6385794" y="5173705"/>
            <a:ext cx="2625866" cy="1352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2676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3500">
              <a:srgbClr val="F165F1"/>
            </a:gs>
            <a:gs pos="7000">
              <a:srgbClr val="F8AEF8"/>
            </a:gs>
            <a:gs pos="100000">
              <a:srgbClr val="F8AEF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1D586D81-8012-4C27-80B0-519B38205F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84367" y="167598"/>
            <a:ext cx="791024" cy="791024"/>
          </a:xfrm>
          <a:prstGeom prst="rect">
            <a:avLst/>
          </a:prstGeom>
        </p:spPr>
      </p:pic>
      <p:sp>
        <p:nvSpPr>
          <p:cNvPr id="20" name="Oval 19">
            <a:extLst>
              <a:ext uri="{FF2B5EF4-FFF2-40B4-BE49-F238E27FC236}">
                <a16:creationId xmlns:a16="http://schemas.microsoft.com/office/drawing/2014/main" id="{1886C8C0-D296-41A4-821C-71BB14F424C8}"/>
              </a:ext>
            </a:extLst>
          </p:cNvPr>
          <p:cNvSpPr/>
          <p:nvPr/>
        </p:nvSpPr>
        <p:spPr>
          <a:xfrm>
            <a:off x="10432345" y="177440"/>
            <a:ext cx="786508" cy="73859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ssoon Penpals" panose="02000400000000000000" pitchFamily="50" charset="0"/>
                <a:ea typeface="+mn-ea"/>
                <a:cs typeface="+mn-cs"/>
              </a:rPr>
              <a:t>RSHE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assoon Penpals" panose="02000400000000000000" pitchFamily="50" charset="0"/>
              <a:ea typeface="+mn-ea"/>
              <a:cs typeface="+mn-cs"/>
            </a:endParaRPr>
          </a:p>
        </p:txBody>
      </p:sp>
      <p:sp>
        <p:nvSpPr>
          <p:cNvPr id="16" name="Rounded Rectangle 11">
            <a:extLst>
              <a:ext uri="{FF2B5EF4-FFF2-40B4-BE49-F238E27FC236}">
                <a16:creationId xmlns:a16="http://schemas.microsoft.com/office/drawing/2014/main" id="{4D0E653D-6775-49EE-9121-7D71F106DE41}"/>
              </a:ext>
            </a:extLst>
          </p:cNvPr>
          <p:cNvSpPr/>
          <p:nvPr/>
        </p:nvSpPr>
        <p:spPr>
          <a:xfrm>
            <a:off x="313266" y="4229218"/>
            <a:ext cx="8856133" cy="2492007"/>
          </a:xfrm>
          <a:prstGeom prst="roundRect">
            <a:avLst>
              <a:gd name="adj" fmla="val 13415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numCol="2" spcCol="360000" rtlCol="0" anchor="t" anchorCtr="0"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AutoNum type="arabicParenR"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ssoon Penpals" panose="02000400000000000000" pitchFamily="50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AutoNum type="arabicParenR"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ssoon Penpals" panose="02000400000000000000" pitchFamily="50" charset="0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9987908-EF4B-4DA4-B6D0-AA7A961C3B5A}"/>
              </a:ext>
            </a:extLst>
          </p:cNvPr>
          <p:cNvSpPr txBox="1"/>
          <p:nvPr/>
        </p:nvSpPr>
        <p:spPr>
          <a:xfrm>
            <a:off x="10128448" y="47588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9" name="Group 2">
            <a:extLst>
              <a:ext uri="{FF2B5EF4-FFF2-40B4-BE49-F238E27FC236}">
                <a16:creationId xmlns:a16="http://schemas.microsoft.com/office/drawing/2014/main" id="{26111A11-67C8-41C9-90DF-33CC25535D3B}"/>
              </a:ext>
            </a:extLst>
          </p:cNvPr>
          <p:cNvGrpSpPr>
            <a:grpSpLocks/>
          </p:cNvGrpSpPr>
          <p:nvPr/>
        </p:nvGrpSpPr>
        <p:grpSpPr bwMode="auto">
          <a:xfrm>
            <a:off x="9569564" y="148305"/>
            <a:ext cx="791024" cy="785519"/>
            <a:chOff x="108331873" y="108311296"/>
            <a:chExt cx="2965768" cy="2945027"/>
          </a:xfrm>
        </p:grpSpPr>
        <p:sp>
          <p:nvSpPr>
            <p:cNvPr id="30" name="Oval 3">
              <a:extLst>
                <a:ext uri="{FF2B5EF4-FFF2-40B4-BE49-F238E27FC236}">
                  <a16:creationId xmlns:a16="http://schemas.microsoft.com/office/drawing/2014/main" id="{BC7FA3E2-F3A9-44FA-B4FD-C869B018FC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450346" y="108412767"/>
              <a:ext cx="2718148" cy="2718148"/>
            </a:xfrm>
            <a:prstGeom prst="ellipse">
              <a:avLst/>
            </a:prstGeom>
            <a:solidFill>
              <a:srgbClr val="FFFFFF"/>
            </a:solidFill>
            <a:ln w="25400" algn="ctr">
              <a:solidFill>
                <a:srgbClr val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31" name="Picture 4">
              <a:extLst>
                <a:ext uri="{FF2B5EF4-FFF2-40B4-BE49-F238E27FC236}">
                  <a16:creationId xmlns:a16="http://schemas.microsoft.com/office/drawing/2014/main" id="{A7EDB299-6FC3-4358-A362-AD913E29F98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331873" y="108311296"/>
              <a:ext cx="2965768" cy="29450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</p:grpSp>
      <p:sp>
        <p:nvSpPr>
          <p:cNvPr id="32" name="Rounded Rectangle 38">
            <a:extLst>
              <a:ext uri="{FF2B5EF4-FFF2-40B4-BE49-F238E27FC236}">
                <a16:creationId xmlns:a16="http://schemas.microsoft.com/office/drawing/2014/main" id="{5E528594-4517-4805-94B7-FEE8B241A7D2}"/>
              </a:ext>
            </a:extLst>
          </p:cNvPr>
          <p:cNvSpPr/>
          <p:nvPr/>
        </p:nvSpPr>
        <p:spPr>
          <a:xfrm>
            <a:off x="280288" y="1008128"/>
            <a:ext cx="6978252" cy="3092048"/>
          </a:xfrm>
          <a:prstGeom prst="roundRect">
            <a:avLst>
              <a:gd name="adj" fmla="val 973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ssoon Penpals" panose="02000400000000000000" pitchFamily="50" charset="0"/>
                <a:ea typeface="+mn-ea"/>
                <a:cs typeface="+mn-cs"/>
              </a:rPr>
              <a:t>Learning sequence</a:t>
            </a:r>
          </a:p>
          <a:p>
            <a:pPr marL="360000" marR="0" lvl="0" indent="-36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ssoon Penpals" panose="02000400000000000000" pitchFamily="50" charset="0"/>
                <a:ea typeface="+mn-ea"/>
                <a:cs typeface="+mn-cs"/>
              </a:rPr>
              <a:t>Explore different career routes and their requirements.</a:t>
            </a:r>
          </a:p>
          <a:p>
            <a:pPr marL="360000" marR="0" lvl="0" indent="-36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lang="en-GB" sz="2000" dirty="0">
                <a:solidFill>
                  <a:prstClr val="black"/>
                </a:solidFill>
                <a:latin typeface="Sassoon Penpals" panose="02000400000000000000" pitchFamily="50" charset="0"/>
              </a:rPr>
              <a:t>Transition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ssoon Penpals" panose="02000400000000000000" pitchFamily="50" charset="0"/>
              <a:ea typeface="+mn-ea"/>
              <a:cs typeface="+mn-cs"/>
            </a:endParaRPr>
          </a:p>
          <a:p>
            <a:pPr marL="360000" marR="0" lvl="0" indent="-36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+mj-lt"/>
              <a:buAutoNum type="arabicParenR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ssoon Penpals" panose="02000400000000000000" pitchFamily="50" charset="0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2FCDA0D-A5DC-4125-8E41-F77B3A727985}"/>
              </a:ext>
            </a:extLst>
          </p:cNvPr>
          <p:cNvSpPr txBox="1"/>
          <p:nvPr/>
        </p:nvSpPr>
        <p:spPr>
          <a:xfrm>
            <a:off x="1371786" y="576538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73DD30E-325A-4A46-B407-BD900EBBFC7A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8480" y="4758837"/>
            <a:ext cx="2633077" cy="1352332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2A2731F4-5CB0-44EC-96CD-543E055589F9}"/>
              </a:ext>
            </a:extLst>
          </p:cNvPr>
          <p:cNvSpPr txBox="1"/>
          <p:nvPr/>
        </p:nvSpPr>
        <p:spPr>
          <a:xfrm>
            <a:off x="256553" y="136775"/>
            <a:ext cx="913262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ssoon Penpals Joined" panose="02000400000000000000" pitchFamily="50" charset="0"/>
                <a:ea typeface="+mn-ea"/>
                <a:cs typeface="+mn-cs"/>
              </a:rPr>
              <a:t>Year 6 RSHE Life skills - </a:t>
            </a:r>
            <a:r>
              <a:rPr kumimoji="0" lang="en-GB" sz="4400" b="1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ssoon Penpals Joined" panose="02000400000000000000" pitchFamily="50" charset="0"/>
                <a:ea typeface="+mn-ea"/>
                <a:cs typeface="+mn-cs"/>
              </a:rPr>
              <a:t>Economic Wellbeing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ssoon Penpals Joined" panose="02000400000000000000" pitchFamily="50" charset="0"/>
              <a:ea typeface="+mn-ea"/>
              <a:cs typeface="+mn-cs"/>
            </a:endParaRPr>
          </a:p>
        </p:txBody>
      </p:sp>
      <p:sp>
        <p:nvSpPr>
          <p:cNvPr id="41" name="Rounded Rectangle 15">
            <a:extLst>
              <a:ext uri="{FF2B5EF4-FFF2-40B4-BE49-F238E27FC236}">
                <a16:creationId xmlns:a16="http://schemas.microsoft.com/office/drawing/2014/main" id="{DA2FBDC4-514D-4BA0-9517-8703ABD4ECDB}"/>
              </a:ext>
            </a:extLst>
          </p:cNvPr>
          <p:cNvSpPr/>
          <p:nvPr/>
        </p:nvSpPr>
        <p:spPr>
          <a:xfrm>
            <a:off x="7340273" y="1008129"/>
            <a:ext cx="4735117" cy="3092048"/>
          </a:xfrm>
          <a:prstGeom prst="roundRect">
            <a:avLst>
              <a:gd name="adj" fmla="val 973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ssoon Penpals" panose="02000400000000000000" pitchFamily="50" charset="0"/>
                <a:ea typeface="+mn-ea"/>
                <a:cs typeface="+mn-cs"/>
              </a:rPr>
              <a:t>Vocabulary</a:t>
            </a:r>
          </a:p>
        </p:txBody>
      </p:sp>
      <p:pic>
        <p:nvPicPr>
          <p:cNvPr id="42" name="Picture 10" descr="Free Scrabble Words Cliparts, Download Free Clip Art, Free Clip Art on  Clipart Library">
            <a:extLst>
              <a:ext uri="{FF2B5EF4-FFF2-40B4-BE49-F238E27FC236}">
                <a16:creationId xmlns:a16="http://schemas.microsoft.com/office/drawing/2014/main" id="{8931BDB8-7E8A-4834-9A05-9DBCEBACC8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51" t="2083" r="21928"/>
          <a:stretch/>
        </p:blipFill>
        <p:spPr bwMode="auto">
          <a:xfrm>
            <a:off x="11437310" y="1099611"/>
            <a:ext cx="528338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7294CFF4-33E2-45E2-8AEB-5460D538E2CE}"/>
              </a:ext>
            </a:extLst>
          </p:cNvPr>
          <p:cNvSpPr txBox="1"/>
          <p:nvPr/>
        </p:nvSpPr>
        <p:spPr>
          <a:xfrm>
            <a:off x="7487453" y="1511326"/>
            <a:ext cx="1841753" cy="2508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lang="en-GB" sz="2100" dirty="0" err="1">
                <a:solidFill>
                  <a:srgbClr val="006600"/>
                </a:solidFill>
                <a:latin typeface="Sassoon Penpals" panose="02000400000000000000" pitchFamily="50" charset="0"/>
              </a:rPr>
              <a:t>priortise</a:t>
            </a:r>
            <a:endParaRPr lang="en-GB" sz="2100" dirty="0">
              <a:solidFill>
                <a:srgbClr val="006600"/>
              </a:solidFill>
              <a:latin typeface="Sassoon Penpals" panose="02000400000000000000" pitchFamily="50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lang="en-GB" sz="2100" dirty="0">
                <a:solidFill>
                  <a:srgbClr val="006600"/>
                </a:solidFill>
                <a:latin typeface="Sassoon Penpals" panose="02000400000000000000" pitchFamily="50" charset="0"/>
              </a:rPr>
              <a:t>c</a:t>
            </a:r>
            <a:r>
              <a:rPr kumimoji="0" lang="en-GB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Sassoon Penpals" panose="02000400000000000000" pitchFamily="50" charset="0"/>
                <a:ea typeface="+mn-ea"/>
                <a:cs typeface="+mn-cs"/>
              </a:rPr>
              <a:t>areer</a:t>
            </a:r>
            <a:endParaRPr kumimoji="0" lang="en-GB" sz="2100" b="0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Sassoon Penpals" panose="02000400000000000000" pitchFamily="50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lang="en-GB" sz="2100" dirty="0">
                <a:solidFill>
                  <a:srgbClr val="006600"/>
                </a:solidFill>
                <a:latin typeface="Sassoon Penpals" panose="02000400000000000000" pitchFamily="50" charset="0"/>
              </a:rPr>
              <a:t>b</a:t>
            </a:r>
            <a:r>
              <a:rPr kumimoji="0" lang="en-GB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Sassoon Penpals" panose="02000400000000000000" pitchFamily="50" charset="0"/>
                <a:ea typeface="+mn-ea"/>
                <a:cs typeface="+mn-cs"/>
              </a:rPr>
              <a:t>udget</a:t>
            </a:r>
            <a:endParaRPr kumimoji="0" lang="en-GB" sz="2100" b="0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Sassoon Penpals" panose="02000400000000000000" pitchFamily="50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lang="en-GB" sz="2100" dirty="0">
                <a:solidFill>
                  <a:srgbClr val="006600"/>
                </a:solidFill>
                <a:latin typeface="Sassoon Penpals" panose="02000400000000000000" pitchFamily="50" charset="0"/>
              </a:rPr>
              <a:t>commitment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100" b="0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Sassoon Penpals" panose="02000400000000000000" pitchFamily="50" charset="0"/>
                <a:ea typeface="+mn-ea"/>
                <a:cs typeface="+mn-cs"/>
              </a:rPr>
              <a:t>borrow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100" b="0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Sassoon Penpals" panose="02000400000000000000" pitchFamily="50" charset="0"/>
                <a:ea typeface="+mn-ea"/>
                <a:cs typeface="+mn-cs"/>
              </a:rPr>
              <a:t>loan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100" b="0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Sassoon Penpals" panose="02000400000000000000" pitchFamily="50" charset="0"/>
                <a:ea typeface="+mn-ea"/>
                <a:cs typeface="+mn-cs"/>
              </a:rPr>
              <a:t>risk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A62735B-F7BA-4CBA-9379-3F2565D0C9E7}"/>
              </a:ext>
            </a:extLst>
          </p:cNvPr>
          <p:cNvSpPr txBox="1"/>
          <p:nvPr/>
        </p:nvSpPr>
        <p:spPr>
          <a:xfrm>
            <a:off x="8902721" y="1489607"/>
            <a:ext cx="2777158" cy="2508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200"/>
              </a:spcAft>
              <a:defRPr/>
            </a:pPr>
            <a:r>
              <a:rPr lang="en-GB" sz="2100" dirty="0">
                <a:solidFill>
                  <a:srgbClr val="0000FF"/>
                </a:solidFill>
                <a:latin typeface="Sassoon Penpals" panose="02000400000000000000" pitchFamily="50" charset="0"/>
              </a:rPr>
              <a:t>earnings</a:t>
            </a:r>
          </a:p>
          <a:p>
            <a:pPr lvl="0">
              <a:spcAft>
                <a:spcPts val="200"/>
              </a:spcAft>
              <a:defRPr/>
            </a:pPr>
            <a:r>
              <a:rPr lang="en-GB" sz="2100" dirty="0">
                <a:solidFill>
                  <a:srgbClr val="0000FF"/>
                </a:solidFill>
                <a:latin typeface="Sassoon Penpals" panose="02000400000000000000" pitchFamily="50" charset="0"/>
              </a:rPr>
              <a:t>expenses</a:t>
            </a:r>
          </a:p>
          <a:p>
            <a:pPr>
              <a:spcAft>
                <a:spcPts val="200"/>
              </a:spcAft>
              <a:defRPr/>
            </a:pPr>
            <a:r>
              <a:rPr lang="en-GB" sz="2100" dirty="0">
                <a:solidFill>
                  <a:srgbClr val="0000FF"/>
                </a:solidFill>
                <a:latin typeface="Sassoon Penpals" panose="02000400000000000000" pitchFamily="50" charset="0"/>
              </a:rPr>
              <a:t>responsibilities</a:t>
            </a:r>
          </a:p>
          <a:p>
            <a:pPr lvl="0">
              <a:spcAft>
                <a:spcPts val="200"/>
              </a:spcAft>
              <a:defRPr/>
            </a:pPr>
            <a:r>
              <a:rPr lang="en-GB" sz="2100" dirty="0">
                <a:solidFill>
                  <a:srgbClr val="0000FF"/>
                </a:solidFill>
                <a:latin typeface="Sassoon Penpals" panose="02000400000000000000" pitchFamily="50" charset="0"/>
              </a:rPr>
              <a:t>gambling</a:t>
            </a:r>
          </a:p>
          <a:p>
            <a:pPr>
              <a:spcAft>
                <a:spcPts val="200"/>
              </a:spcAft>
              <a:defRPr/>
            </a:pPr>
            <a:r>
              <a:rPr lang="en-GB" sz="2100" dirty="0">
                <a:solidFill>
                  <a:srgbClr val="0000FF"/>
                </a:solidFill>
                <a:latin typeface="Sassoon Penpals" panose="02000400000000000000" pitchFamily="50" charset="0"/>
              </a:rPr>
              <a:t>safeguard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endParaRPr kumimoji="0" lang="en-GB" sz="21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Sassoon Penpals" panose="02000400000000000000" pitchFamily="50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endParaRPr kumimoji="0" lang="en-GB" sz="21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Sassoon Penpals" panose="02000400000000000000" pitchFamily="50" charset="0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F75AF2-35BD-4752-82DE-897531305DC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55348" y="4281320"/>
            <a:ext cx="1469802" cy="13918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04DA2DA-5478-4E98-986A-95DD8626FDC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67104" y="5308175"/>
            <a:ext cx="1686767" cy="135341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AAFE66E-BF0D-4294-B0C3-7AFDDACF0A41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0422"/>
          <a:stretch/>
        </p:blipFill>
        <p:spPr>
          <a:xfrm>
            <a:off x="544362" y="4438771"/>
            <a:ext cx="1510970" cy="1193804"/>
          </a:xfrm>
          <a:prstGeom prst="rect">
            <a:avLst/>
          </a:prstGeom>
        </p:spPr>
      </p:pic>
      <p:pic>
        <p:nvPicPr>
          <p:cNvPr id="1026" name="Picture 2" descr="Career Pathways - American Chemical Society">
            <a:extLst>
              <a:ext uri="{FF2B5EF4-FFF2-40B4-BE49-F238E27FC236}">
                <a16:creationId xmlns:a16="http://schemas.microsoft.com/office/drawing/2014/main" id="{59D4C693-7206-4503-B9A1-FB6945654B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0347" y="4383180"/>
            <a:ext cx="1701143" cy="2278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954AADE-C5FF-4B60-AA93-6DED470BEA5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654758" y="4623637"/>
            <a:ext cx="1329444" cy="1729832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E515499B-25DE-43A3-B82C-12DC1D260130}"/>
              </a:ext>
            </a:extLst>
          </p:cNvPr>
          <p:cNvSpPr txBox="1"/>
          <p:nvPr/>
        </p:nvSpPr>
        <p:spPr>
          <a:xfrm>
            <a:off x="10360588" y="1498652"/>
            <a:ext cx="2777158" cy="1810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"/>
              </a:spcAft>
              <a:defRPr/>
            </a:pPr>
            <a:r>
              <a:rPr lang="en-GB" sz="2100" dirty="0">
                <a:solidFill>
                  <a:srgbClr val="0000FF"/>
                </a:solidFill>
                <a:latin typeface="Sassoon Penpals" panose="02000400000000000000" pitchFamily="50" charset="0"/>
              </a:rPr>
              <a:t>workplace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1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assoon Penpals" panose="02000400000000000000" pitchFamily="50" charset="0"/>
                <a:ea typeface="+mn-ea"/>
                <a:cs typeface="+mn-cs"/>
              </a:rPr>
              <a:t>qualifications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1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assoon Penpals" panose="02000400000000000000" pitchFamily="50" charset="0"/>
                <a:ea typeface="+mn-ea"/>
                <a:cs typeface="+mn-cs"/>
              </a:rPr>
              <a:t>university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1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assoon Penpals" panose="02000400000000000000" pitchFamily="50" charset="0"/>
                <a:ea typeface="+mn-ea"/>
                <a:cs typeface="+mn-cs"/>
              </a:rPr>
              <a:t>valuables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endParaRPr kumimoji="0" lang="en-GB" sz="21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Sassoon Penpals" panose="02000400000000000000" pitchFamily="50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07824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380</TotalTime>
  <Words>278</Words>
  <Application>Microsoft Office PowerPoint</Application>
  <PresentationFormat>Widescreen</PresentationFormat>
  <Paragraphs>128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Arial Rounded MT Bold</vt:lpstr>
      <vt:lpstr>Calibri</vt:lpstr>
      <vt:lpstr>Sassoon Penpals</vt:lpstr>
      <vt:lpstr>Sassoon Penpals Joined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Tracy Hance</dc:creator>
  <cp:lastModifiedBy>Luke Paramor</cp:lastModifiedBy>
  <cp:revision>59</cp:revision>
  <dcterms:created xsi:type="dcterms:W3CDTF">2023-05-26T16:36:05Z</dcterms:created>
  <dcterms:modified xsi:type="dcterms:W3CDTF">2024-05-19T10:52:28Z</dcterms:modified>
</cp:coreProperties>
</file>