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</p:sldIdLst>
  <p:sldSz cx="9906000" cy="6858000" type="A4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7D"/>
    <a:srgbClr val="CC99FF"/>
    <a:srgbClr val="FF9966"/>
    <a:srgbClr val="3A1953"/>
    <a:srgbClr val="FF6600"/>
    <a:srgbClr val="FF3300"/>
    <a:srgbClr val="BFBFBF"/>
    <a:srgbClr val="006600"/>
    <a:srgbClr val="FFCDD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2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6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84D0-C077-41BA-A2FA-8D3C0F5C2E4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AF2B-90F6-4A5A-BF2E-49DFD9A0E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FF996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EYFS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Jumps, Rolling, Balances – Gymnastics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Talking Points: Introduction of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body control, simple actions alone and using relevant language for actions.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Progress further using and finding space, using different body parts/body shapes, changing shape/ levels/directions.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67085" y="4028518"/>
            <a:ext cx="6264784" cy="2784765"/>
            <a:chOff x="3531509" y="4028518"/>
            <a:chExt cx="6264784" cy="2784765"/>
          </a:xfrm>
        </p:grpSpPr>
        <p:sp>
          <p:nvSpPr>
            <p:cNvPr id="34" name="Rounded Rectangle 33"/>
            <p:cNvSpPr/>
            <p:nvPr/>
          </p:nvSpPr>
          <p:spPr>
            <a:xfrm>
              <a:off x="3662643" y="4028518"/>
              <a:ext cx="6133650" cy="2784765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Athletes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006ED6-12F0-4F0A-AE7F-6AF277749F53}"/>
                </a:ext>
              </a:extLst>
            </p:cNvPr>
            <p:cNvSpPr/>
            <p:nvPr/>
          </p:nvSpPr>
          <p:spPr>
            <a:xfrm>
              <a:off x="3531509" y="4945087"/>
              <a:ext cx="15568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Simone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Biles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4BEE6F-AFFD-4B75-AEB2-0693A9EFA92A}"/>
                </a:ext>
              </a:extLst>
            </p:cNvPr>
            <p:cNvSpPr/>
            <p:nvPr/>
          </p:nvSpPr>
          <p:spPr>
            <a:xfrm>
              <a:off x="6091335" y="5442465"/>
              <a:ext cx="1986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Sam </a:t>
              </a:r>
              <a:r>
                <a:rPr lang="en-US" dirty="0" err="1">
                  <a:solidFill>
                    <a:prstClr val="black"/>
                  </a:solidFill>
                  <a:latin typeface="Sassoon Penpals" panose="02000400000000000000" pitchFamily="50" charset="0"/>
                </a:rPr>
                <a:t>Mikulak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25499"/>
              </p:ext>
            </p:extLst>
          </p:nvPr>
        </p:nvGraphicFramePr>
        <p:xfrm>
          <a:off x="5921408" y="2025856"/>
          <a:ext cx="3984591" cy="1625373"/>
        </p:xfrm>
        <a:graphic>
          <a:graphicData uri="http://schemas.openxmlformats.org/drawingml/2006/table">
            <a:tbl>
              <a:tblPr firstRow="1" firstCol="1" bandRow="1"/>
              <a:tblGrid>
                <a:gridCol w="13281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3281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3281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43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shapes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space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407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tuck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balance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roll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785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healthy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movement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5960" y="4488279"/>
            <a:ext cx="3185875" cy="2118489"/>
            <a:chOff x="145960" y="4488279"/>
            <a:chExt cx="3185875" cy="2118489"/>
          </a:xfrm>
        </p:grpSpPr>
        <p:grpSp>
          <p:nvGrpSpPr>
            <p:cNvPr id="9" name="Group 8"/>
            <p:cNvGrpSpPr/>
            <p:nvPr/>
          </p:nvGrpSpPr>
          <p:grpSpPr>
            <a:xfrm>
              <a:off x="1353533" y="4488279"/>
              <a:ext cx="889929" cy="1068647"/>
              <a:chOff x="1541773" y="4225810"/>
              <a:chExt cx="889929" cy="1068647"/>
            </a:xfrm>
          </p:grpSpPr>
          <p:pic>
            <p:nvPicPr>
              <p:cNvPr id="1028" name="Picture 4" descr="Hula Hoops 61cm Assorted 12 Pack - Gompels - Care &amp; Nursery Supply  Specialist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773" y="4225810"/>
                <a:ext cx="838006" cy="838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 rot="10800000" flipH="1" flipV="1">
                <a:off x="1687488" y="4986680"/>
                <a:ext cx="74421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Hoops</a:t>
                </a:r>
                <a:endParaRPr lang="en-GB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5960" y="4697032"/>
              <a:ext cx="1035250" cy="978935"/>
              <a:chOff x="276369" y="4493980"/>
              <a:chExt cx="1035250" cy="978935"/>
            </a:xfrm>
          </p:grpSpPr>
          <p:sp>
            <p:nvSpPr>
              <p:cNvPr id="31" name="Rectangle 30"/>
              <p:cNvSpPr/>
              <p:nvPr/>
            </p:nvSpPr>
            <p:spPr>
              <a:xfrm rot="10800000" flipH="1" flipV="1">
                <a:off x="276369" y="5165138"/>
                <a:ext cx="9940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Gym mat</a:t>
                </a:r>
                <a:endParaRPr lang="en-GB" sz="1400" dirty="0"/>
              </a:p>
            </p:txBody>
          </p:sp>
          <p:pic>
            <p:nvPicPr>
              <p:cNvPr id="15" name="Picture 2" descr="Heavy Duty Lightweight Fitness Mat - PU Foa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49" y="4493980"/>
                <a:ext cx="1008570" cy="671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467621" y="4549601"/>
              <a:ext cx="864214" cy="1196577"/>
              <a:chOff x="2399717" y="4450381"/>
              <a:chExt cx="864214" cy="1196577"/>
            </a:xfrm>
          </p:grpSpPr>
          <p:sp>
            <p:nvSpPr>
              <p:cNvPr id="42" name="Rectangle 41"/>
              <p:cNvSpPr/>
              <p:nvPr/>
            </p:nvSpPr>
            <p:spPr>
              <a:xfrm rot="10800000" flipH="1" flipV="1">
                <a:off x="2399717" y="5123738"/>
                <a:ext cx="8642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Spot markers</a:t>
                </a:r>
                <a:endParaRPr lang="en-GB" sz="1400" dirty="0"/>
              </a:p>
            </p:txBody>
          </p:sp>
          <p:pic>
            <p:nvPicPr>
              <p:cNvPr id="16" name="Picture 4" descr="Buy Rubber Floor Spot Markers | TT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1639" y="4450381"/>
                <a:ext cx="710009" cy="710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923527" y="5738397"/>
              <a:ext cx="1041615" cy="835026"/>
              <a:chOff x="2579720" y="5772267"/>
              <a:chExt cx="1041615" cy="835026"/>
            </a:xfrm>
          </p:grpSpPr>
          <p:sp>
            <p:nvSpPr>
              <p:cNvPr id="48" name="Rectangle 47"/>
              <p:cNvSpPr/>
              <p:nvPr/>
            </p:nvSpPr>
            <p:spPr>
              <a:xfrm rot="10800000" flipH="1" flipV="1">
                <a:off x="2602291" y="6299516"/>
                <a:ext cx="10190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iPad</a:t>
                </a:r>
                <a:endParaRPr lang="en-GB" sz="1400" dirty="0"/>
              </a:p>
            </p:txBody>
          </p:sp>
          <p:pic>
            <p:nvPicPr>
              <p:cNvPr id="17" name="Picture 6" descr="Apple iPad Repair - iFixi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9720" y="5772267"/>
                <a:ext cx="772531" cy="579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06599" y="5804281"/>
              <a:ext cx="1149223" cy="802487"/>
              <a:chOff x="254749" y="5678905"/>
              <a:chExt cx="1149223" cy="802487"/>
            </a:xfrm>
          </p:grpSpPr>
          <p:sp>
            <p:nvSpPr>
              <p:cNvPr id="43" name="Rectangle 42"/>
              <p:cNvSpPr/>
              <p:nvPr/>
            </p:nvSpPr>
            <p:spPr>
              <a:xfrm rot="10800000" flipH="1" flipV="1">
                <a:off x="551853" y="6173615"/>
                <a:ext cx="7448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  <a:latin typeface="Sassoon Penpals" panose="02000400000000000000" pitchFamily="50" charset="0"/>
                  </a:rPr>
                  <a:t>Bench</a:t>
                </a:r>
                <a:endParaRPr lang="en-GB" sz="1400" dirty="0"/>
              </a:p>
            </p:txBody>
          </p:sp>
          <p:pic>
            <p:nvPicPr>
              <p:cNvPr id="21" name="Picture 8" descr="Timber Balance Bench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83" b="24375"/>
              <a:stretch/>
            </p:blipFill>
            <p:spPr bwMode="auto">
              <a:xfrm>
                <a:off x="254749" y="5678905"/>
                <a:ext cx="1149223" cy="576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47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CD843D-9728-4B89-B3A4-9586F2D37A6C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FBD88E4-D554-46C0-B79B-904B5AD2661F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57" name="Picture 2" descr="Nadia Comăneci - Wikipedia">
              <a:extLst>
                <a:ext uri="{FF2B5EF4-FFF2-40B4-BE49-F238E27FC236}">
                  <a16:creationId xmlns:a16="http://schemas.microsoft.com/office/drawing/2014/main" id="{8B2E54DF-9701-4C46-B9C2-B2356BCC9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66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CC99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lvl="0">
              <a:defRPr/>
            </a:pPr>
            <a:r>
              <a:rPr lang="en-GB" sz="2400" b="1" dirty="0">
                <a:solidFill>
                  <a:prstClr val="white"/>
                </a:solidFill>
                <a:latin typeface="Sassoon Penpals" panose="02000400000000000000" pitchFamily="50" charset="0"/>
              </a:rPr>
              <a:t>Year 1 – Stillness, Turns, Combinations – Gymnastics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Talking Points: Building on EYFS Gymnastics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Develop travelling, stillness, balance, turning, rolling, weight on hands, jumping – (with more control, combinations, contrast, complex, actions – requiring continuity and co-ordination of body parts).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body control, planning/practicing simple actions alone using correct language for actions/apparatus.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1163" y="4395712"/>
            <a:ext cx="3325397" cy="2198123"/>
            <a:chOff x="171163" y="4395712"/>
            <a:chExt cx="3325397" cy="2198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21" y="4588674"/>
              <a:ext cx="1280686" cy="853791"/>
            </a:xfrm>
            <a:prstGeom prst="rect">
              <a:avLst/>
            </a:prstGeom>
          </p:spPr>
        </p:pic>
        <p:pic>
          <p:nvPicPr>
            <p:cNvPr id="77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457479" y="5152789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" y="5649114"/>
              <a:ext cx="1259626" cy="94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81" name="Rectangle 80"/>
            <p:cNvSpPr/>
            <p:nvPr/>
          </p:nvSpPr>
          <p:spPr>
            <a:xfrm rot="10800000" flipH="1" flipV="1">
              <a:off x="1538440" y="4951833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82" name="Rectangle 81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83" name="Rectangle 82"/>
            <p:cNvSpPr/>
            <p:nvPr/>
          </p:nvSpPr>
          <p:spPr>
            <a:xfrm rot="10800000" flipH="1" flipV="1">
              <a:off x="171163" y="577225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86" name="Rectangle 85"/>
            <p:cNvSpPr/>
            <p:nvPr/>
          </p:nvSpPr>
          <p:spPr>
            <a:xfrm rot="10800000" flipH="1" flipV="1">
              <a:off x="2235524" y="5659539"/>
              <a:ext cx="11713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l="14515" t="26294" r="9474" b="13980"/>
            <a:stretch/>
          </p:blipFill>
          <p:spPr>
            <a:xfrm>
              <a:off x="2231547" y="6061943"/>
              <a:ext cx="926897" cy="48238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97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38171"/>
              </p:ext>
            </p:extLst>
          </p:nvPr>
        </p:nvGraphicFramePr>
        <p:xfrm>
          <a:off x="5995169" y="1819011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shapes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space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tuck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balance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roll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healthy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movement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11709"/>
              </p:ext>
            </p:extLst>
          </p:nvPr>
        </p:nvGraphicFramePr>
        <p:xfrm>
          <a:off x="5995169" y="2802932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stillness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weight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planning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equipment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actions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support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jumping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5C2CAA86-EADC-456A-87BF-87FC585E6954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DB9FA8-7E3F-49B7-960B-C0CDC5F579A5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2" name="Picture 2" descr="Nadia Comăneci - Wikipedia">
              <a:extLst>
                <a:ext uri="{FF2B5EF4-FFF2-40B4-BE49-F238E27FC236}">
                  <a16:creationId xmlns:a16="http://schemas.microsoft.com/office/drawing/2014/main" id="{BA7F71B1-D3D1-4F98-920A-1144E5C6E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566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8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Rolling</a:t>
            </a:r>
            <a:r>
              <a:rPr lang="en-GB" sz="28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, Climbing, Jumping – Gymnastics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Engage and Enquire: </a:t>
            </a: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Talking Points: Building on Year 1 Gymnastics.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further skills of travelling, stillness, balance, turning, rolling, climbing, weight on hands, placing apparatus, jumping.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and demonstrate choreographed sequences of movements. Consolidating work identified in Year 1.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61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62593"/>
              </p:ext>
            </p:extLst>
          </p:nvPr>
        </p:nvGraphicFramePr>
        <p:xfrm>
          <a:off x="6031377" y="1819336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stillness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weight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planning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equipment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actions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support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jumping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curled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6676"/>
              </p:ext>
            </p:extLst>
          </p:nvPr>
        </p:nvGraphicFramePr>
        <p:xfrm>
          <a:off x="5995168" y="2781991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climbing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placing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developing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apparatus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skills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counter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landing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433D6746-CE59-4BCB-9AEE-A694C9E2FE20}"/>
              </a:ext>
            </a:extLst>
          </p:cNvPr>
          <p:cNvGrpSpPr/>
          <p:nvPr/>
        </p:nvGrpSpPr>
        <p:grpSpPr>
          <a:xfrm>
            <a:off x="144958" y="4395712"/>
            <a:ext cx="3351602" cy="2305630"/>
            <a:chOff x="144958" y="4395712"/>
            <a:chExt cx="3351602" cy="230563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FADBD01-44F9-4E96-B76E-C72F3470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42" name="Picture 8" descr="Timber Balance Bench">
              <a:extLst>
                <a:ext uri="{FF2B5EF4-FFF2-40B4-BE49-F238E27FC236}">
                  <a16:creationId xmlns:a16="http://schemas.microsoft.com/office/drawing/2014/main" id="{3978C275-163C-4D72-B92D-5CAF86625D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Buy Rubber Floor Spot Markers | TTS">
              <a:extLst>
                <a:ext uri="{FF2B5EF4-FFF2-40B4-BE49-F238E27FC236}">
                  <a16:creationId xmlns:a16="http://schemas.microsoft.com/office/drawing/2014/main" id="{A48054B8-4D35-407F-9FBF-4D4426188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Apple iPad Repair - iFixit">
              <a:extLst>
                <a:ext uri="{FF2B5EF4-FFF2-40B4-BE49-F238E27FC236}">
                  <a16:creationId xmlns:a16="http://schemas.microsoft.com/office/drawing/2014/main" id="{DE96D2BF-A21D-4C27-9573-7E8265AA4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E614056-981F-4126-8EE0-763B68A9D14C}"/>
                </a:ext>
              </a:extLst>
            </p:cNvPr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87AD1FD-D5FF-45FC-82D5-77497272BDB1}"/>
                </a:ext>
              </a:extLst>
            </p:cNvPr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51D157-7CB8-4A98-A7C9-742213F0B88D}"/>
                </a:ext>
              </a:extLst>
            </p:cNvPr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0C9AFB-D040-4EB9-B78A-7A09720A7EB0}"/>
                </a:ext>
              </a:extLst>
            </p:cNvPr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233B9F-181C-4225-B034-6A8AA64BF6F3}"/>
                </a:ext>
              </a:extLst>
            </p:cNvPr>
            <p:cNvSpPr/>
            <p:nvPr/>
          </p:nvSpPr>
          <p:spPr>
            <a:xfrm rot="10800000" flipH="1" flipV="1">
              <a:off x="2422892" y="6072097"/>
              <a:ext cx="994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</a:t>
              </a:r>
            </a:p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tops</a:t>
              </a:r>
              <a:endParaRPr lang="en-GB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E3F11A-A80A-4A99-8DB4-6EEF7C0FBD2B}"/>
                </a:ext>
              </a:extLst>
            </p:cNvPr>
            <p:cNvSpPr/>
            <p:nvPr/>
          </p:nvSpPr>
          <p:spPr>
            <a:xfrm rot="10800000" flipH="1" flipV="1">
              <a:off x="192110" y="6385963"/>
              <a:ext cx="1129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6485B2E-E35B-4F23-B314-D4A252B4731E}"/>
                </a:ext>
              </a:extLst>
            </p:cNvPr>
            <p:cNvSpPr/>
            <p:nvPr/>
          </p:nvSpPr>
          <p:spPr>
            <a:xfrm rot="10800000" flipH="1" flipV="1">
              <a:off x="1303170" y="5227750"/>
              <a:ext cx="11764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E9BEEDD-0DAF-4D8D-9597-CD6862AAD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784" b="7307"/>
            <a:stretch/>
          </p:blipFill>
          <p:spPr>
            <a:xfrm>
              <a:off x="1463916" y="5694606"/>
              <a:ext cx="1244267" cy="100673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C5412DF-1D1B-49B2-A838-42A746AAB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8556" b="28264"/>
            <a:stretch/>
          </p:blipFill>
          <p:spPr>
            <a:xfrm>
              <a:off x="275700" y="5961617"/>
              <a:ext cx="1092997" cy="47195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71E558C-3C4F-482D-9369-B307BEE59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4515" t="26294" r="9474" b="13980"/>
            <a:stretch/>
          </p:blipFill>
          <p:spPr>
            <a:xfrm>
              <a:off x="2405511" y="5341473"/>
              <a:ext cx="1015877" cy="52869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C63B8A-6A3C-44F5-B3FB-F90A15889F13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15D909-B81F-45C1-B1DA-3C697181463D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75" name="Picture 2" descr="Nadia Comăneci - Wikipedia">
              <a:extLst>
                <a:ext uri="{FF2B5EF4-FFF2-40B4-BE49-F238E27FC236}">
                  <a16:creationId xmlns:a16="http://schemas.microsoft.com/office/drawing/2014/main" id="{6E3C2858-D296-4E3F-B261-9D33D0A16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89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7375" y="158915"/>
            <a:ext cx="7694539" cy="873986"/>
          </a:xfrm>
          <a:prstGeom prst="rect">
            <a:avLst/>
          </a:prstGeom>
          <a:solidFill>
            <a:srgbClr val="FF32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3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</a:t>
            </a:r>
            <a:r>
              <a:rPr lang="en-GB" sz="2400" b="1" dirty="0">
                <a:solidFill>
                  <a:schemeClr val="bg1"/>
                </a:solidFill>
                <a:latin typeface="Sassoon Penpals" panose="02000400000000000000" pitchFamily="50" charset="0"/>
              </a:rPr>
              <a:t>Shapes, Levels, Combinations – Gymnastics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Building on Year 2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Progress and develop skills of travelling rolling, jumping, balancing, taking weight on hands, changing speed, direction, and shape levels.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improvement in using different combinations of floor and apparatus, working alone/ with partner.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79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89206"/>
              </p:ext>
            </p:extLst>
          </p:nvPr>
        </p:nvGraphicFramePr>
        <p:xfrm>
          <a:off x="5995169" y="1819139"/>
          <a:ext cx="3704055" cy="936276"/>
        </p:xfrm>
        <a:graphic>
          <a:graphicData uri="http://schemas.openxmlformats.org/drawingml/2006/table">
            <a:tbl>
              <a:tblPr firstRow="1" firstCol="1" bandRow="1"/>
              <a:tblGrid>
                <a:gridCol w="1234685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34685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34685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2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climbing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travelling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placing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306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developing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apparatus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skills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306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counter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landing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3369"/>
              </p:ext>
            </p:extLst>
          </p:nvPr>
        </p:nvGraphicFramePr>
        <p:xfrm>
          <a:off x="5995168" y="2781991"/>
          <a:ext cx="3704058" cy="836301"/>
        </p:xfrm>
        <a:graphic>
          <a:graphicData uri="http://schemas.openxmlformats.org/drawingml/2006/table">
            <a:tbl>
              <a:tblPr firstRow="1" firstCol="1" bandRow="1"/>
              <a:tblGrid>
                <a:gridCol w="1234686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34686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34686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89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levels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spot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7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resources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ability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7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gravity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combination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symmetrical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457E64E-3CB9-4AA4-9BC8-98E0AA32C69F}"/>
              </a:ext>
            </a:extLst>
          </p:cNvPr>
          <p:cNvGrpSpPr/>
          <p:nvPr/>
        </p:nvGrpSpPr>
        <p:grpSpPr>
          <a:xfrm>
            <a:off x="144958" y="4395712"/>
            <a:ext cx="3351602" cy="2305630"/>
            <a:chOff x="144958" y="4395712"/>
            <a:chExt cx="3351602" cy="2305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0E8AACC-B953-4536-B504-53D6835C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45" name="Picture 8" descr="Timber Balance Bench">
              <a:extLst>
                <a:ext uri="{FF2B5EF4-FFF2-40B4-BE49-F238E27FC236}">
                  <a16:creationId xmlns:a16="http://schemas.microsoft.com/office/drawing/2014/main" id="{8F89F8C2-C307-4B9D-A54F-0E22DB026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uy Rubber Floor Spot Markers | TTS">
              <a:extLst>
                <a:ext uri="{FF2B5EF4-FFF2-40B4-BE49-F238E27FC236}">
                  <a16:creationId xmlns:a16="http://schemas.microsoft.com/office/drawing/2014/main" id="{F9211E40-9ACB-43B3-ACCB-938C48A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Apple iPad Repair - iFixit">
              <a:extLst>
                <a:ext uri="{FF2B5EF4-FFF2-40B4-BE49-F238E27FC236}">
                  <a16:creationId xmlns:a16="http://schemas.microsoft.com/office/drawing/2014/main" id="{CC26C2FF-B67D-49DB-B3A2-0A4EEFF63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E26F1F-409A-4741-8130-F5F12BD6478D}"/>
                </a:ext>
              </a:extLst>
            </p:cNvPr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44BAFA-3590-4601-B4D8-ADAB2E957F68}"/>
                </a:ext>
              </a:extLst>
            </p:cNvPr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1DB63A-90F1-46EC-B226-8F25585DBA6E}"/>
                </a:ext>
              </a:extLst>
            </p:cNvPr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F2A905-A52F-4CDA-B655-13978E3392E1}"/>
                </a:ext>
              </a:extLst>
            </p:cNvPr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6C194CB-3477-469F-A74A-338438434342}"/>
                </a:ext>
              </a:extLst>
            </p:cNvPr>
            <p:cNvSpPr/>
            <p:nvPr/>
          </p:nvSpPr>
          <p:spPr>
            <a:xfrm rot="10800000" flipH="1" flipV="1">
              <a:off x="2422892" y="6072097"/>
              <a:ext cx="994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</a:t>
              </a:r>
            </a:p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tops</a:t>
              </a:r>
              <a:endParaRPr lang="en-GB" sz="1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302C64C-64BF-485D-8FD7-AEDC08CC8F2D}"/>
                </a:ext>
              </a:extLst>
            </p:cNvPr>
            <p:cNvSpPr/>
            <p:nvPr/>
          </p:nvSpPr>
          <p:spPr>
            <a:xfrm rot="10800000" flipH="1" flipV="1">
              <a:off x="192110" y="6385963"/>
              <a:ext cx="1129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45D7C85-F41B-4E79-A6F0-04BCC91B3924}"/>
                </a:ext>
              </a:extLst>
            </p:cNvPr>
            <p:cNvSpPr/>
            <p:nvPr/>
          </p:nvSpPr>
          <p:spPr>
            <a:xfrm rot="10800000" flipH="1" flipV="1">
              <a:off x="1303170" y="5227750"/>
              <a:ext cx="11764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3B3F353-8926-44C0-AD60-44AB15F2E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784" b="7307"/>
            <a:stretch/>
          </p:blipFill>
          <p:spPr>
            <a:xfrm>
              <a:off x="1463916" y="5694606"/>
              <a:ext cx="1244267" cy="100673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CFEE79A-0484-425A-B138-9CF3BE548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8556" b="28264"/>
            <a:stretch/>
          </p:blipFill>
          <p:spPr>
            <a:xfrm>
              <a:off x="275700" y="5961617"/>
              <a:ext cx="1092997" cy="4719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FFC71B7-A32C-43AB-8238-F30C7A3FC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4515" t="26294" r="9474" b="13980"/>
            <a:stretch/>
          </p:blipFill>
          <p:spPr>
            <a:xfrm>
              <a:off x="2405511" y="5341473"/>
              <a:ext cx="1015877" cy="52869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20F3C5-F887-4071-8C77-059A59DD4163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63DA632-0A52-4464-B2D8-0396823DE221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61" name="Picture 2" descr="Nadia Comăneci - Wikipedia">
              <a:extLst>
                <a:ext uri="{FF2B5EF4-FFF2-40B4-BE49-F238E27FC236}">
                  <a16:creationId xmlns:a16="http://schemas.microsoft.com/office/drawing/2014/main" id="{3479B310-A05C-464B-8E91-BBA036380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065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4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Direction, Sequences, Performances – Gymnastics 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Building on Year 3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Progress skills of rolling, travelling jumping, swinging, balancing, taking weight on hands; changing speed, direction changes, 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and refine actions; perform with whole/part body control.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4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actions that are developed within sequences. Practised and repeated through gymnastic actions.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sz="16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79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15458"/>
              </p:ext>
            </p:extLst>
          </p:nvPr>
        </p:nvGraphicFramePr>
        <p:xfrm>
          <a:off x="5995169" y="1804869"/>
          <a:ext cx="3657420" cy="786488"/>
        </p:xfrm>
        <a:graphic>
          <a:graphicData uri="http://schemas.openxmlformats.org/drawingml/2006/table">
            <a:tbl>
              <a:tblPr firstRow="1" firstCol="1" bandRow="1"/>
              <a:tblGrid>
                <a:gridCol w="1219140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72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levels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spot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resources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ability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gravity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combination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symmetrical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19775"/>
              </p:ext>
            </p:extLst>
          </p:nvPr>
        </p:nvGraphicFramePr>
        <p:xfrm>
          <a:off x="5995168" y="2781991"/>
          <a:ext cx="3657423" cy="869237"/>
        </p:xfrm>
        <a:graphic>
          <a:graphicData uri="http://schemas.openxmlformats.org/drawingml/2006/table">
            <a:tbl>
              <a:tblPr firstRow="1" firstCol="1" bandRow="1"/>
              <a:tblGrid>
                <a:gridCol w="1219141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0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swinging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critique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refine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manoeuvre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power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centre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pattern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538D554D-591B-4D65-BD44-E6DAC944F593}"/>
              </a:ext>
            </a:extLst>
          </p:cNvPr>
          <p:cNvGrpSpPr/>
          <p:nvPr/>
        </p:nvGrpSpPr>
        <p:grpSpPr>
          <a:xfrm>
            <a:off x="144958" y="4395712"/>
            <a:ext cx="3351602" cy="2305630"/>
            <a:chOff x="144958" y="4395712"/>
            <a:chExt cx="3351602" cy="2305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423FE70-CB77-41C9-AB35-D2D524787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45" name="Picture 8" descr="Timber Balance Bench">
              <a:extLst>
                <a:ext uri="{FF2B5EF4-FFF2-40B4-BE49-F238E27FC236}">
                  <a16:creationId xmlns:a16="http://schemas.microsoft.com/office/drawing/2014/main" id="{645B5C35-AF51-4823-9528-6544EA9F76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uy Rubber Floor Spot Markers | TTS">
              <a:extLst>
                <a:ext uri="{FF2B5EF4-FFF2-40B4-BE49-F238E27FC236}">
                  <a16:creationId xmlns:a16="http://schemas.microsoft.com/office/drawing/2014/main" id="{FCF6CAAA-6688-43D4-A4B8-5AEFD34BF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Apple iPad Repair - iFixit">
              <a:extLst>
                <a:ext uri="{FF2B5EF4-FFF2-40B4-BE49-F238E27FC236}">
                  <a16:creationId xmlns:a16="http://schemas.microsoft.com/office/drawing/2014/main" id="{C1D02306-2B84-40AA-85FC-CDD158C2E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89081CF-C33E-480F-8EC1-83F2096D9664}"/>
                </a:ext>
              </a:extLst>
            </p:cNvPr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80D05A-2022-48F5-B895-579E318AE0A3}"/>
                </a:ext>
              </a:extLst>
            </p:cNvPr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A061914-5FAA-41FE-AFBD-B725258C7732}"/>
                </a:ext>
              </a:extLst>
            </p:cNvPr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9D15F7-63C3-4B02-AA02-052084B5FB43}"/>
                </a:ext>
              </a:extLst>
            </p:cNvPr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E957853-9D17-4475-94E6-290E4505340B}"/>
                </a:ext>
              </a:extLst>
            </p:cNvPr>
            <p:cNvSpPr/>
            <p:nvPr/>
          </p:nvSpPr>
          <p:spPr>
            <a:xfrm rot="10800000" flipH="1" flipV="1">
              <a:off x="2422892" y="6072097"/>
              <a:ext cx="994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</a:t>
              </a:r>
            </a:p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tops</a:t>
              </a:r>
              <a:endParaRPr lang="en-GB" sz="1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0181A54-45C2-49AC-BFCF-2DD2E7F3A321}"/>
                </a:ext>
              </a:extLst>
            </p:cNvPr>
            <p:cNvSpPr/>
            <p:nvPr/>
          </p:nvSpPr>
          <p:spPr>
            <a:xfrm rot="10800000" flipH="1" flipV="1">
              <a:off x="192110" y="6385963"/>
              <a:ext cx="1129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E5967B-C83E-4775-8A15-E890F4C23149}"/>
                </a:ext>
              </a:extLst>
            </p:cNvPr>
            <p:cNvSpPr/>
            <p:nvPr/>
          </p:nvSpPr>
          <p:spPr>
            <a:xfrm rot="10800000" flipH="1" flipV="1">
              <a:off x="1303170" y="5227750"/>
              <a:ext cx="11764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573D56-3C05-47CA-8704-6851D0395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784" b="7307"/>
            <a:stretch/>
          </p:blipFill>
          <p:spPr>
            <a:xfrm>
              <a:off x="1463916" y="5694606"/>
              <a:ext cx="1244267" cy="100673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E769133-D85F-4EF3-9DEC-A54D1BC88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8556" b="28264"/>
            <a:stretch/>
          </p:blipFill>
          <p:spPr>
            <a:xfrm>
              <a:off x="275700" y="5961617"/>
              <a:ext cx="1092997" cy="47195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26D5301-B675-4B21-A3D0-E0B84215C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4515" t="26294" r="9474" b="13980"/>
            <a:stretch/>
          </p:blipFill>
          <p:spPr>
            <a:xfrm>
              <a:off x="2405511" y="5341473"/>
              <a:ext cx="1015877" cy="52869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462FE3-F853-49E6-A3ED-9BDFFDEB40D2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BF73496-E1B5-4E03-9B51-01F7A72833CB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61" name="Picture 2" descr="Nadia Comăneci - Wikipedia">
              <a:extLst>
                <a:ext uri="{FF2B5EF4-FFF2-40B4-BE49-F238E27FC236}">
                  <a16:creationId xmlns:a16="http://schemas.microsoft.com/office/drawing/2014/main" id="{ACC00164-1050-4BB4-BAE4-AE2650900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187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Floor exercise, refined actions – Gymnastics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Building on Year 4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improved skills of rolling, travelling jumping, swinging, balancing, taking weight on hands; changing speed, direction, 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and demonstrate, adapted and refined actions; performed with whole/part body control.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81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04047"/>
              </p:ext>
            </p:extLst>
          </p:nvPr>
        </p:nvGraphicFramePr>
        <p:xfrm>
          <a:off x="5995167" y="1803583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swinging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critique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refine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manoeuvre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power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centre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pattern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3147"/>
              </p:ext>
            </p:extLst>
          </p:nvPr>
        </p:nvGraphicFramePr>
        <p:xfrm>
          <a:off x="5995168" y="2781991"/>
          <a:ext cx="3403191" cy="752741"/>
        </p:xfrm>
        <a:graphic>
          <a:graphicData uri="http://schemas.openxmlformats.org/drawingml/2006/table">
            <a:tbl>
              <a:tblPr firstRow="1" firstCol="1" bandRow="1"/>
              <a:tblGrid>
                <a:gridCol w="1134397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134397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5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dynamics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suppleness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elements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contrasting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rotation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evaluate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refinements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take-off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041B595A-3777-4DC6-A006-9646F28A7C80}"/>
              </a:ext>
            </a:extLst>
          </p:cNvPr>
          <p:cNvGrpSpPr/>
          <p:nvPr/>
        </p:nvGrpSpPr>
        <p:grpSpPr>
          <a:xfrm>
            <a:off x="144958" y="4395712"/>
            <a:ext cx="3351602" cy="2305630"/>
            <a:chOff x="144958" y="4395712"/>
            <a:chExt cx="3351602" cy="2305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626EC39-3236-448B-ACF0-C05BCF10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45" name="Picture 8" descr="Timber Balance Bench">
              <a:extLst>
                <a:ext uri="{FF2B5EF4-FFF2-40B4-BE49-F238E27FC236}">
                  <a16:creationId xmlns:a16="http://schemas.microsoft.com/office/drawing/2014/main" id="{ECC59D62-A761-4A11-916D-85C67E8334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uy Rubber Floor Spot Markers | TTS">
              <a:extLst>
                <a:ext uri="{FF2B5EF4-FFF2-40B4-BE49-F238E27FC236}">
                  <a16:creationId xmlns:a16="http://schemas.microsoft.com/office/drawing/2014/main" id="{96C32410-E98F-4B8D-B76B-95452D420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Apple iPad Repair - iFixit">
              <a:extLst>
                <a:ext uri="{FF2B5EF4-FFF2-40B4-BE49-F238E27FC236}">
                  <a16:creationId xmlns:a16="http://schemas.microsoft.com/office/drawing/2014/main" id="{57DA8890-B4FC-4986-A7E0-5908CFCF4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A72804-7526-412C-BB8A-DFFBD240860A}"/>
                </a:ext>
              </a:extLst>
            </p:cNvPr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26B832-1554-4554-8421-EC866E0FF819}"/>
                </a:ext>
              </a:extLst>
            </p:cNvPr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9A6B34-701D-4B0E-872B-0ED77D4C3CB5}"/>
                </a:ext>
              </a:extLst>
            </p:cNvPr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FC1FA2-22DB-47DE-8D26-377E0464FCA7}"/>
                </a:ext>
              </a:extLst>
            </p:cNvPr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DDF24C-445C-4D25-B54B-AC93B48C9E9E}"/>
                </a:ext>
              </a:extLst>
            </p:cNvPr>
            <p:cNvSpPr/>
            <p:nvPr/>
          </p:nvSpPr>
          <p:spPr>
            <a:xfrm rot="10800000" flipH="1" flipV="1">
              <a:off x="2422892" y="6072097"/>
              <a:ext cx="994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</a:t>
              </a:r>
            </a:p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tops</a:t>
              </a:r>
              <a:endParaRPr lang="en-GB" sz="1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53F870-4D25-4994-B24F-168DE1FA0AE4}"/>
                </a:ext>
              </a:extLst>
            </p:cNvPr>
            <p:cNvSpPr/>
            <p:nvPr/>
          </p:nvSpPr>
          <p:spPr>
            <a:xfrm rot="10800000" flipH="1" flipV="1">
              <a:off x="192110" y="6385963"/>
              <a:ext cx="1129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E8EA0FC-2646-4D88-8F9F-A6625A38DBC3}"/>
                </a:ext>
              </a:extLst>
            </p:cNvPr>
            <p:cNvSpPr/>
            <p:nvPr/>
          </p:nvSpPr>
          <p:spPr>
            <a:xfrm rot="10800000" flipH="1" flipV="1">
              <a:off x="1303170" y="5227750"/>
              <a:ext cx="11764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976FD6-360F-4628-8E55-052784A81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784" b="7307"/>
            <a:stretch/>
          </p:blipFill>
          <p:spPr>
            <a:xfrm>
              <a:off x="1463916" y="5694606"/>
              <a:ext cx="1244267" cy="100673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7AFD731-5D11-4434-B344-26AE44704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28556" b="28264"/>
            <a:stretch/>
          </p:blipFill>
          <p:spPr>
            <a:xfrm>
              <a:off x="275700" y="5961617"/>
              <a:ext cx="1092997" cy="47195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B1402C0-62CE-43BB-871F-2CA90BDFD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4515" t="26294" r="9474" b="13980"/>
            <a:stretch/>
          </p:blipFill>
          <p:spPr>
            <a:xfrm>
              <a:off x="2405511" y="5341473"/>
              <a:ext cx="1015877" cy="528693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5564B7-BD2C-4721-A29E-89122A3DC4EC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081C81A-DA34-47E4-83AD-4D3FDCAAE30B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66" name="Picture 2" descr="Nadia Comăneci - Wikipedia">
              <a:extLst>
                <a:ext uri="{FF2B5EF4-FFF2-40B4-BE49-F238E27FC236}">
                  <a16:creationId xmlns:a16="http://schemas.microsoft.com/office/drawing/2014/main" id="{0D2BFB1C-BFCD-457C-9906-0F558DDDF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784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283" y="156658"/>
            <a:ext cx="7694539" cy="873986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schemeClr val="bg1"/>
                </a:solidFill>
                <a:latin typeface="Sassoon Penpals" panose="02000400000000000000" pitchFamily="50" charset="0"/>
              </a:rPr>
              <a:t>Year 6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ssoon Penpals" panose="02000400000000000000" pitchFamily="50" charset="0"/>
              </a:rPr>
              <a:t> – Whole body control, Refined actions – Gymnastics 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3863" y="1168435"/>
            <a:ext cx="5707092" cy="25480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Learning sequence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Engage and Enquire: Talking Points: Building on Year 5 Gymnastics.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Perform improved skills of rolling, jumping, swinging, balancing, taking weight on hands; changing speed, direction, shape, levels; using different combinations of floor and apparatus, working alone/with partner. 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arenR"/>
              <a:defRPr/>
            </a:pPr>
            <a:r>
              <a:rPr lang="en-GB" sz="1600" dirty="0">
                <a:solidFill>
                  <a:prstClr val="black"/>
                </a:solidFill>
                <a:latin typeface="Sassoon Penpals" panose="02000400000000000000" pitchFamily="50" charset="0"/>
              </a:rPr>
              <a:t>Demonstrate refined actions; perform with whole/part body control; develop selected actions.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pic>
        <p:nvPicPr>
          <p:cNvPr id="44" name="Picture 2" descr="13,418 Dartboard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4535"/>
          <a:stretch/>
        </p:blipFill>
        <p:spPr bwMode="auto">
          <a:xfrm>
            <a:off x="4529338" y="1196168"/>
            <a:ext cx="400243" cy="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973775" y="249851"/>
            <a:ext cx="687600" cy="68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Sassoon Penpals" panose="02000400000000000000" pitchFamily="50" charset="0"/>
              </a:rPr>
              <a:t>PE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5893" y="4029912"/>
            <a:ext cx="3326412" cy="276357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883963" y="1157943"/>
            <a:ext cx="3912330" cy="2708272"/>
            <a:chOff x="5095011" y="4070366"/>
            <a:chExt cx="4464000" cy="2448000"/>
          </a:xfrm>
        </p:grpSpPr>
        <p:sp>
          <p:nvSpPr>
            <p:cNvPr id="64" name="Rounded Rectangle 63"/>
            <p:cNvSpPr/>
            <p:nvPr/>
          </p:nvSpPr>
          <p:spPr>
            <a:xfrm>
              <a:off x="5095011" y="4070366"/>
              <a:ext cx="4464000" cy="2448000"/>
            </a:xfrm>
            <a:prstGeom prst="roundRect">
              <a:avLst>
                <a:gd name="adj" fmla="val 973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Penpals" panose="02000400000000000000" pitchFamily="50" charset="0"/>
                  <a:ea typeface="+mn-ea"/>
                  <a:cs typeface="+mn-cs"/>
                </a:rPr>
                <a:t>Vocabulary</a:t>
              </a:r>
            </a:p>
          </p:txBody>
        </p:sp>
        <p:pic>
          <p:nvPicPr>
            <p:cNvPr id="65" name="Picture 10" descr="Free Scrabble Words Cliparts, Download Free Clip Art, Free Clip Art on  Clipart Library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1" t="2083" r="21928"/>
            <a:stretch/>
          </p:blipFill>
          <p:spPr bwMode="auto">
            <a:xfrm>
              <a:off x="8922307" y="4148346"/>
              <a:ext cx="52594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311554" y="4578583"/>
              <a:ext cx="2076742" cy="3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9920" y="4534090"/>
              <a:ext cx="2030886" cy="41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ssoon Penpals" panose="02000400000000000000" pitchFamily="50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56" y="249851"/>
            <a:ext cx="689293" cy="687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698219" y="4028518"/>
            <a:ext cx="6133650" cy="2784765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Athletes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44958" y="4395712"/>
            <a:ext cx="3351602" cy="2305630"/>
            <a:chOff x="144958" y="4395712"/>
            <a:chExt cx="3351602" cy="230563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283" y="4497178"/>
              <a:ext cx="1211709" cy="807806"/>
            </a:xfrm>
            <a:prstGeom prst="rect">
              <a:avLst/>
            </a:prstGeom>
          </p:spPr>
        </p:pic>
        <p:pic>
          <p:nvPicPr>
            <p:cNvPr id="59" name="Picture 8" descr="Timber Balance Ben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83" b="24375"/>
            <a:stretch/>
          </p:blipFill>
          <p:spPr bwMode="auto">
            <a:xfrm>
              <a:off x="1275465" y="4591557"/>
              <a:ext cx="1149223" cy="5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Buy Rubber Floor Spot Markers | T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543" y="4549601"/>
              <a:ext cx="710009" cy="71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Apple iPad Repair - iFixi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90" y="5304984"/>
              <a:ext cx="772531" cy="57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 rot="10800000" flipH="1" flipV="1">
              <a:off x="252619" y="4462651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Gym mat</a:t>
              </a:r>
              <a:endParaRPr lang="en-GB" sz="1400" dirty="0"/>
            </a:p>
          </p:txBody>
        </p:sp>
        <p:sp>
          <p:nvSpPr>
            <p:cNvPr id="66" name="Rectangle 65"/>
            <p:cNvSpPr/>
            <p:nvPr/>
          </p:nvSpPr>
          <p:spPr>
            <a:xfrm rot="10800000" flipH="1" flipV="1">
              <a:off x="1467879" y="4437668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Bench</a:t>
              </a:r>
              <a:endParaRPr lang="en-GB" sz="1400" dirty="0"/>
            </a:p>
          </p:txBody>
        </p:sp>
        <p:sp>
          <p:nvSpPr>
            <p:cNvPr id="67" name="Rectangle 66"/>
            <p:cNvSpPr/>
            <p:nvPr/>
          </p:nvSpPr>
          <p:spPr>
            <a:xfrm rot="10800000" flipH="1" flipV="1">
              <a:off x="2502532" y="4395712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Markers</a:t>
              </a:r>
              <a:endParaRPr lang="en-GB" sz="1400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 flipH="1" flipV="1">
              <a:off x="144958" y="5420900"/>
              <a:ext cx="99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iPad</a:t>
              </a:r>
              <a:endParaRPr lang="en-GB" sz="1400" dirty="0"/>
            </a:p>
          </p:txBody>
        </p:sp>
        <p:sp>
          <p:nvSpPr>
            <p:cNvPr id="70" name="Rectangle 69"/>
            <p:cNvSpPr/>
            <p:nvPr/>
          </p:nvSpPr>
          <p:spPr>
            <a:xfrm rot="10800000" flipH="1" flipV="1">
              <a:off x="2422892" y="6072097"/>
              <a:ext cx="994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Table </a:t>
              </a:r>
            </a:p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tops</a:t>
              </a:r>
              <a:endParaRPr lang="en-GB" sz="1400" dirty="0"/>
            </a:p>
          </p:txBody>
        </p:sp>
        <p:sp>
          <p:nvSpPr>
            <p:cNvPr id="71" name="Rectangle 70"/>
            <p:cNvSpPr/>
            <p:nvPr/>
          </p:nvSpPr>
          <p:spPr>
            <a:xfrm rot="10800000" flipH="1" flipV="1">
              <a:off x="192110" y="6385963"/>
              <a:ext cx="1129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Springboard</a:t>
              </a:r>
              <a:endParaRPr lang="en-GB" sz="1400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 flipH="1" flipV="1">
              <a:off x="1303170" y="5227750"/>
              <a:ext cx="11764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Whiteboards</a:t>
              </a:r>
              <a:endParaRPr lang="en-GB" sz="1400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9"/>
            <a:srcRect t="11784" b="7307"/>
            <a:stretch/>
          </p:blipFill>
          <p:spPr>
            <a:xfrm>
              <a:off x="1463916" y="5694606"/>
              <a:ext cx="1244267" cy="100673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0"/>
            <a:srcRect t="28556" b="28264"/>
            <a:stretch/>
          </p:blipFill>
          <p:spPr>
            <a:xfrm>
              <a:off x="275700" y="5961617"/>
              <a:ext cx="1092997" cy="47195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/>
            <a:srcRect l="14515" t="26294" r="9474" b="13980"/>
            <a:stretch/>
          </p:blipFill>
          <p:spPr>
            <a:xfrm>
              <a:off x="2405511" y="5341473"/>
              <a:ext cx="1015877" cy="528693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3840094" y="4550620"/>
            <a:ext cx="5849899" cy="2224028"/>
            <a:chOff x="3781657" y="4546309"/>
            <a:chExt cx="5849899" cy="2224028"/>
          </a:xfrm>
        </p:grpSpPr>
        <p:pic>
          <p:nvPicPr>
            <p:cNvPr id="79" name="Picture 10" descr="Simone Biles: Biography, Gymnast, Olympia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657" y="5276649"/>
              <a:ext cx="1473425" cy="147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National gymnastics title for Paralympic hopeful Kieran | The Northern Ech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162" y="4546309"/>
              <a:ext cx="1742394" cy="216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6" descr="A Healthy Sam Mikulak Is One Of The Best Men's Gymnasts In The World -  FloGymnastic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94" y="5745353"/>
              <a:ext cx="1825313" cy="102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C006ED6-12F0-4F0A-AE7F-6AF277749F53}"/>
              </a:ext>
            </a:extLst>
          </p:cNvPr>
          <p:cNvSpPr/>
          <p:nvPr/>
        </p:nvSpPr>
        <p:spPr>
          <a:xfrm>
            <a:off x="3567085" y="4945087"/>
            <a:ext cx="155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>
                <a:solidFill>
                  <a:prstClr val="black"/>
                </a:solidFill>
                <a:latin typeface="Sassoon Penpals" panose="02000400000000000000" pitchFamily="50" charset="0"/>
              </a:rPr>
              <a:t>Simone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Biles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C4BEE6F-AFFD-4B75-AEB2-0693A9EFA92A}"/>
              </a:ext>
            </a:extLst>
          </p:cNvPr>
          <p:cNvSpPr/>
          <p:nvPr/>
        </p:nvSpPr>
        <p:spPr>
          <a:xfrm>
            <a:off x="6126911" y="5442465"/>
            <a:ext cx="198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Sam </a:t>
            </a:r>
            <a:r>
              <a:rPr lang="en-US" dirty="0" err="1">
                <a:solidFill>
                  <a:prstClr val="black"/>
                </a:solidFill>
                <a:latin typeface="Sassoon Penpals" panose="02000400000000000000" pitchFamily="50" charset="0"/>
              </a:rPr>
              <a:t>Mikulak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221850-8DEA-420E-9133-973260B2E887}"/>
              </a:ext>
            </a:extLst>
          </p:cNvPr>
          <p:cNvSpPr/>
          <p:nvPr/>
        </p:nvSpPr>
        <p:spPr>
          <a:xfrm>
            <a:off x="7868127" y="424720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assoon Penpals" panose="02000400000000000000" pitchFamily="50" charset="0"/>
              </a:rPr>
              <a:t>Disability Gymnastics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37217"/>
              </p:ext>
            </p:extLst>
          </p:nvPr>
        </p:nvGraphicFramePr>
        <p:xfrm>
          <a:off x="5995168" y="1798607"/>
          <a:ext cx="3657420" cy="767688"/>
        </p:xfrm>
        <a:graphic>
          <a:graphicData uri="http://schemas.openxmlformats.org/drawingml/2006/table">
            <a:tbl>
              <a:tblPr firstRow="1" firstCol="1" bandRow="1"/>
              <a:tblGrid>
                <a:gridCol w="1219140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0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26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dynamics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suppleness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elements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5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contrasting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rotation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assessment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5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evaluate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refinements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take-off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89777"/>
              </p:ext>
            </p:extLst>
          </p:nvPr>
        </p:nvGraphicFramePr>
        <p:xfrm>
          <a:off x="5995168" y="2781991"/>
          <a:ext cx="3657423" cy="869237"/>
        </p:xfrm>
        <a:graphic>
          <a:graphicData uri="http://schemas.openxmlformats.org/drawingml/2006/table">
            <a:tbl>
              <a:tblPr firstRow="1" firstCol="1" bandRow="1"/>
              <a:tblGrid>
                <a:gridCol w="1219141">
                  <a:extLst>
                    <a:ext uri="{9D8B030D-6E8A-4147-A177-3AD203B41FA5}">
                      <a16:colId xmlns:a16="http://schemas.microsoft.com/office/drawing/2014/main" val="1128109523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125129269"/>
                    </a:ext>
                  </a:extLst>
                </a:gridCol>
                <a:gridCol w="1219141">
                  <a:extLst>
                    <a:ext uri="{9D8B030D-6E8A-4147-A177-3AD203B41FA5}">
                      <a16:colId xmlns:a16="http://schemas.microsoft.com/office/drawing/2014/main" val="3697219715"/>
                    </a:ext>
                  </a:extLst>
                </a:gridCol>
              </a:tblGrid>
              <a:tr h="30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audience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tension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105295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aesthetically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creativity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competition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628886"/>
                  </a:ext>
                </a:extLst>
              </a:tr>
              <a:tr h="28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criteria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extension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Sassoon Penpals" panose="020004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227672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FBA92750-0A51-47F3-9254-8311043C7305}"/>
              </a:ext>
            </a:extLst>
          </p:cNvPr>
          <p:cNvGrpSpPr/>
          <p:nvPr/>
        </p:nvGrpSpPr>
        <p:grpSpPr>
          <a:xfrm>
            <a:off x="5123948" y="4171877"/>
            <a:ext cx="2035640" cy="1248786"/>
            <a:chOff x="5123948" y="4171877"/>
            <a:chExt cx="2035640" cy="124878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77D5395-3302-4650-85D5-8F2AC3CF4F1A}"/>
                </a:ext>
              </a:extLst>
            </p:cNvPr>
            <p:cNvSpPr/>
            <p:nvPr/>
          </p:nvSpPr>
          <p:spPr>
            <a:xfrm>
              <a:off x="5123948" y="4375309"/>
              <a:ext cx="1112805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Nadia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Sassoon Penpals" panose="02000400000000000000" pitchFamily="50" charset="0"/>
                </a:rPr>
                <a:t>Comaneci</a:t>
              </a:r>
              <a:endParaRPr lang="en-GB" dirty="0">
                <a:solidFill>
                  <a:prstClr val="black"/>
                </a:solidFill>
                <a:latin typeface="Sassoon Penpals" panose="02000400000000000000" pitchFamily="50" charset="0"/>
              </a:endParaRPr>
            </a:p>
          </p:txBody>
        </p:sp>
        <p:pic>
          <p:nvPicPr>
            <p:cNvPr id="48" name="Picture 2" descr="Nadia Comăneci - Wikipedia">
              <a:extLst>
                <a:ext uri="{FF2B5EF4-FFF2-40B4-BE49-F238E27FC236}">
                  <a16:creationId xmlns:a16="http://schemas.microsoft.com/office/drawing/2014/main" id="{DC163D76-ACA2-4B24-B693-82841136D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54" y="4171877"/>
              <a:ext cx="912734" cy="12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582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886</Words>
  <Application>Microsoft Office PowerPoint</Application>
  <PresentationFormat>A4 Paper (210x297 mm)</PresentationFormat>
  <Paragraphs>273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Sassoon Penpals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Pevensey and Westham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mcarter</dc:creator>
  <cp:lastModifiedBy>Alistair Peters</cp:lastModifiedBy>
  <cp:revision>453</cp:revision>
  <cp:lastPrinted>2023-04-27T15:07:32Z</cp:lastPrinted>
  <dcterms:created xsi:type="dcterms:W3CDTF">2021-01-16T16:53:53Z</dcterms:created>
  <dcterms:modified xsi:type="dcterms:W3CDTF">2024-09-06T07:28:01Z</dcterms:modified>
</cp:coreProperties>
</file>