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61" r:id="rId2"/>
    <p:sldId id="367" r:id="rId3"/>
    <p:sldId id="369" r:id="rId4"/>
    <p:sldId id="368" r:id="rId5"/>
    <p:sldId id="370" r:id="rId6"/>
    <p:sldId id="372" r:id="rId7"/>
    <p:sldId id="371" r:id="rId8"/>
  </p:sldIdLst>
  <p:sldSz cx="9906000" cy="6858000" type="A4"/>
  <p:notesSz cx="7053263" cy="10180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327D"/>
    <a:srgbClr val="CC99FF"/>
    <a:srgbClr val="FF9966"/>
    <a:srgbClr val="3A1953"/>
    <a:srgbClr val="FF6600"/>
    <a:srgbClr val="FF3300"/>
    <a:srgbClr val="BFBFBF"/>
    <a:srgbClr val="006600"/>
    <a:srgbClr val="FFC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7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27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44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50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86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27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8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49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8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84D0-C077-41BA-A2FA-8D3C0F5C2E48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AF2B-90F6-4A5A-BF2E-49DFD9A0E0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92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5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12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13.jpeg"/><Relationship Id="rId5" Type="http://schemas.openxmlformats.org/officeDocument/2006/relationships/image" Target="../media/image16.jpeg"/><Relationship Id="rId10" Type="http://schemas.openxmlformats.org/officeDocument/2006/relationships/image" Target="../media/image12.jpeg"/><Relationship Id="rId4" Type="http://schemas.openxmlformats.org/officeDocument/2006/relationships/image" Target="../media/image3.png"/><Relationship Id="rId9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5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12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13.jpeg"/><Relationship Id="rId5" Type="http://schemas.openxmlformats.org/officeDocument/2006/relationships/image" Target="../media/image16.jpeg"/><Relationship Id="rId10" Type="http://schemas.openxmlformats.org/officeDocument/2006/relationships/image" Target="../media/image12.jpeg"/><Relationship Id="rId4" Type="http://schemas.openxmlformats.org/officeDocument/2006/relationships/image" Target="../media/image3.png"/><Relationship Id="rId9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14.jpeg"/><Relationship Id="rId3" Type="http://schemas.openxmlformats.org/officeDocument/2006/relationships/image" Target="../media/image2.jpeg"/><Relationship Id="rId7" Type="http://schemas.openxmlformats.org/officeDocument/2006/relationships/image" Target="../media/image20.jpeg"/><Relationship Id="rId12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11" Type="http://schemas.openxmlformats.org/officeDocument/2006/relationships/image" Target="../media/image12.jpeg"/><Relationship Id="rId5" Type="http://schemas.openxmlformats.org/officeDocument/2006/relationships/image" Target="../media/image16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14.jpeg"/><Relationship Id="rId3" Type="http://schemas.openxmlformats.org/officeDocument/2006/relationships/image" Target="../media/image2.jpeg"/><Relationship Id="rId7" Type="http://schemas.openxmlformats.org/officeDocument/2006/relationships/image" Target="../media/image20.jpeg"/><Relationship Id="rId12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11" Type="http://schemas.openxmlformats.org/officeDocument/2006/relationships/image" Target="../media/image12.jpeg"/><Relationship Id="rId5" Type="http://schemas.openxmlformats.org/officeDocument/2006/relationships/image" Target="../media/image16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14.jpeg"/><Relationship Id="rId3" Type="http://schemas.openxmlformats.org/officeDocument/2006/relationships/image" Target="../media/image2.jpeg"/><Relationship Id="rId7" Type="http://schemas.openxmlformats.org/officeDocument/2006/relationships/image" Target="../media/image20.jpeg"/><Relationship Id="rId12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11" Type="http://schemas.openxmlformats.org/officeDocument/2006/relationships/image" Target="../media/image12.jpeg"/><Relationship Id="rId5" Type="http://schemas.openxmlformats.org/officeDocument/2006/relationships/image" Target="../media/image16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14.jpeg"/><Relationship Id="rId3" Type="http://schemas.openxmlformats.org/officeDocument/2006/relationships/image" Target="../media/image2.jpeg"/><Relationship Id="rId7" Type="http://schemas.openxmlformats.org/officeDocument/2006/relationships/image" Target="../media/image20.jpeg"/><Relationship Id="rId12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jpeg"/><Relationship Id="rId11" Type="http://schemas.openxmlformats.org/officeDocument/2006/relationships/image" Target="../media/image12.jpeg"/><Relationship Id="rId5" Type="http://schemas.openxmlformats.org/officeDocument/2006/relationships/image" Target="../media/image16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chemeClr val="bg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chemeClr val="tx1"/>
                </a:solidFill>
                <a:latin typeface="Sassoon Penpals" panose="02000400000000000000" pitchFamily="50" charset="0"/>
              </a:rPr>
              <a:t>EYFS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400" b="1" noProof="0" dirty="0">
                <a:solidFill>
                  <a:schemeClr val="tx1"/>
                </a:solidFill>
                <a:latin typeface="Sassoon Penpals" panose="02000400000000000000" pitchFamily="50" charset="0"/>
              </a:rPr>
              <a:t>Travel</a:t>
            </a:r>
            <a:r>
              <a:rPr lang="en-GB" sz="2400" b="1" dirty="0">
                <a:solidFill>
                  <a:schemeClr val="tx1"/>
                </a:solidFill>
                <a:latin typeface="Sassoon Penpals" panose="02000400000000000000" pitchFamily="50" charset="0"/>
              </a:rPr>
              <a:t>, Receive, Control – Exploring Multi-skills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Engage and Enquire</a:t>
            </a: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: Talking Points: introduction of Multi-skills.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Begin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: The skills of travel, send , chase, receive, avoid and control.</a:t>
            </a:r>
          </a:p>
          <a:p>
            <a:pPr marL="342900" lvl="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Demonstrate: Good control and co-ordination in large and small movements.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Demonstrate: Awareness of space and individual actions.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Explore: Simple games, playing alone and in pairs.</a:t>
            </a:r>
            <a:endParaRPr lang="en-GB" sz="1600" dirty="0">
              <a:solidFill>
                <a:srgbClr val="3A1953"/>
              </a:solidFill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31590" y="4005536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558580" y="4047886"/>
            <a:ext cx="838006" cy="1051089"/>
            <a:chOff x="1746820" y="3785417"/>
            <a:chExt cx="838006" cy="1051089"/>
          </a:xfrm>
        </p:grpSpPr>
        <p:sp>
          <p:nvSpPr>
            <p:cNvPr id="41" name="Rectangle 40"/>
            <p:cNvSpPr/>
            <p:nvPr/>
          </p:nvSpPr>
          <p:spPr>
            <a:xfrm rot="10800000" flipH="1" flipV="1">
              <a:off x="1790847" y="4528729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Hoops</a:t>
              </a:r>
              <a:endParaRPr lang="en-GB" sz="1400" dirty="0"/>
            </a:p>
          </p:txBody>
        </p:sp>
        <p:pic>
          <p:nvPicPr>
            <p:cNvPr id="1028" name="Picture 4" descr="Hula Hoops 61cm Assorted 12 Pack - Gompels - Care &amp; Nursery Supply  Specialist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6820" y="3785417"/>
              <a:ext cx="838006" cy="8380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" name="Rounded Rectangle 33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sp>
        <p:nvSpPr>
          <p:cNvPr id="31" name="Rectangle 30"/>
          <p:cNvSpPr/>
          <p:nvPr/>
        </p:nvSpPr>
        <p:spPr>
          <a:xfrm rot="10800000" flipH="1" flipV="1">
            <a:off x="123863" y="5233436"/>
            <a:ext cx="994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Soft balls</a:t>
            </a:r>
            <a:endParaRPr lang="en-GB" sz="1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2484705" y="4049003"/>
            <a:ext cx="864214" cy="1049972"/>
            <a:chOff x="2416801" y="3949783"/>
            <a:chExt cx="864214" cy="1049972"/>
          </a:xfrm>
        </p:grpSpPr>
        <p:sp>
          <p:nvSpPr>
            <p:cNvPr id="42" name="Rectangle 41"/>
            <p:cNvSpPr/>
            <p:nvPr/>
          </p:nvSpPr>
          <p:spPr>
            <a:xfrm rot="10800000" flipH="1" flipV="1">
              <a:off x="2416801" y="4476535"/>
              <a:ext cx="86421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Spot markers</a:t>
              </a:r>
              <a:endParaRPr lang="en-GB" sz="1400" dirty="0"/>
            </a:p>
          </p:txBody>
        </p:sp>
        <p:pic>
          <p:nvPicPr>
            <p:cNvPr id="16" name="Picture 4" descr="Buy Rubber Floor Spot Markers | TT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499" y="3949783"/>
              <a:ext cx="574756" cy="5747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8" name="Rectangle 47"/>
          <p:cNvSpPr/>
          <p:nvPr/>
        </p:nvSpPr>
        <p:spPr>
          <a:xfrm rot="10800000" flipH="1" flipV="1">
            <a:off x="2376171" y="6413987"/>
            <a:ext cx="10190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Basketballs</a:t>
            </a:r>
            <a:endParaRPr lang="en-GB" sz="1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062045" y="5025195"/>
            <a:ext cx="1149223" cy="823795"/>
            <a:chOff x="247042" y="5765449"/>
            <a:chExt cx="1149223" cy="823795"/>
          </a:xfrm>
        </p:grpSpPr>
        <p:sp>
          <p:nvSpPr>
            <p:cNvPr id="43" name="Rectangle 42"/>
            <p:cNvSpPr/>
            <p:nvPr/>
          </p:nvSpPr>
          <p:spPr>
            <a:xfrm rot="10800000" flipH="1" flipV="1">
              <a:off x="461936" y="6281467"/>
              <a:ext cx="74480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Bench</a:t>
              </a:r>
              <a:endParaRPr lang="en-GB" sz="1400" dirty="0"/>
            </a:p>
          </p:txBody>
        </p:sp>
        <p:pic>
          <p:nvPicPr>
            <p:cNvPr id="21" name="Picture 8" descr="Timber Balance Bench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483" b="24375"/>
            <a:stretch/>
          </p:blipFill>
          <p:spPr bwMode="auto">
            <a:xfrm>
              <a:off x="247042" y="5765449"/>
              <a:ext cx="1149223" cy="576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4" name="Picture 2" descr="GBNI - Dodgebal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99" y="4518507"/>
            <a:ext cx="734769" cy="73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Training Bibs - Polyester Mesh Team Sports Training Bib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48" y="5677990"/>
            <a:ext cx="709669" cy="70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 rot="10800000" flipH="1" flipV="1">
            <a:off x="102069" y="6357039"/>
            <a:ext cx="994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Bibs</a:t>
            </a:r>
            <a:endParaRPr lang="en-GB" sz="1400" dirty="0"/>
          </a:p>
        </p:txBody>
      </p:sp>
      <p:sp>
        <p:nvSpPr>
          <p:cNvPr id="46" name="Rectangle 45"/>
          <p:cNvSpPr/>
          <p:nvPr/>
        </p:nvSpPr>
        <p:spPr>
          <a:xfrm rot="10800000" flipH="1" flipV="1">
            <a:off x="2306845" y="5407859"/>
            <a:ext cx="10190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Cones</a:t>
            </a:r>
            <a:endParaRPr lang="en-GB" sz="1400" dirty="0"/>
          </a:p>
        </p:txBody>
      </p:sp>
      <p:pic>
        <p:nvPicPr>
          <p:cNvPr id="47" name="Picture 10" descr="Ziland Sports Marker Cone Se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6059" y="5136384"/>
            <a:ext cx="614966" cy="614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1"/>
          <a:srcRect l="-2777" t="5549" r="2777" b="13221"/>
          <a:stretch/>
        </p:blipFill>
        <p:spPr>
          <a:xfrm>
            <a:off x="992300" y="5761861"/>
            <a:ext cx="843521" cy="685192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 rot="10800000" flipH="1" flipV="1">
            <a:off x="1042352" y="6387659"/>
            <a:ext cx="10190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prstClr val="black"/>
                </a:solidFill>
                <a:latin typeface="Sassoon Penpals" panose="02000400000000000000" pitchFamily="50" charset="0"/>
              </a:rPr>
              <a:t>Hand pads</a:t>
            </a:r>
            <a:endParaRPr lang="en-GB" sz="14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07668" y="5829838"/>
            <a:ext cx="630299" cy="630299"/>
          </a:xfrm>
          <a:prstGeom prst="rect">
            <a:avLst/>
          </a:prstGeom>
        </p:spPr>
      </p:pic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74DA5723-FE8E-4598-AE59-3A782BCA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075978"/>
              </p:ext>
            </p:extLst>
          </p:nvPr>
        </p:nvGraphicFramePr>
        <p:xfrm>
          <a:off x="5787990" y="2135027"/>
          <a:ext cx="3984591" cy="1625373"/>
        </p:xfrm>
        <a:graphic>
          <a:graphicData uri="http://schemas.openxmlformats.org/drawingml/2006/table">
            <a:tbl>
              <a:tblPr firstRow="1" firstCol="1" bandRow="1"/>
              <a:tblGrid>
                <a:gridCol w="1328197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328197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328197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4315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Team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407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Speed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Rolling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785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pSp>
        <p:nvGrpSpPr>
          <p:cNvPr id="50" name="Group 49">
            <a:extLst>
              <a:ext uri="{FF2B5EF4-FFF2-40B4-BE49-F238E27FC236}">
                <a16:creationId xmlns:a16="http://schemas.microsoft.com/office/drawing/2014/main" id="{2CBB507B-8017-4863-B9A5-5C0DA32C5A0D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51" name="Rounded Rectangle 46">
              <a:extLst>
                <a:ext uri="{FF2B5EF4-FFF2-40B4-BE49-F238E27FC236}">
                  <a16:creationId xmlns:a16="http://schemas.microsoft.com/office/drawing/2014/main" id="{0B7C3A58-B4FB-4009-80E2-5C4CDF0E9CCC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63167443-E4FE-4F4A-8296-AE5E15FBD3B7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8016878-8D52-4DF3-A436-D17A5866AADB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0C6474A-D81C-46E1-8798-ACAE9F38EC4A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2FEABA0-1AD6-4BE4-96BA-087AFBAEECA9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56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1F7EB99F-8E1B-43D5-ABF3-188BC602A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AC396891-F009-4552-95E5-D74877B75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FF5CDA69-6544-447F-8595-32A76BD34C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A76DB33E-0A68-4374-9E48-C62B9738B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67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Engage and Enquire</a:t>
            </a: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: Talking Points: introduction of Hockey.</a:t>
            </a:r>
          </a:p>
          <a:p>
            <a:pPr marL="342900" lvl="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Begin: To hold the hockey stick correctly.</a:t>
            </a:r>
          </a:p>
          <a:p>
            <a:pPr marL="342900" lvl="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Explore: Dribbling in different directions and into different areas.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Begin: Striking in different directions and into different areas.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Sassoon Penpals" panose="02000400000000000000" pitchFamily="50" charset="0"/>
              </a:rPr>
              <a:t>Perform: The push pass technique.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Evaluate</a:t>
            </a: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: Striking the ball to a specific target.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20737" y="1562814"/>
            <a:ext cx="207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FF0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1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8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Dribble, Pass, Strike – Exploring Hockey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8196E47-8A9F-4055-9475-F10DC166D8A2}"/>
              </a:ext>
            </a:extLst>
          </p:cNvPr>
          <p:cNvGrpSpPr/>
          <p:nvPr/>
        </p:nvGrpSpPr>
        <p:grpSpPr>
          <a:xfrm>
            <a:off x="276369" y="4303408"/>
            <a:ext cx="3164028" cy="2313291"/>
            <a:chOff x="276369" y="4303408"/>
            <a:chExt cx="3164028" cy="2313291"/>
          </a:xfrm>
        </p:grpSpPr>
        <p:grpSp>
          <p:nvGrpSpPr>
            <p:cNvPr id="10" name="Group 9"/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1026" name="Picture 2" descr="PPEH67876 - Throw Down Spot Floor Markers - Assorted - 250mm - Pack of 6 |  Davies Sports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" name="Rectangle 30"/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 rot="10800000" flipH="1" flipV="1">
              <a:off x="1500699" y="5743616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42" name="Rectangle 41"/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45" name="Rectangle 44"/>
            <p:cNvSpPr/>
            <p:nvPr/>
          </p:nvSpPr>
          <p:spPr>
            <a:xfrm rot="10800000" flipH="1" flipV="1">
              <a:off x="488492" y="6308922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48" name="Rectangle 47"/>
            <p:cNvSpPr/>
            <p:nvPr/>
          </p:nvSpPr>
          <p:spPr>
            <a:xfrm rot="10800000" flipH="1" flipV="1">
              <a:off x="2373457" y="6220041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7" name="Picture 6" descr="Uwin Dimple Hockey Ball – KitRoom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7600" y="5347727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Training Bibs - Polyester Mesh Team Sports Training Bib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548" y="5666849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0" descr="Ziland Sports Marker Cone Set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355" y="5693956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4" name="Picture 20" descr="Floorhoc Infant Hockey Stick Red - 520mm | Hockey | YPO"/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91" b="28252"/>
            <a:stretch/>
          </p:blipFill>
          <p:spPr bwMode="auto">
            <a:xfrm rot="18898028">
              <a:off x="2485468" y="4574070"/>
              <a:ext cx="947318" cy="405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94402DF6-2940-4EBE-A0A9-6E6D5914F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337240"/>
              </p:ext>
            </p:extLst>
          </p:nvPr>
        </p:nvGraphicFramePr>
        <p:xfrm>
          <a:off x="6055884" y="2705664"/>
          <a:ext cx="3584787" cy="1089449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5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Tracking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Opposite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Direction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1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Avoiding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Rebound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AA66537D-1802-4B08-A0C2-F09283E8F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70344"/>
              </p:ext>
            </p:extLst>
          </p:nvPr>
        </p:nvGraphicFramePr>
        <p:xfrm>
          <a:off x="6048437" y="1987551"/>
          <a:ext cx="3637794" cy="1017759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Team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Speed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Rolling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944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7C6E0E87-E6B6-46CC-BB53-7BA35AAA1595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55" name="Rounded Rectangle 46">
              <a:extLst>
                <a:ext uri="{FF2B5EF4-FFF2-40B4-BE49-F238E27FC236}">
                  <a16:creationId xmlns:a16="http://schemas.microsoft.com/office/drawing/2014/main" id="{452C9CCA-E45F-4053-A90F-4E04C40D8269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382D729-9888-4432-8ABC-7F1DA2FC4E7F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198DFC6-6FE7-4D27-BA89-71DD7E285312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72E0653-3F60-47CC-935A-24732C3BC742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615984F4-4446-498F-B7F5-54FAC008B6E5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62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DF527A6F-63AC-4D24-A789-CFB29BCCD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6C6F6ED8-DE0D-4B14-9F37-6C762FC4C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EF94F6BD-E44D-4E92-945F-F74D8D1F32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4B926D8B-8D36-4059-9714-3BB50C577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58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Hockey.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Begin: To understand some rules and when to use skills within small-sided games.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Perform: Different types of ball passes with accuracy.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noProof="0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</a:t>
            </a: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D</a:t>
            </a:r>
            <a:r>
              <a:rPr kumimoji="0" lang="en-GB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ecisions</a:t>
            </a:r>
            <a:r>
              <a:rPr kumimoji="0" lang="en-GB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on how and when to use space to avoid opponents using the push technique.</a:t>
            </a:r>
            <a:endParaRPr lang="en-GB" dirty="0">
              <a:solidFill>
                <a:schemeClr val="tx1"/>
              </a:solidFill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FFC0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noProof="0" dirty="0">
                <a:solidFill>
                  <a:schemeClr val="tx1"/>
                </a:solidFill>
                <a:latin typeface="Sassoon Penpals" panose="02000400000000000000" pitchFamily="50" charset="0"/>
              </a:rPr>
              <a:t>Year 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400" b="1" dirty="0">
                <a:solidFill>
                  <a:schemeClr val="tx1"/>
                </a:solidFill>
                <a:latin typeface="Sassoon Penpals" panose="02000400000000000000" pitchFamily="50" charset="0"/>
              </a:rPr>
              <a:t>Passing, Avoiding, Coordination – Exploring Hockey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0A97F240-196F-4D38-84A2-2D60A97AC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098467"/>
              </p:ext>
            </p:extLst>
          </p:nvPr>
        </p:nvGraphicFramePr>
        <p:xfrm>
          <a:off x="6047734" y="2833508"/>
          <a:ext cx="3584787" cy="1089449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5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Tactics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1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A586460C-5AF0-4744-BC81-B4DD05791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338836"/>
              </p:ext>
            </p:extLst>
          </p:nvPr>
        </p:nvGraphicFramePr>
        <p:xfrm>
          <a:off x="6013954" y="1931660"/>
          <a:ext cx="3637794" cy="961542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Tracking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Opposite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Avoiding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Rebound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38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pSp>
        <p:nvGrpSpPr>
          <p:cNvPr id="71" name="Group 70">
            <a:extLst>
              <a:ext uri="{FF2B5EF4-FFF2-40B4-BE49-F238E27FC236}">
                <a16:creationId xmlns:a16="http://schemas.microsoft.com/office/drawing/2014/main" id="{CA95A742-A584-4280-A8D9-89538196AE8F}"/>
              </a:ext>
            </a:extLst>
          </p:cNvPr>
          <p:cNvGrpSpPr/>
          <p:nvPr/>
        </p:nvGrpSpPr>
        <p:grpSpPr>
          <a:xfrm>
            <a:off x="276369" y="4303408"/>
            <a:ext cx="3164028" cy="2313291"/>
            <a:chOff x="276369" y="4303408"/>
            <a:chExt cx="3164028" cy="2313291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60EA9E0F-965E-47B5-B882-551E745BAA62}"/>
                </a:ext>
              </a:extLst>
            </p:cNvPr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81" name="Picture 2" descr="PPEH67876 - Throw Down Spot Floor Markers - Assorted - 250mm - Pack of 6 |  Davies Sports">
                <a:extLst>
                  <a:ext uri="{FF2B5EF4-FFF2-40B4-BE49-F238E27FC236}">
                    <a16:creationId xmlns:a16="http://schemas.microsoft.com/office/drawing/2014/main" id="{BA74F50A-022B-4C54-AE57-005E1F9E7F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585D739F-4D07-45F0-A50E-15A69C615076}"/>
                  </a:ext>
                </a:extLst>
              </p:cNvPr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09343CBE-31FC-4F30-B958-528BC4A27758}"/>
                </a:ext>
              </a:extLst>
            </p:cNvPr>
            <p:cNvSpPr/>
            <p:nvPr/>
          </p:nvSpPr>
          <p:spPr>
            <a:xfrm rot="10800000" flipH="1" flipV="1">
              <a:off x="1500699" y="5743616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A801E7E-5C91-435D-926B-8342A20E3E89}"/>
                </a:ext>
              </a:extLst>
            </p:cNvPr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6FF318B-90E1-49F0-9479-EB53707E5593}"/>
                </a:ext>
              </a:extLst>
            </p:cNvPr>
            <p:cNvSpPr/>
            <p:nvPr/>
          </p:nvSpPr>
          <p:spPr>
            <a:xfrm rot="10800000" flipH="1" flipV="1">
              <a:off x="488492" y="6308922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0BEC6E3-0503-4C6D-9D6D-360B83C3077C}"/>
                </a:ext>
              </a:extLst>
            </p:cNvPr>
            <p:cNvSpPr/>
            <p:nvPr/>
          </p:nvSpPr>
          <p:spPr>
            <a:xfrm rot="10800000" flipH="1" flipV="1">
              <a:off x="2373457" y="6220041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77" name="Picture 76" descr="Uwin Dimple Hockey Ball – KitRoom">
              <a:extLst>
                <a:ext uri="{FF2B5EF4-FFF2-40B4-BE49-F238E27FC236}">
                  <a16:creationId xmlns:a16="http://schemas.microsoft.com/office/drawing/2014/main" id="{2BDB2136-50B3-4986-ACE6-3A72AB1B62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7600" y="5347727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" descr="Training Bibs - Polyester Mesh Team Sports Training Bib">
              <a:extLst>
                <a:ext uri="{FF2B5EF4-FFF2-40B4-BE49-F238E27FC236}">
                  <a16:creationId xmlns:a16="http://schemas.microsoft.com/office/drawing/2014/main" id="{F24EECE8-7E37-426A-BA85-D242EA38BA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548" y="5666849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10" descr="Ziland Sports Marker Cone Set">
              <a:extLst>
                <a:ext uri="{FF2B5EF4-FFF2-40B4-BE49-F238E27FC236}">
                  <a16:creationId xmlns:a16="http://schemas.microsoft.com/office/drawing/2014/main" id="{96B31910-26CB-4360-A11C-E79F21924F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4355" y="5693956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0" descr="Floorhoc Infant Hockey Stick Red - 520mm | Hockey | YPO">
              <a:extLst>
                <a:ext uri="{FF2B5EF4-FFF2-40B4-BE49-F238E27FC236}">
                  <a16:creationId xmlns:a16="http://schemas.microsoft.com/office/drawing/2014/main" id="{8D50A052-FC42-4F55-BFD9-9611EAA9E1B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891" b="28252"/>
            <a:stretch/>
          </p:blipFill>
          <p:spPr bwMode="auto">
            <a:xfrm rot="18898028">
              <a:off x="2485468" y="4574070"/>
              <a:ext cx="947318" cy="4059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527CD1C1-8FED-454D-B156-CF90B9ABF79C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84" name="Rounded Rectangle 46">
              <a:extLst>
                <a:ext uri="{FF2B5EF4-FFF2-40B4-BE49-F238E27FC236}">
                  <a16:creationId xmlns:a16="http://schemas.microsoft.com/office/drawing/2014/main" id="{431202F9-48F3-4B54-9DC2-D6930AF6AF14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4213CD86-397E-4FCB-A7E0-874FCEDE8623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9CE3F65-4DC4-4461-B430-838CD1C6552B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57D84B3-C74C-4671-ADD8-B78D84EB8FE5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31C03FCF-DCA1-4091-9DC4-F8B4B645B737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89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278A60F2-68B9-42D3-8AE6-C86F2E92A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2EADAA4E-6480-4476-93C0-F7E10D6A79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8E2B1210-C11F-4C8B-B408-B3BE2C38B2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7EC74DF9-AB75-4522-9C9B-F34E523CD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95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Hockey.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Begin: Rotating the stick to change direction.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Explore: Finding and using space to keep the ball and push pass over different distances.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Evaluate: Understanding of all rules and apply to modified games.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47" name="Rounded Rectangle 46"/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006ED6-12F0-4F0A-AE7F-6AF277749F53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241FCE-2881-4722-B15B-F42FF39854C8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C4BEE6F-AFFD-4B75-AEB2-0693A9EFA92A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6221850-8DEA-420E-9133-973260B2E887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15653A3-5E3A-474E-8516-CE8041E3C8DC}"/>
              </a:ext>
            </a:extLst>
          </p:cNvPr>
          <p:cNvGrpSpPr/>
          <p:nvPr/>
        </p:nvGrpSpPr>
        <p:grpSpPr>
          <a:xfrm>
            <a:off x="253940" y="4311601"/>
            <a:ext cx="3186457" cy="2322650"/>
            <a:chOff x="253940" y="4311601"/>
            <a:chExt cx="3186457" cy="2322650"/>
          </a:xfrm>
        </p:grpSpPr>
        <p:grpSp>
          <p:nvGrpSpPr>
            <p:cNvPr id="10" name="Group 9"/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1026" name="Picture 2" descr="PPEH67876 - Throw Down Spot Floor Markers - Assorted - 250mm - Pack of 6 |  Davies Sports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" name="Rectangle 30"/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 rot="10800000" flipH="1" flipV="1">
              <a:off x="1448339" y="5182471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42" name="Rectangle 41"/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43" name="Rectangle 42"/>
            <p:cNvSpPr/>
            <p:nvPr/>
          </p:nvSpPr>
          <p:spPr>
            <a:xfrm rot="10800000" flipH="1" flipV="1">
              <a:off x="365914" y="6283796"/>
              <a:ext cx="9303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Shin pads</a:t>
              </a:r>
              <a:endParaRPr lang="en-GB" sz="1400" dirty="0"/>
            </a:p>
          </p:txBody>
        </p:sp>
        <p:sp>
          <p:nvSpPr>
            <p:cNvPr id="45" name="Rectangle 44"/>
            <p:cNvSpPr/>
            <p:nvPr/>
          </p:nvSpPr>
          <p:spPr>
            <a:xfrm rot="10800000" flipH="1" flipV="1">
              <a:off x="1282841" y="6326474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48" name="Rectangle 47"/>
            <p:cNvSpPr/>
            <p:nvPr/>
          </p:nvSpPr>
          <p:spPr>
            <a:xfrm rot="10800000" flipH="1" flipV="1">
              <a:off x="2410659" y="6293497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3" name="Picture 2" descr="Buy Mitre Aircell Carbon Slip Shin Pads - Small | Football shin pads | Argo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0" y="5690847"/>
              <a:ext cx="1115247" cy="654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Junior Kids Hockey Stick Wooden Hockey Sticks Reinforced  26&amp;#034;,28&amp;#034;,30&amp;#034;,32&amp;#034;,33&amp;#034;,34&amp;#034; | eBa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224" y="4311601"/>
              <a:ext cx="948070" cy="9480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Uwin Dimple Hockey Ball – KitRoom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2841" y="4782729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8" descr="Training Bibs - Polyester Mesh Team Sports Training Bib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3059" y="5664260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0" descr="Ziland Sports Marker Cone Set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998" y="5711508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Picture 12" descr="Remembering Dhyan Chand: Wizard With The Hockey Stick - odishabytes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PRODUCT REVIEW: Jamie Dwyer and the JDH range of hockey sticks - GO HOCKEY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Electric Wheelchair Hockey — Disability Sports Australia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Argentine Celebrities | Baamboozle - Baamboozle | The Most Fun Classroom  Games!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noProof="0" dirty="0">
                <a:solidFill>
                  <a:schemeClr val="tx1"/>
                </a:solidFill>
                <a:latin typeface="Sassoon Penpals" panose="02000400000000000000" pitchFamily="50" charset="0"/>
              </a:rPr>
              <a:t>Year 3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400" b="1" dirty="0">
                <a:solidFill>
                  <a:schemeClr val="tx1"/>
                </a:solidFill>
                <a:latin typeface="Sassoon Penpals" panose="02000400000000000000" pitchFamily="50" charset="0"/>
              </a:rPr>
              <a:t>Direction, Space, Shooting – Exploring Hockey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21C9D8AE-CCFC-43F4-AF69-11FA538F4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561904"/>
              </p:ext>
            </p:extLst>
          </p:nvPr>
        </p:nvGraphicFramePr>
        <p:xfrm>
          <a:off x="6047734" y="2795477"/>
          <a:ext cx="3584787" cy="1089449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5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Stance</a:t>
                      </a:r>
                      <a:endParaRPr lang="en-GB" sz="1800" dirty="0">
                        <a:solidFill>
                          <a:srgbClr val="00B0F0"/>
                        </a:solidFill>
                        <a:effectLst/>
                        <a:latin typeface="Sassoon Penpals" panose="020004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1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C1BC1581-A0FC-4939-9862-3D98502E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6913"/>
              </p:ext>
            </p:extLst>
          </p:nvPr>
        </p:nvGraphicFramePr>
        <p:xfrm>
          <a:off x="5994726" y="2003930"/>
          <a:ext cx="3637794" cy="961542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Receive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Tactics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38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47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rgbClr val="3A1953"/>
                </a:solidFill>
                <a:latin typeface="Sassoon Penpals" panose="02000400000000000000" pitchFamily="50" charset="0"/>
              </a:rPr>
              <a:t>Engage and Enquire</a:t>
            </a:r>
            <a:r>
              <a:rPr lang="en-GB" dirty="0">
                <a:solidFill>
                  <a:prstClr val="black"/>
                </a:solidFill>
                <a:latin typeface="Sassoon Penpals" panose="02000400000000000000" pitchFamily="50" charset="0"/>
              </a:rPr>
              <a:t>: Talking Points: introduction of Hockey.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dirty="0">
                <a:solidFill>
                  <a:srgbClr val="3A1953"/>
                </a:solidFill>
                <a:latin typeface="Sassoon Penpals" panose="02000400000000000000" pitchFamily="50" charset="0"/>
              </a:rPr>
              <a:t>Explore: Simple attacking and defending tactics.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3A1953"/>
                </a:solidFill>
                <a:effectLst/>
                <a:uLnTx/>
                <a:uFillTx/>
                <a:latin typeface="Sassoon Penpals" panose="02000400000000000000" pitchFamily="50" charset="0"/>
              </a:rPr>
              <a:t>Begin: Using</a:t>
            </a:r>
            <a:r>
              <a:rPr kumimoji="0" lang="en-GB" b="0" i="0" u="none" strike="noStrike" kern="1200" cap="none" spc="0" normalizeH="0" noProof="0" dirty="0">
                <a:ln>
                  <a:noFill/>
                </a:ln>
                <a:solidFill>
                  <a:srgbClr val="3A1953"/>
                </a:solidFill>
                <a:effectLst/>
                <a:uLnTx/>
                <a:uFillTx/>
                <a:latin typeface="Sassoon Penpals" panose="02000400000000000000" pitchFamily="50" charset="0"/>
              </a:rPr>
              <a:t> a range of skills and organising themselves in formations.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noProof="0" dirty="0">
                <a:solidFill>
                  <a:srgbClr val="3A1953"/>
                </a:solidFill>
                <a:latin typeface="Sassoon Penpals" panose="02000400000000000000" pitchFamily="50" charset="0"/>
              </a:rPr>
              <a:t>Develop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3A1953"/>
                </a:solidFill>
                <a:effectLst/>
                <a:uLnTx/>
                <a:uFillTx/>
                <a:latin typeface="Sassoon Penpals" panose="02000400000000000000" pitchFamily="50" charset="0"/>
              </a:rPr>
              <a:t>: Playing in competitive games, modified appropriately.</a:t>
            </a:r>
            <a:endParaRPr lang="en-GB" dirty="0">
              <a:solidFill>
                <a:srgbClr val="3A1953"/>
              </a:solidFill>
              <a:latin typeface="Sassoon Penpals" panose="02000400000000000000" pitchFamily="50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92D05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4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4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Tactics, Fluency, Attacking – Exploring Hockey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B54E591C-7F49-4330-B4BF-0A2D93BD5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894607"/>
              </p:ext>
            </p:extLst>
          </p:nvPr>
        </p:nvGraphicFramePr>
        <p:xfrm>
          <a:off x="6015439" y="2845876"/>
          <a:ext cx="3584787" cy="1089449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5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Shield</a:t>
                      </a:r>
                      <a:endParaRPr lang="en-GB" sz="1800" dirty="0">
                        <a:solidFill>
                          <a:srgbClr val="00B0F0"/>
                        </a:solidFill>
                        <a:effectLst/>
                        <a:latin typeface="Sassoon Penpals" panose="020004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Width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Depth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1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Play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2D0A6D4B-9FCB-4D6E-9034-0526500119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621968"/>
              </p:ext>
            </p:extLst>
          </p:nvPr>
        </p:nvGraphicFramePr>
        <p:xfrm>
          <a:off x="5983328" y="1950434"/>
          <a:ext cx="3637794" cy="961542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Stance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Defending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38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pSp>
        <p:nvGrpSpPr>
          <p:cNvPr id="74" name="Group 73">
            <a:extLst>
              <a:ext uri="{FF2B5EF4-FFF2-40B4-BE49-F238E27FC236}">
                <a16:creationId xmlns:a16="http://schemas.microsoft.com/office/drawing/2014/main" id="{E21ECAC6-FE6C-4A0E-8DAB-2E90680E8E0B}"/>
              </a:ext>
            </a:extLst>
          </p:cNvPr>
          <p:cNvGrpSpPr/>
          <p:nvPr/>
        </p:nvGrpSpPr>
        <p:grpSpPr>
          <a:xfrm>
            <a:off x="253940" y="4311601"/>
            <a:ext cx="3186457" cy="2322650"/>
            <a:chOff x="253940" y="4311601"/>
            <a:chExt cx="3186457" cy="2322650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3F888FE-B7F3-4EAB-B3DC-B4803E8EA7D9}"/>
                </a:ext>
              </a:extLst>
            </p:cNvPr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86" name="Picture 2" descr="PPEH67876 - Throw Down Spot Floor Markers - Assorted - 250mm - Pack of 6 |  Davies Sports">
                <a:extLst>
                  <a:ext uri="{FF2B5EF4-FFF2-40B4-BE49-F238E27FC236}">
                    <a16:creationId xmlns:a16="http://schemas.microsoft.com/office/drawing/2014/main" id="{0B3DBC99-581A-46D7-B971-6ECF514161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178790E2-D455-4E0B-9BD7-0CF3DA35BC05}"/>
                  </a:ext>
                </a:extLst>
              </p:cNvPr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01CA6BFB-F434-444C-A0E9-66C12CE9B3B0}"/>
                </a:ext>
              </a:extLst>
            </p:cNvPr>
            <p:cNvSpPr/>
            <p:nvPr/>
          </p:nvSpPr>
          <p:spPr>
            <a:xfrm rot="10800000" flipH="1" flipV="1">
              <a:off x="1448339" y="5182471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839C61E-9D23-4CE0-AB5C-4B81BB627AF3}"/>
                </a:ext>
              </a:extLst>
            </p:cNvPr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329FBCC0-642B-48AA-9D9F-9FE670148C7F}"/>
                </a:ext>
              </a:extLst>
            </p:cNvPr>
            <p:cNvSpPr/>
            <p:nvPr/>
          </p:nvSpPr>
          <p:spPr>
            <a:xfrm rot="10800000" flipH="1" flipV="1">
              <a:off x="365914" y="6283796"/>
              <a:ext cx="9303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Shin pads</a:t>
              </a:r>
              <a:endParaRPr lang="en-GB" sz="1400" dirty="0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0E9D3C8E-D714-42F1-B9C0-D2121D048D9A}"/>
                </a:ext>
              </a:extLst>
            </p:cNvPr>
            <p:cNvSpPr/>
            <p:nvPr/>
          </p:nvSpPr>
          <p:spPr>
            <a:xfrm rot="10800000" flipH="1" flipV="1">
              <a:off x="1282841" y="6326474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8C04C58-E991-4D55-867E-B969D7410664}"/>
                </a:ext>
              </a:extLst>
            </p:cNvPr>
            <p:cNvSpPr/>
            <p:nvPr/>
          </p:nvSpPr>
          <p:spPr>
            <a:xfrm rot="10800000" flipH="1" flipV="1">
              <a:off x="2410659" y="6293497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81" name="Picture 80" descr="Buy Mitre Aircell Carbon Slip Shin Pads - Small | Football shin pads | Argos">
              <a:extLst>
                <a:ext uri="{FF2B5EF4-FFF2-40B4-BE49-F238E27FC236}">
                  <a16:creationId xmlns:a16="http://schemas.microsoft.com/office/drawing/2014/main" id="{D15CB25E-99D3-46BE-AAA9-84DADD584D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0" y="5690847"/>
              <a:ext cx="1115247" cy="654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1" descr="Junior Kids Hockey Stick Wooden Hockey Sticks Reinforced  26&amp;#034;,28&amp;#034;,30&amp;#034;,32&amp;#034;,33&amp;#034;,34&amp;#034; | eBay">
              <a:extLst>
                <a:ext uri="{FF2B5EF4-FFF2-40B4-BE49-F238E27FC236}">
                  <a16:creationId xmlns:a16="http://schemas.microsoft.com/office/drawing/2014/main" id="{75DDCDC9-2500-468A-BD60-C18E979F8B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224" y="4311601"/>
              <a:ext cx="948070" cy="9480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82" descr="Uwin Dimple Hockey Ball – KitRoom">
              <a:extLst>
                <a:ext uri="{FF2B5EF4-FFF2-40B4-BE49-F238E27FC236}">
                  <a16:creationId xmlns:a16="http://schemas.microsoft.com/office/drawing/2014/main" id="{DBCE94F0-17F4-4D3C-A73B-1C293EA0D95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2841" y="4782729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8" descr="Training Bibs - Polyester Mesh Team Sports Training Bib">
              <a:extLst>
                <a:ext uri="{FF2B5EF4-FFF2-40B4-BE49-F238E27FC236}">
                  <a16:creationId xmlns:a16="http://schemas.microsoft.com/office/drawing/2014/main" id="{20A37D57-91E5-474B-9EC9-D5E7F3C3EB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3059" y="5664260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5" name="Picture 10" descr="Ziland Sports Marker Cone Set">
              <a:extLst>
                <a:ext uri="{FF2B5EF4-FFF2-40B4-BE49-F238E27FC236}">
                  <a16:creationId xmlns:a16="http://schemas.microsoft.com/office/drawing/2014/main" id="{B49C3E6B-24D8-46D8-90EB-EF57D4E9DB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998" y="5711508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2AA9C359-2905-4897-A749-27AF1D9628BF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89" name="Rounded Rectangle 46">
              <a:extLst>
                <a:ext uri="{FF2B5EF4-FFF2-40B4-BE49-F238E27FC236}">
                  <a16:creationId xmlns:a16="http://schemas.microsoft.com/office/drawing/2014/main" id="{87E736C4-ED65-46BA-BDC6-75DA0D31450C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12A8D728-7429-4E00-B34E-193AC90A75FA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3B5BFA2E-23CF-4B24-9F78-556761997F77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DF426BC-65A7-44ED-836B-C8883858802A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BCE6F89B-F827-460A-B567-27A092A2CE89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94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AA06D4AC-0CF8-4698-BED9-5030E33AB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26B11DFF-3C29-4EEB-8D60-8C6F4C990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8EACE486-4D2B-4BB5-B39C-7333399598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9561D2D7-AAFE-4E31-BAE8-1D098E857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590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400" dirty="0">
                <a:solidFill>
                  <a:schemeClr val="tx1"/>
                </a:solidFill>
                <a:latin typeface="Sassoon Penpals" panose="02000400000000000000" pitchFamily="50" charset="0"/>
              </a:rPr>
              <a:t>Engage and Enquire: Talking Points: introduction of Hockey.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400" dirty="0">
                <a:solidFill>
                  <a:schemeClr val="tx1"/>
                </a:solidFill>
                <a:latin typeface="Sassoon Penpals" panose="02000400000000000000" pitchFamily="50" charset="0"/>
              </a:rPr>
              <a:t>Explore: Tactics on how to work well as a team when attacking, and explore a range of ways to defend.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400" noProof="0" dirty="0">
                <a:solidFill>
                  <a:schemeClr val="tx1"/>
                </a:solidFill>
                <a:latin typeface="Sassoon Penpals" panose="02000400000000000000" pitchFamily="50" charset="0"/>
              </a:rPr>
              <a:t>Develop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</a:rPr>
              <a:t>: Skilful attacking and team play, including the use of referees.</a:t>
            </a:r>
            <a:endParaRPr lang="en-GB" sz="1400" dirty="0">
              <a:solidFill>
                <a:schemeClr val="tx1"/>
              </a:solidFill>
              <a:latin typeface="Sassoon Penpals" panose="020004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400" dirty="0">
                <a:solidFill>
                  <a:schemeClr val="tx1"/>
                </a:solidFill>
                <a:latin typeface="Sassoon Penpals" panose="02000400000000000000" pitchFamily="50" charset="0"/>
              </a:rPr>
              <a:t>Demonstrate: A greater awareness of good sportsmanship, fairness and respect whilst playing. </a:t>
            </a: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400" dirty="0">
                <a:solidFill>
                  <a:schemeClr val="tx1"/>
                </a:solidFill>
                <a:latin typeface="Sassoon Penpals" panose="02000400000000000000" pitchFamily="50" charset="0"/>
              </a:rPr>
              <a:t>Perform: Good positional play to find space to be in the right position to send and receive passes in competitive game situations</a:t>
            </a:r>
            <a:r>
              <a:rPr lang="en-GB" dirty="0">
                <a:solidFill>
                  <a:schemeClr val="tx1"/>
                </a:solidFill>
                <a:latin typeface="Sassoon Penpals" panose="02000400000000000000" pitchFamily="50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5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</a:t>
            </a:r>
            <a:r>
              <a:rPr lang="en-GB" sz="20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Officiating, Competition, Tactics – Exploring Hockey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6BD2045C-3B20-45A1-B5A3-DCBAB1D84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117159"/>
              </p:ext>
            </p:extLst>
          </p:nvPr>
        </p:nvGraphicFramePr>
        <p:xfrm>
          <a:off x="6093542" y="2896114"/>
          <a:ext cx="3584787" cy="1089449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559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Obstruction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Offside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419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Concede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4661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56" name="Table 55">
            <a:extLst>
              <a:ext uri="{FF2B5EF4-FFF2-40B4-BE49-F238E27FC236}">
                <a16:creationId xmlns:a16="http://schemas.microsoft.com/office/drawing/2014/main" id="{C50FD059-8485-48FF-9E74-8746FA016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02716"/>
              </p:ext>
            </p:extLst>
          </p:nvPr>
        </p:nvGraphicFramePr>
        <p:xfrm>
          <a:off x="6061431" y="2000672"/>
          <a:ext cx="3637794" cy="961542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Shield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Width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Depth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8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Play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38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pSp>
        <p:nvGrpSpPr>
          <p:cNvPr id="59" name="Group 58">
            <a:extLst>
              <a:ext uri="{FF2B5EF4-FFF2-40B4-BE49-F238E27FC236}">
                <a16:creationId xmlns:a16="http://schemas.microsoft.com/office/drawing/2014/main" id="{4A400076-0347-4C1E-A8A6-6A280582B3BF}"/>
              </a:ext>
            </a:extLst>
          </p:cNvPr>
          <p:cNvGrpSpPr/>
          <p:nvPr/>
        </p:nvGrpSpPr>
        <p:grpSpPr>
          <a:xfrm>
            <a:off x="253940" y="4311601"/>
            <a:ext cx="3186457" cy="2322650"/>
            <a:chOff x="253940" y="4311601"/>
            <a:chExt cx="3186457" cy="232265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B72557BF-1067-4D97-8312-4AFEB5808568}"/>
                </a:ext>
              </a:extLst>
            </p:cNvPr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75" name="Picture 2" descr="PPEH67876 - Throw Down Spot Floor Markers - Assorted - 250mm - Pack of 6 |  Davies Sports">
                <a:extLst>
                  <a:ext uri="{FF2B5EF4-FFF2-40B4-BE49-F238E27FC236}">
                    <a16:creationId xmlns:a16="http://schemas.microsoft.com/office/drawing/2014/main" id="{048B8A98-A9B6-4FC7-8485-3CEDEAEC2E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A0427F7D-0C72-451E-A43C-1C6E38C9E577}"/>
                  </a:ext>
                </a:extLst>
              </p:cNvPr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BC6E5C1-34B8-4238-B983-58434F51C961}"/>
                </a:ext>
              </a:extLst>
            </p:cNvPr>
            <p:cNvSpPr/>
            <p:nvPr/>
          </p:nvSpPr>
          <p:spPr>
            <a:xfrm rot="10800000" flipH="1" flipV="1">
              <a:off x="1448339" y="5182471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1D3C0CBD-299C-4902-AE65-62C69553AEA5}"/>
                </a:ext>
              </a:extLst>
            </p:cNvPr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AC3CBB0-9F22-49DE-9E88-F4BFF142D599}"/>
                </a:ext>
              </a:extLst>
            </p:cNvPr>
            <p:cNvSpPr/>
            <p:nvPr/>
          </p:nvSpPr>
          <p:spPr>
            <a:xfrm rot="10800000" flipH="1" flipV="1">
              <a:off x="365914" y="6283796"/>
              <a:ext cx="9303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Shin pads</a:t>
              </a:r>
              <a:endParaRPr lang="en-GB" sz="1400" dirty="0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9CF97FF5-18F4-4384-B1C5-5F960963D741}"/>
                </a:ext>
              </a:extLst>
            </p:cNvPr>
            <p:cNvSpPr/>
            <p:nvPr/>
          </p:nvSpPr>
          <p:spPr>
            <a:xfrm rot="10800000" flipH="1" flipV="1">
              <a:off x="1282841" y="6326474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1E06D7D-ACFF-4593-991D-75E464C07213}"/>
                </a:ext>
              </a:extLst>
            </p:cNvPr>
            <p:cNvSpPr/>
            <p:nvPr/>
          </p:nvSpPr>
          <p:spPr>
            <a:xfrm rot="10800000" flipH="1" flipV="1">
              <a:off x="2410659" y="6293497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70" name="Picture 69" descr="Buy Mitre Aircell Carbon Slip Shin Pads - Small | Football shin pads | Argos">
              <a:extLst>
                <a:ext uri="{FF2B5EF4-FFF2-40B4-BE49-F238E27FC236}">
                  <a16:creationId xmlns:a16="http://schemas.microsoft.com/office/drawing/2014/main" id="{045E6A0D-204B-4DF6-8B24-88A93C1401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0" y="5690847"/>
              <a:ext cx="1115247" cy="654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70" descr="Junior Kids Hockey Stick Wooden Hockey Sticks Reinforced  26&amp;#034;,28&amp;#034;,30&amp;#034;,32&amp;#034;,33&amp;#034;,34&amp;#034; | eBay">
              <a:extLst>
                <a:ext uri="{FF2B5EF4-FFF2-40B4-BE49-F238E27FC236}">
                  <a16:creationId xmlns:a16="http://schemas.microsoft.com/office/drawing/2014/main" id="{8CF3D2A3-A779-4A7E-B189-E4E5B0E644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224" y="4311601"/>
              <a:ext cx="948070" cy="9480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" name="Picture 71" descr="Uwin Dimple Hockey Ball – KitRoom">
              <a:extLst>
                <a:ext uri="{FF2B5EF4-FFF2-40B4-BE49-F238E27FC236}">
                  <a16:creationId xmlns:a16="http://schemas.microsoft.com/office/drawing/2014/main" id="{B263CD7F-8005-46D0-BB16-93ACF16E5E2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2841" y="4782729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8" descr="Training Bibs - Polyester Mesh Team Sports Training Bib">
              <a:extLst>
                <a:ext uri="{FF2B5EF4-FFF2-40B4-BE49-F238E27FC236}">
                  <a16:creationId xmlns:a16="http://schemas.microsoft.com/office/drawing/2014/main" id="{3D293FF9-B2F7-4A84-995C-3E3385999D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3059" y="5664260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10" descr="Ziland Sports Marker Cone Set">
              <a:extLst>
                <a:ext uri="{FF2B5EF4-FFF2-40B4-BE49-F238E27FC236}">
                  <a16:creationId xmlns:a16="http://schemas.microsoft.com/office/drawing/2014/main" id="{A69CBB1B-3483-4D1E-888A-C6E7E8C76B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998" y="5711508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4B8009F-F65F-4EF0-9EDE-67A21AA58CDE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78" name="Rounded Rectangle 46">
              <a:extLst>
                <a:ext uri="{FF2B5EF4-FFF2-40B4-BE49-F238E27FC236}">
                  <a16:creationId xmlns:a16="http://schemas.microsoft.com/office/drawing/2014/main" id="{00A8B89F-C703-4BA5-AF78-9D94EB8DC035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0AF3F36F-E23E-45A7-B874-F11124ECD956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BAE5F51-0E5C-48EA-993F-F8D6EA83CF10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22D3646-8470-4429-A142-362B9733543F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DB95DC4-AB72-425E-8ADD-D6A9850FC967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83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E6EE6580-034F-4CD3-9C9C-E5483AF3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ACF61942-25BF-45F9-A267-D2A4D7201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DBA2A28F-33D3-4489-8A7B-6668E972D1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D0829DAD-1B30-487B-83B8-09AFD9203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750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25283" y="156658"/>
            <a:ext cx="7694539" cy="873986"/>
          </a:xfrm>
          <a:prstGeom prst="rect">
            <a:avLst/>
          </a:prstGeom>
          <a:solidFill>
            <a:srgbClr val="7030A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noProof="0" dirty="0">
                <a:solidFill>
                  <a:schemeClr val="bg1"/>
                </a:solidFill>
                <a:latin typeface="Sassoon Penpals" panose="02000400000000000000" pitchFamily="50" charset="0"/>
              </a:rPr>
              <a:t>Year 6</a:t>
            </a: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ssoon Penpals" panose="02000400000000000000" pitchFamily="50" charset="0"/>
              </a:rPr>
              <a:t> – Combination</a:t>
            </a:r>
            <a:r>
              <a:rPr lang="en-GB" sz="2000" b="1" dirty="0">
                <a:solidFill>
                  <a:schemeClr val="bg1"/>
                </a:solidFill>
                <a:latin typeface="Sassoon Penpals" panose="02000400000000000000" pitchFamily="50" charset="0"/>
              </a:rPr>
              <a:t>, Isolation, Consistency – Exploring Hockey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23863" y="1168435"/>
            <a:ext cx="5707092" cy="25480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</a:rPr>
              <a:t>Learning sequence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Engage and Enquire</a:t>
            </a: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: Talking Points: introduction of Hockey.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Begin: To play even-sided mini-versions of different skill based games.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Apply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3A1953"/>
                </a:solidFill>
                <a:effectLst/>
                <a:uLnTx/>
                <a:uFillTx/>
                <a:latin typeface="Sassoon Penpals" panose="02000400000000000000" pitchFamily="50" charset="0"/>
              </a:rPr>
              <a:t>: All skills learnt and provide skill stations to peers in lower year groups.</a:t>
            </a:r>
            <a:endParaRPr lang="en-GB" sz="1600" dirty="0">
              <a:solidFill>
                <a:srgbClr val="3A1953"/>
              </a:solidFill>
              <a:latin typeface="Sassoon Penpals" panose="02000400000000000000" pitchFamily="50" charset="0"/>
            </a:endParaRPr>
          </a:p>
          <a:p>
            <a:pPr marL="342900" indent="-342900">
              <a:spcAft>
                <a:spcPts val="200"/>
              </a:spcAft>
              <a:buFont typeface="+mj-lt"/>
              <a:buAutoNum type="arabicParenR"/>
              <a:defRPr/>
            </a:pPr>
            <a:r>
              <a:rPr lang="en-GB" sz="1600" dirty="0">
                <a:solidFill>
                  <a:srgbClr val="3A1953"/>
                </a:solidFill>
                <a:latin typeface="Sassoon Penpals" panose="02000400000000000000" pitchFamily="50" charset="0"/>
              </a:rPr>
              <a:t>Evaluate</a:t>
            </a:r>
            <a:r>
              <a:rPr lang="en-GB" sz="1600" dirty="0">
                <a:solidFill>
                  <a:prstClr val="black"/>
                </a:solidFill>
                <a:latin typeface="Sassoon Penpals" panose="02000400000000000000" pitchFamily="50" charset="0"/>
              </a:rPr>
              <a:t>: How to improve defending territory and attacking play in modified games/matches.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ssoon Penpals" panose="02000400000000000000" pitchFamily="50" charset="0"/>
            </a:endParaRPr>
          </a:p>
        </p:txBody>
      </p:sp>
      <p:pic>
        <p:nvPicPr>
          <p:cNvPr id="44" name="Picture 2" descr="13,418 Dartboard Illustrations, Royalty-Free Vector Graphics &amp; Clip Art -  iStock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48" b="4535"/>
          <a:stretch/>
        </p:blipFill>
        <p:spPr bwMode="auto">
          <a:xfrm>
            <a:off x="4529338" y="1196168"/>
            <a:ext cx="400243" cy="42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7973775" y="249851"/>
            <a:ext cx="687600" cy="687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white"/>
                </a:solidFill>
                <a:latin typeface="Sassoon Penpals" panose="02000400000000000000" pitchFamily="50" charset="0"/>
              </a:rPr>
              <a:t>PE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ssoon Penpals" panose="02000400000000000000" pitchFamily="50" charset="0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5893" y="4029912"/>
            <a:ext cx="3326412" cy="276357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Equipment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 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5883963" y="1157943"/>
            <a:ext cx="3912330" cy="2708272"/>
            <a:chOff x="5095011" y="4070366"/>
            <a:chExt cx="4464000" cy="2448000"/>
          </a:xfrm>
        </p:grpSpPr>
        <p:sp>
          <p:nvSpPr>
            <p:cNvPr id="64" name="Rounded Rectangle 63"/>
            <p:cNvSpPr/>
            <p:nvPr/>
          </p:nvSpPr>
          <p:spPr>
            <a:xfrm>
              <a:off x="5095011" y="4070366"/>
              <a:ext cx="4464000" cy="2448000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Vocabulary</a:t>
              </a:r>
            </a:p>
          </p:txBody>
        </p:sp>
        <p:pic>
          <p:nvPicPr>
            <p:cNvPr id="65" name="Picture 10" descr="Free Scrabble Words Cliparts, Download Free Clip Art, Free Clip Art on  Clipart Library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851" t="2083" r="21928"/>
            <a:stretch/>
          </p:blipFill>
          <p:spPr bwMode="auto">
            <a:xfrm>
              <a:off x="8922307" y="4148346"/>
              <a:ext cx="525949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TextBox 67"/>
            <p:cNvSpPr txBox="1"/>
            <p:nvPr/>
          </p:nvSpPr>
          <p:spPr>
            <a:xfrm>
              <a:off x="5311554" y="4578583"/>
              <a:ext cx="2076742" cy="3338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989920" y="4534090"/>
              <a:ext cx="2030886" cy="417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assoon Penpals" panose="02000400000000000000" pitchFamily="50" charset="0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456" y="249851"/>
            <a:ext cx="689293" cy="687600"/>
          </a:xfrm>
          <a:prstGeom prst="rect">
            <a:avLst/>
          </a:prstGeom>
        </p:spPr>
      </p:pic>
      <p:sp>
        <p:nvSpPr>
          <p:cNvPr id="47" name="Rounded Rectangle 46"/>
          <p:cNvSpPr/>
          <p:nvPr/>
        </p:nvSpPr>
        <p:spPr>
          <a:xfrm>
            <a:off x="3698219" y="4028518"/>
            <a:ext cx="6133650" cy="2784765"/>
          </a:xfrm>
          <a:prstGeom prst="roundRect">
            <a:avLst>
              <a:gd name="adj" fmla="val 973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ssoon Penpals" panose="02000400000000000000" pitchFamily="50" charset="0"/>
                <a:ea typeface="+mn-ea"/>
                <a:cs typeface="+mn-cs"/>
              </a:rPr>
              <a:t>Athletes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3A569AC-21CD-4C04-BFF4-10187D4208FE}"/>
              </a:ext>
            </a:extLst>
          </p:cNvPr>
          <p:cNvGrpSpPr/>
          <p:nvPr/>
        </p:nvGrpSpPr>
        <p:grpSpPr>
          <a:xfrm>
            <a:off x="253940" y="4311601"/>
            <a:ext cx="3186457" cy="2322650"/>
            <a:chOff x="253940" y="4311601"/>
            <a:chExt cx="3186457" cy="2322650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63BE6DF2-0F1C-4567-BD4E-0820ECA95F83}"/>
                </a:ext>
              </a:extLst>
            </p:cNvPr>
            <p:cNvGrpSpPr/>
            <p:nvPr/>
          </p:nvGrpSpPr>
          <p:grpSpPr>
            <a:xfrm>
              <a:off x="276369" y="4564534"/>
              <a:ext cx="994028" cy="921552"/>
              <a:chOff x="432551" y="4514628"/>
              <a:chExt cx="950936" cy="848872"/>
            </a:xfrm>
          </p:grpSpPr>
          <p:pic>
            <p:nvPicPr>
              <p:cNvPr id="69" name="Picture 2" descr="PPEH67876 - Throw Down Spot Floor Markers - Assorted - 250mm - Pack of 6 |  Davies Sports">
                <a:extLst>
                  <a:ext uri="{FF2B5EF4-FFF2-40B4-BE49-F238E27FC236}">
                    <a16:creationId xmlns:a16="http://schemas.microsoft.com/office/drawing/2014/main" id="{EC46DAD2-07DA-4C18-A73E-2FF50152047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52" y="4514628"/>
                <a:ext cx="768335" cy="76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C650936E-9888-4D13-AB37-9EDD013B451A}"/>
                  </a:ext>
                </a:extLst>
              </p:cNvPr>
              <p:cNvSpPr/>
              <p:nvPr/>
            </p:nvSpPr>
            <p:spPr>
              <a:xfrm rot="10800000" flipH="1" flipV="1">
                <a:off x="432551" y="5055723"/>
                <a:ext cx="950936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prstClr val="black"/>
                    </a:solidFill>
                    <a:latin typeface="Sassoon Penpals" panose="02000400000000000000" pitchFamily="50" charset="0"/>
                  </a:rPr>
                  <a:t>Spot markers</a:t>
                </a:r>
                <a:endParaRPr lang="en-GB" sz="1400" dirty="0"/>
              </a:p>
            </p:txBody>
          </p:sp>
        </p:grp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69307638-1DB9-4F68-AF5A-9BC908779802}"/>
                </a:ext>
              </a:extLst>
            </p:cNvPr>
            <p:cNvSpPr/>
            <p:nvPr/>
          </p:nvSpPr>
          <p:spPr>
            <a:xfrm rot="10800000" flipH="1" flipV="1">
              <a:off x="1448339" y="5182471"/>
              <a:ext cx="61496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Balls</a:t>
              </a:r>
              <a:endParaRPr lang="en-GB" sz="1400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2CA404-22BC-4964-9CE6-2BCDD78D38C4}"/>
                </a:ext>
              </a:extLst>
            </p:cNvPr>
            <p:cNvSpPr/>
            <p:nvPr/>
          </p:nvSpPr>
          <p:spPr>
            <a:xfrm rot="10800000" flipH="1" flipV="1">
              <a:off x="2445666" y="5211518"/>
              <a:ext cx="9947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Hockey sticks</a:t>
              </a:r>
              <a:endParaRPr lang="en-GB" sz="1400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AF981F7-E0C6-4BBE-8E26-EC9DB8745D60}"/>
                </a:ext>
              </a:extLst>
            </p:cNvPr>
            <p:cNvSpPr/>
            <p:nvPr/>
          </p:nvSpPr>
          <p:spPr>
            <a:xfrm rot="10800000" flipH="1" flipV="1">
              <a:off x="365914" y="6283796"/>
              <a:ext cx="93034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Shin pads</a:t>
              </a:r>
              <a:endParaRPr lang="en-GB" sz="1400" dirty="0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D51F7A5-921C-41F9-A338-443FA06202D5}"/>
                </a:ext>
              </a:extLst>
            </p:cNvPr>
            <p:cNvSpPr/>
            <p:nvPr/>
          </p:nvSpPr>
          <p:spPr>
            <a:xfrm rot="10800000" flipH="1" flipV="1">
              <a:off x="1282841" y="6326474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Bibs</a:t>
              </a:r>
              <a:endParaRPr lang="en-GB" sz="1400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E9725ED-DE06-48DB-AFC9-9907C690A2A4}"/>
                </a:ext>
              </a:extLst>
            </p:cNvPr>
            <p:cNvSpPr/>
            <p:nvPr/>
          </p:nvSpPr>
          <p:spPr>
            <a:xfrm rot="10800000" flipH="1" flipV="1">
              <a:off x="2410659" y="6293497"/>
              <a:ext cx="101904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400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Cones</a:t>
              </a:r>
              <a:endParaRPr lang="en-GB" sz="1400" dirty="0"/>
            </a:p>
          </p:txBody>
        </p:sp>
        <p:pic>
          <p:nvPicPr>
            <p:cNvPr id="60" name="Picture 59" descr="Buy Mitre Aircell Carbon Slip Shin Pads - Small | Football shin pads | Argos">
              <a:extLst>
                <a:ext uri="{FF2B5EF4-FFF2-40B4-BE49-F238E27FC236}">
                  <a16:creationId xmlns:a16="http://schemas.microsoft.com/office/drawing/2014/main" id="{BD7E0D97-BFDC-4EA0-9FB1-C306F78406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40" y="5690847"/>
              <a:ext cx="1115247" cy="654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0" descr="Junior Kids Hockey Stick Wooden Hockey Sticks Reinforced  26&amp;#034;,28&amp;#034;,30&amp;#034;,32&amp;#034;,33&amp;#034;,34&amp;#034; | eBay">
              <a:extLst>
                <a:ext uri="{FF2B5EF4-FFF2-40B4-BE49-F238E27FC236}">
                  <a16:creationId xmlns:a16="http://schemas.microsoft.com/office/drawing/2014/main" id="{61151F29-28C3-4049-AA2C-B113EE72A4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224" y="4311601"/>
              <a:ext cx="948070" cy="9480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61" descr="Uwin Dimple Hockey Ball – KitRoom">
              <a:extLst>
                <a:ext uri="{FF2B5EF4-FFF2-40B4-BE49-F238E27FC236}">
                  <a16:creationId xmlns:a16="http://schemas.microsoft.com/office/drawing/2014/main" id="{BE2505BA-8112-4DD0-9D50-43EDD52DA4B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572" b="30625"/>
            <a:stretch/>
          </p:blipFill>
          <p:spPr bwMode="auto">
            <a:xfrm>
              <a:off x="1282841" y="4782729"/>
              <a:ext cx="994623" cy="395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Training Bibs - Polyester Mesh Team Sports Training Bib">
              <a:extLst>
                <a:ext uri="{FF2B5EF4-FFF2-40B4-BE49-F238E27FC236}">
                  <a16:creationId xmlns:a16="http://schemas.microsoft.com/office/drawing/2014/main" id="{A9BFBAF1-B2AA-401D-9AB9-508D93192A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33059" y="5664260"/>
              <a:ext cx="709669" cy="7096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10" descr="Ziland Sports Marker Cone Set">
              <a:extLst>
                <a:ext uri="{FF2B5EF4-FFF2-40B4-BE49-F238E27FC236}">
                  <a16:creationId xmlns:a16="http://schemas.microsoft.com/office/drawing/2014/main" id="{0835C5E8-D59B-403C-B8DA-9616DFB381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998" y="5711508"/>
              <a:ext cx="614966" cy="6149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687EF9B-77AC-414F-A847-06A3EACD789D}"/>
              </a:ext>
            </a:extLst>
          </p:cNvPr>
          <p:cNvGrpSpPr/>
          <p:nvPr/>
        </p:nvGrpSpPr>
        <p:grpSpPr>
          <a:xfrm>
            <a:off x="3636069" y="4028518"/>
            <a:ext cx="6195800" cy="2784765"/>
            <a:chOff x="3600493" y="4028518"/>
            <a:chExt cx="6195800" cy="2784765"/>
          </a:xfrm>
        </p:grpSpPr>
        <p:sp>
          <p:nvSpPr>
            <p:cNvPr id="72" name="Rounded Rectangle 46">
              <a:extLst>
                <a:ext uri="{FF2B5EF4-FFF2-40B4-BE49-F238E27FC236}">
                  <a16:creationId xmlns:a16="http://schemas.microsoft.com/office/drawing/2014/main" id="{4E2A8D2F-1A23-47EC-BD6E-ED2D0123615A}"/>
                </a:ext>
              </a:extLst>
            </p:cNvPr>
            <p:cNvSpPr/>
            <p:nvPr/>
          </p:nvSpPr>
          <p:spPr>
            <a:xfrm>
              <a:off x="3662643" y="4028518"/>
              <a:ext cx="6133650" cy="2784765"/>
            </a:xfrm>
            <a:prstGeom prst="roundRect">
              <a:avLst>
                <a:gd name="adj" fmla="val 973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assoon Penpals" panose="02000400000000000000" pitchFamily="50" charset="0"/>
                  <a:ea typeface="+mn-ea"/>
                  <a:cs typeface="+mn-cs"/>
                </a:rPr>
                <a:t>Athletes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BEE98D1D-E383-4DA1-B507-C8F314930BFC}"/>
                </a:ext>
              </a:extLst>
            </p:cNvPr>
            <p:cNvSpPr/>
            <p:nvPr/>
          </p:nvSpPr>
          <p:spPr>
            <a:xfrm>
              <a:off x="3600493" y="4650069"/>
              <a:ext cx="155686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Dhyan</a:t>
              </a: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 Chand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0FC8265-EC27-4587-B8D1-FACEDCC5383C}"/>
                </a:ext>
              </a:extLst>
            </p:cNvPr>
            <p:cNvSpPr/>
            <p:nvPr/>
          </p:nvSpPr>
          <p:spPr>
            <a:xfrm>
              <a:off x="5140695" y="4047304"/>
              <a:ext cx="11785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Jamie Dwyer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291DFAFA-712B-480B-83B1-C75581EBBD19}"/>
                </a:ext>
              </a:extLst>
            </p:cNvPr>
            <p:cNvSpPr/>
            <p:nvPr/>
          </p:nvSpPr>
          <p:spPr>
            <a:xfrm>
              <a:off x="5306610" y="5924451"/>
              <a:ext cx="132760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Luciana </a:t>
              </a:r>
              <a:r>
                <a:rPr lang="en-US" dirty="0" err="1">
                  <a:solidFill>
                    <a:prstClr val="black"/>
                  </a:solidFill>
                  <a:latin typeface="Sassoon Penpals" panose="02000400000000000000" pitchFamily="50" charset="0"/>
                </a:rPr>
                <a:t>Aymar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25CA2E33-EA0C-4AB2-907B-30EDC77DBC37}"/>
                </a:ext>
              </a:extLst>
            </p:cNvPr>
            <p:cNvSpPr/>
            <p:nvPr/>
          </p:nvSpPr>
          <p:spPr>
            <a:xfrm>
              <a:off x="7289632" y="4118551"/>
              <a:ext cx="22188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Aft>
                  <a:spcPts val="600"/>
                </a:spcAft>
                <a:defRPr/>
              </a:pPr>
              <a:r>
                <a:rPr lang="en-US" dirty="0">
                  <a:solidFill>
                    <a:prstClr val="black"/>
                  </a:solidFill>
                  <a:latin typeface="Sassoon Penpals" panose="02000400000000000000" pitchFamily="50" charset="0"/>
                </a:rPr>
                <a:t>Electric Wheelchair Hockey</a:t>
              </a:r>
              <a:endParaRPr lang="en-GB" dirty="0">
                <a:solidFill>
                  <a:prstClr val="black"/>
                </a:solidFill>
                <a:latin typeface="Sassoon Penpals" panose="02000400000000000000" pitchFamily="50" charset="0"/>
              </a:endParaRPr>
            </a:p>
          </p:txBody>
        </p:sp>
      </p:grpSp>
      <p:pic>
        <p:nvPicPr>
          <p:cNvPr id="77" name="Picture 12" descr="Remembering Dhyan Chand: Wizard With The Hockey Stick - odishabytes">
            <a:extLst>
              <a:ext uri="{FF2B5EF4-FFF2-40B4-BE49-F238E27FC236}">
                <a16:creationId xmlns:a16="http://schemas.microsoft.com/office/drawing/2014/main" id="{F95AFC76-BB49-4128-9293-DA7E2AEDA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775" y="5041076"/>
            <a:ext cx="1299497" cy="154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4" descr="PRODUCT REVIEW: Jamie Dwyer and the JDH range of hockey sticks - GO HOCKEY">
            <a:extLst>
              <a:ext uri="{FF2B5EF4-FFF2-40B4-BE49-F238E27FC236}">
                <a16:creationId xmlns:a16="http://schemas.microsoft.com/office/drawing/2014/main" id="{CFFD44B1-9E89-4DB4-B11D-3D99EAE6E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932" y="4319285"/>
            <a:ext cx="1415383" cy="14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8" descr="Electric Wheelchair Hockey — Disability Sports Australia">
            <a:extLst>
              <a:ext uri="{FF2B5EF4-FFF2-40B4-BE49-F238E27FC236}">
                <a16:creationId xmlns:a16="http://schemas.microsoft.com/office/drawing/2014/main" id="{91EB74C2-12FE-42C1-B785-635FD68845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3" t="17976" r="9598" b="6240"/>
          <a:stretch/>
        </p:blipFill>
        <p:spPr bwMode="auto">
          <a:xfrm>
            <a:off x="7269068" y="4465520"/>
            <a:ext cx="2331158" cy="142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16" descr="Argentine Celebrities | Baamboozle - Baamboozle | The Most Fun Classroom  Games!">
            <a:extLst>
              <a:ext uri="{FF2B5EF4-FFF2-40B4-BE49-F238E27FC236}">
                <a16:creationId xmlns:a16="http://schemas.microsoft.com/office/drawing/2014/main" id="{BE73E631-E854-4079-BCB4-C4A8F8B23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72" y="5398653"/>
            <a:ext cx="1420331" cy="135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59EA39FC-2E3F-4AC9-8043-7D4ACC197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21274"/>
              </p:ext>
            </p:extLst>
          </p:nvPr>
        </p:nvGraphicFramePr>
        <p:xfrm>
          <a:off x="6087934" y="2971689"/>
          <a:ext cx="3584787" cy="1085814"/>
        </p:xfrm>
        <a:graphic>
          <a:graphicData uri="http://schemas.openxmlformats.org/drawingml/2006/table">
            <a:tbl>
              <a:tblPr firstRow="1" firstCol="1" bandRow="1"/>
              <a:tblGrid>
                <a:gridCol w="1194929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194929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9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Channel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Hacking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Hooking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90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 Corner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Penalty Corner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Card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276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8E6DD195-AEF0-4592-A536-5BAB504B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64254"/>
              </p:ext>
            </p:extLst>
          </p:nvPr>
        </p:nvGraphicFramePr>
        <p:xfrm>
          <a:off x="6061431" y="2000672"/>
          <a:ext cx="3637794" cy="961542"/>
        </p:xfrm>
        <a:graphic>
          <a:graphicData uri="http://schemas.openxmlformats.org/drawingml/2006/table">
            <a:tbl>
              <a:tblPr firstRow="1" firstCol="1" bandRow="1"/>
              <a:tblGrid>
                <a:gridCol w="1212598">
                  <a:extLst>
                    <a:ext uri="{9D8B030D-6E8A-4147-A177-3AD203B41FA5}">
                      <a16:colId xmlns:a16="http://schemas.microsoft.com/office/drawing/2014/main" val="1128109523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125129269"/>
                    </a:ext>
                  </a:extLst>
                </a:gridCol>
                <a:gridCol w="1212598">
                  <a:extLst>
                    <a:ext uri="{9D8B030D-6E8A-4147-A177-3AD203B41FA5}">
                      <a16:colId xmlns:a16="http://schemas.microsoft.com/office/drawing/2014/main" val="3697219715"/>
                    </a:ext>
                  </a:extLst>
                </a:gridCol>
              </a:tblGrid>
              <a:tr h="216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Obstruction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Offside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Turnover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105295"/>
                  </a:ext>
                </a:extLst>
              </a:tr>
              <a:tr h="215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Concede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5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628886"/>
                  </a:ext>
                </a:extLst>
              </a:tr>
              <a:tr h="3382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B0F0"/>
                          </a:solidFill>
                          <a:effectLst/>
                          <a:latin typeface="Sassoon Penpals" panose="020004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0227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4384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3434</TotalTime>
  <Words>809</Words>
  <Application>Microsoft Office PowerPoint</Application>
  <PresentationFormat>A4 Paper (210x297 mm)</PresentationFormat>
  <Paragraphs>275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Sassoon Penpals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Pevensey and Westham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mcarter</dc:creator>
  <cp:lastModifiedBy>Alistair Peters</cp:lastModifiedBy>
  <cp:revision>449</cp:revision>
  <cp:lastPrinted>2023-04-27T15:07:32Z</cp:lastPrinted>
  <dcterms:created xsi:type="dcterms:W3CDTF">2021-01-16T16:53:53Z</dcterms:created>
  <dcterms:modified xsi:type="dcterms:W3CDTF">2024-09-03T15:01:58Z</dcterms:modified>
</cp:coreProperties>
</file>