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81" r:id="rId2"/>
    <p:sldId id="378" r:id="rId3"/>
    <p:sldId id="379" r:id="rId4"/>
    <p:sldId id="306" r:id="rId5"/>
    <p:sldId id="322" r:id="rId6"/>
    <p:sldId id="328" r:id="rId7"/>
    <p:sldId id="329" r:id="rId8"/>
    <p:sldId id="330" r:id="rId9"/>
    <p:sldId id="331" r:id="rId10"/>
    <p:sldId id="332" r:id="rId11"/>
    <p:sldId id="369" r:id="rId12"/>
    <p:sldId id="334" r:id="rId13"/>
    <p:sldId id="370" r:id="rId14"/>
    <p:sldId id="371" r:id="rId15"/>
    <p:sldId id="372" r:id="rId16"/>
    <p:sldId id="373" r:id="rId17"/>
    <p:sldId id="374" r:id="rId18"/>
    <p:sldId id="375" r:id="rId19"/>
    <p:sldId id="333" r:id="rId20"/>
    <p:sldId id="376" r:id="rId21"/>
    <p:sldId id="340" r:id="rId22"/>
    <p:sldId id="341" r:id="rId23"/>
    <p:sldId id="342" r:id="rId24"/>
    <p:sldId id="343" r:id="rId25"/>
    <p:sldId id="344" r:id="rId26"/>
    <p:sldId id="345" r:id="rId27"/>
    <p:sldId id="318"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77" r:id="rId45"/>
    <p:sldId id="365" r:id="rId46"/>
    <p:sldId id="366" r:id="rId47"/>
    <p:sldId id="367" r:id="rId48"/>
    <p:sldId id="368" r:id="rId49"/>
    <p:sldId id="380" r:id="rId50"/>
  </p:sldIdLst>
  <p:sldSz cx="12801600" cy="9601200" type="A3"/>
  <p:notesSz cx="6870700" cy="100060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B8B"/>
    <a:srgbClr val="0000FF"/>
    <a:srgbClr val="008000"/>
    <a:srgbClr val="009900"/>
    <a:srgbClr val="FF0000"/>
    <a:srgbClr val="FFD5D5"/>
    <a:srgbClr val="FF5757"/>
    <a:srgbClr val="E5D3D6"/>
    <a:srgbClr val="F2E4B0"/>
    <a:srgbClr val="B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35" autoAdjust="0"/>
    <p:restoredTop sz="91539" autoAdjust="0"/>
  </p:normalViewPr>
  <p:slideViewPr>
    <p:cSldViewPr snapToGrid="0">
      <p:cViewPr varScale="1">
        <p:scale>
          <a:sx n="75" d="100"/>
          <a:sy n="75" d="100"/>
        </p:scale>
        <p:origin x="21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7625" cy="501225"/>
          </a:xfrm>
          <a:prstGeom prst="rect">
            <a:avLst/>
          </a:prstGeom>
        </p:spPr>
        <p:txBody>
          <a:bodyPr vert="horz" lIns="62234" tIns="31117" rIns="62234" bIns="31117" rtlCol="0"/>
          <a:lstStyle>
            <a:lvl1pPr algn="l">
              <a:defRPr sz="800"/>
            </a:lvl1pPr>
          </a:lstStyle>
          <a:p>
            <a:endParaRPr lang="en-GB"/>
          </a:p>
        </p:txBody>
      </p:sp>
      <p:sp>
        <p:nvSpPr>
          <p:cNvPr id="3" name="Date Placeholder 2"/>
          <p:cNvSpPr>
            <a:spLocks noGrp="1"/>
          </p:cNvSpPr>
          <p:nvPr>
            <p:ph type="dt" idx="1"/>
          </p:nvPr>
        </p:nvSpPr>
        <p:spPr>
          <a:xfrm>
            <a:off x="3892005" y="0"/>
            <a:ext cx="2977624" cy="501225"/>
          </a:xfrm>
          <a:prstGeom prst="rect">
            <a:avLst/>
          </a:prstGeom>
        </p:spPr>
        <p:txBody>
          <a:bodyPr vert="horz" lIns="62234" tIns="31117" rIns="62234" bIns="31117" rtlCol="0"/>
          <a:lstStyle>
            <a:lvl1pPr algn="r">
              <a:defRPr sz="800"/>
            </a:lvl1pPr>
          </a:lstStyle>
          <a:p>
            <a:fld id="{A67B5AE3-378E-4BED-9520-E670EF0D5D65}" type="datetimeFigureOut">
              <a:rPr lang="en-GB" smtClean="0"/>
              <a:t>05/05/2024</a:t>
            </a:fld>
            <a:endParaRPr lang="en-GB"/>
          </a:p>
        </p:txBody>
      </p:sp>
      <p:sp>
        <p:nvSpPr>
          <p:cNvPr id="4" name="Slide Image Placeholder 3"/>
          <p:cNvSpPr>
            <a:spLocks noGrp="1" noRot="1" noChangeAspect="1"/>
          </p:cNvSpPr>
          <p:nvPr>
            <p:ph type="sldImg" idx="2"/>
          </p:nvPr>
        </p:nvSpPr>
        <p:spPr>
          <a:xfrm>
            <a:off x="1184275" y="1250950"/>
            <a:ext cx="4502150" cy="3376613"/>
          </a:xfrm>
          <a:prstGeom prst="rect">
            <a:avLst/>
          </a:prstGeom>
          <a:noFill/>
          <a:ln w="12700">
            <a:solidFill>
              <a:prstClr val="black"/>
            </a:solidFill>
          </a:ln>
        </p:spPr>
        <p:txBody>
          <a:bodyPr vert="horz" lIns="62234" tIns="31117" rIns="62234" bIns="31117" rtlCol="0" anchor="ctr"/>
          <a:lstStyle/>
          <a:p>
            <a:endParaRPr lang="en-GB"/>
          </a:p>
        </p:txBody>
      </p:sp>
      <p:sp>
        <p:nvSpPr>
          <p:cNvPr id="5" name="Notes Placeholder 4"/>
          <p:cNvSpPr>
            <a:spLocks noGrp="1"/>
          </p:cNvSpPr>
          <p:nvPr>
            <p:ph type="body" sz="quarter" idx="3"/>
          </p:nvPr>
        </p:nvSpPr>
        <p:spPr>
          <a:xfrm>
            <a:off x="687391" y="4815455"/>
            <a:ext cx="5495918" cy="3940214"/>
          </a:xfrm>
          <a:prstGeom prst="rect">
            <a:avLst/>
          </a:prstGeom>
        </p:spPr>
        <p:txBody>
          <a:bodyPr vert="horz" lIns="62234" tIns="31117" rIns="62234" bIns="311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4788"/>
            <a:ext cx="2977625" cy="501225"/>
          </a:xfrm>
          <a:prstGeom prst="rect">
            <a:avLst/>
          </a:prstGeom>
        </p:spPr>
        <p:txBody>
          <a:bodyPr vert="horz" lIns="62234" tIns="31117" rIns="62234" bIns="31117" rtlCol="0" anchor="b"/>
          <a:lstStyle>
            <a:lvl1pPr algn="l">
              <a:defRPr sz="800"/>
            </a:lvl1pPr>
          </a:lstStyle>
          <a:p>
            <a:endParaRPr lang="en-GB"/>
          </a:p>
        </p:txBody>
      </p:sp>
      <p:sp>
        <p:nvSpPr>
          <p:cNvPr id="7" name="Slide Number Placeholder 6"/>
          <p:cNvSpPr>
            <a:spLocks noGrp="1"/>
          </p:cNvSpPr>
          <p:nvPr>
            <p:ph type="sldNum" sz="quarter" idx="5"/>
          </p:nvPr>
        </p:nvSpPr>
        <p:spPr>
          <a:xfrm>
            <a:off x="3892005" y="9504788"/>
            <a:ext cx="2977624" cy="501225"/>
          </a:xfrm>
          <a:prstGeom prst="rect">
            <a:avLst/>
          </a:prstGeom>
        </p:spPr>
        <p:txBody>
          <a:bodyPr vert="horz" lIns="62234" tIns="31117" rIns="62234" bIns="31117" rtlCol="0" anchor="b"/>
          <a:lstStyle>
            <a:lvl1pPr algn="r">
              <a:defRPr sz="800"/>
            </a:lvl1pPr>
          </a:lstStyle>
          <a:p>
            <a:fld id="{950CA2D5-0000-4839-8DD5-19597FF41DBF}" type="slidenum">
              <a:rPr lang="en-GB" smtClean="0"/>
              <a:t>‹#›</a:t>
            </a:fld>
            <a:endParaRPr lang="en-GB"/>
          </a:p>
        </p:txBody>
      </p:sp>
    </p:spTree>
    <p:extLst>
      <p:ext uri="{BB962C8B-B14F-4D97-AF65-F5344CB8AC3E}">
        <p14:creationId xmlns:p14="http://schemas.microsoft.com/office/powerpoint/2010/main" val="2012921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0CA2D5-0000-4839-8DD5-19597FF41DBF}" type="slidenum">
              <a:rPr lang="en-GB" smtClean="0"/>
              <a:t>31</a:t>
            </a:fld>
            <a:endParaRPr lang="en-GB"/>
          </a:p>
        </p:txBody>
      </p:sp>
    </p:spTree>
    <p:extLst>
      <p:ext uri="{BB962C8B-B14F-4D97-AF65-F5344CB8AC3E}">
        <p14:creationId xmlns:p14="http://schemas.microsoft.com/office/powerpoint/2010/main" val="113406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B0F0"/>
            </a:gs>
            <a:gs pos="53000">
              <a:srgbClr val="0000FF"/>
            </a:gs>
            <a:gs pos="0">
              <a:srgbClr val="0070C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www.bbc.co.uk/programmes/b006mvsc" TargetMode="External"/><Relationship Id="rId3" Type="http://schemas.openxmlformats.org/officeDocument/2006/relationships/hyperlink" Target="https://www.youtube.com/channel/UCZYYCR8YjZlb5S3DMZW3u7g" TargetMode="External"/><Relationship Id="rId7" Type="http://schemas.openxmlformats.org/officeDocument/2006/relationships/hyperlink" Target="https://www.nhs.uk/10-minute-shake-up/shake-ups" TargetMode="External"/><Relationship Id="rId2" Type="http://schemas.openxmlformats.org/officeDocument/2006/relationships/hyperlink" Target="https://www.twinkl.co.uk/resources/twinkl-partnerships/pe-with-joe" TargetMode="External"/><Relationship Id="rId1" Type="http://schemas.openxmlformats.org/officeDocument/2006/relationships/slideLayout" Target="../slideLayouts/slideLayout1.xml"/><Relationship Id="rId6" Type="http://schemas.openxmlformats.org/officeDocument/2006/relationships/hyperlink" Target="https://cosmickids.com/" TargetMode="External"/><Relationship Id="rId5" Type="http://schemas.openxmlformats.org/officeDocument/2006/relationships/hyperlink" Target="https://app.realpe.co.uk/home/themes/clown?v=1" TargetMode="External"/><Relationship Id="rId10" Type="http://schemas.openxmlformats.org/officeDocument/2006/relationships/image" Target="../media/image2.png"/><Relationship Id="rId4" Type="http://schemas.openxmlformats.org/officeDocument/2006/relationships/hyperlink" Target="https://www.bbc.co.uk/bitesize" TargetMode="External"/><Relationship Id="rId9" Type="http://schemas.openxmlformats.org/officeDocument/2006/relationships/slide" Target="slide49.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slide" Target="slide49.xm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slide" Target="slide49.xml"/><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slide" Target="slide49.xml"/><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slide" Target="slide49.xml"/><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 Target="slide49.xml"/><Relationship Id="rId5" Type="http://schemas.openxmlformats.org/officeDocument/2006/relationships/image" Target="../media/image6.png"/><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5" y="1702329"/>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dirty="0">
                <a:latin typeface="Sassoon Penpals" panose="02000400000000000000" pitchFamily="50" charset="0"/>
              </a:rPr>
              <a:t>Progression in</a:t>
            </a:r>
          </a:p>
          <a:p>
            <a:pPr algn="ctr"/>
            <a:r>
              <a:rPr lang="en-GB" sz="8800" b="1" dirty="0">
                <a:latin typeface="Sassoon Penpals" panose="02000400000000000000" pitchFamily="50" charset="0"/>
              </a:rPr>
              <a:t>Physical Education</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Basketball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742970"/>
            <a:ext cx="4010205" cy="25536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Throwing and Catching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with a no look pass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and catch accurately and successfully under pressure in a game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and make the best pass in a game situation and link a range of skills together with fluency.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using a lay-up set shot.</a:t>
            </a:r>
          </a:p>
          <a:p>
            <a:pPr>
              <a:spcAft>
                <a:spcPts val="600"/>
              </a:spcAft>
            </a:pPr>
            <a:r>
              <a:rPr lang="en-GB" sz="1400" b="1" dirty="0">
                <a:solidFill>
                  <a:schemeClr val="tx1"/>
                </a:solidFill>
                <a:latin typeface="Sassoon Penpals" panose="02000400000000000000" pitchFamily="50" charset="0"/>
              </a:rPr>
              <a:t>Travelling with the ball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confidence in using ball skills in various ways in a game situation, and link these together effectively</a:t>
            </a:r>
          </a:p>
          <a:p>
            <a:pPr>
              <a:spcAft>
                <a:spcPts val="600"/>
              </a:spcAft>
            </a:pPr>
            <a:r>
              <a:rPr lang="en-GB" sz="1400" b="1" dirty="0">
                <a:solidFill>
                  <a:schemeClr val="tx1"/>
                </a:solidFill>
                <a:latin typeface="Sassoon Penpals" panose="02000400000000000000" pitchFamily="50" charset="0"/>
              </a:rPr>
              <a:t>Possession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Keep and win back possession of the ball effectively and in a variety of ways in a team game.</a:t>
            </a:r>
          </a:p>
          <a:p>
            <a:pPr>
              <a:spcAft>
                <a:spcPts val="600"/>
              </a:spcAft>
            </a:pPr>
            <a:r>
              <a:rPr lang="en-GB" sz="1400" b="1" dirty="0">
                <a:solidFill>
                  <a:schemeClr val="tx1"/>
                </a:solidFill>
                <a:latin typeface="Sassoon Penpals" panose="02000400000000000000" pitchFamily="50" charset="0"/>
              </a:rPr>
              <a:t>Using Space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Demonstrate a good awareness of space</a:t>
            </a:r>
          </a:p>
          <a:p>
            <a:pPr>
              <a:spcAft>
                <a:spcPts val="600"/>
              </a:spcAft>
            </a:pPr>
            <a:r>
              <a:rPr lang="en-GB" sz="1400" b="1" dirty="0">
                <a:solidFill>
                  <a:schemeClr val="tx1"/>
                </a:solidFill>
                <a:latin typeface="Sassoon Penpals" panose="02000400000000000000" pitchFamily="50" charset="0"/>
              </a:rPr>
              <a:t>Attacking and Defending</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Think ahead and create a plan of attack or defence. </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Apply knowledge of skills for attacking and defending. </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Work as a team to develop strategies to prevent the opposition from scoring</a:t>
            </a:r>
          </a:p>
          <a:p>
            <a:pPr>
              <a:spcAft>
                <a:spcPts val="600"/>
              </a:spcAft>
            </a:pPr>
            <a:r>
              <a:rPr lang="en-GB" sz="1400" b="1" dirty="0">
                <a:solidFill>
                  <a:schemeClr val="tx1"/>
                </a:solidFill>
                <a:latin typeface="Sassoon Penpals" panose="02000400000000000000" pitchFamily="50" charset="0"/>
              </a:rPr>
              <a:t>Tactics and rules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Follow and create complicated rules to play a game successfully.</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Communicate plans to others during a game.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Referee others during a game.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54713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a variety of skills and techniques confidently, consistently and with precision.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competitive games with a strong understanding of tactics and composition.</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0475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range of passes and catches in a competitive game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confidence when handling the ball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with accuracy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running, jumping, throwing and catching skills in isolation and combination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and evaluate principles suitable for attacking and defending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fair play</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Understand the importance of arming up and cooling down.</a:t>
            </a:r>
          </a:p>
          <a:p>
            <a:pPr>
              <a:spcAft>
                <a:spcPts val="600"/>
              </a:spcAft>
            </a:pPr>
            <a:r>
              <a:rPr lang="en-GB" sz="1400" dirty="0">
                <a:solidFill>
                  <a:schemeClr val="tx1"/>
                </a:solidFill>
                <a:latin typeface="Sassoon Penpals" panose="02000400000000000000" pitchFamily="50" charset="0"/>
              </a:rPr>
              <a:t>Carry out warm ups and cool downs safely and effectively.</a:t>
            </a:r>
          </a:p>
          <a:p>
            <a:pPr>
              <a:spcAft>
                <a:spcPts val="600"/>
              </a:spcAft>
            </a:pPr>
            <a:r>
              <a:rPr lang="en-GB" sz="1400" dirty="0">
                <a:solidFill>
                  <a:schemeClr val="tx1"/>
                </a:solidFill>
                <a:latin typeface="Sassoon Penpals" panose="02000400000000000000" pitchFamily="50" charset="0"/>
              </a:rPr>
              <a:t>Understand why exercise is good for health, fitness and wellbeing.</a:t>
            </a:r>
          </a:p>
          <a:p>
            <a:pPr>
              <a:spcAft>
                <a:spcPts val="600"/>
              </a:spcAft>
            </a:pPr>
            <a:r>
              <a:rPr lang="en-GB" sz="1400" dirty="0">
                <a:solidFill>
                  <a:schemeClr val="tx1"/>
                </a:solidFill>
                <a:latin typeface="Sassoon Penpals" panose="02000400000000000000" pitchFamily="50" charset="0"/>
              </a:rPr>
              <a:t>Know ways they can become healthier.</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400"/>
            <a:ext cx="4029898" cy="2174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Thoroughly evaluate their own and others’ work, suggesting thoughtful and appropriate improvements</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
        <p:nvSpPr>
          <p:cNvPr id="17" name="Rounded Rectangle 48">
            <a:extLst>
              <a:ext uri="{FF2B5EF4-FFF2-40B4-BE49-F238E27FC236}">
                <a16:creationId xmlns:a16="http://schemas.microsoft.com/office/drawing/2014/main" id="{AB523FC8-D871-4797-BFD4-9EBD5033BF1C}"/>
              </a:ext>
            </a:extLst>
          </p:cNvPr>
          <p:cNvSpPr/>
          <p:nvPr/>
        </p:nvSpPr>
        <p:spPr>
          <a:xfrm>
            <a:off x="8587118" y="4267441"/>
            <a:ext cx="4029899" cy="229748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range of passes and catches in a competitive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confidence when handling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and evaluate principles suitable for attacking and defending</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8" name="Picture 17">
            <a:extLst>
              <a:ext uri="{FF2B5EF4-FFF2-40B4-BE49-F238E27FC236}">
                <a16:creationId xmlns:a16="http://schemas.microsoft.com/office/drawing/2014/main" id="{A4B514EA-A566-4DBA-B5DD-69026F091B9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95599" y="4316188"/>
            <a:ext cx="670476" cy="484412"/>
          </a:xfrm>
          <a:prstGeom prst="rect">
            <a:avLst/>
          </a:prstGeom>
        </p:spPr>
      </p:pic>
    </p:spTree>
    <p:extLst>
      <p:ext uri="{BB962C8B-B14F-4D97-AF65-F5344CB8AC3E}">
        <p14:creationId xmlns:p14="http://schemas.microsoft.com/office/powerpoint/2010/main" val="3234374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Hockey</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423828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Early Years - Hockey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5360654"/>
            <a:ext cx="4010205" cy="393592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8487"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Travelling with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Move a ball in different ways, using one hand.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equipment to control a ball – Tennis racket.</a:t>
            </a: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Using space</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Move safely around the space and equipment</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Travel in different ways, including sideways and backwards.</a:t>
            </a: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Attacking and defending</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Play a range of chasing and protecting games.</a:t>
            </a:r>
          </a:p>
          <a:p>
            <a:pPr>
              <a:spcAft>
                <a:spcPts val="600"/>
              </a:spcAft>
            </a:pPr>
            <a:r>
              <a:rPr lang="en-GB" sz="1400" b="1" dirty="0">
                <a:solidFill>
                  <a:schemeClr val="tx1"/>
                </a:solidFill>
                <a:latin typeface="Sassoon Penpals" panose="02000400000000000000" pitchFamily="50" charset="0"/>
              </a:rPr>
              <a:t>Tactics and rules</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Follow simple rules.</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Control the body when performing a sequence of movements. Participate in simple games.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23215" y="1057160"/>
            <a:ext cx="4029898" cy="40913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control when moving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changes of direction and into space.</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92549" y="6558098"/>
            <a:ext cx="4016502" cy="2728139"/>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when still and when exercising.</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395699" y="3654167"/>
            <a:ext cx="4029898" cy="272813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they have done.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others have done.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352197" y="7752346"/>
            <a:ext cx="2097206" cy="1085182"/>
          </a:xfrm>
          <a:prstGeom prst="rect">
            <a:avLst/>
          </a:prstGeom>
        </p:spPr>
      </p:pic>
    </p:spTree>
    <p:extLst>
      <p:ext uri="{BB962C8B-B14F-4D97-AF65-F5344CB8AC3E}">
        <p14:creationId xmlns:p14="http://schemas.microsoft.com/office/powerpoint/2010/main" val="366033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Hockey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lvl="0">
              <a:spcAft>
                <a:spcPts val="600"/>
              </a:spcAft>
            </a:pPr>
            <a:r>
              <a:rPr lang="en-GB" sz="1400" b="1" dirty="0">
                <a:solidFill>
                  <a:prstClr val="black"/>
                </a:solidFill>
                <a:latin typeface="Sassoon Penpals" panose="02000400000000000000" pitchFamily="50" charset="0"/>
              </a:rPr>
              <a:t>Travelling with the ball</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Travel with a ball in different ways.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Travel with a ball in different directions (side to side, forwards and backwards) with control and fluency.</a:t>
            </a:r>
          </a:p>
          <a:p>
            <a:pPr lvl="0">
              <a:spcAft>
                <a:spcPts val="600"/>
              </a:spcAft>
            </a:pPr>
            <a:r>
              <a:rPr lang="en-GB" sz="1400" b="1" dirty="0">
                <a:solidFill>
                  <a:prstClr val="black"/>
                </a:solidFill>
                <a:latin typeface="Sassoon Penpals" panose="02000400000000000000" pitchFamily="50" charset="0"/>
              </a:rPr>
              <a:t>Using space</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Use different ways of travelling in different directions or pathways.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Run at different speeds. </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Begin to use space in a game.</a:t>
            </a:r>
          </a:p>
          <a:p>
            <a:pPr lvl="0">
              <a:spcAft>
                <a:spcPts val="600"/>
              </a:spcAft>
            </a:pPr>
            <a:r>
              <a:rPr lang="en-GB" sz="1400" b="1" dirty="0">
                <a:solidFill>
                  <a:prstClr val="black"/>
                </a:solidFill>
                <a:latin typeface="Sassoon Penpals" panose="02000400000000000000" pitchFamily="50" charset="0"/>
              </a:rPr>
              <a:t>Attacking and defending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Begin to use the terms attacking and defending. Use simple defensive skills such as marking a player or defending a space.</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simple attacking skills such as dodging to get past a defender.</a:t>
            </a:r>
          </a:p>
          <a:p>
            <a:pPr lvl="0">
              <a:spcAft>
                <a:spcPts val="600"/>
              </a:spcAft>
            </a:pPr>
            <a:r>
              <a:rPr lang="en-GB" sz="1400" b="1" dirty="0">
                <a:solidFill>
                  <a:prstClr val="black"/>
                </a:solidFill>
                <a:latin typeface="Sassoon Penpals" panose="02000400000000000000" pitchFamily="50" charset="0"/>
              </a:rPr>
              <a:t>Tactics and rules</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Follow simple rules to play games, including team games. Use simple attacking skills such as dodging to get past a defender.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simple defensive skills such as marking a player or defending a space.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using a range of actions and body parts with some coordination.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perform learnt skills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Engage in competitive activities and team games.</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stop and control a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push pass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Change direction when travelling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an awareness of others in a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simple rules in a team game</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92549" y="6558098"/>
            <a:ext cx="4016502" cy="2728139"/>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before and after exercise.</a:t>
            </a:r>
          </a:p>
          <a:p>
            <a:pPr>
              <a:spcAft>
                <a:spcPts val="600"/>
              </a:spcAft>
            </a:pPr>
            <a:r>
              <a:rPr lang="en-GB" sz="1400" dirty="0">
                <a:solidFill>
                  <a:schemeClr val="tx1"/>
                </a:solidFill>
                <a:latin typeface="Sassoon Penpals" panose="02000400000000000000" pitchFamily="50" charset="0"/>
              </a:rPr>
              <a:t>Carry and place equipment safely.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395699" y="3654167"/>
            <a:ext cx="4029898" cy="25539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say how they could improve.</a:t>
            </a:r>
          </a:p>
          <a:p>
            <a:pPr>
              <a:spcAft>
                <a:spcPts val="600"/>
              </a:spcAft>
            </a:pPr>
            <a:endParaRPr lang="en-GB" sz="2400" b="1" u="sng" dirty="0">
              <a:solidFill>
                <a:schemeClr val="tx1"/>
              </a:solidFill>
              <a:latin typeface="Sassoon Penpals" panose="02000400000000000000" pitchFamily="50" charset="0"/>
            </a:endParaRP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352197" y="7922167"/>
            <a:ext cx="2097206" cy="1085182"/>
          </a:xfrm>
          <a:prstGeom prst="rect">
            <a:avLst/>
          </a:prstGeom>
        </p:spPr>
      </p:pic>
      <p:sp>
        <p:nvSpPr>
          <p:cNvPr id="15" name="Rounded Rectangle 48">
            <a:extLst>
              <a:ext uri="{FF2B5EF4-FFF2-40B4-BE49-F238E27FC236}">
                <a16:creationId xmlns:a16="http://schemas.microsoft.com/office/drawing/2014/main" id="{430D8C12-6DD6-44D3-AF77-A6D5A7FE539F}"/>
              </a:ext>
            </a:extLst>
          </p:cNvPr>
          <p:cNvSpPr/>
          <p:nvPr/>
        </p:nvSpPr>
        <p:spPr>
          <a:xfrm>
            <a:off x="8638674" y="3688867"/>
            <a:ext cx="4029899" cy="229748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control when moving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changes of direction and into space.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83FE1B7-5D29-4BBF-8641-AA3EEEDBDD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3723237"/>
            <a:ext cx="670476" cy="484412"/>
          </a:xfrm>
          <a:prstGeom prst="rect">
            <a:avLst/>
          </a:prstGeom>
        </p:spPr>
      </p:pic>
    </p:spTree>
    <p:extLst>
      <p:ext uri="{BB962C8B-B14F-4D97-AF65-F5344CB8AC3E}">
        <p14:creationId xmlns:p14="http://schemas.microsoft.com/office/powerpoint/2010/main" val="16223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Hockey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lvl="0">
              <a:spcAft>
                <a:spcPts val="600"/>
              </a:spcAft>
            </a:pPr>
            <a:r>
              <a:rPr lang="en-GB" sz="1400" b="1" dirty="0">
                <a:solidFill>
                  <a:prstClr val="black"/>
                </a:solidFill>
                <a:latin typeface="Sassoon Penpals" panose="02000400000000000000" pitchFamily="50" charset="0"/>
              </a:rPr>
              <a:t>Travelling with the ball</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Travel with a ball in different speeds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dribbling skills in a game.</a:t>
            </a:r>
            <a:endParaRPr lang="en-GB" sz="1400" b="1" dirty="0">
              <a:solidFill>
                <a:prstClr val="black"/>
              </a:solidFill>
              <a:latin typeface="Sassoon Penpals" panose="02000400000000000000" pitchFamily="50" charset="0"/>
            </a:endParaRPr>
          </a:p>
          <a:p>
            <a:pPr lvl="0">
              <a:spcAft>
                <a:spcPts val="600"/>
              </a:spcAft>
            </a:pPr>
            <a:r>
              <a:rPr lang="en-GB" sz="1400" b="1" dirty="0">
                <a:solidFill>
                  <a:prstClr val="black"/>
                </a:solidFill>
                <a:latin typeface="Sassoon Penpals" panose="02000400000000000000" pitchFamily="50" charset="0"/>
              </a:rPr>
              <a:t>Using space</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Use different ways of travelling at different speeds and following different pathways, directions or courses. </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Begin to choose and use the best space in a game.</a:t>
            </a:r>
          </a:p>
          <a:p>
            <a:pPr lvl="0">
              <a:spcAft>
                <a:spcPts val="600"/>
              </a:spcAft>
            </a:pPr>
            <a:r>
              <a:rPr lang="en-GB" sz="1400" b="1" dirty="0">
                <a:solidFill>
                  <a:prstClr val="black"/>
                </a:solidFill>
                <a:latin typeface="Sassoon Penpals" panose="02000400000000000000" pitchFamily="50" charset="0"/>
              </a:rPr>
              <a:t>Attacking and defending</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Develop understanding of the terms attacking and defending</a:t>
            </a:r>
          </a:p>
          <a:p>
            <a:pPr lvl="0">
              <a:spcAft>
                <a:spcPts val="600"/>
              </a:spcAft>
            </a:pPr>
            <a:r>
              <a:rPr lang="en-GB" sz="1400" b="1" dirty="0">
                <a:solidFill>
                  <a:prstClr val="black"/>
                </a:solidFill>
                <a:latin typeface="Sassoon Penpals" panose="02000400000000000000" pitchFamily="50" charset="0"/>
              </a:rPr>
              <a:t>Tactics and rules</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Understand the importance of rules in games.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at least one technique to attack or defend to play a game successfully.</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sequences of their own composition with coordination.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with increasing control.</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dribbling, passing, shooting and defending skills to a team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balance, agility and coordination in activities.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an active participant in team games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tactics for attacking and defending</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08116"/>
            <a:ext cx="4016502" cy="3088461"/>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how the body feels during and after different physical activities.</a:t>
            </a:r>
          </a:p>
          <a:p>
            <a:pPr>
              <a:spcAft>
                <a:spcPts val="600"/>
              </a:spcAft>
            </a:pPr>
            <a:r>
              <a:rPr lang="en-GB" sz="1400" dirty="0">
                <a:solidFill>
                  <a:schemeClr val="tx1"/>
                </a:solidFill>
                <a:latin typeface="Sassoon Penpals" panose="02000400000000000000" pitchFamily="50" charset="0"/>
              </a:rPr>
              <a:t>Explain what they need to stay healthy.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22737" y="3654166"/>
            <a:ext cx="4029898" cy="24002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 and use what they see to improve their own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the differences between their work and that of others.</a:t>
            </a:r>
          </a:p>
          <a:p>
            <a:pPr>
              <a:spcAft>
                <a:spcPts val="600"/>
              </a:spcAft>
            </a:pPr>
            <a:endParaRPr lang="en-GB" sz="2400" b="1" u="sng"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15" name="Rounded Rectangle 48">
            <a:extLst>
              <a:ext uri="{FF2B5EF4-FFF2-40B4-BE49-F238E27FC236}">
                <a16:creationId xmlns:a16="http://schemas.microsoft.com/office/drawing/2014/main" id="{B77DF8B3-7B47-40F1-94AE-BF99071B446C}"/>
              </a:ext>
            </a:extLst>
          </p:cNvPr>
          <p:cNvSpPr/>
          <p:nvPr/>
        </p:nvSpPr>
        <p:spPr>
          <a:xfrm>
            <a:off x="8587118" y="3654167"/>
            <a:ext cx="4029899" cy="240029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stop and control a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push pass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Change direction when travelling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an awareness of others in a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simple rules in a team game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9FC5A76F-DCC3-4916-B8D3-1664EB2F2C1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3791995"/>
            <a:ext cx="670476" cy="484412"/>
          </a:xfrm>
          <a:prstGeom prst="rect">
            <a:avLst/>
          </a:prstGeom>
        </p:spPr>
      </p:pic>
    </p:spTree>
    <p:extLst>
      <p:ext uri="{BB962C8B-B14F-4D97-AF65-F5344CB8AC3E}">
        <p14:creationId xmlns:p14="http://schemas.microsoft.com/office/powerpoint/2010/main" val="48592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Hockey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lvl="0">
              <a:spcAft>
                <a:spcPts val="600"/>
              </a:spcAft>
            </a:pPr>
            <a:r>
              <a:rPr lang="en-GB" sz="1400" b="1" dirty="0">
                <a:solidFill>
                  <a:prstClr val="black"/>
                </a:solidFill>
                <a:latin typeface="Sassoon Penpals" panose="02000400000000000000" pitchFamily="50" charset="0"/>
              </a:rPr>
              <a:t>Travelling with the ball</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Move with the ball in a variety of ways with some control.</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two different ways of moving with a ball in a game.</a:t>
            </a:r>
          </a:p>
          <a:p>
            <a:pPr lvl="0">
              <a:spcAft>
                <a:spcPts val="600"/>
              </a:spcAft>
            </a:pPr>
            <a:r>
              <a:rPr lang="en-GB" sz="1400" b="1" dirty="0">
                <a:solidFill>
                  <a:prstClr val="black"/>
                </a:solidFill>
                <a:latin typeface="Sassoon Penpals" panose="02000400000000000000" pitchFamily="50" charset="0"/>
              </a:rPr>
              <a:t>Possession</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how to keep and win back possession of the ball in a team game.</a:t>
            </a:r>
          </a:p>
          <a:p>
            <a:pPr lvl="0">
              <a:spcAft>
                <a:spcPts val="600"/>
              </a:spcAft>
            </a:pPr>
            <a:r>
              <a:rPr lang="en-GB" sz="1400" b="1" dirty="0">
                <a:solidFill>
                  <a:prstClr val="black"/>
                </a:solidFill>
                <a:latin typeface="Sassoon Penpals" panose="02000400000000000000" pitchFamily="50" charset="0"/>
              </a:rPr>
              <a:t>Using space</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Find a useful space and get into it to support teammates.</a:t>
            </a:r>
          </a:p>
          <a:p>
            <a:pPr lvl="0">
              <a:spcAft>
                <a:spcPts val="600"/>
              </a:spcAft>
            </a:pPr>
            <a:r>
              <a:rPr lang="en-GB" sz="1400" b="1" dirty="0">
                <a:solidFill>
                  <a:prstClr val="black"/>
                </a:solidFill>
                <a:latin typeface="Sassoon Penpals" panose="02000400000000000000" pitchFamily="50" charset="0"/>
              </a:rPr>
              <a:t>Attacking and defending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simple attacking and defending skills in a game. </a:t>
            </a:r>
          </a:p>
          <a:p>
            <a:pPr lvl="0">
              <a:spcAft>
                <a:spcPts val="600"/>
              </a:spcAft>
            </a:pPr>
            <a:r>
              <a:rPr lang="en-GB" sz="1400" b="1" dirty="0">
                <a:solidFill>
                  <a:prstClr val="black"/>
                </a:solidFill>
                <a:latin typeface="Sassoon Penpals" panose="02000400000000000000" pitchFamily="50" charset="0"/>
              </a:rPr>
              <a:t>Tactics and rules</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Apply and follow rules fairly.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and begin to apply the basic principles of invasion games.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17041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Develop the quality of the actions in their performances.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and techniques with control and confidence.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Compete against others in a controlled manner.</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17041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a variety of movements with a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simple skills to aid attacking and defending.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understanding of basic invasion principles.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the effects of exercise on the body.</a:t>
            </a:r>
          </a:p>
          <a:p>
            <a:pPr>
              <a:spcAft>
                <a:spcPts val="600"/>
              </a:spcAft>
            </a:pPr>
            <a:r>
              <a:rPr lang="en-GB" sz="1400" dirty="0">
                <a:solidFill>
                  <a:schemeClr val="tx1"/>
                </a:solidFill>
                <a:latin typeface="Sassoon Penpals" panose="02000400000000000000" pitchFamily="50" charset="0"/>
              </a:rPr>
              <a:t>Know the importance of strength and flexibility for physical activity.</a:t>
            </a:r>
          </a:p>
          <a:p>
            <a:pPr>
              <a:spcAft>
                <a:spcPts val="600"/>
              </a:spcAft>
            </a:pPr>
            <a:r>
              <a:rPr lang="en-GB" sz="1400" dirty="0">
                <a:solidFill>
                  <a:schemeClr val="tx1"/>
                </a:solidFill>
                <a:latin typeface="Sassoon Penpals" panose="02000400000000000000" pitchFamily="50" charset="0"/>
              </a:rPr>
              <a:t>Explain why it is important to warm up and cool-down.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370044"/>
            <a:ext cx="4029898" cy="26396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a performance.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their performance has improved over time.</a:t>
            </a:r>
          </a:p>
          <a:p>
            <a:pPr>
              <a:spcAft>
                <a:spcPts val="600"/>
              </a:spcAft>
            </a:pPr>
            <a:endParaRPr lang="en-GB" sz="2400" b="1" u="sng"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15" name="Rounded Rectangle 48">
            <a:extLst>
              <a:ext uri="{FF2B5EF4-FFF2-40B4-BE49-F238E27FC236}">
                <a16:creationId xmlns:a16="http://schemas.microsoft.com/office/drawing/2014/main" id="{EF4FD501-C47F-4212-96FD-AECBF798F361}"/>
              </a:ext>
            </a:extLst>
          </p:cNvPr>
          <p:cNvSpPr/>
          <p:nvPr/>
        </p:nvSpPr>
        <p:spPr>
          <a:xfrm>
            <a:off x="8587118" y="3390868"/>
            <a:ext cx="4029899" cy="266359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dribbling, passing, shooting and defending skills to a team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balance, agility and coordination in activities.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an active participant in team games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tactics for attacking and defending</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1DA30B89-B29E-40D9-B6FC-92288588695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8299" y="3449095"/>
            <a:ext cx="670476" cy="484412"/>
          </a:xfrm>
          <a:prstGeom prst="rect">
            <a:avLst/>
          </a:prstGeom>
        </p:spPr>
      </p:pic>
    </p:spTree>
    <p:extLst>
      <p:ext uri="{BB962C8B-B14F-4D97-AF65-F5344CB8AC3E}">
        <p14:creationId xmlns:p14="http://schemas.microsoft.com/office/powerpoint/2010/main" val="567853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Hockey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lvl="0">
              <a:spcAft>
                <a:spcPts val="600"/>
              </a:spcAft>
            </a:pPr>
            <a:r>
              <a:rPr lang="en-GB" sz="1400" b="1" dirty="0">
                <a:solidFill>
                  <a:prstClr val="black"/>
                </a:solidFill>
                <a:latin typeface="Sassoon Penpals" panose="02000400000000000000" pitchFamily="50" charset="0"/>
              </a:rPr>
              <a:t>Travelling with the ball</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Move with the ball using a range of techniques showing control and fluency.</a:t>
            </a:r>
          </a:p>
          <a:p>
            <a:pPr lvl="0">
              <a:spcAft>
                <a:spcPts val="600"/>
              </a:spcAft>
            </a:pPr>
            <a:r>
              <a:rPr lang="en-GB" sz="1400" b="1" dirty="0">
                <a:solidFill>
                  <a:prstClr val="black"/>
                </a:solidFill>
                <a:latin typeface="Sassoon Penpals" panose="02000400000000000000" pitchFamily="50" charset="0"/>
              </a:rPr>
              <a:t>Possession</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Contribute towards helping their team to keep and win back possession of the ball in a team game.</a:t>
            </a:r>
          </a:p>
          <a:p>
            <a:pPr lvl="0">
              <a:spcAft>
                <a:spcPts val="600"/>
              </a:spcAft>
            </a:pPr>
            <a:r>
              <a:rPr lang="en-GB" sz="1400" b="1" dirty="0">
                <a:solidFill>
                  <a:prstClr val="black"/>
                </a:solidFill>
                <a:latin typeface="Sassoon Penpals" panose="02000400000000000000" pitchFamily="50" charset="0"/>
              </a:rPr>
              <a:t>Using space</a:t>
            </a:r>
            <a:endParaRPr lang="en-GB" sz="1400" b="1" dirty="0">
              <a:solidFill>
                <a:srgbClr val="FF8B8B"/>
              </a:solidFill>
              <a:latin typeface="Sassoon Penpals" panose="02000400000000000000" pitchFamily="50" charset="0"/>
            </a:endParaRP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Make the best use of space to pass and receive the ball.</a:t>
            </a:r>
          </a:p>
          <a:p>
            <a:pPr lvl="0">
              <a:spcAft>
                <a:spcPts val="600"/>
              </a:spcAft>
            </a:pPr>
            <a:r>
              <a:rPr lang="en-GB" sz="1400" b="1" dirty="0">
                <a:solidFill>
                  <a:prstClr val="black"/>
                </a:solidFill>
                <a:latin typeface="Sassoon Penpals" panose="02000400000000000000" pitchFamily="50" charset="0"/>
              </a:rPr>
              <a:t>Attacking and defending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a range of attacking and defending skills and techniques in a game. </a:t>
            </a:r>
          </a:p>
          <a:p>
            <a:pPr lvl="0">
              <a:spcAft>
                <a:spcPts val="600"/>
              </a:spcAft>
            </a:pPr>
            <a:r>
              <a:rPr lang="en-GB" sz="1400" b="1" dirty="0">
                <a:solidFill>
                  <a:prstClr val="black"/>
                </a:solidFill>
                <a:latin typeface="Sassoon Penpals" panose="02000400000000000000" pitchFamily="50" charset="0"/>
              </a:rPr>
              <a:t>Tactics and rules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Vary the tactics they use in a game.</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Adapt rules to alter games.</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54713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skills and techniques with control and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a range of competitive games and activities.</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54713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fluency in movement, with and without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consistency and accuracy with passes in small and large spaces.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variety of skill to aid attacking and defending during games. </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reacts at different times and how this affects performance.</a:t>
            </a:r>
          </a:p>
          <a:p>
            <a:pPr>
              <a:spcAft>
                <a:spcPts val="600"/>
              </a:spcAft>
            </a:pPr>
            <a:r>
              <a:rPr lang="en-GB" sz="1400" dirty="0">
                <a:solidFill>
                  <a:schemeClr val="tx1"/>
                </a:solidFill>
                <a:latin typeface="Sassoon Penpals" panose="02000400000000000000" pitchFamily="50" charset="0"/>
              </a:rPr>
              <a:t>Explain why exercise is good for your health.</a:t>
            </a:r>
          </a:p>
          <a:p>
            <a:pPr>
              <a:spcAft>
                <a:spcPts val="600"/>
              </a:spcAft>
            </a:pPr>
            <a:r>
              <a:rPr lang="en-GB" sz="1400" dirty="0">
                <a:solidFill>
                  <a:schemeClr val="tx1"/>
                </a:solidFill>
                <a:latin typeface="Sassoon Penpals" panose="02000400000000000000" pitchFamily="50" charset="0"/>
              </a:rPr>
              <a:t>Know some reasons for warming up and cooling 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400"/>
            <a:ext cx="4029898" cy="2174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performances, giving ideas for improvements.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Modify their use of skills or techniques to achieve a better result.</a:t>
            </a:r>
          </a:p>
          <a:p>
            <a:pPr>
              <a:spcAft>
                <a:spcPts val="600"/>
              </a:spcAft>
            </a:pPr>
            <a:endParaRPr lang="en-GB" sz="2400" b="1" u="sng" dirty="0">
              <a:solidFill>
                <a:schemeClr val="tx1"/>
              </a:solidFill>
              <a:latin typeface="Sassoon Penpals" panose="02000400000000000000" pitchFamily="50" charset="0"/>
            </a:endParaRPr>
          </a:p>
        </p:txBody>
      </p:sp>
      <p:graphicFrame>
        <p:nvGraphicFramePr>
          <p:cNvPr id="40" name="Table 39">
            <a:extLst>
              <a:ext uri="{FF2B5EF4-FFF2-40B4-BE49-F238E27FC236}">
                <a16:creationId xmlns:a16="http://schemas.microsoft.com/office/drawing/2014/main" id="{057C8DB3-82A0-42B2-8E33-8BBD4582EEBD}"/>
              </a:ext>
            </a:extLst>
          </p:cNvPr>
          <p:cNvGraphicFramePr>
            <a:graphicFrameLocks noGrp="1"/>
          </p:cNvGraphicFramePr>
          <p:nvPr>
            <p:extLst>
              <p:ext uri="{D42A27DB-BD31-4B8C-83A1-F6EECF244321}">
                <p14:modId xmlns:p14="http://schemas.microsoft.com/office/powerpoint/2010/main" val="4083568848"/>
              </p:ext>
            </p:extLst>
          </p:nvPr>
        </p:nvGraphicFramePr>
        <p:xfrm>
          <a:off x="8784699" y="4619367"/>
          <a:ext cx="3777816" cy="1611788"/>
        </p:xfrm>
        <a:graphic>
          <a:graphicData uri="http://schemas.openxmlformats.org/drawingml/2006/table">
            <a:tbl>
              <a:tblPr firstRow="1" firstCol="1" bandRow="1"/>
              <a:tblGrid>
                <a:gridCol w="1259272">
                  <a:extLst>
                    <a:ext uri="{9D8B030D-6E8A-4147-A177-3AD203B41FA5}">
                      <a16:colId xmlns:a16="http://schemas.microsoft.com/office/drawing/2014/main" val="1095415158"/>
                    </a:ext>
                  </a:extLst>
                </a:gridCol>
                <a:gridCol w="1259272">
                  <a:extLst>
                    <a:ext uri="{9D8B030D-6E8A-4147-A177-3AD203B41FA5}">
                      <a16:colId xmlns:a16="http://schemas.microsoft.com/office/drawing/2014/main" val="2908336540"/>
                    </a:ext>
                  </a:extLst>
                </a:gridCol>
                <a:gridCol w="1259272">
                  <a:extLst>
                    <a:ext uri="{9D8B030D-6E8A-4147-A177-3AD203B41FA5}">
                      <a16:colId xmlns:a16="http://schemas.microsoft.com/office/drawing/2014/main" val="1447561785"/>
                    </a:ext>
                  </a:extLst>
                </a:gridCol>
              </a:tblGrid>
              <a:tr h="420197">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endParaRPr lang="en-GB" sz="14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1904727"/>
                  </a:ext>
                </a:extLst>
              </a:tr>
              <a:tr h="397197">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6329591"/>
                  </a:ext>
                </a:extLst>
              </a:tr>
              <a:tr h="397197">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GB" sz="1400" dirty="0">
                          <a:effectLst/>
                          <a:latin typeface="Sassoon Penpals" panose="02000400000000000000" pitchFamily="50"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0813605"/>
                  </a:ext>
                </a:extLst>
              </a:tr>
              <a:tr h="397197">
                <a:tc>
                  <a:txBody>
                    <a:bodyPr/>
                    <a:lstStyle/>
                    <a:p>
                      <a:pPr algn="ctr">
                        <a:lnSpc>
                          <a:spcPct val="107000"/>
                        </a:lnSpc>
                        <a:spcAft>
                          <a:spcPts val="800"/>
                        </a:spcAft>
                      </a:pPr>
                      <a:endParaRPr lang="en-GB" sz="14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endParaRPr lang="en-GB" sz="14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endParaRPr lang="en-GB" sz="14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48937232"/>
                  </a:ext>
                </a:extLst>
              </a:tr>
            </a:tbl>
          </a:graphicData>
        </a:graphic>
      </p:graphicFrame>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16" name="Rounded Rectangle 48">
            <a:extLst>
              <a:ext uri="{FF2B5EF4-FFF2-40B4-BE49-F238E27FC236}">
                <a16:creationId xmlns:a16="http://schemas.microsoft.com/office/drawing/2014/main" id="{6D9FFEC3-9DE8-4D5C-8E27-03E6BA79B1B3}"/>
              </a:ext>
            </a:extLst>
          </p:cNvPr>
          <p:cNvSpPr/>
          <p:nvPr/>
        </p:nvSpPr>
        <p:spPr>
          <a:xfrm>
            <a:off x="8587118" y="3835400"/>
            <a:ext cx="4029899" cy="221906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a variety of movements with a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simple skills to aid attacking and defending.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understanding of basic invasion principles.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8B9A03D4-5120-4190-914A-AEE41C06B9B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53939" y="3913489"/>
            <a:ext cx="670476" cy="484412"/>
          </a:xfrm>
          <a:prstGeom prst="rect">
            <a:avLst/>
          </a:prstGeom>
        </p:spPr>
      </p:pic>
    </p:spTree>
    <p:extLst>
      <p:ext uri="{BB962C8B-B14F-4D97-AF65-F5344CB8AC3E}">
        <p14:creationId xmlns:p14="http://schemas.microsoft.com/office/powerpoint/2010/main" val="1660399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Hockey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lvl="0">
              <a:spcAft>
                <a:spcPts val="600"/>
              </a:spcAft>
            </a:pPr>
            <a:r>
              <a:rPr lang="en-GB" sz="1400" b="1" dirty="0">
                <a:solidFill>
                  <a:prstClr val="black"/>
                </a:solidFill>
                <a:latin typeface="Sassoon Penpals" panose="02000400000000000000" pitchFamily="50" charset="0"/>
              </a:rPr>
              <a:t>Travelling with the ball</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a variety of ways to dribble in a game with success.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ball skills in various ways and begin to link together</a:t>
            </a:r>
            <a:r>
              <a:rPr lang="en-GB" sz="1400" b="1" dirty="0">
                <a:solidFill>
                  <a:prstClr val="black"/>
                </a:solidFill>
                <a:latin typeface="Sassoon Penpals" panose="02000400000000000000" pitchFamily="50" charset="0"/>
              </a:rPr>
              <a:t>.</a:t>
            </a:r>
          </a:p>
          <a:p>
            <a:pPr lvl="0">
              <a:spcAft>
                <a:spcPts val="600"/>
              </a:spcAft>
            </a:pPr>
            <a:r>
              <a:rPr lang="en-GB" sz="1400" b="1" dirty="0">
                <a:solidFill>
                  <a:prstClr val="black"/>
                </a:solidFill>
                <a:latin typeface="Sassoon Penpals" panose="02000400000000000000" pitchFamily="50" charset="0"/>
              </a:rPr>
              <a:t>Possession</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Keep and win back possession of the ball effectively in a team game.</a:t>
            </a:r>
          </a:p>
          <a:p>
            <a:pPr lvl="0">
              <a:spcAft>
                <a:spcPts val="600"/>
              </a:spcAft>
            </a:pPr>
            <a:r>
              <a:rPr lang="en-GB" sz="1400" b="1" dirty="0">
                <a:solidFill>
                  <a:prstClr val="black"/>
                </a:solidFill>
                <a:latin typeface="Sassoon Penpals" panose="02000400000000000000" pitchFamily="50" charset="0"/>
              </a:rPr>
              <a:t>Using space</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Demonstrate an increasing awareness of space</a:t>
            </a:r>
          </a:p>
          <a:p>
            <a:pPr lvl="0">
              <a:spcAft>
                <a:spcPts val="600"/>
              </a:spcAft>
            </a:pPr>
            <a:r>
              <a:rPr lang="en-GB" sz="1400" b="1" dirty="0">
                <a:solidFill>
                  <a:prstClr val="black"/>
                </a:solidFill>
                <a:latin typeface="Sassoon Penpals" panose="02000400000000000000" pitchFamily="50" charset="0"/>
              </a:rPr>
              <a:t>Attacking and defending</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Choose the best tactics for attacking and defending. </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Make decision about when to shoot and when to pass in a game. </a:t>
            </a:r>
          </a:p>
          <a:p>
            <a:pPr lvl="0">
              <a:spcAft>
                <a:spcPts val="600"/>
              </a:spcAft>
            </a:pPr>
            <a:r>
              <a:rPr lang="en-GB" sz="1400" b="1" dirty="0">
                <a:solidFill>
                  <a:prstClr val="black"/>
                </a:solidFill>
                <a:latin typeface="Sassoon Penpals" panose="02000400000000000000" pitchFamily="50" charset="0"/>
              </a:rPr>
              <a:t>Tactics and rules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when to pass and when to dribble in a game.</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Devise and adapt rules to create their own game.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perform and apply skills and techniques with accuracy and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competitive games with a strong understanding of tactics and composition.</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22900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range of passes in a competitive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confidence when controlling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dribbling, passing, shooting and defending skills in isolation and combination</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Know and understand the reasons for warming up and cooling down.</a:t>
            </a:r>
          </a:p>
          <a:p>
            <a:pPr>
              <a:spcAft>
                <a:spcPts val="600"/>
              </a:spcAft>
            </a:pPr>
            <a:r>
              <a:rPr lang="en-GB" sz="1400" dirty="0">
                <a:solidFill>
                  <a:schemeClr val="tx1"/>
                </a:solidFill>
                <a:latin typeface="Sassoon Penpals" panose="02000400000000000000" pitchFamily="50" charset="0"/>
              </a:rPr>
              <a:t>Explain some safety principles when preparing for and during exercise.</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400"/>
            <a:ext cx="4029898" cy="2174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and use criteria to evaluate own and others’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why they have used particular skills or techniques, and the effect they have had on their performance.</a:t>
            </a:r>
          </a:p>
          <a:p>
            <a:pPr>
              <a:spcAft>
                <a:spcPts val="600"/>
              </a:spcAft>
            </a:pPr>
            <a:endParaRPr lang="en-GB" sz="2400" b="1" u="sng"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15" name="Rounded Rectangle 48">
            <a:extLst>
              <a:ext uri="{FF2B5EF4-FFF2-40B4-BE49-F238E27FC236}">
                <a16:creationId xmlns:a16="http://schemas.microsoft.com/office/drawing/2014/main" id="{A8F09463-B461-407E-956D-0C113A718362}"/>
              </a:ext>
            </a:extLst>
          </p:cNvPr>
          <p:cNvSpPr/>
          <p:nvPr/>
        </p:nvSpPr>
        <p:spPr>
          <a:xfrm>
            <a:off x="8587118" y="3521884"/>
            <a:ext cx="4029899" cy="253258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fluency in movement, with and without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consistency and accuracy with passes in small and large spaces.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variety of skill to aid attacking and defending during games.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36558555-6D97-4EB8-9E7F-DC37E179CD4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8299" y="3576095"/>
            <a:ext cx="670476" cy="484412"/>
          </a:xfrm>
          <a:prstGeom prst="rect">
            <a:avLst/>
          </a:prstGeom>
        </p:spPr>
      </p:pic>
    </p:spTree>
    <p:extLst>
      <p:ext uri="{BB962C8B-B14F-4D97-AF65-F5344CB8AC3E}">
        <p14:creationId xmlns:p14="http://schemas.microsoft.com/office/powerpoint/2010/main" val="172763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Hockey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7092462"/>
            <a:ext cx="4010205" cy="220411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lvl="0">
              <a:spcAft>
                <a:spcPts val="600"/>
              </a:spcAft>
            </a:pPr>
            <a:r>
              <a:rPr lang="en-GB" sz="1400" b="1" dirty="0">
                <a:solidFill>
                  <a:prstClr val="black"/>
                </a:solidFill>
                <a:latin typeface="Sassoon Penpals" panose="02000400000000000000" pitchFamily="50" charset="0"/>
              </a:rPr>
              <a:t>Travelling with the ball</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Show confidence in using ball skills in various ways in a game situation, and link these together effectively.</a:t>
            </a:r>
          </a:p>
          <a:p>
            <a:pPr lvl="0">
              <a:spcAft>
                <a:spcPts val="600"/>
              </a:spcAft>
            </a:pPr>
            <a:r>
              <a:rPr lang="en-GB" sz="1400" b="1" dirty="0">
                <a:solidFill>
                  <a:prstClr val="black"/>
                </a:solidFill>
                <a:latin typeface="Sassoon Penpals" panose="02000400000000000000" pitchFamily="50" charset="0"/>
              </a:rPr>
              <a:t>Possession</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Keep and win back possession of the ball effectively and in a variety of ways in a team game.</a:t>
            </a:r>
          </a:p>
          <a:p>
            <a:pPr lvl="0">
              <a:spcAft>
                <a:spcPts val="600"/>
              </a:spcAft>
            </a:pPr>
            <a:r>
              <a:rPr lang="en-GB" sz="1400" b="1" dirty="0">
                <a:solidFill>
                  <a:prstClr val="black"/>
                </a:solidFill>
                <a:latin typeface="Sassoon Penpals" panose="02000400000000000000" pitchFamily="50" charset="0"/>
              </a:rPr>
              <a:t>Using space</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Demonstrate a good awareness of space.</a:t>
            </a:r>
          </a:p>
          <a:p>
            <a:pPr lvl="0">
              <a:spcAft>
                <a:spcPts val="600"/>
              </a:spcAft>
            </a:pPr>
            <a:r>
              <a:rPr lang="en-GB" sz="1400" b="1" dirty="0">
                <a:solidFill>
                  <a:prstClr val="black"/>
                </a:solidFill>
                <a:latin typeface="Sassoon Penpals" panose="02000400000000000000" pitchFamily="50" charset="0"/>
              </a:rPr>
              <a:t>Attacking and defending</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Think ahead and create a plan of attack or defence. </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Apply knowledge of skills for attacking and defending. </a:t>
            </a:r>
          </a:p>
          <a:p>
            <a:pPr marL="285750" lvl="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Work as a team to develop strategies to prevent the opposition from scoring</a:t>
            </a:r>
          </a:p>
          <a:p>
            <a:pPr lvl="0">
              <a:spcAft>
                <a:spcPts val="600"/>
              </a:spcAft>
            </a:pPr>
            <a:r>
              <a:rPr lang="en-GB" sz="1400" b="1" dirty="0">
                <a:solidFill>
                  <a:prstClr val="black"/>
                </a:solidFill>
                <a:latin typeface="Sassoon Penpals" panose="02000400000000000000" pitchFamily="50" charset="0"/>
              </a:rPr>
              <a:t>Tactics and rules</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Follow and create complicated rules to play a game successfully.</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Communicate plans to others during a game.</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Referee others during a game.</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a variety of skills and techniques confidently, consistently and with precision.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competitive games with a strong understanding of tactics and composition.</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2765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range of passes in a competitive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the effectiveness of a pass by using it correctly.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confidence when controlling the ball under pressure.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with accuracy and consistency.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dribbling, passing, shooting and defending skills in isolation and combination.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and evaluate principles suitable for attacking and defending.</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Understand the importance of arming up and cooling down.</a:t>
            </a:r>
          </a:p>
          <a:p>
            <a:pPr>
              <a:spcAft>
                <a:spcPts val="600"/>
              </a:spcAft>
            </a:pPr>
            <a:r>
              <a:rPr lang="en-GB" sz="1400" dirty="0">
                <a:solidFill>
                  <a:schemeClr val="tx1"/>
                </a:solidFill>
                <a:latin typeface="Sassoon Penpals" panose="02000400000000000000" pitchFamily="50" charset="0"/>
              </a:rPr>
              <a:t>Carry out warm ups and cool downs safely and effectively.</a:t>
            </a:r>
          </a:p>
          <a:p>
            <a:pPr>
              <a:spcAft>
                <a:spcPts val="600"/>
              </a:spcAft>
            </a:pPr>
            <a:r>
              <a:rPr lang="en-GB" sz="1400" dirty="0">
                <a:solidFill>
                  <a:schemeClr val="tx1"/>
                </a:solidFill>
                <a:latin typeface="Sassoon Penpals" panose="02000400000000000000" pitchFamily="50" charset="0"/>
              </a:rPr>
              <a:t>Understand why exercise is good for health, fitness and wellbeing.</a:t>
            </a:r>
          </a:p>
          <a:p>
            <a:pPr>
              <a:spcAft>
                <a:spcPts val="600"/>
              </a:spcAft>
            </a:pPr>
            <a:r>
              <a:rPr lang="en-GB" sz="1400" dirty="0">
                <a:solidFill>
                  <a:schemeClr val="tx1"/>
                </a:solidFill>
                <a:latin typeface="Sassoon Penpals" panose="02000400000000000000" pitchFamily="50" charset="0"/>
              </a:rPr>
              <a:t>Know ways they can become healthier.</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656283"/>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Thoroughly evaluate their own and others’ work, suggesting thoughtful and appropriate improvements.</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FCB0008A-7CF3-4880-B79C-92B351FC00D6}"/>
              </a:ext>
            </a:extLst>
          </p:cNvPr>
          <p:cNvSpPr/>
          <p:nvPr/>
        </p:nvSpPr>
        <p:spPr>
          <a:xfrm>
            <a:off x="8638674" y="4569190"/>
            <a:ext cx="4029899" cy="229748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range of passes in a competitive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confidence when controlling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dribbling, passing, shooting and defending skills in isolation and combination</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CB793F6A-DBAC-42B0-9F1E-1368A709408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614943"/>
            <a:ext cx="670476" cy="484412"/>
          </a:xfrm>
          <a:prstGeom prst="rect">
            <a:avLst/>
          </a:prstGeom>
        </p:spPr>
      </p:pic>
    </p:spTree>
    <p:extLst>
      <p:ext uri="{BB962C8B-B14F-4D97-AF65-F5344CB8AC3E}">
        <p14:creationId xmlns:p14="http://schemas.microsoft.com/office/powerpoint/2010/main" val="1225497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Gymnastics</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89435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00446" y="108951"/>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tx1"/>
                </a:solidFill>
                <a:latin typeface="Sassoon Penpals" panose="02000400000000000000" pitchFamily="50" charset="0"/>
              </a:rPr>
              <a:t>Early Years – Laying the Foundations for P.E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550845" y="892687"/>
            <a:ext cx="4029898" cy="84641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dirty="0">
                <a:solidFill>
                  <a:srgbClr val="FF0000"/>
                </a:solidFill>
                <a:latin typeface="Comic Sans MS" panose="030F0702030302020204" pitchFamily="66" charset="0"/>
              </a:rPr>
              <a:t>The following activities will provide opportunities to develop the required knowledge I need; </a:t>
            </a:r>
          </a:p>
          <a:p>
            <a:pPr>
              <a:spcAft>
                <a:spcPts val="600"/>
              </a:spcAft>
            </a:pPr>
            <a:endParaRPr lang="en-US" sz="2000" dirty="0">
              <a:solidFill>
                <a:schemeClr val="tx1"/>
              </a:solidFill>
              <a:latin typeface="Sassoon Penpals" panose="02000400000000000000" pitchFamily="50" charset="0"/>
            </a:endParaRPr>
          </a:p>
          <a:p>
            <a:pPr>
              <a:spcAft>
                <a:spcPts val="600"/>
              </a:spcAft>
            </a:pPr>
            <a:r>
              <a:rPr lang="en-US" sz="1600" dirty="0">
                <a:solidFill>
                  <a:schemeClr val="tx1"/>
                </a:solidFill>
                <a:latin typeface="Comic Sans MS" panose="030F0702030302020204" pitchFamily="66" charset="0"/>
              </a:rPr>
              <a:t>Term 1 – Gross </a:t>
            </a:r>
            <a:r>
              <a:rPr lang="en-US" sz="1600">
                <a:solidFill>
                  <a:schemeClr val="tx1"/>
                </a:solidFill>
                <a:latin typeface="Comic Sans MS" panose="030F0702030302020204" pitchFamily="66" charset="0"/>
              </a:rPr>
              <a:t>Motor Skills </a:t>
            </a:r>
            <a:endParaRPr lang="en-US" sz="1600" dirty="0">
              <a:solidFill>
                <a:schemeClr val="tx1"/>
              </a:solidFill>
              <a:latin typeface="Comic Sans MS" panose="030F0702030302020204" pitchFamily="66" charset="0"/>
            </a:endParaRPr>
          </a:p>
          <a:p>
            <a:pPr>
              <a:spcAft>
                <a:spcPts val="600"/>
              </a:spcAft>
            </a:pPr>
            <a:r>
              <a:rPr lang="en-US" sz="1600" dirty="0">
                <a:solidFill>
                  <a:schemeClr val="tx1"/>
                </a:solidFill>
                <a:latin typeface="Comic Sans MS" panose="030F0702030302020204" pitchFamily="66" charset="0"/>
              </a:rPr>
              <a:t>Expressing ourselves through repetitive skills and actions</a:t>
            </a:r>
          </a:p>
          <a:p>
            <a:pPr>
              <a:spcAft>
                <a:spcPts val="600"/>
              </a:spcAft>
            </a:pPr>
            <a:endParaRPr lang="en-US" sz="1600" dirty="0">
              <a:solidFill>
                <a:schemeClr val="tx1"/>
              </a:solidFill>
              <a:latin typeface="Comic Sans MS" panose="030F0702030302020204" pitchFamily="66" charset="0"/>
            </a:endParaRPr>
          </a:p>
          <a:p>
            <a:pPr>
              <a:spcAft>
                <a:spcPts val="600"/>
              </a:spcAft>
            </a:pPr>
            <a:r>
              <a:rPr lang="en-US" sz="1600" dirty="0">
                <a:solidFill>
                  <a:schemeClr val="tx1"/>
                </a:solidFill>
                <a:latin typeface="Comic Sans MS" panose="030F0702030302020204" pitchFamily="66" charset="0"/>
              </a:rPr>
              <a:t>Term 2 - Games activities </a:t>
            </a:r>
          </a:p>
          <a:p>
            <a:pPr>
              <a:spcAft>
                <a:spcPts val="600"/>
              </a:spcAft>
            </a:pPr>
            <a:r>
              <a:rPr lang="en-US" sz="1600" dirty="0">
                <a:solidFill>
                  <a:schemeClr val="tx1"/>
                </a:solidFill>
                <a:latin typeface="Comic Sans MS" panose="030F0702030302020204" pitchFamily="66" charset="0"/>
              </a:rPr>
              <a:t>Linking skills and actions in ways relevant to various activities </a:t>
            </a:r>
          </a:p>
          <a:p>
            <a:pPr>
              <a:spcAft>
                <a:spcPts val="600"/>
              </a:spcAft>
            </a:pPr>
            <a:endParaRPr lang="en-US" sz="1600" dirty="0">
              <a:solidFill>
                <a:schemeClr val="tx1"/>
              </a:solidFill>
              <a:latin typeface="Comic Sans MS" panose="030F0702030302020204" pitchFamily="66" charset="0"/>
            </a:endParaRPr>
          </a:p>
          <a:p>
            <a:pPr>
              <a:spcAft>
                <a:spcPts val="600"/>
              </a:spcAft>
            </a:pPr>
            <a:r>
              <a:rPr lang="en-US" sz="1600" dirty="0">
                <a:solidFill>
                  <a:schemeClr val="tx1"/>
                </a:solidFill>
                <a:latin typeface="Comic Sans MS" panose="030F0702030302020204" pitchFamily="66" charset="0"/>
              </a:rPr>
              <a:t>Term 3 - Gymnastics </a:t>
            </a:r>
          </a:p>
          <a:p>
            <a:pPr>
              <a:spcAft>
                <a:spcPts val="600"/>
              </a:spcAft>
            </a:pPr>
            <a:r>
              <a:rPr lang="en-US" sz="1600" dirty="0">
                <a:solidFill>
                  <a:schemeClr val="tx1"/>
                </a:solidFill>
                <a:latin typeface="Comic Sans MS" panose="030F0702030302020204" pitchFamily="66" charset="0"/>
              </a:rPr>
              <a:t>Repeating simple sequences and movement patterns. Transferring weight from different body parts</a:t>
            </a:r>
          </a:p>
          <a:p>
            <a:pPr>
              <a:spcAft>
                <a:spcPts val="600"/>
              </a:spcAft>
            </a:pPr>
            <a:endParaRPr lang="en-US" sz="1600" dirty="0">
              <a:solidFill>
                <a:schemeClr val="tx1"/>
              </a:solidFill>
              <a:latin typeface="Comic Sans MS" panose="030F0702030302020204" pitchFamily="66" charset="0"/>
            </a:endParaRPr>
          </a:p>
          <a:p>
            <a:pPr>
              <a:spcAft>
                <a:spcPts val="600"/>
              </a:spcAft>
            </a:pPr>
            <a:r>
              <a:rPr lang="en-US" sz="1600" dirty="0">
                <a:solidFill>
                  <a:schemeClr val="tx1"/>
                </a:solidFill>
                <a:latin typeface="Comic Sans MS" panose="030F0702030302020204" pitchFamily="66" charset="0"/>
              </a:rPr>
              <a:t>Term 4 - Dance</a:t>
            </a:r>
          </a:p>
          <a:p>
            <a:pPr>
              <a:spcAft>
                <a:spcPts val="600"/>
              </a:spcAft>
            </a:pPr>
            <a:r>
              <a:rPr lang="en-US" sz="1600" dirty="0">
                <a:solidFill>
                  <a:schemeClr val="tx1"/>
                </a:solidFill>
                <a:latin typeface="Comic Sans MS" panose="030F0702030302020204" pitchFamily="66" charset="0"/>
              </a:rPr>
              <a:t>Expressing feelings and emotions </a:t>
            </a:r>
          </a:p>
          <a:p>
            <a:pPr>
              <a:spcAft>
                <a:spcPts val="600"/>
              </a:spcAft>
            </a:pPr>
            <a:endParaRPr lang="en-US" sz="1600" dirty="0">
              <a:solidFill>
                <a:schemeClr val="tx1"/>
              </a:solidFill>
              <a:latin typeface="Comic Sans MS" panose="030F0702030302020204" pitchFamily="66" charset="0"/>
            </a:endParaRPr>
          </a:p>
          <a:p>
            <a:pPr>
              <a:spcAft>
                <a:spcPts val="600"/>
              </a:spcAft>
            </a:pPr>
            <a:r>
              <a:rPr lang="en-US" sz="1600" dirty="0">
                <a:solidFill>
                  <a:schemeClr val="tx1"/>
                </a:solidFill>
                <a:latin typeface="Comic Sans MS" panose="030F0702030302020204" pitchFamily="66" charset="0"/>
              </a:rPr>
              <a:t>Term 5 - Athletics </a:t>
            </a:r>
          </a:p>
          <a:p>
            <a:pPr>
              <a:spcAft>
                <a:spcPts val="600"/>
              </a:spcAft>
            </a:pPr>
            <a:r>
              <a:rPr lang="en-US" sz="1600" dirty="0">
                <a:solidFill>
                  <a:schemeClr val="tx1"/>
                </a:solidFill>
                <a:latin typeface="Comic Sans MS" panose="030F0702030302020204" pitchFamily="66" charset="0"/>
              </a:rPr>
              <a:t>Understands the bodies reactions to exercise </a:t>
            </a:r>
          </a:p>
          <a:p>
            <a:pPr>
              <a:spcAft>
                <a:spcPts val="600"/>
              </a:spcAft>
            </a:pPr>
            <a:endParaRPr lang="en-US" sz="1600" dirty="0">
              <a:solidFill>
                <a:schemeClr val="tx1"/>
              </a:solidFill>
              <a:latin typeface="Comic Sans MS" panose="030F0702030302020204" pitchFamily="66" charset="0"/>
            </a:endParaRPr>
          </a:p>
          <a:p>
            <a:pPr>
              <a:spcAft>
                <a:spcPts val="600"/>
              </a:spcAft>
            </a:pPr>
            <a:r>
              <a:rPr lang="en-US" sz="1600" dirty="0">
                <a:solidFill>
                  <a:schemeClr val="tx1"/>
                </a:solidFill>
                <a:latin typeface="Comic Sans MS" panose="030F0702030302020204" pitchFamily="66" charset="0"/>
              </a:rPr>
              <a:t>Term 6 - Games activities </a:t>
            </a:r>
          </a:p>
          <a:p>
            <a:pPr>
              <a:spcAft>
                <a:spcPts val="600"/>
              </a:spcAft>
            </a:pPr>
            <a:r>
              <a:rPr lang="en-US" sz="1600" dirty="0">
                <a:solidFill>
                  <a:schemeClr val="tx1"/>
                </a:solidFill>
                <a:latin typeface="Comic Sans MS" panose="030F0702030302020204" pitchFamily="66" charset="0"/>
              </a:rPr>
              <a:t>Throwing with control, accuracy and receiving a ball with one/both hands. </a:t>
            </a:r>
          </a:p>
          <a:p>
            <a:pPr>
              <a:spcAft>
                <a:spcPts val="600"/>
              </a:spcAft>
            </a:pPr>
            <a:endParaRPr lang="en-US"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706456" y="5353539"/>
            <a:ext cx="4029898" cy="39233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srgbClr val="FF0000"/>
                </a:solidFill>
                <a:effectLst/>
                <a:uLnTx/>
                <a:uFillTx/>
                <a:latin typeface="Comic Sans MS" panose="030F0702030302020204" pitchFamily="66" charset="0"/>
              </a:rPr>
              <a:t>By the end of the reception year, I will have gained a good level of development in the following areas, which will sufficiently prepare me for the Year 1 P.E curriculum at PAWS. </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600" b="1" i="0" u="none" strike="noStrike" kern="1200" cap="none" spc="0" normalizeH="0" baseline="0" noProof="0" dirty="0">
              <a:ln>
                <a:noFill/>
              </a:ln>
              <a:solidFill>
                <a:srgbClr val="FF0000"/>
              </a:solidFill>
              <a:effectLst/>
              <a:uLnTx/>
              <a:uFillTx/>
              <a:latin typeface="Comic Sans MS" panose="030F0702030302020204" pitchFamily="66" charset="0"/>
            </a:endParaRPr>
          </a:p>
          <a:p>
            <a:pPr>
              <a:spcAft>
                <a:spcPts val="600"/>
              </a:spcAft>
            </a:pPr>
            <a:r>
              <a:rPr lang="en-US" sz="1400" b="1" dirty="0">
                <a:solidFill>
                  <a:schemeClr val="tx1"/>
                </a:solidFill>
                <a:latin typeface="Comic Sans MS" panose="030F0702030302020204" pitchFamily="66" charset="0"/>
              </a:rPr>
              <a:t>ELG: Gross motor skills</a:t>
            </a:r>
          </a:p>
          <a:p>
            <a:pPr>
              <a:spcAft>
                <a:spcPts val="600"/>
              </a:spcAft>
            </a:pPr>
            <a:r>
              <a:rPr lang="en-US" sz="1400" b="1" dirty="0">
                <a:solidFill>
                  <a:schemeClr val="tx1"/>
                </a:solidFill>
                <a:latin typeface="Comic Sans MS" panose="030F0702030302020204" pitchFamily="66" charset="0"/>
              </a:rPr>
              <a:t>ELG: Fine motor skills</a:t>
            </a:r>
          </a:p>
          <a:p>
            <a:pPr>
              <a:spcAft>
                <a:spcPts val="600"/>
              </a:spcAft>
            </a:pPr>
            <a:r>
              <a:rPr lang="en-US" sz="1400" b="1" dirty="0">
                <a:solidFill>
                  <a:schemeClr val="tx1"/>
                </a:solidFill>
                <a:latin typeface="Comic Sans MS" panose="030F0702030302020204" pitchFamily="66" charset="0"/>
              </a:rPr>
              <a:t>ELG: Self-regulation</a:t>
            </a:r>
          </a:p>
          <a:p>
            <a:pPr>
              <a:spcAft>
                <a:spcPts val="600"/>
              </a:spcAft>
            </a:pPr>
            <a:r>
              <a:rPr lang="en-US" sz="1400" b="1" dirty="0">
                <a:solidFill>
                  <a:schemeClr val="tx1"/>
                </a:solidFill>
                <a:latin typeface="Comic Sans MS" panose="030F0702030302020204" pitchFamily="66" charset="0"/>
              </a:rPr>
              <a:t>ELG: Managing self</a:t>
            </a:r>
          </a:p>
          <a:p>
            <a:pPr>
              <a:spcAft>
                <a:spcPts val="600"/>
              </a:spcAft>
            </a:pPr>
            <a:r>
              <a:rPr lang="en-US" sz="1400" b="1" dirty="0">
                <a:solidFill>
                  <a:schemeClr val="tx1"/>
                </a:solidFill>
                <a:latin typeface="Comic Sans MS" panose="030F0702030302020204" pitchFamily="66" charset="0"/>
              </a:rPr>
              <a:t>ELG: Building relationships</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706455" y="1889189"/>
            <a:ext cx="4029899" cy="32355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800" b="1" dirty="0">
                <a:solidFill>
                  <a:srgbClr val="FF0000"/>
                </a:solidFill>
                <a:latin typeface="Comic Sans MS" panose="030F0702030302020204" pitchFamily="66" charset="0"/>
              </a:rPr>
              <a:t>I will gain relevant experiences of art through the continuous and enhanced provision within the following areas; </a:t>
            </a:r>
          </a:p>
          <a:p>
            <a:pPr algn="ctr">
              <a:spcAft>
                <a:spcPts val="600"/>
              </a:spcAft>
            </a:pPr>
            <a:endParaRPr lang="en-GB" sz="1400" dirty="0">
              <a:solidFill>
                <a:schemeClr val="tx1"/>
              </a:solidFill>
              <a:latin typeface="Comic Sans MS" panose="030F0702030302020204" pitchFamily="66" charset="0"/>
            </a:endParaRPr>
          </a:p>
          <a:p>
            <a:pPr algn="ctr">
              <a:spcAft>
                <a:spcPts val="600"/>
              </a:spcAft>
            </a:pPr>
            <a:r>
              <a:rPr lang="en-GB" sz="1400" dirty="0">
                <a:solidFill>
                  <a:schemeClr val="tx1"/>
                </a:solidFill>
                <a:latin typeface="Comic Sans MS" panose="030F0702030302020204" pitchFamily="66" charset="0"/>
              </a:rPr>
              <a:t>Role play, climbing areas in both playground and woodland areas, bikes and scooters, funky fingers, stage and performance areas, literacy and computing areas. </a:t>
            </a:r>
          </a:p>
        </p:txBody>
      </p:sp>
      <p:sp>
        <p:nvSpPr>
          <p:cNvPr id="15" name="Rounded Rectangle 48">
            <a:extLst>
              <a:ext uri="{FF2B5EF4-FFF2-40B4-BE49-F238E27FC236}">
                <a16:creationId xmlns:a16="http://schemas.microsoft.com/office/drawing/2014/main" id="{2177837A-91D4-4692-B65E-451ADBCB79AD}"/>
              </a:ext>
            </a:extLst>
          </p:cNvPr>
          <p:cNvSpPr/>
          <p:nvPr/>
        </p:nvSpPr>
        <p:spPr>
          <a:xfrm>
            <a:off x="300446" y="902725"/>
            <a:ext cx="4039747" cy="845410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600" b="1" i="0" u="none" strike="noStrike" kern="1200" cap="none" spc="0" normalizeH="0" baseline="0" noProof="0" dirty="0">
                <a:ln>
                  <a:noFill/>
                </a:ln>
                <a:solidFill>
                  <a:srgbClr val="FF0000"/>
                </a:solidFill>
                <a:effectLst/>
                <a:uLnTx/>
                <a:uFillTx/>
                <a:latin typeface="Comic Sans MS" panose="030F0702030302020204" pitchFamily="66" charset="0"/>
                <a:ea typeface="Times New Roman" panose="02020603050405020304" pitchFamily="18" charset="0"/>
                <a:cs typeface="+mn-cs"/>
              </a:rPr>
              <a:t>Throughout the reception year at PAWS I will be building on the foundations in P.E that will allow me to…</a:t>
            </a:r>
          </a:p>
          <a:p>
            <a:pPr lvl="0">
              <a:spcAft>
                <a:spcPts val="300"/>
              </a:spcAft>
            </a:pPr>
            <a:endParaRPr lang="en-US" sz="1500" dirty="0">
              <a:solidFill>
                <a:schemeClr val="tx1"/>
              </a:solidFill>
              <a:latin typeface="Comic Sans MS" panose="030F0702030302020204" pitchFamily="66" charset="0"/>
              <a:ea typeface="Times New Roman" panose="02020603050405020304" pitchFamily="18" charset="0"/>
            </a:endParaRPr>
          </a:p>
          <a:p>
            <a:pPr marL="285750" lvl="0" indent="-285750">
              <a:spcAft>
                <a:spcPts val="300"/>
              </a:spcAft>
              <a:buFont typeface="Arial" panose="020B0604020202020204" pitchFamily="34" charset="0"/>
              <a:buChar char="•"/>
            </a:pPr>
            <a:r>
              <a:rPr lang="en-US" sz="1500" dirty="0">
                <a:solidFill>
                  <a:schemeClr val="tx1"/>
                </a:solidFill>
                <a:latin typeface="Comic Sans MS" panose="030F0702030302020204" pitchFamily="66" charset="0"/>
                <a:ea typeface="Times New Roman" panose="02020603050405020304" pitchFamily="18" charset="0"/>
              </a:rPr>
              <a:t>Develop the overall body strength, co-ordination, balance and agility needed to engage successfully with future physical education.</a:t>
            </a:r>
          </a:p>
          <a:p>
            <a:pPr marL="285750" lvl="0" indent="-285750">
              <a:spcAft>
                <a:spcPts val="300"/>
              </a:spcAft>
              <a:buFont typeface="Arial" panose="020B0604020202020204" pitchFamily="34" charset="0"/>
              <a:buChar char="•"/>
            </a:pPr>
            <a:r>
              <a:rPr lang="en-US" sz="1500" dirty="0">
                <a:solidFill>
                  <a:schemeClr val="tx1"/>
                </a:solidFill>
                <a:latin typeface="Comic Sans MS" panose="030F0702030302020204" pitchFamily="66" charset="0"/>
                <a:ea typeface="Times New Roman" panose="02020603050405020304" pitchFamily="18" charset="0"/>
              </a:rPr>
              <a:t>Use my core muscle strength to achieve a good posture.</a:t>
            </a:r>
          </a:p>
          <a:p>
            <a:pPr marL="285750" lvl="0" indent="-285750">
              <a:spcAft>
                <a:spcPts val="300"/>
              </a:spcAft>
              <a:buFont typeface="Arial" panose="020B0604020202020204" pitchFamily="34" charset="0"/>
              <a:buChar char="•"/>
            </a:pPr>
            <a:r>
              <a:rPr lang="en-US" sz="1500" dirty="0">
                <a:solidFill>
                  <a:schemeClr val="tx1"/>
                </a:solidFill>
                <a:latin typeface="Comic Sans MS" panose="030F0702030302020204" pitchFamily="66" charset="0"/>
                <a:ea typeface="Times New Roman" panose="02020603050405020304" pitchFamily="18" charset="0"/>
              </a:rPr>
              <a:t>Confidently and safely use a range of large and small apparatus indoors and outside, on my own and in a group. </a:t>
            </a:r>
          </a:p>
          <a:p>
            <a:pPr marL="285750" lvl="0" indent="-285750">
              <a:spcBef>
                <a:spcPts val="300"/>
              </a:spcBef>
              <a:spcAft>
                <a:spcPts val="300"/>
              </a:spcAft>
              <a:buFont typeface="Arial" panose="020B0604020202020204" pitchFamily="34" charset="0"/>
              <a:buChar char="•"/>
            </a:pPr>
            <a:r>
              <a:rPr lang="en-GB" sz="1500" dirty="0">
                <a:solidFill>
                  <a:schemeClr val="tx1"/>
                </a:solidFill>
                <a:latin typeface="Comic Sans MS" panose="030F0702030302020204" pitchFamily="66" charset="0"/>
              </a:rPr>
              <a:t>Combine different movements with ease and fluency.</a:t>
            </a:r>
          </a:p>
          <a:p>
            <a:pPr marL="285750" lvl="0" indent="-285750">
              <a:spcBef>
                <a:spcPts val="300"/>
              </a:spcBef>
              <a:spcAft>
                <a:spcPts val="300"/>
              </a:spcAft>
              <a:buFont typeface="Arial" panose="020B0604020202020204" pitchFamily="34" charset="0"/>
              <a:buChar char="•"/>
            </a:pPr>
            <a:r>
              <a:rPr lang="en-GB" sz="1500" dirty="0">
                <a:solidFill>
                  <a:schemeClr val="tx1"/>
                </a:solidFill>
                <a:latin typeface="Comic Sans MS" panose="030F0702030302020204" pitchFamily="66" charset="0"/>
              </a:rPr>
              <a:t>Develop and refine a range of ball skills including: throwing, catching, kicking, passing, batting, and aiming. </a:t>
            </a:r>
          </a:p>
          <a:p>
            <a:pPr marL="285750" lvl="0" indent="-285750">
              <a:spcBef>
                <a:spcPts val="300"/>
              </a:spcBef>
              <a:spcAft>
                <a:spcPts val="300"/>
              </a:spcAft>
              <a:buFont typeface="Arial" panose="020B0604020202020204" pitchFamily="34" charset="0"/>
              <a:buChar char="•"/>
            </a:pPr>
            <a:r>
              <a:rPr lang="en-GB" sz="1500" dirty="0">
                <a:solidFill>
                  <a:schemeClr val="tx1"/>
                </a:solidFill>
                <a:latin typeface="Comic Sans MS" panose="030F0702030302020204" pitchFamily="66" charset="0"/>
              </a:rPr>
              <a:t>Develop confidence, competence, precision and accuracy when engaging in activities that involve a ball.</a:t>
            </a:r>
          </a:p>
          <a:p>
            <a:pPr marL="285750" indent="-285750">
              <a:spcAft>
                <a:spcPts val="600"/>
              </a:spcAft>
              <a:buFont typeface="Arial" panose="020B0604020202020204" pitchFamily="34" charset="0"/>
              <a:buChar char="•"/>
            </a:pPr>
            <a:r>
              <a:rPr lang="en-GB" sz="1500" dirty="0">
                <a:solidFill>
                  <a:schemeClr val="tx1"/>
                </a:solidFill>
                <a:latin typeface="Comic Sans MS" panose="030F0702030302020204" pitchFamily="66" charset="0"/>
              </a:rPr>
              <a:t>Negotiate space and obstacles safely, with consideration for myself and others.</a:t>
            </a:r>
          </a:p>
          <a:p>
            <a:pPr marL="285750" indent="-285750">
              <a:spcAft>
                <a:spcPts val="600"/>
              </a:spcAft>
              <a:buFont typeface="Arial" panose="020B0604020202020204" pitchFamily="34" charset="0"/>
              <a:buChar char="•"/>
            </a:pPr>
            <a:r>
              <a:rPr lang="en-GB" sz="1500" dirty="0">
                <a:solidFill>
                  <a:schemeClr val="tx1"/>
                </a:solidFill>
                <a:latin typeface="Comic Sans MS" panose="030F0702030302020204" pitchFamily="66" charset="0"/>
              </a:rPr>
              <a:t>Revise and refine a range of fundamental movement skills e.g. rolling, crawling, walking, jumping, running, hopping, skipping and climbing.  </a:t>
            </a:r>
          </a:p>
          <a:p>
            <a:pPr marL="285750" indent="-285750">
              <a:spcAft>
                <a:spcPts val="600"/>
              </a:spcAft>
              <a:buFont typeface="Arial" panose="020B0604020202020204" pitchFamily="34" charset="0"/>
              <a:buChar char="•"/>
            </a:pPr>
            <a:r>
              <a:rPr lang="en-GB" sz="1500" dirty="0">
                <a:solidFill>
                  <a:schemeClr val="tx1"/>
                </a:solidFill>
                <a:latin typeface="Comic Sans MS" panose="030F0702030302020204" pitchFamily="66" charset="0"/>
              </a:rPr>
              <a:t>Use a more fluent style of moving, developing control and grace.</a:t>
            </a:r>
          </a:p>
          <a:p>
            <a:pPr lvl="0">
              <a:spcAft>
                <a:spcPts val="300"/>
              </a:spcAft>
            </a:pPr>
            <a:endPar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endParaRPr>
          </a:p>
          <a:p>
            <a:pPr marL="342900" lvl="0" indent="-342900">
              <a:spcAft>
                <a:spcPts val="300"/>
              </a:spcAft>
              <a:buFont typeface="Symbol" panose="05050102010706020507" pitchFamily="18" charset="2"/>
              <a:buChar char=""/>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7" name="Picture 6"/>
          <p:cNvPicPr>
            <a:picLocks noChangeAspect="1"/>
          </p:cNvPicPr>
          <p:nvPr/>
        </p:nvPicPr>
        <p:blipFill>
          <a:blip r:embed="rId2"/>
          <a:stretch>
            <a:fillRect/>
          </a:stretch>
        </p:blipFill>
        <p:spPr>
          <a:xfrm>
            <a:off x="11268831" y="191963"/>
            <a:ext cx="1213505" cy="1209486"/>
          </a:xfrm>
          <a:prstGeom prst="rect">
            <a:avLst/>
          </a:prstGeom>
        </p:spPr>
      </p:pic>
    </p:spTree>
    <p:extLst>
      <p:ext uri="{BB962C8B-B14F-4D97-AF65-F5344CB8AC3E}">
        <p14:creationId xmlns:p14="http://schemas.microsoft.com/office/powerpoint/2010/main" val="1021892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Early Years - Gymnastics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5003100"/>
            <a:ext cx="4010205" cy="429347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Acquiring and Developing Skills</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Create a short sequence of movements.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Roll in different ways with control.</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Travel in different ways.</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Stretch in different ways.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Jump in a range of ways from one space to another with control. Begin to balance with control.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Move around, under, over, and through different objects and equipment.</a:t>
            </a:r>
          </a:p>
          <a:p>
            <a:pPr>
              <a:spcAft>
                <a:spcPts val="600"/>
              </a:spcAft>
            </a:pPr>
            <a:r>
              <a:rPr lang="en-GB" sz="1400" b="1" dirty="0">
                <a:solidFill>
                  <a:schemeClr val="tx1"/>
                </a:solidFill>
                <a:latin typeface="Sassoon Penpals" panose="02000400000000000000" pitchFamily="50" charset="0"/>
              </a:rPr>
              <a:t>Rolls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Curled side roll (egg roll)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Log roll (pencil roll)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Teddy bear roll.</a:t>
            </a:r>
          </a:p>
          <a:p>
            <a:pPr>
              <a:spcAft>
                <a:spcPts val="600"/>
              </a:spcAft>
            </a:pPr>
            <a:r>
              <a:rPr lang="en-GB" sz="1400" b="1" dirty="0">
                <a:solidFill>
                  <a:schemeClr val="tx1"/>
                </a:solidFill>
                <a:latin typeface="Sassoon Penpals" panose="02000400000000000000" pitchFamily="50" charset="0"/>
              </a:rPr>
              <a:t>Jumps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Straight jump</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Tuck jump</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Jumping Jack</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Half turn jump.</a:t>
            </a:r>
          </a:p>
          <a:p>
            <a:pPr>
              <a:spcAft>
                <a:spcPts val="600"/>
              </a:spcAft>
            </a:pPr>
            <a:r>
              <a:rPr lang="en-GB" sz="1400" b="1" dirty="0">
                <a:solidFill>
                  <a:schemeClr val="tx1"/>
                </a:solidFill>
                <a:latin typeface="Sassoon Penpals" panose="02000400000000000000" pitchFamily="50" charset="0"/>
              </a:rPr>
              <a:t>Handstands and cartwheels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Bunny hop.</a:t>
            </a:r>
          </a:p>
          <a:p>
            <a:pPr>
              <a:spcAft>
                <a:spcPts val="600"/>
              </a:spcAft>
            </a:pPr>
            <a:r>
              <a:rPr lang="en-GB" sz="1400" b="1" dirty="0">
                <a:solidFill>
                  <a:schemeClr val="tx1"/>
                </a:solidFill>
                <a:latin typeface="Sassoon Penpals" panose="02000400000000000000" pitchFamily="50" charset="0"/>
              </a:rPr>
              <a:t>Travelling and linking actions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Tiptoe, step, jump and hop.</a:t>
            </a:r>
          </a:p>
          <a:p>
            <a:pPr>
              <a:spcAft>
                <a:spcPts val="600"/>
              </a:spcAft>
            </a:pPr>
            <a:r>
              <a:rPr lang="en-GB" sz="1400" b="1" dirty="0">
                <a:solidFill>
                  <a:schemeClr val="tx1"/>
                </a:solidFill>
                <a:latin typeface="Sassoon Penpals" panose="02000400000000000000" pitchFamily="50" charset="0"/>
              </a:rPr>
              <a:t>Shapes and Balances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Standing balances.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Control my body when performing a sequence of movements.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733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good control and co-ordination in large and small movements.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Move confidently in a range of ways, safely negotiating space.</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92549" y="6558098"/>
            <a:ext cx="4016502" cy="2728139"/>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when still and when exercising.</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395699" y="3654167"/>
            <a:ext cx="4029898" cy="25539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and comment on their own and others’ actions.</a:t>
            </a: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352197" y="7752346"/>
            <a:ext cx="2097206" cy="1085182"/>
          </a:xfrm>
          <a:prstGeom prst="rect">
            <a:avLst/>
          </a:prstGeom>
        </p:spPr>
      </p:pic>
    </p:spTree>
    <p:extLst>
      <p:ext uri="{BB962C8B-B14F-4D97-AF65-F5344CB8AC3E}">
        <p14:creationId xmlns:p14="http://schemas.microsoft.com/office/powerpoint/2010/main" val="278396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Gymnastics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688297"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Acquiring and Developing 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Create and perform a movement sequence.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Copy actions and movement sequences with a beginning, middle and end. Link two actions to make a sequence.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Recognise and copy contrasting actions (small/tall, narrow/wide).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Travel in different ways, changing direction and speed.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Hold still shapes and simple balances.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Carry out simple stretches.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Carry out a range of simple jumps, landing safely. Move around, under, over, and through different objects and equipment. Begin to move with control and care.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Rolls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Curled side roll (egg roll) (controlled)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Teddy bear roll (controlled).</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tuck jump, jumping jack, half turn jump, cat spring.</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Vault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off springboard.</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Handstands and cartwheels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Bunny hop</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Front support wheelbarrow with partner.</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Travelling and linking actions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Tiptoe, step, jump and hop</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Hopscotch, skipping, galloping.</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Shapes and Balances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Standing balances, Kneeling balances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Pike, tuck, star, straight, straddle shapes.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040923" y="1066801"/>
            <a:ext cx="3431566"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using a range of actions and body parts with some coordination.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perform learnt skills with some control.</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40533" y="1066801"/>
            <a:ext cx="3976484"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Jump, hop, skip, walk and roll sideways and can balance on hands and feet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tall, small, wide, thin and curled body shapes with imagination and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two basic movements together with some control; travelling along, over and across apparatus confidently.</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5024375" y="6208116"/>
            <a:ext cx="3431568" cy="3078121"/>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before and after exercise.</a:t>
            </a:r>
          </a:p>
          <a:p>
            <a:pPr>
              <a:spcAft>
                <a:spcPts val="600"/>
              </a:spcAft>
            </a:pPr>
            <a:r>
              <a:rPr lang="en-GB" sz="1400" dirty="0">
                <a:solidFill>
                  <a:schemeClr val="tx1"/>
                </a:solidFill>
                <a:latin typeface="Sassoon Penpals" panose="02000400000000000000" pitchFamily="50" charset="0"/>
              </a:rPr>
              <a:t>Carry and place equipment safely.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5040921" y="3654168"/>
            <a:ext cx="3431567" cy="24002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say how they could improve.</a:t>
            </a: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650406" y="7956032"/>
            <a:ext cx="2097206" cy="1085182"/>
          </a:xfrm>
          <a:prstGeom prst="rect">
            <a:avLst/>
          </a:prstGeom>
        </p:spPr>
      </p:pic>
      <p:sp>
        <p:nvSpPr>
          <p:cNvPr id="18" name="Rounded Rectangle 48">
            <a:extLst>
              <a:ext uri="{FF2B5EF4-FFF2-40B4-BE49-F238E27FC236}">
                <a16:creationId xmlns:a16="http://schemas.microsoft.com/office/drawing/2014/main" id="{8F3B2B6E-2CDF-4571-8412-FE6E0BD65F11}"/>
              </a:ext>
            </a:extLst>
          </p:cNvPr>
          <p:cNvSpPr/>
          <p:nvPr/>
        </p:nvSpPr>
        <p:spPr>
          <a:xfrm>
            <a:off x="8648522" y="3654167"/>
            <a:ext cx="3968496" cy="240029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 good control and co-ordination in large and small movements.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Move confidently in a range of ways, safely negotiating space.</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1635237E-29E6-4A09-B1C7-8F6837F43D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81726" y="3688537"/>
            <a:ext cx="670476" cy="484412"/>
          </a:xfrm>
          <a:prstGeom prst="rect">
            <a:avLst/>
          </a:prstGeom>
        </p:spPr>
      </p:pic>
    </p:spTree>
    <p:extLst>
      <p:ext uri="{BB962C8B-B14F-4D97-AF65-F5344CB8AC3E}">
        <p14:creationId xmlns:p14="http://schemas.microsoft.com/office/powerpoint/2010/main" val="2538529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Gymnastics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9080049" y="6904892"/>
            <a:ext cx="3543509" cy="23916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79389"/>
            <a:ext cx="4688297" cy="84360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Acquiring and Developing Skills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Copy, explore and remember actions and movements to create their own sequence.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Link actions to make a sequence.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 in a variety of ways, including rolling.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Hold a still shape whilst balancing on different points of the body.</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 in a variety of ways and land with increasing control and balance.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Climb onto and jump off the equipment safely.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Move with increasing control and care.</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Rolls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Log roll (controlled)</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Curled side roll (egg roll) (controlled)</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Teddy bear roll (controlled)</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Rocking for forward roll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Crouched forward roll.</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tuck jump, jumping jack, half turn jump, cat spring</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Cat spring to straddle.</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Hurdle step onto springboard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off springboard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Tuck jump off springboard.</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Handstands and cartwheels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Bunny hop, front support wheelbarrow with partner</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T-lever, scissor kick.</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Travelling and linking actions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Tiptoe, step, jump and hop</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Hopscotch</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Skipping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Galloping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half-turn.</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035295" y="3274998"/>
            <a:ext cx="3847499" cy="13686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sequences of their own composition with coordination.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with increasing control.</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9056107" y="1066802"/>
            <a:ext cx="3560910" cy="31769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End Points of Learning</a:t>
            </a:r>
          </a:p>
          <a:p>
            <a:r>
              <a:rPr lang="en-GB" sz="1400" b="1" dirty="0">
                <a:solidFill>
                  <a:schemeClr val="tx1"/>
                </a:solidFill>
                <a:latin typeface="Sassoon Penpals" panose="02000400000000000000" pitchFamily="50" charset="0"/>
              </a:rPr>
              <a:t>Pupils making a good level of progress will be able to:</a:t>
            </a:r>
            <a:endParaRPr lang="en-GB" sz="1400" dirty="0">
              <a:solidFill>
                <a:schemeClr val="tx1"/>
              </a:solidFill>
              <a:latin typeface="Sassoon Penpals" panose="02000400000000000000" pitchFamily="50" charset="0"/>
            </a:endParaRP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Travel at different speeds, levels and directions safely.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Be able to transfer weight from different body parts e.g. bunny hop, rock/roll and move/ balance on large and small body parts.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Perform sequences linking 3 basic moves on floor and apparatus with some control and accuracy.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Be able to select ideas, teach them to a partner and perform a 6 action sequence independently on floor and apparatus using speed and levels. </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5018747" y="6558098"/>
            <a:ext cx="3847501" cy="2728139"/>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how the body feels during and after different physical activities.</a:t>
            </a:r>
          </a:p>
          <a:p>
            <a:pPr>
              <a:spcAft>
                <a:spcPts val="600"/>
              </a:spcAft>
            </a:pPr>
            <a:r>
              <a:rPr lang="en-GB" sz="1400" dirty="0">
                <a:solidFill>
                  <a:schemeClr val="tx1"/>
                </a:solidFill>
                <a:latin typeface="Sassoon Penpals" panose="02000400000000000000" pitchFamily="50" charset="0"/>
              </a:rPr>
              <a:t>Explain what they need to stay healthy.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5035294" y="4818658"/>
            <a:ext cx="3847500" cy="15887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 and use what they see to improve their own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the differences between their work and that of others.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806513" y="7956032"/>
            <a:ext cx="2351404" cy="1085182"/>
          </a:xfrm>
          <a:prstGeom prst="rect">
            <a:avLst/>
          </a:prstGeom>
        </p:spPr>
      </p:pic>
      <p:sp>
        <p:nvSpPr>
          <p:cNvPr id="18" name="Rounded Rectangle 48">
            <a:extLst>
              <a:ext uri="{FF2B5EF4-FFF2-40B4-BE49-F238E27FC236}">
                <a16:creationId xmlns:a16="http://schemas.microsoft.com/office/drawing/2014/main" id="{4C4B48B0-F447-40F2-A85B-3E210DFBD8D7}"/>
              </a:ext>
            </a:extLst>
          </p:cNvPr>
          <p:cNvSpPr/>
          <p:nvPr/>
        </p:nvSpPr>
        <p:spPr>
          <a:xfrm>
            <a:off x="5018747" y="864301"/>
            <a:ext cx="3847499" cy="22600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00"/>
              </a:spcAft>
              <a:defRPr/>
            </a:pPr>
            <a:r>
              <a:rPr lang="en-GB" sz="2400" b="1" u="sng" dirty="0">
                <a:solidFill>
                  <a:schemeClr val="tx1"/>
                </a:solidFill>
                <a:latin typeface="Sassoon Penpals" panose="02000400000000000000" pitchFamily="50" charset="0"/>
              </a:rPr>
              <a:t>Skills continued</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1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Shapes and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Standing balances, Kneeling balances, Pike, tuck, star, straight, straddle shapes.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Large body part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Balances on apparatus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Balances with a partner</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Front and back support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4396CBAD-576C-4EA1-A6AD-ECCC6850DBE2}"/>
              </a:ext>
            </a:extLst>
          </p:cNvPr>
          <p:cNvSpPr/>
          <p:nvPr/>
        </p:nvSpPr>
        <p:spPr>
          <a:xfrm>
            <a:off x="9073508" y="4396797"/>
            <a:ext cx="3543509" cy="235105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Jump, hop, skip, walk and roll sideways and can balance on hands and feet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tall, small, wide, thin and curled body shapes with imagination and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two basic movements together with some control; travelling along, over and across apparatus confidently.</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2DDB41DA-6A89-4CC6-9CEE-5ACD644975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17169" y="4437143"/>
            <a:ext cx="670476" cy="484412"/>
          </a:xfrm>
          <a:prstGeom prst="rect">
            <a:avLst/>
          </a:prstGeom>
        </p:spPr>
      </p:pic>
    </p:spTree>
    <p:extLst>
      <p:ext uri="{BB962C8B-B14F-4D97-AF65-F5344CB8AC3E}">
        <p14:creationId xmlns:p14="http://schemas.microsoft.com/office/powerpoint/2010/main" val="3848465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Gymnastics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9080049" y="7046967"/>
            <a:ext cx="3543509" cy="242091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79388"/>
            <a:ext cx="4688297" cy="85884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Acquiring and Developing Skills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Choose ideas to compose a movement sequence independently and with others.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Link combinations of actions with increasing confidence, including changes of direction, speed or level.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the quality of their actions, shapes and balances.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Move with coordination, control and care.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Use turns whilst travelling in a variety of ways.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a range of jumps in their sequences.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use equipment to vault.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Create interesting body shapes while holding balances with control and confidence.</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show flexibility in movements.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Rolls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Crouched forward roll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Forward roll from standing</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Tucked backward roll.</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tuck jump, jumping jack</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Star jump, straddle jump, pike jump</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half-turn</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Cat leap</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Hurdle step onto springboard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Squat on 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Star jump off, tuck jump off, straddle jump off, pike jump off.</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Handstands and cartwheels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Handstand, lunge into handstand, cartwheel.</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Travelling and linking actions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Tiptoe, step, jump and hop, hopscotch, skipping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Chassis steps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Straight jump half turn</a:t>
            </a: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035295" y="3193794"/>
            <a:ext cx="3847499" cy="16699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Develop the quality of the actions in their performances.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and techniques with control and confidence.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Compete against self and others in a controlled manner.</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9056107" y="1066802"/>
            <a:ext cx="3560910" cy="276664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 sequence of 6-8 actions on floor and apparatus showing changes of level, speed and direction and hold balances on small body parts without support.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asymmetry and symmetry in their actions and will be able to turn round on a lateral axis (e.g. cartwheel).</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5018747" y="6558098"/>
            <a:ext cx="3847501" cy="2909787"/>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the effects of exercise on the body.</a:t>
            </a:r>
          </a:p>
          <a:p>
            <a:pPr>
              <a:spcAft>
                <a:spcPts val="600"/>
              </a:spcAft>
            </a:pPr>
            <a:r>
              <a:rPr lang="en-GB" sz="1400" dirty="0">
                <a:solidFill>
                  <a:schemeClr val="tx1"/>
                </a:solidFill>
                <a:latin typeface="Sassoon Penpals" panose="02000400000000000000" pitchFamily="50" charset="0"/>
              </a:rPr>
              <a:t>Know the importance of strength and flexibility for physical activity.</a:t>
            </a:r>
          </a:p>
          <a:p>
            <a:pPr>
              <a:spcAft>
                <a:spcPts val="600"/>
              </a:spcAft>
            </a:pPr>
            <a:r>
              <a:rPr lang="en-GB" sz="1400" dirty="0">
                <a:solidFill>
                  <a:schemeClr val="tx1"/>
                </a:solidFill>
                <a:latin typeface="Sassoon Penpals" panose="02000400000000000000" pitchFamily="50" charset="0"/>
              </a:rPr>
              <a:t>Explain why it is important to warm up and cool-down.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5035294" y="5014440"/>
            <a:ext cx="3847500" cy="139296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a performance.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their performance has improved over time.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776542" y="8219851"/>
            <a:ext cx="2088297" cy="963757"/>
          </a:xfrm>
          <a:prstGeom prst="rect">
            <a:avLst/>
          </a:prstGeom>
        </p:spPr>
      </p:pic>
      <p:sp>
        <p:nvSpPr>
          <p:cNvPr id="18" name="Rounded Rectangle 48">
            <a:extLst>
              <a:ext uri="{FF2B5EF4-FFF2-40B4-BE49-F238E27FC236}">
                <a16:creationId xmlns:a16="http://schemas.microsoft.com/office/drawing/2014/main" id="{4C4B48B0-F447-40F2-A85B-3E210DFBD8D7}"/>
              </a:ext>
            </a:extLst>
          </p:cNvPr>
          <p:cNvSpPr/>
          <p:nvPr/>
        </p:nvSpPr>
        <p:spPr>
          <a:xfrm>
            <a:off x="5018747" y="864301"/>
            <a:ext cx="3847499" cy="21788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00"/>
              </a:spcAft>
              <a:defRPr/>
            </a:pPr>
            <a:r>
              <a:rPr lang="en-GB" sz="2400" b="1" u="sng" dirty="0">
                <a:solidFill>
                  <a:schemeClr val="tx1"/>
                </a:solidFill>
                <a:latin typeface="Sassoon Penpals" panose="02000400000000000000" pitchFamily="50" charset="0"/>
              </a:rPr>
              <a:t>Skills continued</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1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Shapes and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Large and small body part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including standing and kneeling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Balances on apparatus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Matching and contrasting partner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Pike, tuck, star, straight, straddle shapes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Front and back support.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73EEA4E-C069-4AFC-BA3E-21EB6DA7E00A}"/>
              </a:ext>
            </a:extLst>
          </p:cNvPr>
          <p:cNvSpPr/>
          <p:nvPr/>
        </p:nvSpPr>
        <p:spPr>
          <a:xfrm>
            <a:off x="9080049" y="3986488"/>
            <a:ext cx="3536968" cy="290978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Travel at different speeds, levels and directions safely.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Be able to transfer weight from different body parts e.g. bunny hop, rock/roll and move/ balance on large and small body parts.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Perform sequences linking 3 basic moves on floor and apparatus with some control and accuracy.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Be able to select ideas, teach them to a partner and perform a 6 action sequence independently on floor and apparatus using speed and levels.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A763DC7F-DBB0-48AE-9FFD-1C63785D0E7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043443"/>
            <a:ext cx="670476" cy="484412"/>
          </a:xfrm>
          <a:prstGeom prst="rect">
            <a:avLst/>
          </a:prstGeom>
        </p:spPr>
      </p:pic>
    </p:spTree>
    <p:extLst>
      <p:ext uri="{BB962C8B-B14F-4D97-AF65-F5344CB8AC3E}">
        <p14:creationId xmlns:p14="http://schemas.microsoft.com/office/powerpoint/2010/main" val="2170443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Gymnastics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9080049" y="6940062"/>
            <a:ext cx="3543509" cy="235651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79389"/>
            <a:ext cx="4688297" cy="84360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Acquiring and Developing Skills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Create a sequence of actions that fit a theme.</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an increasing range of actions, directions and levels in their sequences.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Move with clarity, fluency and expression.</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Show changes of direction, speed and level during a performance.</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 in different ways, including using flight.</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Improve the placement and alignment of body parts in balances.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equipment to vault in a variety of ways.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Carry out balances, recognising the position of their centre of gravity and how the effect on balance.</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Begin to develop good technique when travelling, balancing and using equipment.</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strength, technique and flexibility throughout performances.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Rolls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Forward roll from standing</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Straddle forward roll, tucked backward roll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Backward roll to straddle</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tuck jump, jumping jack, star jump, straddle jump, pike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half-turn, straight jump full-turn,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Cat leap, cat leap half-turn</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Hurdle step onto springboard, squat on 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Star jump off, tuck jump off, straddle jump off, pike jump off.</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Straddle on vault</a:t>
            </a:r>
            <a:endPar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Handstands and cartwheels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Lunge into handstand</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Lunge into cartwheel.</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Travelling and linking actions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Tiptoe, step, jump and hop, hopscotch, skipping, c</a:t>
            </a:r>
            <a:r>
              <a:rPr lang="en-GB" sz="1400" dirty="0" err="1">
                <a:solidFill>
                  <a:schemeClr val="tx1"/>
                </a:solidFill>
                <a:latin typeface="Sassoon Penpals" panose="02000400000000000000" pitchFamily="50" charset="0"/>
              </a:rPr>
              <a:t>hassis</a:t>
            </a:r>
            <a:r>
              <a:rPr lang="en-GB" sz="1400" dirty="0">
                <a:solidFill>
                  <a:schemeClr val="tx1"/>
                </a:solidFill>
                <a:latin typeface="Sassoon Penpals" panose="02000400000000000000" pitchFamily="50" charset="0"/>
              </a:rPr>
              <a:t> steps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Straight jump half turn, straight jump full turn</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Cat leap, cat leap half turn, pivot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035295" y="3193794"/>
            <a:ext cx="3847499" cy="15110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create sequences with fluency and expression.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skills and techniques with control and accuracy.</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9056107" y="1066801"/>
            <a:ext cx="3560910" cy="3200399"/>
          </a:xfrm>
          <a:prstGeom prst="roundRect">
            <a:avLst>
              <a:gd name="adj" fmla="val 533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1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100"/>
              </a:spcAft>
              <a:buFont typeface="Arial" panose="020B0604020202020204" pitchFamily="34" charset="0"/>
              <a:buChar char="•"/>
            </a:pPr>
            <a:r>
              <a:rPr lang="en-GB" sz="1400" dirty="0">
                <a:solidFill>
                  <a:schemeClr val="tx1"/>
                </a:solidFill>
                <a:latin typeface="Sassoon Penpals" panose="02000400000000000000" pitchFamily="50" charset="0"/>
              </a:rPr>
              <a:t>Perform a sequence of 6-8 actions on floor and apparatus showing changes of level, speed and direction and hold balances on small body parts without support.</a:t>
            </a:r>
          </a:p>
          <a:p>
            <a:pPr marL="285750" indent="-285750">
              <a:spcAft>
                <a:spcPts val="100"/>
              </a:spcAft>
              <a:buFont typeface="Arial" panose="020B0604020202020204" pitchFamily="34" charset="0"/>
              <a:buChar char="•"/>
            </a:pPr>
            <a:r>
              <a:rPr lang="en-GB" sz="1400" dirty="0">
                <a:solidFill>
                  <a:schemeClr val="tx1"/>
                </a:solidFill>
                <a:latin typeface="Sassoon Penpals" panose="02000400000000000000" pitchFamily="50" charset="0"/>
              </a:rPr>
              <a:t>Show asymmetry and symmetry in their actions and will be able to turn round on a lateral axis (cartwheel). </a:t>
            </a:r>
          </a:p>
          <a:p>
            <a:pPr marL="285750" indent="-285750">
              <a:spcAft>
                <a:spcPts val="100"/>
              </a:spcAft>
              <a:buFont typeface="Arial" panose="020B0604020202020204" pitchFamily="34" charset="0"/>
              <a:buChar char="•"/>
            </a:pPr>
            <a:r>
              <a:rPr lang="en-GB" sz="1400" dirty="0">
                <a:solidFill>
                  <a:schemeClr val="tx1"/>
                </a:solidFill>
                <a:latin typeface="Sassoon Penpals" panose="02000400000000000000" pitchFamily="50" charset="0"/>
              </a:rPr>
              <a:t>Demonstrate gymnastic activities for warming up and describe the effect that exercise has on their bodies.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5018747" y="6558098"/>
            <a:ext cx="3847501" cy="2728139"/>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reacts at different times and how this affects performance.</a:t>
            </a:r>
          </a:p>
          <a:p>
            <a:pPr>
              <a:spcAft>
                <a:spcPts val="600"/>
              </a:spcAft>
            </a:pPr>
            <a:r>
              <a:rPr lang="en-GB" sz="1400" dirty="0">
                <a:solidFill>
                  <a:schemeClr val="tx1"/>
                </a:solidFill>
                <a:latin typeface="Sassoon Penpals" panose="02000400000000000000" pitchFamily="50" charset="0"/>
              </a:rPr>
              <a:t>Explain why exercise is good for your health.</a:t>
            </a:r>
          </a:p>
          <a:p>
            <a:pPr>
              <a:spcAft>
                <a:spcPts val="600"/>
              </a:spcAft>
            </a:pPr>
            <a:r>
              <a:rPr lang="en-GB" sz="1400" dirty="0">
                <a:solidFill>
                  <a:schemeClr val="tx1"/>
                </a:solidFill>
                <a:latin typeface="Sassoon Penpals" panose="02000400000000000000" pitchFamily="50" charset="0"/>
              </a:rPr>
              <a:t>Know some reasons for warming up and cooling 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5035294" y="4896346"/>
            <a:ext cx="3847500" cy="15110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performances, giving ideas for improvements.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Modify their use of skills or techniques to achieve a better result.</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720865" y="8219851"/>
            <a:ext cx="2015024" cy="963757"/>
          </a:xfrm>
          <a:prstGeom prst="rect">
            <a:avLst/>
          </a:prstGeom>
        </p:spPr>
      </p:pic>
      <p:sp>
        <p:nvSpPr>
          <p:cNvPr id="18" name="Rounded Rectangle 48">
            <a:extLst>
              <a:ext uri="{FF2B5EF4-FFF2-40B4-BE49-F238E27FC236}">
                <a16:creationId xmlns:a16="http://schemas.microsoft.com/office/drawing/2014/main" id="{4C4B48B0-F447-40F2-A85B-3E210DFBD8D7}"/>
              </a:ext>
            </a:extLst>
          </p:cNvPr>
          <p:cNvSpPr/>
          <p:nvPr/>
        </p:nvSpPr>
        <p:spPr>
          <a:xfrm>
            <a:off x="5018747" y="864301"/>
            <a:ext cx="3847499" cy="21788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00"/>
              </a:spcAft>
              <a:defRPr/>
            </a:pPr>
            <a:r>
              <a:rPr lang="en-GB" sz="2400" b="1" u="sng" dirty="0">
                <a:solidFill>
                  <a:schemeClr val="tx1"/>
                </a:solidFill>
                <a:latin typeface="Sassoon Penpals" panose="02000400000000000000" pitchFamily="50" charset="0"/>
              </a:rPr>
              <a:t>Skills continued</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1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Shapes and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1, 2, 3 and 4- point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Balances on apparatus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Balances with and against a partner. Pike, tuck, star, straight, straddle shapes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Front and back support.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204F9090-0D6A-4D33-BEC8-E892B9A86F20}"/>
              </a:ext>
            </a:extLst>
          </p:cNvPr>
          <p:cNvSpPr/>
          <p:nvPr/>
        </p:nvSpPr>
        <p:spPr>
          <a:xfrm>
            <a:off x="9080050" y="4469700"/>
            <a:ext cx="3536968" cy="233504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 sequence of 6-8 actions on floor and apparatus showing changes of level, speed and direction and hold balances on small body parts without support.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asymmetry and symmetry in their actions and will be able to turn round on a lateral axis (e.g. cartwheel).</a:t>
            </a:r>
          </a:p>
          <a:p>
            <a:pPr>
              <a:spcAft>
                <a:spcPts val="200"/>
              </a:spcAft>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105DB382-31B8-40F5-8AE5-345094910B4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551443"/>
            <a:ext cx="670476" cy="484412"/>
          </a:xfrm>
          <a:prstGeom prst="rect">
            <a:avLst/>
          </a:prstGeom>
        </p:spPr>
      </p:pic>
    </p:spTree>
    <p:extLst>
      <p:ext uri="{BB962C8B-B14F-4D97-AF65-F5344CB8AC3E}">
        <p14:creationId xmlns:p14="http://schemas.microsoft.com/office/powerpoint/2010/main" val="2944079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Gymnastics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940613" y="7104185"/>
            <a:ext cx="3729838" cy="229307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15458" y="879389"/>
            <a:ext cx="4756395" cy="85178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Acquiring and Developing Skills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Select ideas to compose specific sequences of movements, shapes and balances.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Adapt their sequences to fit new criteria or suggestions.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Perform jumps, shapes and balances fluently and with control.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Confidently develop the placement of their body parts in balances, recognising the position of their centre of gravity and where it should be in relation to the base of the balance.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Confidently use equipment to vault in a variety of ways.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Apply skills and techniques consistently.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strength, technique and flexibility throughout performances.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Combine equipment with movement to create sequences.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Rolls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Forward roll from standing, straddle forward roll, tucked backward roll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Backward roll to straddle</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Pike forward roll</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tuck jump, jumping jack, star jump, straddle jump, pike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half-turn, straight jump full-turn,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Cat leap, cat leap half-turn</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Stag jump, s</a:t>
            </a:r>
            <a:r>
              <a:rPr kumimoji="0" lang="en-GB" sz="1400" b="0" i="0" u="none" strike="noStrike" kern="1200" cap="none" spc="0" normalizeH="0" baseline="0" noProof="0" dirty="0" err="1">
                <a:ln>
                  <a:noFill/>
                </a:ln>
                <a:solidFill>
                  <a:prstClr val="black"/>
                </a:solidFill>
                <a:effectLst/>
                <a:uLnTx/>
                <a:uFillTx/>
                <a:latin typeface="Sassoon Penpals" panose="02000400000000000000" pitchFamily="50" charset="0"/>
                <a:ea typeface="+mn-ea"/>
                <a:cs typeface="+mn-cs"/>
              </a:rPr>
              <a:t>plit</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leap</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Hurdle step onto springboard, squat on 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Star jump off, tuck jump off, straddle jump off, pike jump off.</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Straddle on 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Squat through vault.</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Handstands and cartwheels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Lunge into handstand, lunge into cartwheel.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Lunge into round-off</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Travelling and linking actions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Tiptoe, step, jump and hop, hopscotch, skipping, c</a:t>
            </a:r>
            <a:r>
              <a:rPr lang="en-GB" sz="1400" dirty="0" err="1">
                <a:solidFill>
                  <a:schemeClr val="tx1"/>
                </a:solidFill>
                <a:latin typeface="Sassoon Penpals" panose="02000400000000000000" pitchFamily="50" charset="0"/>
              </a:rPr>
              <a:t>hassis</a:t>
            </a:r>
            <a:r>
              <a:rPr lang="en-GB" sz="1400" dirty="0">
                <a:solidFill>
                  <a:schemeClr val="tx1"/>
                </a:solidFill>
                <a:latin typeface="Sassoon Penpals" panose="02000400000000000000" pitchFamily="50" charset="0"/>
              </a:rPr>
              <a:t> steps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Straight jump half turn, straight jump full turn</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Cat leap, cat leap half turn, pivot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065639" y="2987678"/>
            <a:ext cx="3656330" cy="15110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own longer, more complex sequences in time to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perform and apply skills and techniques with accuracy and control.</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915755" y="1066802"/>
            <a:ext cx="3748154" cy="293076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End Points of Learning</a:t>
            </a:r>
          </a:p>
          <a:p>
            <a:r>
              <a:rPr lang="en-GB" sz="1400" b="1" dirty="0">
                <a:solidFill>
                  <a:schemeClr val="tx1"/>
                </a:solidFill>
                <a:latin typeface="Sassoon Penpals" panose="02000400000000000000" pitchFamily="50" charset="0"/>
              </a:rPr>
              <a:t>Pupils making a good level of progress will be able to:</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Adapt existing skills and use more complex apparatus.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Perform complex balances e.g. head/handstand and move into and out of balances in a controlled way.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Compose a sequence independently and analyse a performance, demonstrating sound knowledge and understanding.</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Lead a warm-up and demonstrate all round safe practice.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5065640" y="6558098"/>
            <a:ext cx="3656332" cy="2839163"/>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Know and understand the reasons for warming up and cooling down.</a:t>
            </a:r>
          </a:p>
          <a:p>
            <a:pPr>
              <a:spcAft>
                <a:spcPts val="600"/>
              </a:spcAft>
            </a:pPr>
            <a:r>
              <a:rPr lang="en-GB" sz="1400" dirty="0">
                <a:solidFill>
                  <a:schemeClr val="tx1"/>
                </a:solidFill>
                <a:latin typeface="Sassoon Penpals" panose="02000400000000000000" pitchFamily="50" charset="0"/>
              </a:rPr>
              <a:t>Explain some safety principles when preparing for and during exercise.</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5082186" y="4649431"/>
            <a:ext cx="3656331" cy="17579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and use criteria to evaluate own and others’ performances.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why they have used particular skills or techniques, and the effect they have had on their performance.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884985" y="8219853"/>
            <a:ext cx="1914903" cy="963757"/>
          </a:xfrm>
          <a:prstGeom prst="rect">
            <a:avLst/>
          </a:prstGeom>
        </p:spPr>
      </p:pic>
      <p:sp>
        <p:nvSpPr>
          <p:cNvPr id="18" name="Rounded Rectangle 48">
            <a:extLst>
              <a:ext uri="{FF2B5EF4-FFF2-40B4-BE49-F238E27FC236}">
                <a16:creationId xmlns:a16="http://schemas.microsoft.com/office/drawing/2014/main" id="{4C4B48B0-F447-40F2-A85B-3E210DFBD8D7}"/>
              </a:ext>
            </a:extLst>
          </p:cNvPr>
          <p:cNvSpPr/>
          <p:nvPr/>
        </p:nvSpPr>
        <p:spPr>
          <a:xfrm>
            <a:off x="5065640" y="864302"/>
            <a:ext cx="3656330" cy="19726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00"/>
              </a:spcAft>
              <a:defRPr/>
            </a:pPr>
            <a:r>
              <a:rPr lang="en-GB" sz="2400" b="1" u="sng" dirty="0">
                <a:solidFill>
                  <a:schemeClr val="tx1"/>
                </a:solidFill>
                <a:latin typeface="Sassoon Penpals" panose="02000400000000000000" pitchFamily="50" charset="0"/>
              </a:rPr>
              <a:t>Skills continued</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1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Shapes and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1, 2, 3 and 4- point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Balances on apparatus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Part body weight partner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Pike, tuck, star, straight, straddle shapes.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Front and back support.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6D74D2CE-0199-4FF4-8D76-B61011D4AC1F}"/>
              </a:ext>
            </a:extLst>
          </p:cNvPr>
          <p:cNvSpPr/>
          <p:nvPr/>
        </p:nvSpPr>
        <p:spPr>
          <a:xfrm>
            <a:off x="8970926" y="4150612"/>
            <a:ext cx="3692984" cy="2824619"/>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100"/>
              </a:spcAft>
              <a:buFont typeface="Arial" panose="020B0604020202020204" pitchFamily="34" charset="0"/>
              <a:buChar char="•"/>
            </a:pPr>
            <a:r>
              <a:rPr lang="en-GB" sz="1400" dirty="0">
                <a:solidFill>
                  <a:schemeClr val="tx1"/>
                </a:solidFill>
                <a:latin typeface="Sassoon Penpals" panose="02000400000000000000" pitchFamily="50" charset="0"/>
              </a:rPr>
              <a:t>Perform a sequence of 6-8 actions on floor and apparatus showing changes of level, speed and direction and hold balances on small body parts without support.</a:t>
            </a:r>
          </a:p>
          <a:p>
            <a:pPr marL="285750" indent="-285750">
              <a:spcAft>
                <a:spcPts val="100"/>
              </a:spcAft>
              <a:buFont typeface="Arial" panose="020B0604020202020204" pitchFamily="34" charset="0"/>
              <a:buChar char="•"/>
            </a:pPr>
            <a:r>
              <a:rPr lang="en-GB" sz="1400" dirty="0">
                <a:solidFill>
                  <a:schemeClr val="tx1"/>
                </a:solidFill>
                <a:latin typeface="Sassoon Penpals" panose="02000400000000000000" pitchFamily="50" charset="0"/>
              </a:rPr>
              <a:t>Show asymmetry and symmetry in their actions and will be able to turn round on a lateral axis (cartwheel). </a:t>
            </a:r>
          </a:p>
          <a:p>
            <a:pPr marL="285750" indent="-285750">
              <a:spcAft>
                <a:spcPts val="100"/>
              </a:spcAft>
              <a:buFont typeface="Arial" panose="020B0604020202020204" pitchFamily="34" charset="0"/>
              <a:buChar char="•"/>
            </a:pPr>
            <a:r>
              <a:rPr lang="en-GB" sz="1400" dirty="0">
                <a:solidFill>
                  <a:schemeClr val="tx1"/>
                </a:solidFill>
                <a:latin typeface="Sassoon Penpals" panose="02000400000000000000" pitchFamily="50" charset="0"/>
              </a:rPr>
              <a:t>Demonstrate gymnastic activities for warming up and describe the effect that exercise has on their bodies.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1138B931-4CF8-47EA-8245-7F776ECABE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29869" y="4195843"/>
            <a:ext cx="670476" cy="484412"/>
          </a:xfrm>
          <a:prstGeom prst="rect">
            <a:avLst/>
          </a:prstGeom>
        </p:spPr>
      </p:pic>
    </p:spTree>
    <p:extLst>
      <p:ext uri="{BB962C8B-B14F-4D97-AF65-F5344CB8AC3E}">
        <p14:creationId xmlns:p14="http://schemas.microsoft.com/office/powerpoint/2010/main" val="780320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Gymnastics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838887" y="6904892"/>
            <a:ext cx="3831563" cy="23916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15459" y="879389"/>
            <a:ext cx="4632388" cy="8436098"/>
          </a:xfrm>
          <a:prstGeom prst="roundRect">
            <a:avLst>
              <a:gd name="adj" fmla="val 4362"/>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Acquiring and Developing Skills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Create their own complex sequences involving the full range of actions and movements</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travelling, balancing, holding shapes, jumping, leaping, swinging, vaulting and stretching.</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Demonstrate precise and controlled placement of body parts in their actions, shapes and balances.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Confidently use equipment to vault and incorporate this into sequences.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Apply skills and techniques consistently, showing precision and control.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Develop strength, technique and flexibility throughout performances.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Rolls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Forward roll from standing, straddle forward roll, tucked backward roll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Backward roll to straddle, pike forward roll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Dive forward roll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Backward roll to standing pike</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Pike backward roll.</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tuck jump, jumping jack, star jump, straddle jump, pike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Straight jump half-turn, straight jump full-turn,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Cat leap, cat leap half-turn, cat leap full-turn</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Stag jump, s</a:t>
            </a:r>
            <a:r>
              <a:rPr kumimoji="0" lang="en-GB" sz="1400" b="0" i="0" u="none" strike="noStrike" kern="1200" cap="none" spc="0" normalizeH="0" baseline="0" noProof="0" dirty="0" err="1">
                <a:ln>
                  <a:noFill/>
                </a:ln>
                <a:solidFill>
                  <a:prstClr val="black"/>
                </a:solidFill>
                <a:effectLst/>
                <a:uLnTx/>
                <a:uFillTx/>
                <a:latin typeface="Sassoon Penpals" panose="02000400000000000000" pitchFamily="50" charset="0"/>
                <a:ea typeface="+mn-ea"/>
                <a:cs typeface="+mn-cs"/>
              </a:rPr>
              <a:t>plit</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leap</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Hurdle step onto springboard, squat on 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Star jump off, tuck jump off, straddle jump off, pike jump off.</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Straddle on vault, s</a:t>
            </a: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quat through vault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Straddle over vault.</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Handstands and cartwheels </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Lunge into cartwheel.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Lunge into round-off</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Hurdle step, hurdle step into cartwheel, hurdle step into round-off.</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Travelling and linking actions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Tiptoe, step, jump and hop, hopscotch, skipping, c</a:t>
            </a:r>
            <a:r>
              <a:rPr lang="en-GB" sz="1400" dirty="0" err="1">
                <a:solidFill>
                  <a:schemeClr val="tx1"/>
                </a:solidFill>
                <a:latin typeface="Sassoon Penpals" panose="02000400000000000000" pitchFamily="50" charset="0"/>
              </a:rPr>
              <a:t>hassis</a:t>
            </a:r>
            <a:r>
              <a:rPr lang="en-GB" sz="1400" dirty="0">
                <a:solidFill>
                  <a:schemeClr val="tx1"/>
                </a:solidFill>
                <a:latin typeface="Sassoon Penpals" panose="02000400000000000000" pitchFamily="50" charset="0"/>
              </a:rPr>
              <a:t> steps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Straight jump half turn, straight jump full turn</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Cat leap, cat leap half turn, cat leap full-turn, pivot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a:p>
            <a:pPr marR="0" lvl="0" algn="l" defTabSz="457200" rtl="0" eaLnBrk="1" fontAlgn="auto" latinLnBrk="0" hangingPunct="1">
              <a:lnSpc>
                <a:spcPct val="100000"/>
              </a:lnSpc>
              <a:spcBef>
                <a:spcPts val="0"/>
              </a:spcBef>
              <a:spcAft>
                <a:spcPts val="200"/>
              </a:spcAft>
              <a:buClrTx/>
              <a:buSzTx/>
              <a:tabLst/>
              <a:defRP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866347" y="2987678"/>
            <a:ext cx="3847499" cy="22056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actions to create a complex sequence using a full range of movement that displays different agilities, performed in time to music.</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a variety of skills and techniques confidently, consistently and with precision.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record their peers’ performances, and evaluate these.</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832346" y="1066802"/>
            <a:ext cx="3831563" cy="29542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End Points of Learning</a:t>
            </a:r>
          </a:p>
          <a:p>
            <a:r>
              <a:rPr lang="en-GB" sz="1400" b="1" dirty="0">
                <a:solidFill>
                  <a:schemeClr val="tx1"/>
                </a:solidFill>
                <a:latin typeface="Sassoon Penpals" panose="02000400000000000000" pitchFamily="50" charset="0"/>
              </a:rPr>
              <a:t>Pupils making a good level of progress will be able to:</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Adapt existing skills and use more complex apparatus.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Perform complex balances e.g. head/handstand and move into and out of balances in a controlled way.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Compose a sequence independently and analyse a performance, demonstrating sound knowledge and understanding.</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Lead a warm-up and demonstrate all round safe practice.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866348" y="6473169"/>
            <a:ext cx="3847501" cy="2813068"/>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400"/>
              </a:spcAft>
            </a:pPr>
            <a:r>
              <a:rPr lang="en-GB" sz="1400" dirty="0">
                <a:solidFill>
                  <a:schemeClr val="tx1"/>
                </a:solidFill>
                <a:latin typeface="Sassoon Penpals" panose="02000400000000000000" pitchFamily="50" charset="0"/>
              </a:rPr>
              <a:t>Understand the importance of arming up and cooling down.</a:t>
            </a:r>
          </a:p>
          <a:p>
            <a:pPr>
              <a:spcAft>
                <a:spcPts val="400"/>
              </a:spcAft>
            </a:pPr>
            <a:r>
              <a:rPr lang="en-GB" sz="1400" dirty="0">
                <a:solidFill>
                  <a:schemeClr val="tx1"/>
                </a:solidFill>
                <a:latin typeface="Sassoon Penpals" panose="02000400000000000000" pitchFamily="50" charset="0"/>
              </a:rPr>
              <a:t>Carry out warm ups and cool downs safely and effectively.</a:t>
            </a:r>
          </a:p>
          <a:p>
            <a:pPr>
              <a:spcAft>
                <a:spcPts val="400"/>
              </a:spcAft>
            </a:pPr>
            <a:r>
              <a:rPr lang="en-GB" sz="1400" dirty="0">
                <a:solidFill>
                  <a:schemeClr val="tx1"/>
                </a:solidFill>
                <a:latin typeface="Sassoon Penpals" panose="02000400000000000000" pitchFamily="50" charset="0"/>
              </a:rPr>
              <a:t>Understand why exercise is good for health, fitness and wellbeing.</a:t>
            </a:r>
          </a:p>
          <a:p>
            <a:pPr>
              <a:spcAft>
                <a:spcPts val="400"/>
              </a:spcAft>
            </a:pPr>
            <a:r>
              <a:rPr lang="en-GB" sz="1400" dirty="0">
                <a:solidFill>
                  <a:schemeClr val="tx1"/>
                </a:solidFill>
                <a:latin typeface="Sassoon Penpals" panose="02000400000000000000" pitchFamily="50" charset="0"/>
              </a:rPr>
              <a:t>Know ways they can become healthier.</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866346" y="5333150"/>
            <a:ext cx="3847500" cy="10001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Thoroughly evaluate their own and others’ work, suggesting thoughtful and appropriate improvements</a:t>
            </a: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902159" y="8323385"/>
            <a:ext cx="1798558" cy="860225"/>
          </a:xfrm>
          <a:prstGeom prst="rect">
            <a:avLst/>
          </a:prstGeom>
        </p:spPr>
      </p:pic>
      <p:sp>
        <p:nvSpPr>
          <p:cNvPr id="18" name="Rounded Rectangle 48">
            <a:extLst>
              <a:ext uri="{FF2B5EF4-FFF2-40B4-BE49-F238E27FC236}">
                <a16:creationId xmlns:a16="http://schemas.microsoft.com/office/drawing/2014/main" id="{4C4B48B0-F447-40F2-A85B-3E210DFBD8D7}"/>
              </a:ext>
            </a:extLst>
          </p:cNvPr>
          <p:cNvSpPr/>
          <p:nvPr/>
        </p:nvSpPr>
        <p:spPr>
          <a:xfrm>
            <a:off x="4866348" y="864301"/>
            <a:ext cx="3847499" cy="20148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00"/>
              </a:spcAft>
              <a:defRPr/>
            </a:pPr>
            <a:r>
              <a:rPr lang="en-GB" sz="2400" b="1" u="sng" dirty="0">
                <a:solidFill>
                  <a:schemeClr val="tx1"/>
                </a:solidFill>
                <a:latin typeface="Sassoon Penpals" panose="02000400000000000000" pitchFamily="50" charset="0"/>
              </a:rPr>
              <a:t>Skills continued</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1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Shapes and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1, 2, 3 and 4- point balances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Balances on apparatus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technique, control and complexity of part-weight partner balances. Group formations. Pike, tuck, star, straight, straddle shapes.</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Front and back support.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B59EA6FD-8EE8-4747-AD23-E5CCEAFCEEC3}"/>
              </a:ext>
            </a:extLst>
          </p:cNvPr>
          <p:cNvSpPr/>
          <p:nvPr/>
        </p:nvSpPr>
        <p:spPr>
          <a:xfrm>
            <a:off x="8838887" y="4223517"/>
            <a:ext cx="3831563" cy="251725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Adapt existing skills and use more complex apparatus.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Perform complex balances e.g. head/handstand and move into and out of balances in a controlled way.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Compose a sequence independently and analyse a performance, demonstrating sound knowledge and understanding.</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Lead a warm-up and demonstrate all round safe practice.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47F47829-84D8-4A73-9456-309F658CE13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80669" y="4310143"/>
            <a:ext cx="670476" cy="484412"/>
          </a:xfrm>
          <a:prstGeom prst="rect">
            <a:avLst/>
          </a:prstGeom>
        </p:spPr>
      </p:pic>
    </p:spTree>
    <p:extLst>
      <p:ext uri="{BB962C8B-B14F-4D97-AF65-F5344CB8AC3E}">
        <p14:creationId xmlns:p14="http://schemas.microsoft.com/office/powerpoint/2010/main" val="2187726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800497" y="2792605"/>
            <a:ext cx="9180188" cy="4015991"/>
            <a:chOff x="352697" y="2321004"/>
            <a:chExt cx="9180188" cy="4015992"/>
          </a:xfrm>
        </p:grpSpPr>
        <p:sp>
          <p:nvSpPr>
            <p:cNvPr id="26" name="Rectangle 25"/>
            <p:cNvSpPr/>
            <p:nvPr/>
          </p:nvSpPr>
          <p:spPr>
            <a:xfrm>
              <a:off x="352697" y="2321004"/>
              <a:ext cx="9180188" cy="221599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Dance</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2791" y="4536996"/>
              <a:ext cx="1800000" cy="1800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75081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Early Years - Dance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Dance Skills</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Join a range of different movements together.</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Change the speed of their actions.</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Change the style of their movements.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a short movement phrase which demonstrates their own ideas.</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602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Control the body when performing a sequence of movements.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94288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good control and co-ordination in large and small movements.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Move confidently in a range of ways, safely negotiating space.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Handle equipment safely and with care.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the importance of good health, physical exercise and a healthy diet.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Will copy, repeat and explore simple skills and actions with basic control and coordination.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Start to link these skills and actions in ways relevant to activities.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and comment on their own and others’ actions.</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858000"/>
            <a:ext cx="4016502" cy="2438577"/>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when still and when exercising</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399"/>
            <a:ext cx="4029898" cy="28584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Talk about what they have done.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others have done.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Tree>
    <p:extLst>
      <p:ext uri="{BB962C8B-B14F-4D97-AF65-F5344CB8AC3E}">
        <p14:creationId xmlns:p14="http://schemas.microsoft.com/office/powerpoint/2010/main" val="624816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Dance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32916" y="4399072"/>
            <a:ext cx="3701355" cy="503540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268683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Dance Skills</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Copy and repeat actions.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Put a sequence of actions together to create a motif.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Vary the speed of their actions.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simple choreographic devices such as unison, canon and mirroring.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improvise independently to create a simple dance.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184582" y="3999366"/>
            <a:ext cx="3988189" cy="26868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using a range of actions and body parts with some coordination.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perform learnt skills with some control.</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310996" y="1066800"/>
            <a:ext cx="4306021" cy="45133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aware of the need for safety and body changes during activity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Explore and perform basic actions in response to teacher led stimuli.</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link basic actions appropriately e.g. travel, turn and gesture with some fluency and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watch others and discuss what was good in their performance together.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dance routines in pairs set by an adult and follow and mirror actions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Respond imaginatively to stimuli with control, co-ordination and some fluency, linking actions to create a dance phase.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Discuss and compare performance with adults and other learners.</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32916" y="1066800"/>
            <a:ext cx="3701355" cy="2998507"/>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before and after exercise.</a:t>
            </a:r>
          </a:p>
          <a:p>
            <a:pPr>
              <a:spcAft>
                <a:spcPts val="600"/>
              </a:spcAft>
            </a:pPr>
            <a:r>
              <a:rPr lang="en-GB" sz="1400" dirty="0">
                <a:solidFill>
                  <a:schemeClr val="tx1"/>
                </a:solidFill>
                <a:latin typeface="Sassoon Penpals" panose="02000400000000000000" pitchFamily="50" charset="0"/>
              </a:rPr>
              <a:t>Carry and place equipment safely.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184582" y="6898716"/>
            <a:ext cx="3988189" cy="253576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Watch and describe performances.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say how they could improve.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233569" y="2672208"/>
            <a:ext cx="2100047" cy="1081427"/>
          </a:xfrm>
          <a:prstGeom prst="rect">
            <a:avLst/>
          </a:prstGeom>
        </p:spPr>
      </p:pic>
      <p:sp>
        <p:nvSpPr>
          <p:cNvPr id="15" name="Rounded Rectangle 48">
            <a:extLst>
              <a:ext uri="{FF2B5EF4-FFF2-40B4-BE49-F238E27FC236}">
                <a16:creationId xmlns:a16="http://schemas.microsoft.com/office/drawing/2014/main" id="{A1199F0E-0C65-489B-8BAF-91BBA611A634}"/>
              </a:ext>
            </a:extLst>
          </p:cNvPr>
          <p:cNvSpPr/>
          <p:nvPr/>
        </p:nvSpPr>
        <p:spPr>
          <a:xfrm>
            <a:off x="8352706" y="5733225"/>
            <a:ext cx="4306021" cy="370125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 good control and co-ordination in large and small movements.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Move confidently in a range of ways, safely negotiating space.</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Handle equipment safely and with care.</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Know the importance of good health, physical exercise and a healthy diet.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Will copy, repeat and explore simple skills and actions with basic control and coordination.</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Start to link these skills and actions in ways relevant to activities.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Describe and comment on their own and others’ actions.</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71193AE8-7164-47ED-B03E-0F2D46B5D1C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5783343"/>
            <a:ext cx="670476" cy="484412"/>
          </a:xfrm>
          <a:prstGeom prst="rect">
            <a:avLst/>
          </a:prstGeom>
        </p:spPr>
      </p:pic>
    </p:spTree>
    <p:extLst>
      <p:ext uri="{BB962C8B-B14F-4D97-AF65-F5344CB8AC3E}">
        <p14:creationId xmlns:p14="http://schemas.microsoft.com/office/powerpoint/2010/main" val="392315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endParaRPr lang="en-GB" sz="3600" b="1"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81854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u="sng" dirty="0">
                <a:solidFill>
                  <a:srgbClr val="FF0000"/>
                </a:solidFill>
                <a:latin typeface="Comic Sans MS" panose="030F0702030302020204" pitchFamily="66" charset="0"/>
              </a:rPr>
              <a:t>I will widen my art vocabulary as I become exposed to and encouraged to use the following words;</a:t>
            </a:r>
            <a:endParaRPr lang="en-GB" sz="1600" b="1" u="sng" dirty="0">
              <a:solidFill>
                <a:schemeClr val="tx1"/>
              </a:solidFill>
              <a:latin typeface="Comic Sans MS" panose="030F0702030302020204" pitchFamily="66" charset="0"/>
            </a:endParaRP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Tuck, straddle</a:t>
            </a:r>
          </a:p>
          <a:p>
            <a:pPr>
              <a:spcAft>
                <a:spcPts val="600"/>
              </a:spcAft>
            </a:pPr>
            <a:r>
              <a:rPr lang="en-GB" sz="1400" dirty="0">
                <a:solidFill>
                  <a:schemeClr val="tx1"/>
                </a:solidFill>
                <a:latin typeface="Comic Sans MS" panose="030F0702030302020204" pitchFamily="66" charset="0"/>
              </a:rPr>
              <a:t>Star</a:t>
            </a:r>
          </a:p>
          <a:p>
            <a:pPr>
              <a:spcAft>
                <a:spcPts val="600"/>
              </a:spcAft>
            </a:pPr>
            <a:r>
              <a:rPr lang="en-GB" sz="1400" dirty="0">
                <a:solidFill>
                  <a:schemeClr val="tx1"/>
                </a:solidFill>
                <a:latin typeface="Comic Sans MS" panose="030F0702030302020204" pitchFamily="66" charset="0"/>
              </a:rPr>
              <a:t>Shape</a:t>
            </a:r>
          </a:p>
          <a:p>
            <a:pPr>
              <a:spcAft>
                <a:spcPts val="600"/>
              </a:spcAft>
            </a:pPr>
            <a:r>
              <a:rPr lang="en-GB" sz="1400" dirty="0">
                <a:solidFill>
                  <a:schemeClr val="tx1"/>
                </a:solidFill>
                <a:latin typeface="Comic Sans MS" panose="030F0702030302020204" pitchFamily="66" charset="0"/>
              </a:rPr>
              <a:t>Curl</a:t>
            </a:r>
          </a:p>
          <a:p>
            <a:pPr>
              <a:spcAft>
                <a:spcPts val="600"/>
              </a:spcAft>
            </a:pPr>
            <a:r>
              <a:rPr lang="en-GB" sz="1400" dirty="0">
                <a:solidFill>
                  <a:schemeClr val="tx1"/>
                </a:solidFill>
                <a:latin typeface="Comic Sans MS" panose="030F0702030302020204" pitchFamily="66" charset="0"/>
              </a:rPr>
              <a:t>Roll</a:t>
            </a:r>
          </a:p>
          <a:p>
            <a:pPr>
              <a:spcAft>
                <a:spcPts val="600"/>
              </a:spcAft>
            </a:pPr>
            <a:r>
              <a:rPr lang="en-GB" sz="1400" dirty="0">
                <a:solidFill>
                  <a:schemeClr val="tx1"/>
                </a:solidFill>
                <a:latin typeface="Comic Sans MS" panose="030F0702030302020204" pitchFamily="66" charset="0"/>
              </a:rPr>
              <a:t>Position</a:t>
            </a:r>
          </a:p>
          <a:p>
            <a:pPr>
              <a:spcAft>
                <a:spcPts val="600"/>
              </a:spcAft>
            </a:pPr>
            <a:r>
              <a:rPr lang="en-GB" sz="1400" dirty="0">
                <a:solidFill>
                  <a:schemeClr val="tx1"/>
                </a:solidFill>
                <a:latin typeface="Comic Sans MS" panose="030F0702030302020204" pitchFamily="66" charset="0"/>
              </a:rPr>
              <a:t>Balance, jump </a:t>
            </a:r>
          </a:p>
          <a:p>
            <a:pPr>
              <a:spcAft>
                <a:spcPts val="600"/>
              </a:spcAft>
            </a:pPr>
            <a:r>
              <a:rPr lang="en-GB" sz="1400" dirty="0">
                <a:solidFill>
                  <a:schemeClr val="tx1"/>
                </a:solidFill>
                <a:latin typeface="Comic Sans MS" panose="030F0702030302020204" pitchFamily="66" charset="0"/>
              </a:rPr>
              <a:t>Travelling - slither, gallop, shuffle, roll, crawl</a:t>
            </a:r>
          </a:p>
          <a:p>
            <a:pPr>
              <a:spcAft>
                <a:spcPts val="600"/>
              </a:spcAft>
            </a:pPr>
            <a:r>
              <a:rPr lang="en-GB" sz="1400" dirty="0">
                <a:solidFill>
                  <a:schemeClr val="tx1"/>
                </a:solidFill>
                <a:latin typeface="Comic Sans MS" panose="030F0702030302020204" pitchFamily="66" charset="0"/>
              </a:rPr>
              <a:t>Actions - lead, follow copy</a:t>
            </a:r>
          </a:p>
          <a:p>
            <a:pPr>
              <a:spcAft>
                <a:spcPts val="600"/>
              </a:spcAft>
            </a:pPr>
            <a:r>
              <a:rPr lang="en-GB" sz="1400" dirty="0">
                <a:solidFill>
                  <a:schemeClr val="tx1"/>
                </a:solidFill>
                <a:latin typeface="Comic Sans MS" panose="030F0702030302020204" pitchFamily="66" charset="0"/>
              </a:rPr>
              <a:t>Co-operation - share, wait, before, after.</a:t>
            </a:r>
          </a:p>
          <a:p>
            <a:pPr>
              <a:spcAft>
                <a:spcPts val="600"/>
              </a:spcAft>
            </a:pPr>
            <a:r>
              <a:rPr lang="en-GB" sz="1400" dirty="0">
                <a:solidFill>
                  <a:schemeClr val="tx1"/>
                </a:solidFill>
                <a:latin typeface="Comic Sans MS" panose="030F0702030302020204" pitchFamily="66" charset="0"/>
              </a:rPr>
              <a:t>Direction – forwards, backwards</a:t>
            </a:r>
          </a:p>
          <a:p>
            <a:pPr>
              <a:spcAft>
                <a:spcPts val="600"/>
              </a:spcAft>
            </a:pPr>
            <a:r>
              <a:rPr lang="en-GB" sz="1400" dirty="0">
                <a:solidFill>
                  <a:schemeClr val="tx1"/>
                </a:solidFill>
                <a:latin typeface="Comic Sans MS" panose="030F0702030302020204" pitchFamily="66" charset="0"/>
              </a:rPr>
              <a:t>Body actions e.g. stretching, curling, reaching, twisting, turning</a:t>
            </a:r>
          </a:p>
          <a:p>
            <a:pPr>
              <a:spcAft>
                <a:spcPts val="600"/>
              </a:spcAft>
            </a:pPr>
            <a:r>
              <a:rPr lang="en-GB" sz="1400" dirty="0">
                <a:solidFill>
                  <a:schemeClr val="tx1"/>
                </a:solidFill>
                <a:latin typeface="Comic Sans MS" panose="030F0702030302020204" pitchFamily="66" charset="0"/>
              </a:rPr>
              <a:t>Movement - strong, gentle, heavy, floppy</a:t>
            </a:r>
          </a:p>
          <a:p>
            <a:pPr>
              <a:spcAft>
                <a:spcPts val="600"/>
              </a:spcAft>
            </a:pPr>
            <a:r>
              <a:rPr lang="en-GB" sz="1400" dirty="0">
                <a:solidFill>
                  <a:schemeClr val="tx1"/>
                </a:solidFill>
                <a:latin typeface="Comic Sans MS" panose="030F0702030302020204" pitchFamily="66" charset="0"/>
              </a:rPr>
              <a:t>Space - between, through, above</a:t>
            </a:r>
          </a:p>
          <a:p>
            <a:pPr>
              <a:spcAft>
                <a:spcPts val="600"/>
              </a:spcAft>
            </a:pPr>
            <a:r>
              <a:rPr lang="en-GB" sz="1400" dirty="0">
                <a:solidFill>
                  <a:schemeClr val="tx1"/>
                </a:solidFill>
                <a:latin typeface="Comic Sans MS" panose="030F0702030302020204" pitchFamily="66" charset="0"/>
              </a:rPr>
              <a:t>Walking, running</a:t>
            </a:r>
          </a:p>
          <a:p>
            <a:pPr>
              <a:spcAft>
                <a:spcPts val="600"/>
              </a:spcAft>
            </a:pPr>
            <a:r>
              <a:rPr lang="en-GB" sz="1400" dirty="0">
                <a:solidFill>
                  <a:schemeClr val="tx1"/>
                </a:solidFill>
                <a:latin typeface="Comic Sans MS" panose="030F0702030302020204" pitchFamily="66" charset="0"/>
              </a:rPr>
              <a:t>Fast, slow</a:t>
            </a:r>
          </a:p>
          <a:p>
            <a:pPr>
              <a:spcAft>
                <a:spcPts val="600"/>
              </a:spcAft>
            </a:pPr>
            <a:r>
              <a:rPr lang="en-GB" sz="1400" dirty="0">
                <a:solidFill>
                  <a:schemeClr val="tx1"/>
                </a:solidFill>
                <a:latin typeface="Comic Sans MS" panose="030F0702030302020204" pitchFamily="66" charset="0"/>
              </a:rPr>
              <a:t>Catching, throwing, kicking, patting, pushing</a:t>
            </a:r>
          </a:p>
          <a:p>
            <a:pPr>
              <a:spcAft>
                <a:spcPts val="600"/>
              </a:spcAft>
            </a:pPr>
            <a:r>
              <a:rPr lang="en-GB" sz="1400" dirty="0">
                <a:solidFill>
                  <a:schemeClr val="tx1"/>
                </a:solidFill>
                <a:latin typeface="Comic Sans MS" panose="030F0702030302020204" pitchFamily="66" charset="0"/>
              </a:rPr>
              <a:t>Rolling, bounce</a:t>
            </a:r>
          </a:p>
          <a:p>
            <a:pPr>
              <a:spcAft>
                <a:spcPts val="600"/>
              </a:spcAft>
            </a:pPr>
            <a:r>
              <a:rPr lang="en-GB" sz="1400" dirty="0">
                <a:solidFill>
                  <a:schemeClr val="tx1"/>
                </a:solidFill>
                <a:latin typeface="Comic Sans MS" panose="030F0702030302020204" pitchFamily="66" charset="0"/>
              </a:rPr>
              <a:t>Space</a:t>
            </a:r>
          </a:p>
          <a:p>
            <a:pPr>
              <a:spcAft>
                <a:spcPts val="600"/>
              </a:spcAft>
            </a:pPr>
            <a:r>
              <a:rPr lang="en-GB" sz="1400" dirty="0">
                <a:solidFill>
                  <a:schemeClr val="tx1"/>
                </a:solidFill>
                <a:latin typeface="Comic Sans MS" panose="030F0702030302020204" pitchFamily="66" charset="0"/>
              </a:rPr>
              <a:t>Control</a:t>
            </a:r>
          </a:p>
          <a:p>
            <a:pPr>
              <a:spcAft>
                <a:spcPts val="600"/>
              </a:spcAft>
            </a:pPr>
            <a:r>
              <a:rPr lang="en-GB" sz="1400" dirty="0">
                <a:solidFill>
                  <a:schemeClr val="tx1"/>
                </a:solidFill>
                <a:latin typeface="Comic Sans MS" panose="030F0702030302020204" pitchFamily="66" charset="0"/>
              </a:rPr>
              <a:t>Co-ordination</a:t>
            </a:r>
          </a:p>
          <a:p>
            <a:pPr>
              <a:spcAft>
                <a:spcPts val="600"/>
              </a:spcAft>
            </a:pPr>
            <a:endParaRPr lang="en-GB" sz="1400" b="1" u="sng" dirty="0">
              <a:solidFill>
                <a:schemeClr val="tx1"/>
              </a:solidFill>
              <a:latin typeface="Sassoon Penpals" panose="02000400000000000000" pitchFamily="50" charset="0"/>
            </a:endParaRPr>
          </a:p>
          <a:p>
            <a:pPr>
              <a:spcAft>
                <a:spcPts val="600"/>
              </a:spcAft>
            </a:pPr>
            <a:endParaRPr lang="en-GB" sz="1400" dirty="0">
              <a:solidFill>
                <a:srgbClr val="FF0000"/>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8646539" y="2082111"/>
            <a:ext cx="4029898" cy="334878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kumimoji="0" lang="en-GB" sz="1600" b="1" i="0" u="sng" strike="noStrike" kern="1200" cap="none" spc="0" normalizeH="0" baseline="0" dirty="0">
                <a:ln>
                  <a:noFill/>
                </a:ln>
                <a:solidFill>
                  <a:srgbClr val="FF0000"/>
                </a:solidFill>
                <a:effectLst/>
                <a:uLnTx/>
                <a:uFillTx/>
                <a:latin typeface="Comic Sans MS" panose="030F0702030302020204" pitchFamily="66" charset="0"/>
              </a:rPr>
              <a:t>These</a:t>
            </a:r>
            <a:r>
              <a:rPr kumimoji="0" lang="en-GB" sz="1600" b="1" i="0" u="sng" strike="noStrike" kern="1200" cap="none" spc="0" normalizeH="0" dirty="0">
                <a:ln>
                  <a:noFill/>
                </a:ln>
                <a:solidFill>
                  <a:srgbClr val="FF0000"/>
                </a:solidFill>
                <a:effectLst/>
                <a:uLnTx/>
                <a:uFillTx/>
                <a:latin typeface="Comic Sans MS" panose="030F0702030302020204" pitchFamily="66" charset="0"/>
              </a:rPr>
              <a:t> </a:t>
            </a:r>
            <a:r>
              <a:rPr lang="en-GB" sz="1600" b="1" u="sng" dirty="0">
                <a:solidFill>
                  <a:srgbClr val="FF0000"/>
                </a:solidFill>
                <a:latin typeface="Comic Sans MS" panose="030F0702030302020204" pitchFamily="66" charset="0"/>
              </a:rPr>
              <a:t>c</a:t>
            </a:r>
            <a:r>
              <a:rPr kumimoji="0" lang="en-GB" sz="1600" b="1" i="0" u="sng" strike="noStrike" kern="1200" cap="none" spc="0" normalizeH="0" baseline="0" dirty="0">
                <a:ln>
                  <a:noFill/>
                </a:ln>
                <a:solidFill>
                  <a:srgbClr val="FF0000"/>
                </a:solidFill>
                <a:effectLst/>
                <a:uLnTx/>
                <a:uFillTx/>
                <a:latin typeface="Comic Sans MS" panose="030F0702030302020204" pitchFamily="66" charset="0"/>
              </a:rPr>
              <a:t>ore</a:t>
            </a:r>
            <a:r>
              <a:rPr kumimoji="0" lang="en-GB" sz="1600" b="1" i="0" u="sng" strike="noStrike" kern="1200" cap="none" spc="0" normalizeH="0" dirty="0">
                <a:ln>
                  <a:noFill/>
                </a:ln>
                <a:solidFill>
                  <a:srgbClr val="FF0000"/>
                </a:solidFill>
                <a:effectLst/>
                <a:uLnTx/>
                <a:uFillTx/>
                <a:latin typeface="Comic Sans MS" panose="030F0702030302020204" pitchFamily="66" charset="0"/>
              </a:rPr>
              <a:t> texts will stimulate discussion and help me to make links within my understanding; </a:t>
            </a:r>
            <a:endParaRPr lang="en-GB" sz="1600" dirty="0">
              <a:solidFill>
                <a:schemeClr val="tx1"/>
              </a:solidFill>
              <a:latin typeface="Comic Sans MS" panose="030F0702030302020204" pitchFamily="66" charset="0"/>
            </a:endParaRPr>
          </a:p>
          <a:p>
            <a:pPr marL="285750" indent="-285750">
              <a:spcAft>
                <a:spcPts val="600"/>
              </a:spcAft>
              <a:buFont typeface="Wingdings" panose="05000000000000000000" pitchFamily="2" charset="2"/>
              <a:buChar char="q"/>
            </a:pPr>
            <a:endParaRPr lang="en-US" sz="1600" dirty="0">
              <a:solidFill>
                <a:schemeClr val="tx1"/>
              </a:solidFill>
              <a:latin typeface="Comic Sans MS" panose="030F0702030302020204" pitchFamily="66" charset="0"/>
            </a:endParaRP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Wheely Girl</a:t>
            </a: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what happened to you?</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I really want to win</a:t>
            </a: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Lucas at the Paralympics</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Ready Steady Mo</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frog Olympics</a:t>
            </a:r>
            <a:endParaRPr lang="en-US" sz="1400" dirty="0">
              <a:solidFill>
                <a:schemeClr val="tx1"/>
              </a:solidFill>
              <a:latin typeface="Comic Sans MS" panose="030F0702030302020204" pitchFamily="66" charset="0"/>
            </a:endParaRPr>
          </a:p>
          <a:p>
            <a:pPr>
              <a:spcAft>
                <a:spcPts val="600"/>
              </a:spcAft>
            </a:pPr>
            <a:r>
              <a:rPr lang="en-US" sz="1400" dirty="0">
                <a:solidFill>
                  <a:schemeClr val="tx1"/>
                </a:solidFill>
                <a:latin typeface="Sassoon Penpals" panose="02000400000000000000" pitchFamily="50" charset="0"/>
              </a:rPr>
              <a:t> </a:t>
            </a: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4332177" y="1105210"/>
            <a:ext cx="4029898" cy="61160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u="sng" dirty="0">
                <a:solidFill>
                  <a:srgbClr val="FF0000"/>
                </a:solidFill>
                <a:latin typeface="Comic Sans MS" panose="030F0702030302020204" pitchFamily="66" charset="0"/>
              </a:rPr>
              <a:t>These home learning links will help my parents and care givers support my learning at home: </a:t>
            </a: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2"/>
              </a:rPr>
              <a:t>https://www.twinkl.co.uk/resources/twinkl-partnerships/pe-with-joe</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hlinkClick r:id="rId3"/>
            </a:endParaRPr>
          </a:p>
          <a:p>
            <a:pPr>
              <a:spcAft>
                <a:spcPts val="600"/>
              </a:spcAft>
            </a:pPr>
            <a:r>
              <a:rPr lang="en-GB" sz="1400" b="1" u="sng" dirty="0">
                <a:solidFill>
                  <a:srgbClr val="FF0000"/>
                </a:solidFill>
                <a:latin typeface="Comic Sans MS" panose="030F0702030302020204" pitchFamily="66" charset="0"/>
                <a:hlinkClick r:id="rId3"/>
              </a:rPr>
              <a:t>https://www.youtube.com/channel/UCZYYCR8YjZlb5S3DMZW3u7g</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4"/>
              </a:rPr>
              <a:t>https://www.bbc.co.uk/bitesize</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5"/>
              </a:rPr>
              <a:t>https://app.realpe.co.uk/home/themes/clown?v=1</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6"/>
              </a:rPr>
              <a:t>https://cosmickids.com/</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7"/>
              </a:rPr>
              <a:t>https://www.nhs.uk/10-minute-shake-up/shake-ups</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i="0" dirty="0">
                <a:solidFill>
                  <a:srgbClr val="C0392B"/>
                </a:solidFill>
                <a:effectLst/>
                <a:latin typeface="Roboto" panose="020B0604020202020204" pitchFamily="2" charset="0"/>
                <a:hlinkClick r:id="rId8"/>
              </a:rPr>
              <a:t>https://www.bbc.co.uk/programmes/b006mvsc</a:t>
            </a:r>
            <a:endParaRPr lang="en-GB" sz="1400" b="1" i="0" dirty="0">
              <a:solidFill>
                <a:srgbClr val="C0392B"/>
              </a:solidFill>
              <a:effectLst/>
              <a:latin typeface="Roboto" panose="020B0604020202020204" pitchFamily="2"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4427621" y="7412551"/>
            <a:ext cx="4029899" cy="17764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Here are some examples of the work that we have created so far!; </a:t>
            </a:r>
          </a:p>
          <a:p>
            <a:pPr marL="0" marR="0" lvl="0" indent="0" algn="l" defTabSz="457200" rtl="0" eaLnBrk="1" fontAlgn="auto" latinLnBrk="0" hangingPunct="1">
              <a:lnSpc>
                <a:spcPct val="100000"/>
              </a:lnSpc>
              <a:spcBef>
                <a:spcPts val="0"/>
              </a:spcBef>
              <a:spcAft>
                <a:spcPts val="600"/>
              </a:spcAft>
              <a:buClrTx/>
              <a:buSzTx/>
              <a:buFontTx/>
              <a:buNone/>
              <a:tabLst/>
              <a:defRPr/>
            </a:pPr>
            <a:endParaRPr lang="en-GB" b="1" dirty="0">
              <a:solidFill>
                <a:srgbClr val="FF0000"/>
              </a:solidFill>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Hyperlink to P.E evidence folder. </a:t>
            </a:r>
          </a:p>
        </p:txBody>
      </p:sp>
      <p:sp>
        <p:nvSpPr>
          <p:cNvPr id="17" name="Rectangle 16">
            <a:extLst>
              <a:ext uri="{FF2B5EF4-FFF2-40B4-BE49-F238E27FC236}">
                <a16:creationId xmlns:a16="http://schemas.microsoft.com/office/drawing/2014/main" id="{E01667D7-E6C7-4F36-96B5-AD599809D478}"/>
              </a:ext>
            </a:extLst>
          </p:cNvPr>
          <p:cNvSpPr/>
          <p:nvPr/>
        </p:nvSpPr>
        <p:spPr>
          <a:xfrm>
            <a:off x="184582" y="244372"/>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tx1"/>
                </a:solidFill>
                <a:latin typeface="Sassoon Penpals" panose="02000400000000000000" pitchFamily="50" charset="0"/>
              </a:rPr>
              <a:t>Early Years – Laying the Foundations </a:t>
            </a:r>
            <a:r>
              <a:rPr lang="en-GB" sz="3200" b="1">
                <a:solidFill>
                  <a:schemeClr val="tx1"/>
                </a:solidFill>
                <a:latin typeface="Sassoon Penpals" panose="02000400000000000000" pitchFamily="50" charset="0"/>
              </a:rPr>
              <a:t>for P.E</a:t>
            </a:r>
            <a:endParaRPr lang="en-GB" sz="3200" b="1"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A3087EB-C555-48C3-AE80-C6EA776FC431}"/>
              </a:ext>
            </a:extLst>
          </p:cNvPr>
          <p:cNvSpPr/>
          <p:nvPr/>
        </p:nvSpPr>
        <p:spPr>
          <a:xfrm>
            <a:off x="8656385" y="6087068"/>
            <a:ext cx="4010205" cy="310198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b="1" i="0" u="sng" strike="noStrike" kern="1200" cap="none" spc="0" normalizeH="0" baseline="0" noProof="0" dirty="0">
                <a:ln>
                  <a:noFill/>
                </a:ln>
                <a:solidFill>
                  <a:prstClr val="black"/>
                </a:solidFill>
                <a:effectLst/>
                <a:uLnTx/>
                <a:uFillTx/>
                <a:latin typeface="Comic Sans MS" panose="030F0702030302020204" pitchFamily="66" charset="0"/>
              </a:rPr>
              <a:t>Spotlight on SEND – Inclusive and Adaptive teaching</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b="1" i="0" u="sng" strike="noStrike" kern="1200" cap="none" spc="0" normalizeH="0" baseline="0" noProof="0" dirty="0">
              <a:ln>
                <a:noFill/>
              </a:ln>
              <a:solidFill>
                <a:prstClr val="black"/>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omic Sans MS" panose="030F0702030302020204" pitchFamily="66" charset="0"/>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omic Sans MS" panose="030F0702030302020204" pitchFamily="66" charset="0"/>
                <a:hlinkClick r:id="rId9"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Comic Sans MS" panose="030F0702030302020204" pitchFamily="66" charset="0"/>
            </a:endParaRPr>
          </a:p>
          <a:p>
            <a:pPr>
              <a:spcAft>
                <a:spcPts val="600"/>
              </a:spcAft>
            </a:pPr>
            <a:endParaRPr lang="en-GB" sz="1400" dirty="0">
              <a:solidFill>
                <a:schemeClr val="tx1"/>
              </a:solidFill>
              <a:latin typeface="Sassoon Penpals" panose="02000400000000000000" pitchFamily="50" charset="0"/>
            </a:endParaRPr>
          </a:p>
        </p:txBody>
      </p:sp>
      <p:pic>
        <p:nvPicPr>
          <p:cNvPr id="9" name="Picture 8"/>
          <p:cNvPicPr>
            <a:picLocks noChangeAspect="1"/>
          </p:cNvPicPr>
          <p:nvPr/>
        </p:nvPicPr>
        <p:blipFill>
          <a:blip r:embed="rId10"/>
          <a:stretch>
            <a:fillRect/>
          </a:stretch>
        </p:blipFill>
        <p:spPr>
          <a:xfrm>
            <a:off x="11296164" y="244372"/>
            <a:ext cx="1213505" cy="1209486"/>
          </a:xfrm>
          <a:prstGeom prst="rect">
            <a:avLst/>
          </a:prstGeom>
        </p:spPr>
      </p:pic>
    </p:spTree>
    <p:extLst>
      <p:ext uri="{BB962C8B-B14F-4D97-AF65-F5344CB8AC3E}">
        <p14:creationId xmlns:p14="http://schemas.microsoft.com/office/powerpoint/2010/main" val="70253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Dance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6" y="4208086"/>
            <a:ext cx="4010205" cy="508849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29893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Dance Skills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Copy, remember and repeat actions.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a short motif inspired by a stimulus.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Change the speed and level of their actions.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Use simple choreographic devices such as unison, canon and mirroring.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different transitions within a dance motif.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Move in time to music. Improve the timing of their actions.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168220" y="4231354"/>
            <a:ext cx="4029898" cy="25797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sequences of their own composition with coordination.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with increasing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Compete against self and others.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34674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dance routines in pairs set by adult and can follow and mirror actions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Respond imaginatively to stimuli with control, co-ordination and some fluency, linking actions to create a dance phrase.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warm-up activities and explore gestures and body actions e.g. flick, grab, float, strike.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in pairs or groups on a set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plan and perform dance phrase in pairs including change of levels and direction.</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92549" y="1090245"/>
            <a:ext cx="4016502" cy="2989383"/>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how the body feels during and after different physical activities.</a:t>
            </a:r>
          </a:p>
          <a:p>
            <a:pPr>
              <a:spcAft>
                <a:spcPts val="600"/>
              </a:spcAft>
            </a:pPr>
            <a:r>
              <a:rPr lang="en-GB" sz="1400" dirty="0">
                <a:solidFill>
                  <a:schemeClr val="tx1"/>
                </a:solidFill>
                <a:latin typeface="Sassoon Penpals" panose="02000400000000000000" pitchFamily="50" charset="0"/>
              </a:rPr>
              <a:t>Explain what they need to stay healthy.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184582" y="6999952"/>
            <a:ext cx="4029898" cy="229662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 and use what they see to improve their own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the differences between their work and that of others.</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2608383"/>
            <a:ext cx="2100047" cy="1081427"/>
          </a:xfrm>
          <a:prstGeom prst="rect">
            <a:avLst/>
          </a:prstGeom>
        </p:spPr>
      </p:pic>
      <p:sp>
        <p:nvSpPr>
          <p:cNvPr id="15" name="Rounded Rectangle 48">
            <a:extLst>
              <a:ext uri="{FF2B5EF4-FFF2-40B4-BE49-F238E27FC236}">
                <a16:creationId xmlns:a16="http://schemas.microsoft.com/office/drawing/2014/main" id="{E1AF0B05-04A9-40D1-86B5-64BAF5AC8097}"/>
              </a:ext>
            </a:extLst>
          </p:cNvPr>
          <p:cNvSpPr/>
          <p:nvPr/>
        </p:nvSpPr>
        <p:spPr>
          <a:xfrm>
            <a:off x="8587117" y="4689230"/>
            <a:ext cx="4065069" cy="468908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aware of the need for safety and body changes during activity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Explore and perform basic actions in response to teacher led stimuli.</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link basic actions appropriately e.g. travel, turn and gesture with some fluency and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watch others and discuss what was good in their performance together.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dance routines in pairs set by an adult and follow and mirror actions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Respond imaginatively to stimuli with control, co-ordination and some fluency, linking actions to create a dance phase.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Discuss and compare performance with adults and other learners.</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4129297F-54BE-40A6-A288-233D4DAB4D8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754643"/>
            <a:ext cx="670476" cy="484412"/>
          </a:xfrm>
          <a:prstGeom prst="rect">
            <a:avLst/>
          </a:prstGeom>
        </p:spPr>
      </p:pic>
    </p:spTree>
    <p:extLst>
      <p:ext uri="{BB962C8B-B14F-4D97-AF65-F5344CB8AC3E}">
        <p14:creationId xmlns:p14="http://schemas.microsoft.com/office/powerpoint/2010/main" val="571466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Dance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6068" y="4547422"/>
            <a:ext cx="4010205" cy="488427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3"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3364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Dance Skills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improvise with a partner to create a simple dance.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Create motifs from different stimuli.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compare and adapt movements and motifs to create a larger sequence.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simple dance vocabulary to compare and improve work.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Perform with some awareness of rhythm and expression.</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167194" y="4547421"/>
            <a:ext cx="4029898" cy="2590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Develop the quality of the actions in their performances.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and techniques with control and confidence.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Compete against self and others in a controlled manner</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69729" y="1066800"/>
            <a:ext cx="4029898" cy="336452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warm-up activities and explore gestures and body actions e.g. flick, grab, float, strike.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work in pairs or groups on a set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plan and perform a dance phrase in pairs including change to levels and direction.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suggestions to improve the quality of performance.</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83854" y="1066800"/>
            <a:ext cx="4016502" cy="3364521"/>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the effects of exercise on the body.</a:t>
            </a:r>
          </a:p>
          <a:p>
            <a:pPr>
              <a:spcAft>
                <a:spcPts val="600"/>
              </a:spcAft>
            </a:pPr>
            <a:r>
              <a:rPr lang="en-GB" sz="1400" dirty="0">
                <a:solidFill>
                  <a:schemeClr val="tx1"/>
                </a:solidFill>
                <a:latin typeface="Sassoon Penpals" panose="02000400000000000000" pitchFamily="50" charset="0"/>
              </a:rPr>
              <a:t>Know the importance of strength and flexibility for physical activity.</a:t>
            </a:r>
          </a:p>
          <a:p>
            <a:pPr>
              <a:spcAft>
                <a:spcPts val="600"/>
              </a:spcAft>
            </a:pPr>
            <a:r>
              <a:rPr lang="en-GB" sz="1400" dirty="0">
                <a:solidFill>
                  <a:schemeClr val="tx1"/>
                </a:solidFill>
                <a:latin typeface="Sassoon Penpals" panose="02000400000000000000" pitchFamily="50" charset="0"/>
              </a:rPr>
              <a:t>Explain why it is important to warm up and cool-down.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183556" y="7257405"/>
            <a:ext cx="4029898" cy="2174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a performance. </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Describe how their performance has improved over time.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6"/>
          <a:stretch>
            <a:fillRect/>
          </a:stretch>
        </p:blipFill>
        <p:spPr>
          <a:xfrm>
            <a:off x="5308294" y="3116886"/>
            <a:ext cx="2100047" cy="1081427"/>
          </a:xfrm>
          <a:prstGeom prst="rect">
            <a:avLst/>
          </a:prstGeom>
        </p:spPr>
      </p:pic>
      <p:sp>
        <p:nvSpPr>
          <p:cNvPr id="15" name="Rounded Rectangle 48">
            <a:extLst>
              <a:ext uri="{FF2B5EF4-FFF2-40B4-BE49-F238E27FC236}">
                <a16:creationId xmlns:a16="http://schemas.microsoft.com/office/drawing/2014/main" id="{13C1B103-7521-43BF-94EC-7011D6282E38}"/>
              </a:ext>
            </a:extLst>
          </p:cNvPr>
          <p:cNvSpPr/>
          <p:nvPr/>
        </p:nvSpPr>
        <p:spPr>
          <a:xfrm>
            <a:off x="8605249" y="4547422"/>
            <a:ext cx="4029899" cy="488427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dance routines in pairs set by adult and can follow and mirror actions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Respond imaginatively to stimuli with control, co-ordination and some fluency, linking actions to create a dance phrase.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warm-up activities and explore gestures and body actions e.g. flick, grab, float, strike.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in pairs or groups on a set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plan and perform dance phrase in pairs including change of levels and direction.</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C6576445-19A5-4A2C-ADC5-9D225361C06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04469" y="4627643"/>
            <a:ext cx="670476" cy="484412"/>
          </a:xfrm>
          <a:prstGeom prst="rect">
            <a:avLst/>
          </a:prstGeom>
        </p:spPr>
      </p:pic>
    </p:spTree>
    <p:extLst>
      <p:ext uri="{BB962C8B-B14F-4D97-AF65-F5344CB8AC3E}">
        <p14:creationId xmlns:p14="http://schemas.microsoft.com/office/powerpoint/2010/main" val="3695027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Dance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464300"/>
            <a:ext cx="4010205" cy="283227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Dance Skills</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Identify and repeat the movement patterns and actions of a chosen dance style.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Compose a dance that reflects the chosen dance style.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Confidently improvise with a partner or on their own.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Compose longer dance sequences in a small group.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precision and some control in response to stimuli.</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vary dynamics and develop actions and motifs in response to stimuli.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Demonstrate rhythm and spatial awareness.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Change parts of a dance because of self-evaluation.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Use simple dance vocabulary when comparing and improving work.</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6845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create sequences with fluency and expression.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skills and techniques with control and accuracy.</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26845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Lead a warm-up activity for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movement patterns/body actions and show consistency and control.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movement phrases fluently and plan and perform a series of dance phrases in pairs or small groups.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to refine and improve their performance.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464300"/>
            <a:ext cx="4016502" cy="2832278"/>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reacts at different times and how this affects performance.</a:t>
            </a:r>
          </a:p>
          <a:p>
            <a:pPr>
              <a:spcAft>
                <a:spcPts val="600"/>
              </a:spcAft>
            </a:pPr>
            <a:r>
              <a:rPr lang="en-GB" sz="1400" dirty="0">
                <a:solidFill>
                  <a:schemeClr val="tx1"/>
                </a:solidFill>
                <a:latin typeface="Sassoon Penpals" panose="02000400000000000000" pitchFamily="50" charset="0"/>
              </a:rPr>
              <a:t>Explain why exercise is good for your health.</a:t>
            </a:r>
          </a:p>
          <a:p>
            <a:pPr>
              <a:spcAft>
                <a:spcPts val="600"/>
              </a:spcAft>
            </a:pPr>
            <a:r>
              <a:rPr lang="en-GB" sz="1400" dirty="0">
                <a:solidFill>
                  <a:schemeClr val="tx1"/>
                </a:solidFill>
                <a:latin typeface="Sassoon Penpals" panose="02000400000000000000" pitchFamily="50" charset="0"/>
              </a:rPr>
              <a:t>Know some reasons for warming up and cooling 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86337"/>
            <a:ext cx="4029898" cy="24453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performances, giving ideas for improvements.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Modify their use of skills or techniques to achieve a better result.</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082585"/>
            <a:ext cx="2100047" cy="1081427"/>
          </a:xfrm>
          <a:prstGeom prst="rect">
            <a:avLst/>
          </a:prstGeom>
        </p:spPr>
      </p:pic>
      <p:sp>
        <p:nvSpPr>
          <p:cNvPr id="15" name="Rounded Rectangle 48">
            <a:extLst>
              <a:ext uri="{FF2B5EF4-FFF2-40B4-BE49-F238E27FC236}">
                <a16:creationId xmlns:a16="http://schemas.microsoft.com/office/drawing/2014/main" id="{49CD00D2-9E4B-47F5-9C52-6D4B272FBBFD}"/>
              </a:ext>
            </a:extLst>
          </p:cNvPr>
          <p:cNvSpPr/>
          <p:nvPr/>
        </p:nvSpPr>
        <p:spPr>
          <a:xfrm>
            <a:off x="8587118" y="3886337"/>
            <a:ext cx="4029899" cy="244539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warm-up activities and explore gestures and body actions e.g. flick, grab, float, strike.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work in pairs or groups on a set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plan and perform a dance phrase in pairs including change to levels and direction.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suggestions to improve the quality of performance.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F524BC55-BD99-436B-8597-2D00E331E73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3954543"/>
            <a:ext cx="670476" cy="484412"/>
          </a:xfrm>
          <a:prstGeom prst="rect">
            <a:avLst/>
          </a:prstGeom>
        </p:spPr>
      </p:pic>
    </p:spTree>
    <p:extLst>
      <p:ext uri="{BB962C8B-B14F-4D97-AF65-F5344CB8AC3E}">
        <p14:creationId xmlns:p14="http://schemas.microsoft.com/office/powerpoint/2010/main" val="2924881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Dance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13353" y="6846277"/>
            <a:ext cx="4010205" cy="245030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Dance Skills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repeat the movement patterns and actions of a chosen dance style.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Compose individual, partner and group dances that reflect the chosen dance style.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Show a change of pace and timing in their movements.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Develop an awareness of their use of space.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imagination and creativity in the movements they devise in response to stimuli.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transitions to link motifs smoothly together. Improvise with confidence, still demonstrating fluency across the sequence.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Ensure their actions fit the rhythm of the music.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Modify parts of a sequence because of self and peer evaluation.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more complex dance vocabulary to compare and improve work.</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own longer, more complex sequences in time to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perform and apply skills and techniques with accuracy and control.</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6963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Lead a warm-up activity for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movement patterns/body actions and show consistency and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movement phrases fluently and plan and perform a series of dance phrases in pairs or small groups.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to refine and improve their performance.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08116"/>
            <a:ext cx="4016502" cy="3088461"/>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Know and understand the reasons for warming up and cooling down.</a:t>
            </a:r>
          </a:p>
          <a:p>
            <a:pPr>
              <a:spcAft>
                <a:spcPts val="600"/>
              </a:spcAft>
            </a:pPr>
            <a:r>
              <a:rPr lang="en-GB" sz="1400" dirty="0">
                <a:solidFill>
                  <a:schemeClr val="tx1"/>
                </a:solidFill>
                <a:latin typeface="Sassoon Penpals" panose="02000400000000000000" pitchFamily="50" charset="0"/>
              </a:rPr>
              <a:t>Explain some safety principles when preparing for and during exercise.</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60939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and use criteria to evaluate own and others’ performances.</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Explain why they have used particular skills or techniques, and the effect they have had on their performance.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60624" y="7993685"/>
            <a:ext cx="2100047" cy="1081427"/>
          </a:xfrm>
          <a:prstGeom prst="rect">
            <a:avLst/>
          </a:prstGeom>
        </p:spPr>
      </p:pic>
      <p:sp>
        <p:nvSpPr>
          <p:cNvPr id="15" name="Rounded Rectangle 48">
            <a:extLst>
              <a:ext uri="{FF2B5EF4-FFF2-40B4-BE49-F238E27FC236}">
                <a16:creationId xmlns:a16="http://schemas.microsoft.com/office/drawing/2014/main" id="{B95A9370-52A7-4ACC-9B1F-082EBE08AA86}"/>
              </a:ext>
            </a:extLst>
          </p:cNvPr>
          <p:cNvSpPr/>
          <p:nvPr/>
        </p:nvSpPr>
        <p:spPr>
          <a:xfrm>
            <a:off x="8587118" y="3916151"/>
            <a:ext cx="4029899" cy="269630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Lead a warm-up activity for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movement patterns/body actions and show consistency and control.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movement phrases fluently and plan and perform a series of dance phrases in pairs or small groups.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to refine and improve their performance.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6592D20F-BA56-4B8D-B9AD-F5790993DA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030743"/>
            <a:ext cx="670476" cy="484412"/>
          </a:xfrm>
          <a:prstGeom prst="rect">
            <a:avLst/>
          </a:prstGeom>
        </p:spPr>
      </p:pic>
    </p:spTree>
    <p:extLst>
      <p:ext uri="{BB962C8B-B14F-4D97-AF65-F5344CB8AC3E}">
        <p14:creationId xmlns:p14="http://schemas.microsoft.com/office/powerpoint/2010/main" val="3471620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Dance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1630" y="6471315"/>
            <a:ext cx="4010205" cy="282526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Dance Skills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dramatic expression in dance movements and motifs.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with confidence, using a range of movement patterns.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strong and controlled movements throughout a dance sequence.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Combine flexibility, techniques and movements to create a fluent sequence.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Move appropriately and with the required style in relation to the stimulus, e.g., using various levels, ways of travelling and motifs.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Show a change of pace and timing in their movements.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Move rhythmically and accurately in dance sequences.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Improvise with confidence, still demonstrating fluency across their sequence.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Dance with fluency and control, linking all movements and ensuring that transitions flow.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consistent precision when performing dance sequences. </a:t>
            </a:r>
          </a:p>
          <a:p>
            <a:pPr marL="171450" indent="-1714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Modify some elements of a sequence because of self and peer evaluation.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complex dance vocabulary to compare and improve work.</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Performing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actions to create a complex sequence using a full range of movement.</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Perform the sequence in time to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a variety of skills and techniques confidently, consistently and with precision.</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8252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Describe the effects of exercise and lead a warm up session for dance. </a:t>
            </a:r>
          </a:p>
          <a:p>
            <a:pPr>
              <a:spcAft>
                <a:spcPts val="600"/>
              </a:spcAft>
            </a:pPr>
            <a:r>
              <a:rPr lang="en-GB" sz="1400" dirty="0">
                <a:solidFill>
                  <a:schemeClr val="tx1"/>
                </a:solidFill>
                <a:latin typeface="Sassoon Penpals" panose="02000400000000000000" pitchFamily="50" charset="0"/>
              </a:rPr>
              <a:t>Link movement phrases fluently showing great control while performing a variety of dance styles.</a:t>
            </a:r>
          </a:p>
          <a:p>
            <a:pPr>
              <a:spcAft>
                <a:spcPts val="600"/>
              </a:spcAft>
            </a:pPr>
            <a:r>
              <a:rPr lang="en-GB" sz="1400" dirty="0">
                <a:solidFill>
                  <a:schemeClr val="tx1"/>
                </a:solidFill>
                <a:latin typeface="Sassoon Penpals" panose="02000400000000000000" pitchFamily="50" charset="0"/>
              </a:rPr>
              <a:t>Demonstrate ability to refine and modify activities/dances. </a:t>
            </a:r>
          </a:p>
          <a:p>
            <a:pPr>
              <a:spcAft>
                <a:spcPts val="600"/>
              </a:spcAft>
            </a:pPr>
            <a:r>
              <a:rPr lang="en-GB" sz="1400" dirty="0">
                <a:solidFill>
                  <a:schemeClr val="tx1"/>
                </a:solidFill>
                <a:latin typeface="Sassoon Penpals" panose="02000400000000000000" pitchFamily="50" charset="0"/>
              </a:rPr>
              <a:t>Describe constructively how to refine, improve and modify their dance performance.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5874878"/>
            <a:ext cx="4016502" cy="3421700"/>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Understand the importance of arming up and cooling down.</a:t>
            </a:r>
          </a:p>
          <a:p>
            <a:pPr>
              <a:spcAft>
                <a:spcPts val="600"/>
              </a:spcAft>
            </a:pPr>
            <a:r>
              <a:rPr lang="en-GB" sz="1400" dirty="0">
                <a:solidFill>
                  <a:schemeClr val="tx1"/>
                </a:solidFill>
                <a:latin typeface="Sassoon Penpals" panose="02000400000000000000" pitchFamily="50" charset="0"/>
              </a:rPr>
              <a:t>Carry out warm ups and cool downs safely and effectively.</a:t>
            </a:r>
          </a:p>
          <a:p>
            <a:pPr>
              <a:spcAft>
                <a:spcPts val="600"/>
              </a:spcAft>
            </a:pPr>
            <a:r>
              <a:rPr lang="en-GB" sz="1400" dirty="0">
                <a:solidFill>
                  <a:schemeClr val="tx1"/>
                </a:solidFill>
                <a:latin typeface="Sassoon Penpals" panose="02000400000000000000" pitchFamily="50" charset="0"/>
              </a:rPr>
              <a:t>Understand why exercise is good for health, fitness and wellbeing.</a:t>
            </a:r>
          </a:p>
          <a:p>
            <a:pPr>
              <a:spcAft>
                <a:spcPts val="600"/>
              </a:spcAft>
            </a:pPr>
            <a:r>
              <a:rPr lang="en-GB" sz="1400" dirty="0">
                <a:solidFill>
                  <a:schemeClr val="tx1"/>
                </a:solidFill>
                <a:latin typeface="Sassoon Penpals" panose="02000400000000000000" pitchFamily="50" charset="0"/>
              </a:rPr>
              <a:t>Know ways they can become healthier.</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609392"/>
            <a:ext cx="4029898" cy="21231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rgbClr val="FF8B8B"/>
                </a:solidFill>
                <a:latin typeface="Sassoon Penpals" panose="02000400000000000000" pitchFamily="50" charset="0"/>
              </a:rPr>
              <a:t>Thoroughly evaluate their own and others’ work, suggesting thoughtful and appropriate improvements</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63109" y="7993685"/>
            <a:ext cx="2100047" cy="1081427"/>
          </a:xfrm>
          <a:prstGeom prst="rect">
            <a:avLst/>
          </a:prstGeom>
        </p:spPr>
      </p:pic>
      <p:sp>
        <p:nvSpPr>
          <p:cNvPr id="15" name="Rounded Rectangle 48">
            <a:extLst>
              <a:ext uri="{FF2B5EF4-FFF2-40B4-BE49-F238E27FC236}">
                <a16:creationId xmlns:a16="http://schemas.microsoft.com/office/drawing/2014/main" id="{B5E74EF0-9A9E-4723-A8DC-93F79EE370A5}"/>
              </a:ext>
            </a:extLst>
          </p:cNvPr>
          <p:cNvSpPr/>
          <p:nvPr/>
        </p:nvSpPr>
        <p:spPr>
          <a:xfrm>
            <a:off x="8587118" y="4035948"/>
            <a:ext cx="4029899" cy="229748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Lead a warm-up activity for dance.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movement patterns/body actions and show consistency and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Link movement phrases fluently and plan and perform a series of dance phrases in pairs or small groups.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to refine and improve their performance.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81D7511-49AF-4DB7-A04F-C9E2632A7CD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145043"/>
            <a:ext cx="670476" cy="484412"/>
          </a:xfrm>
          <a:prstGeom prst="rect">
            <a:avLst/>
          </a:prstGeom>
        </p:spPr>
      </p:pic>
    </p:spTree>
    <p:extLst>
      <p:ext uri="{BB962C8B-B14F-4D97-AF65-F5344CB8AC3E}">
        <p14:creationId xmlns:p14="http://schemas.microsoft.com/office/powerpoint/2010/main" val="1579712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800497" y="2792605"/>
            <a:ext cx="9180188" cy="4015991"/>
            <a:chOff x="352697" y="2321004"/>
            <a:chExt cx="9180188" cy="4015992"/>
          </a:xfrm>
        </p:grpSpPr>
        <p:sp>
          <p:nvSpPr>
            <p:cNvPr id="26" name="Rectangle 25"/>
            <p:cNvSpPr/>
            <p:nvPr/>
          </p:nvSpPr>
          <p:spPr>
            <a:xfrm>
              <a:off x="352697" y="2321004"/>
              <a:ext cx="9180188" cy="221599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a:latin typeface="Sassoon Penpals" panose="02000400000000000000" pitchFamily="50" charset="0"/>
                </a:rPr>
                <a:t>Athletics</a:t>
              </a:r>
              <a:endParaRPr lang="en-GB" sz="13800" b="1" dirty="0">
                <a:latin typeface="Sassoon Penpals" panose="02000400000000000000" pitchFamily="50" charset="0"/>
              </a:endParaRP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2791" y="4536996"/>
              <a:ext cx="1800000" cy="1800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46790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Early Years </a:t>
            </a:r>
            <a:r>
              <a:rPr lang="en-GB" sz="3600" b="1">
                <a:solidFill>
                  <a:schemeClr val="bg1"/>
                </a:solidFill>
                <a:latin typeface="Sassoon Penpals" panose="02000400000000000000" pitchFamily="50" charset="0"/>
              </a:rPr>
              <a:t>- Athletics</a:t>
            </a:r>
            <a:endParaRPr lang="en-GB" sz="3600" b="1" dirty="0">
              <a:solidFill>
                <a:schemeClr val="bg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Running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 in different ways for a variety of purposes.</a:t>
            </a:r>
          </a:p>
          <a:p>
            <a:pPr marR="0" lvl="0" algn="l" defTabSz="457200" rtl="0" eaLnBrk="1" fontAlgn="auto" latinLnBrk="0" hangingPunct="1">
              <a:lnSpc>
                <a:spcPct val="100000"/>
              </a:lnSpc>
              <a:spcBef>
                <a:spcPts val="0"/>
              </a:spcBef>
              <a:spcAft>
                <a:spcPts val="600"/>
              </a:spcAft>
              <a:buClrTx/>
              <a:buSzTx/>
              <a:tabLst/>
              <a:defRPr/>
            </a:pPr>
            <a:r>
              <a:rPr lang="en-GB" sz="1400" b="1" dirty="0">
                <a:solidFill>
                  <a:prstClr val="black"/>
                </a:solidFill>
                <a:latin typeface="Sassoon Penpals" panose="02000400000000000000" pitchFamily="50" charset="0"/>
              </a:rPr>
              <a:t>Throwing</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Roll equipment in different ways.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 Underarm.</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Throw an object at a target.</a:t>
            </a:r>
          </a:p>
          <a:p>
            <a:pPr marL="0" marR="0" lvl="0" indent="0" algn="l" defTabSz="457200" rtl="0" eaLnBrk="1" fontAlgn="auto" latinLnBrk="0" hangingPunct="1">
              <a:lnSpc>
                <a:spcPct val="100000"/>
              </a:lnSpc>
              <a:spcBef>
                <a:spcPts val="0"/>
              </a:spcBef>
              <a:spcAft>
                <a:spcPts val="600"/>
              </a:spcAft>
              <a:buClrTx/>
              <a:buSzTx/>
              <a:buFontTx/>
              <a:buNone/>
              <a:tabLst/>
              <a:defRPr/>
            </a:pPr>
            <a:r>
              <a:rPr lang="en-GB" sz="1400" b="1" dirty="0">
                <a:solidFill>
                  <a:prstClr val="black"/>
                </a:solidFill>
                <a:latin typeface="Sassoon Penpals" panose="02000400000000000000" pitchFamily="50" charset="0"/>
              </a:rPr>
              <a:t>Jumping</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 in a range of ways, landing safely.</a:t>
            </a: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6161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Control their body, when performing a sequence of movements.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Participate in simple games.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94288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Early Years’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Will copy, repeat and explore simple skills and actions with basic control and coordination.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Start to link these skills and actions in ways relevant to activities.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and comment on their own and others’ actions.</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740769"/>
            <a:ext cx="4016502" cy="2555808"/>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when still and when exercising</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399"/>
            <a:ext cx="4029898" cy="27529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they have done.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others have done.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Tree>
    <p:extLst>
      <p:ext uri="{BB962C8B-B14F-4D97-AF65-F5344CB8AC3E}">
        <p14:creationId xmlns:p14="http://schemas.microsoft.com/office/powerpoint/2010/main" val="1684138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a:t>
            </a:r>
            <a:r>
              <a:rPr lang="en-GB" sz="3600" b="1">
                <a:solidFill>
                  <a:schemeClr val="bg1"/>
                </a:solidFill>
                <a:latin typeface="Sassoon Penpals" panose="02000400000000000000" pitchFamily="50" charset="0"/>
              </a:rPr>
              <a:t>- Athletics</a:t>
            </a:r>
            <a:endParaRPr lang="en-GB" sz="3600" b="1" dirty="0">
              <a:solidFill>
                <a:schemeClr val="bg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587119" y="7033846"/>
            <a:ext cx="4010205" cy="226273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Running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Vary their pace and speed when running.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 with a basic technique over different distances.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Show good posture and balance.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Jog and sprint in a straight line.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Change direction when jogging and sprinting.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Maintain control as they change direction when jogging and sprinting.</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Throw underarm and overarm.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Throw a ball towards a target with increasing accuracy.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Improve the distance they can throw by using more power.</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Perform different types of jumps.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Perform a short jumping sequence. Jump as high and as far as possible.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Land safely and with control.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Work with a partner to develop the control of their jumps.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perform learnt skills with some control.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Engage in competitive activities and team games.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2238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aware of the need for safety and body changes during activity.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an object with consistency and with some control and basic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work with a partner and can watch others and make some comments on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Can move within space without collisions and with some control.</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55422"/>
            <a:ext cx="4016502" cy="3041155"/>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before and after exercise.</a:t>
            </a:r>
          </a:p>
          <a:p>
            <a:pPr>
              <a:spcAft>
                <a:spcPts val="600"/>
              </a:spcAft>
            </a:pPr>
            <a:r>
              <a:rPr lang="en-GB" sz="1400" dirty="0">
                <a:solidFill>
                  <a:schemeClr val="tx1"/>
                </a:solidFill>
                <a:latin typeface="Sassoon Penpals" panose="02000400000000000000" pitchFamily="50" charset="0"/>
              </a:rPr>
              <a:t>Carry and place equipment safely.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712832"/>
            <a:ext cx="4029898" cy="229685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say how they could improve.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775999"/>
            <a:ext cx="2100047" cy="1081427"/>
          </a:xfrm>
          <a:prstGeom prst="rect">
            <a:avLst/>
          </a:prstGeom>
        </p:spPr>
      </p:pic>
      <p:sp>
        <p:nvSpPr>
          <p:cNvPr id="15" name="Rounded Rectangle 48">
            <a:extLst>
              <a:ext uri="{FF2B5EF4-FFF2-40B4-BE49-F238E27FC236}">
                <a16:creationId xmlns:a16="http://schemas.microsoft.com/office/drawing/2014/main" id="{22B4BAB0-C1D1-4686-988F-951AA3AAF373}"/>
              </a:ext>
            </a:extLst>
          </p:cNvPr>
          <p:cNvSpPr/>
          <p:nvPr/>
        </p:nvSpPr>
        <p:spPr>
          <a:xfrm>
            <a:off x="8606812" y="4443688"/>
            <a:ext cx="4029899" cy="246120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Will copy, repeat and explore simple skills and actions with basic control and coordination.</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Start to link these skills and actions in ways relevant to activities.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Describe and comment on their own and others’ actions.</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FBE9F15B-75E1-4D3E-BDE9-3970EFB38D1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500643"/>
            <a:ext cx="670476" cy="484412"/>
          </a:xfrm>
          <a:prstGeom prst="rect">
            <a:avLst/>
          </a:prstGeom>
        </p:spPr>
      </p:pic>
    </p:spTree>
    <p:extLst>
      <p:ext uri="{BB962C8B-B14F-4D97-AF65-F5344CB8AC3E}">
        <p14:creationId xmlns:p14="http://schemas.microsoft.com/office/powerpoint/2010/main" val="1387725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a:t>
            </a:r>
            <a:r>
              <a:rPr lang="en-GB" sz="3600" b="1">
                <a:solidFill>
                  <a:schemeClr val="bg1"/>
                </a:solidFill>
                <a:latin typeface="Sassoon Penpals" panose="02000400000000000000" pitchFamily="50" charset="0"/>
              </a:rPr>
              <a:t>- Athletics</a:t>
            </a:r>
            <a:endParaRPr lang="en-GB" sz="3600" b="1" dirty="0">
              <a:solidFill>
                <a:schemeClr val="bg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846119"/>
            <a:ext cx="4010205" cy="245045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Running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Run at different paces, describing the different paces.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a variety of different stride lengths.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Travel at different speeds.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select the most suitable pace and speed for distance.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Vary the speed and direction in which they are travelling.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Run with basic techniques following a curved 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Be able to maintain and control a run over different distances.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Throw different types of equipment in different ways, for accuracy and distance.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Throw with accuracy at targets of different heights.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Investigate ways to alter their throwing technique to achieve greater distance.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Perform and compare different types of jumps.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Combine different jumps together with some fluency and control.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Jump for distance from a standing position with accuracy and control. Investigate the best jumps to cover different distances.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Choose the most appropriate jumps to cover different distances.</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7432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with increasing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Compete against self and others.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7432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simple skills in running, jumping and throwing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Co-operate when completing challenges in groups.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when the body is warmer/cooler and the heart beats faster/slower.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and describe basic athletic techniques and events.</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846118"/>
            <a:ext cx="4016502" cy="2450459"/>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how the body feels during and after different physical activities.</a:t>
            </a:r>
          </a:p>
          <a:p>
            <a:pPr>
              <a:spcAft>
                <a:spcPts val="600"/>
              </a:spcAft>
            </a:pPr>
            <a:r>
              <a:rPr lang="en-GB" sz="1400" dirty="0">
                <a:solidFill>
                  <a:schemeClr val="tx1"/>
                </a:solidFill>
                <a:latin typeface="Sassoon Penpals" panose="02000400000000000000" pitchFamily="50" charset="0"/>
              </a:rPr>
              <a:t>Explain what they need to stay healthy.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4012501"/>
            <a:ext cx="4029898" cy="263111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 and use what they see to improve their own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the differences between their work and that of others.</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7" y="8215151"/>
            <a:ext cx="1900924" cy="978888"/>
          </a:xfrm>
          <a:prstGeom prst="rect">
            <a:avLst/>
          </a:prstGeom>
        </p:spPr>
      </p:pic>
      <p:sp>
        <p:nvSpPr>
          <p:cNvPr id="15" name="Rounded Rectangle 48">
            <a:extLst>
              <a:ext uri="{FF2B5EF4-FFF2-40B4-BE49-F238E27FC236}">
                <a16:creationId xmlns:a16="http://schemas.microsoft.com/office/drawing/2014/main" id="{81BB27F3-177B-47AE-B924-7B99AF8442FE}"/>
              </a:ext>
            </a:extLst>
          </p:cNvPr>
          <p:cNvSpPr/>
          <p:nvPr/>
        </p:nvSpPr>
        <p:spPr>
          <a:xfrm>
            <a:off x="8647495" y="4012501"/>
            <a:ext cx="4029899" cy="263111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 aware of the need for safety and body changes during activity.</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 an object with consistency and with some control and basic accuracy.</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 able to work with a partner and can watch others and make some comments on performance.</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Can move within space without collisions and with some control.</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FD7E4BE-C9FD-448A-A70E-F69D756EDF2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056143"/>
            <a:ext cx="670476" cy="484412"/>
          </a:xfrm>
          <a:prstGeom prst="rect">
            <a:avLst/>
          </a:prstGeom>
        </p:spPr>
      </p:pic>
    </p:spTree>
    <p:extLst>
      <p:ext uri="{BB962C8B-B14F-4D97-AF65-F5344CB8AC3E}">
        <p14:creationId xmlns:p14="http://schemas.microsoft.com/office/powerpoint/2010/main" val="266979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a:t>
            </a:r>
            <a:r>
              <a:rPr lang="en-GB" sz="3600" b="1">
                <a:solidFill>
                  <a:schemeClr val="bg1"/>
                </a:solidFill>
                <a:latin typeface="Sassoon Penpals" panose="02000400000000000000" pitchFamily="50" charset="0"/>
              </a:rPr>
              <a:t>- Athletics</a:t>
            </a:r>
            <a:endParaRPr lang="en-GB" sz="3600" b="1" dirty="0">
              <a:solidFill>
                <a:schemeClr val="bg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Running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and demonstrate how different techniques can affect their performance.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Focus on their arm and leg action.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combine running with jumping over hurdles.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Throw with greater control and accuracy.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 increasing control in their overarm throw.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Perform a push throw.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Continue to develop techniques to throw for increased distance.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Use one and two feet to take off and to land with.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Develop an effective take-off for the standing long jump.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an effective flight phase for the standing long jump.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Land safely with control.</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and techniques with control and confidence.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Compete against self and others in a controlled manner</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4003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&amp; demonstrate consistent differences between athletic techniques – sprinting/running for a sustained distance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a range of throws and jumps while showing good technique.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08116"/>
            <a:ext cx="4016502" cy="308846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the effects of exercise on the body.</a:t>
            </a:r>
          </a:p>
          <a:p>
            <a:pPr>
              <a:spcAft>
                <a:spcPts val="600"/>
              </a:spcAft>
            </a:pPr>
            <a:r>
              <a:rPr lang="en-GB" sz="1400" dirty="0">
                <a:solidFill>
                  <a:schemeClr val="tx1"/>
                </a:solidFill>
                <a:latin typeface="Sassoon Penpals" panose="02000400000000000000" pitchFamily="50" charset="0"/>
              </a:rPr>
              <a:t>Know the importance of strength and flexibility for physical activity.</a:t>
            </a:r>
          </a:p>
          <a:p>
            <a:pPr>
              <a:spcAft>
                <a:spcPts val="600"/>
              </a:spcAft>
            </a:pPr>
            <a:r>
              <a:rPr lang="en-GB" sz="1400" dirty="0">
                <a:solidFill>
                  <a:schemeClr val="tx1"/>
                </a:solidFill>
                <a:latin typeface="Sassoon Penpals" panose="02000400000000000000" pitchFamily="50" charset="0"/>
              </a:rPr>
              <a:t>Explain why it is important to warm up and cool-down.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395699" y="3667893"/>
            <a:ext cx="4029898" cy="234179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a performance.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their performance has improved over time.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C2DF3A32-616B-4672-84E2-53633D7C42D0}"/>
              </a:ext>
            </a:extLst>
          </p:cNvPr>
          <p:cNvSpPr/>
          <p:nvPr/>
        </p:nvSpPr>
        <p:spPr>
          <a:xfrm>
            <a:off x="8587118" y="3654165"/>
            <a:ext cx="4029899" cy="240030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simple skills in running, jumping and throwing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Co-operate when completing challenges in groups.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when the body is warmer/cooler and the heart beats faster/slower.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and describe basic athletic techniques and events.</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37677663-D132-47A2-BA4B-FBA589E217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3713243"/>
            <a:ext cx="670476" cy="484412"/>
          </a:xfrm>
          <a:prstGeom prst="rect">
            <a:avLst/>
          </a:prstGeom>
        </p:spPr>
      </p:pic>
    </p:spTree>
    <p:extLst>
      <p:ext uri="{BB962C8B-B14F-4D97-AF65-F5344CB8AC3E}">
        <p14:creationId xmlns:p14="http://schemas.microsoft.com/office/powerpoint/2010/main" val="3610357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Basketball</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a:t>
            </a:r>
            <a:r>
              <a:rPr lang="en-GB" sz="3600" b="1">
                <a:solidFill>
                  <a:schemeClr val="bg1"/>
                </a:solidFill>
                <a:latin typeface="Sassoon Penpals" panose="02000400000000000000" pitchFamily="50" charset="0"/>
              </a:rPr>
              <a:t>- Athletics</a:t>
            </a:r>
            <a:endParaRPr lang="en-GB" sz="3600" b="1" dirty="0">
              <a:solidFill>
                <a:schemeClr val="bg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237250" y="1066800"/>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Running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Confidently demonstrate an improved technique for sprinting.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Perform a relay, focusing on the baton changeover technique.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a fluent changeover.</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Speed up and slow down smoothly.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Perform a pull throw.</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Measure the distance of their throws.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Continue to develop techniques to throw for increased distance.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 how to combine a hop, step and jump to perform the triple jump.</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Land safely with control.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Begin to measure the distance jumped.</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5833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skills and techniques with control and accuracy.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a range of competitive games and activities.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5673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best pace for a running event and improving personal targets.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control at take off when jumping and show accuracy and good technique when throwing for distance.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how stamina/power help improve performance.</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08116"/>
            <a:ext cx="4016502" cy="308846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reacts at different times and how this affects performance.</a:t>
            </a:r>
          </a:p>
          <a:p>
            <a:pPr>
              <a:spcAft>
                <a:spcPts val="600"/>
              </a:spcAft>
            </a:pPr>
            <a:r>
              <a:rPr lang="en-GB" sz="1400" dirty="0">
                <a:solidFill>
                  <a:schemeClr val="tx1"/>
                </a:solidFill>
                <a:latin typeface="Sassoon Penpals" panose="02000400000000000000" pitchFamily="50" charset="0"/>
              </a:rPr>
              <a:t>Explain why exercise is good for your health.</a:t>
            </a:r>
          </a:p>
          <a:p>
            <a:pPr>
              <a:spcAft>
                <a:spcPts val="600"/>
              </a:spcAft>
            </a:pPr>
            <a:r>
              <a:rPr lang="en-GB" sz="1400" dirty="0">
                <a:solidFill>
                  <a:schemeClr val="tx1"/>
                </a:solidFill>
                <a:latin typeface="Sassoon Penpals" panose="02000400000000000000" pitchFamily="50" charset="0"/>
              </a:rPr>
              <a:t>Know some reasons for warming up and cooling 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778851"/>
            <a:ext cx="4029898" cy="22777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performances, giving ideas for improvements.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Modify their use of skills or techniques to achieve a better result.</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EC000E96-F328-4E06-8FB7-D16A98BF5488}"/>
              </a:ext>
            </a:extLst>
          </p:cNvPr>
          <p:cNvSpPr/>
          <p:nvPr/>
        </p:nvSpPr>
        <p:spPr>
          <a:xfrm>
            <a:off x="8587118" y="3787197"/>
            <a:ext cx="4029899" cy="226726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&amp; demonstrate consistent differences between athletic techniques – sprinting/running for a sustained distance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a range of throws and jumps while showing good technique. </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F4132229-ACA5-4092-9F80-50C41CFCA3D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3827543"/>
            <a:ext cx="670476" cy="484412"/>
          </a:xfrm>
          <a:prstGeom prst="rect">
            <a:avLst/>
          </a:prstGeom>
        </p:spPr>
      </p:pic>
    </p:spTree>
    <p:extLst>
      <p:ext uri="{BB962C8B-B14F-4D97-AF65-F5344CB8AC3E}">
        <p14:creationId xmlns:p14="http://schemas.microsoft.com/office/powerpoint/2010/main" val="22619110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a:t>
            </a:r>
            <a:r>
              <a:rPr lang="en-GB" sz="3600" b="1">
                <a:solidFill>
                  <a:schemeClr val="bg1"/>
                </a:solidFill>
                <a:latin typeface="Sassoon Penpals" panose="02000400000000000000" pitchFamily="50" charset="0"/>
              </a:rPr>
              <a:t>- Athletics</a:t>
            </a:r>
            <a:endParaRPr lang="en-GB" sz="3600" b="1" dirty="0">
              <a:solidFill>
                <a:schemeClr val="bg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527977"/>
            <a:ext cx="4010205" cy="276860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Running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Identify their reaction times when performing a sprint start.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Accelerate from a variety of different starting positions.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Confidently and independently, select the most appropriate pace for different distances and different parts of a run.</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Perform a fling throw.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Throw a variety of implements using a range of throwing techniques.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Measure and record the distance of their throws.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Continue to develop techniques to throw for increased distance.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Improve techniques for jumping for distance.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Perform an effective standing long jump.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Land safely and with control.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Investigate different jumping techniques.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7246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perform and apply skills and techniques with accuracy and control.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competitive games with strong understanding of tactics and composition.</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7686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best pace for a running event and improving personal targets.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control at take off when jumping and show accuracy and good technique when throwing for distance.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how stamina/power help improve performance.</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564922"/>
            <a:ext cx="4016502" cy="2731655"/>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Know and understand the reasons for warming up and cooling down.</a:t>
            </a:r>
          </a:p>
          <a:p>
            <a:pPr>
              <a:spcAft>
                <a:spcPts val="600"/>
              </a:spcAft>
            </a:pPr>
            <a:r>
              <a:rPr lang="en-GB" sz="1400" dirty="0">
                <a:solidFill>
                  <a:schemeClr val="tx1"/>
                </a:solidFill>
                <a:latin typeface="Sassoon Penpals" panose="02000400000000000000" pitchFamily="50" charset="0"/>
              </a:rPr>
              <a:t>Explain some safety principles when preparing for and during exercise.</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988442"/>
            <a:ext cx="4029898" cy="23795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and use criteria to evaluate own and others performance.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why they have used particular skills or techniques, and the effect they have had on their performance.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4"/>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FCB0282B-E8D2-4C20-B649-B32B4D8D46D0}"/>
              </a:ext>
            </a:extLst>
          </p:cNvPr>
          <p:cNvSpPr/>
          <p:nvPr/>
        </p:nvSpPr>
        <p:spPr>
          <a:xfrm>
            <a:off x="8587118" y="3988442"/>
            <a:ext cx="4029899" cy="237953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best pace for a running event and improving personal targets.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control at take off when jumping and show accuracy and good technique when throwing for distance.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how stamina/power help improve performance.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6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794A7221-5240-46B0-B8DD-64F6F7282E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056143"/>
            <a:ext cx="670476" cy="484412"/>
          </a:xfrm>
          <a:prstGeom prst="rect">
            <a:avLst/>
          </a:prstGeom>
        </p:spPr>
      </p:pic>
    </p:spTree>
    <p:extLst>
      <p:ext uri="{BB962C8B-B14F-4D97-AF65-F5344CB8AC3E}">
        <p14:creationId xmlns:p14="http://schemas.microsoft.com/office/powerpoint/2010/main" val="2303567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a:t>
            </a:r>
            <a:r>
              <a:rPr lang="en-GB" sz="3600" b="1">
                <a:solidFill>
                  <a:schemeClr val="bg1"/>
                </a:solidFill>
                <a:latin typeface="Sassoon Penpals" panose="02000400000000000000" pitchFamily="50" charset="0"/>
              </a:rPr>
              <a:t>- Athletics</a:t>
            </a:r>
            <a:endParaRPr lang="en-GB" sz="3600" b="1" dirty="0">
              <a:solidFill>
                <a:schemeClr val="bg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13353" y="6799385"/>
            <a:ext cx="4010205" cy="249719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Running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Build up speed quickly for a sprint finish.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their preferred leg when running over hurdles.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Accelerate to pass other competitors.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as a team to perform a competitive relay.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Throwing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the technique for the push, pull and fling throw and support others in improving their performance.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Accurately measure and record the distance of their throws.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Jumping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the technique for the standing vertical jump.</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Maintain control at each of the different stages of the triple jump.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Land safely and with control.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Develop and improve their techniques for jumping for height and distance and support others in improving their performance.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Perform and apply different types of jumps in other contexts.</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a variety of skills and techniques confidently, consistently and with precision.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competitive games with a strong understanding of tactics and composition.</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0884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good control, speed, strength and stamina when running, jumping and throwing.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good technique when completing a variety of athletic challenges and know the rules, organise and judge events.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suitable activities in warm up-ups that develop stamina and power.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Pick out important features of performance and make good suggestions on how to improve. </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Understand the importance of arming up and cooling down.</a:t>
            </a:r>
          </a:p>
          <a:p>
            <a:pPr>
              <a:spcAft>
                <a:spcPts val="600"/>
              </a:spcAft>
            </a:pPr>
            <a:r>
              <a:rPr lang="en-GB" sz="1400" dirty="0">
                <a:solidFill>
                  <a:schemeClr val="tx1"/>
                </a:solidFill>
                <a:latin typeface="Sassoon Penpals" panose="02000400000000000000" pitchFamily="50" charset="0"/>
              </a:rPr>
              <a:t>Carry out warm ups and cool downs safely and effectively.</a:t>
            </a:r>
          </a:p>
          <a:p>
            <a:pPr>
              <a:spcAft>
                <a:spcPts val="600"/>
              </a:spcAft>
            </a:pPr>
            <a:r>
              <a:rPr lang="en-GB" sz="1400" dirty="0">
                <a:solidFill>
                  <a:schemeClr val="tx1"/>
                </a:solidFill>
                <a:latin typeface="Sassoon Penpals" panose="02000400000000000000" pitchFamily="50" charset="0"/>
              </a:rPr>
              <a:t>Understand why exercise is good for health, fitness and wellbeing.</a:t>
            </a:r>
          </a:p>
          <a:p>
            <a:pPr>
              <a:spcAft>
                <a:spcPts val="600"/>
              </a:spcAft>
            </a:pPr>
            <a:r>
              <a:rPr lang="en-GB" sz="1400" dirty="0">
                <a:solidFill>
                  <a:schemeClr val="tx1"/>
                </a:solidFill>
                <a:latin typeface="Sassoon Penpals" panose="02000400000000000000" pitchFamily="50" charset="0"/>
              </a:rPr>
              <a:t>Know ways they can become healthier.</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400"/>
            <a:ext cx="4029898" cy="2174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Thoroughly evaluate their own and others’ work, suggesting thoughtful and appropriate improvements</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4"/>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7EA8BB5B-ED7E-48A4-89BA-C8CA3636BF8D}"/>
              </a:ext>
            </a:extLst>
          </p:cNvPr>
          <p:cNvSpPr/>
          <p:nvPr/>
        </p:nvSpPr>
        <p:spPr>
          <a:xfrm>
            <a:off x="8587118" y="4267441"/>
            <a:ext cx="4029899" cy="229748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best pace for a running event and improving personal targets.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control at take off when jumping and show accuracy and good technique when throwing for distance.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how stamina/power help improve performance.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5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CC87BF95-2CC9-4036-A650-8763095241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335543"/>
            <a:ext cx="670476" cy="484412"/>
          </a:xfrm>
          <a:prstGeom prst="rect">
            <a:avLst/>
          </a:prstGeom>
        </p:spPr>
      </p:pic>
    </p:spTree>
    <p:extLst>
      <p:ext uri="{BB962C8B-B14F-4D97-AF65-F5344CB8AC3E}">
        <p14:creationId xmlns:p14="http://schemas.microsoft.com/office/powerpoint/2010/main" val="4001376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800497" y="2792605"/>
            <a:ext cx="9180188" cy="4015991"/>
            <a:chOff x="352697" y="2321004"/>
            <a:chExt cx="9180188" cy="4015992"/>
          </a:xfrm>
        </p:grpSpPr>
        <p:sp>
          <p:nvSpPr>
            <p:cNvPr id="26" name="Rectangle 25"/>
            <p:cNvSpPr/>
            <p:nvPr/>
          </p:nvSpPr>
          <p:spPr>
            <a:xfrm>
              <a:off x="352697" y="2321004"/>
              <a:ext cx="9180188" cy="221599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Orienteering</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2791" y="4536996"/>
              <a:ext cx="1800000" cy="1800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13541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2  - Orienteering</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PE</a:t>
            </a:r>
            <a:endParaRPr kumimoji="0" lang="en-GB" sz="1000" b="0"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4900090"/>
            <a:ext cx="4010205" cy="439648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Trails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orientate themselves using a directions of a compass.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orientate themselves with increasing confidence and accuracy around a short trail..</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Problem Solving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Identify and use effective communication to begin to work as a team.</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Read a map and Identify symbols used on a key.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Communication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Communicate with others.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Preparation and Organisation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Able to use and understand equipment that is appropriate for an activity.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choose equipment that is appropriate for an activity.</a:t>
            </a:r>
          </a:p>
          <a:p>
            <a:pPr marR="0" lvl="0" algn="l" defTabSz="457200" rtl="0" eaLnBrk="1" fontAlgn="auto" latinLnBrk="0" hangingPunct="1">
              <a:lnSpc>
                <a:spcPct val="100000"/>
              </a:lnSpc>
              <a:spcBef>
                <a:spcPts val="0"/>
              </a:spcBef>
              <a:spcAft>
                <a:spcPts val="600"/>
              </a:spcAft>
              <a:buClrTx/>
              <a:buSzTx/>
              <a:tabLst/>
              <a:defRPr/>
            </a:pPr>
            <a:r>
              <a:rPr kumimoji="0" lang="en-US"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Geographical skills and fieldwork </a:t>
            </a:r>
            <a:r>
              <a:rPr kumimoji="0" lang="en-US"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a:t>
            </a:r>
            <a:r>
              <a:rPr kumimoji="0" lang="en-US"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Use world maps, atlases and globes to identify the United Kingdom and its countries as well as the countries, continents and oceans studied at this key stage - </a:t>
            </a:r>
            <a:r>
              <a:rPr kumimoji="0" lang="en-US"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aerial photographs and plan perspectives to recognize landmarks and basic human and physical features. - Use simple observational skills to study key human and physical features of environments.</a:t>
            </a:r>
            <a:endParaRPr kumimoji="0" lang="en-GB" sz="20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Competing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complete activities in a set period.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6458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 PE End Points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Pupils making a good level of progress will be able to: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orientate themselves with increasing confidence and accuracy around a short trail.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and use effective communication to begin to work as a team.</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symbols used on a key.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08116"/>
            <a:ext cx="4016502" cy="308846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Fitness: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Recognise and describe the effects of exercise on the body.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Know the importance of strength and flexibility for physical activity.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Explain why it is important to warm up and cool-down.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395699" y="3667893"/>
            <a:ext cx="4029898" cy="234179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Evaluating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offer an evaluation of personal performances and activities.</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Tree>
    <p:extLst>
      <p:ext uri="{BB962C8B-B14F-4D97-AF65-F5344CB8AC3E}">
        <p14:creationId xmlns:p14="http://schemas.microsoft.com/office/powerpoint/2010/main" val="666405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Orienteering</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4900090"/>
            <a:ext cx="4010205" cy="439648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r>
              <a:rPr lang="en-US" sz="1400" dirty="0">
                <a:solidFill>
                  <a:schemeClr val="tx1"/>
                </a:solidFill>
                <a:latin typeface="Sassoon Penpals" panose="02000400000000000000" pitchFamily="50" charset="0"/>
              </a:rPr>
              <a:t> </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Trails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Begin to orientate themselves with increasing confidence and accuracy around a short trail.</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Problem Solving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Identify and use effective communication to begin to work as a team.</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symbols used on a key.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Communication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Communic</a:t>
            </a: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ate with others.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Preparation and Organisation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rPr>
              <a:t>Begin to choose equipment that is appropriate for an activity.</a:t>
            </a:r>
            <a:endParaRPr lang="en-GB" sz="1400" dirty="0">
              <a:solidFill>
                <a:srgbClr val="FF8B8B"/>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complete activities in a set period.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6458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Begin to orientate themselves with increasing confidence and accuracy around a short trail.</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Identify and use effective communication to begin to work as a team.</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Identify symbols used on a key.</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08116"/>
            <a:ext cx="4016502" cy="308846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the effects of exercise on the body.</a:t>
            </a:r>
          </a:p>
          <a:p>
            <a:pPr>
              <a:spcAft>
                <a:spcPts val="600"/>
              </a:spcAft>
            </a:pPr>
            <a:r>
              <a:rPr lang="en-GB" sz="1400" dirty="0">
                <a:solidFill>
                  <a:schemeClr val="tx1"/>
                </a:solidFill>
                <a:latin typeface="Sassoon Penpals" panose="02000400000000000000" pitchFamily="50" charset="0"/>
              </a:rPr>
              <a:t>Know the importance of strength and flexibility for physical activity.</a:t>
            </a:r>
          </a:p>
          <a:p>
            <a:pPr>
              <a:spcAft>
                <a:spcPts val="600"/>
              </a:spcAft>
            </a:pPr>
            <a:r>
              <a:rPr lang="en-GB" sz="1400" dirty="0">
                <a:solidFill>
                  <a:schemeClr val="tx1"/>
                </a:solidFill>
                <a:latin typeface="Sassoon Penpals" panose="02000400000000000000" pitchFamily="50" charset="0"/>
              </a:rPr>
              <a:t>Explain why it is important to warm up and cool-down.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395699" y="3667893"/>
            <a:ext cx="4029898" cy="234179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offer an evaluation of personal performances and activities.</a:t>
            </a:r>
          </a:p>
          <a:p>
            <a:pPr>
              <a:spcAft>
                <a:spcPts val="600"/>
              </a:spcAft>
            </a:pPr>
            <a:endParaRPr lang="en-GB" sz="1400"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Tree>
    <p:extLst>
      <p:ext uri="{BB962C8B-B14F-4D97-AF65-F5344CB8AC3E}">
        <p14:creationId xmlns:p14="http://schemas.microsoft.com/office/powerpoint/2010/main" val="3479929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Orienteering</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237250" y="1066800"/>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Trails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Orientate themselves with accuracy around a short trail.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Create a short trail for others with a physical challenge.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Start to recognise features of an orienteering course.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Problem Solving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Communicate clearly with other people in a team, and with other teams.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Have experience of a range of roles within a team and begin to identify the key skills required to succeed at each.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Associate the meaning of a key in the context of the environment.</a:t>
            </a:r>
          </a:p>
          <a:p>
            <a:pPr marL="0" marR="0" lvl="0" indent="0" algn="l" defTabSz="457200" rtl="0" eaLnBrk="1" fontAlgn="auto" latinLnBrk="0" hangingPunct="1">
              <a:lnSpc>
                <a:spcPct val="100000"/>
              </a:lnSpc>
              <a:spcBef>
                <a:spcPts val="0"/>
              </a:spcBef>
              <a:spcAft>
                <a:spcPts val="600"/>
              </a:spcAft>
              <a:buClrTx/>
              <a:buSzTx/>
              <a:buFontTx/>
              <a:buNone/>
              <a:tabLst/>
              <a:defRPr/>
            </a:pPr>
            <a:r>
              <a:rPr lang="en-GB" sz="1400" b="1" dirty="0">
                <a:solidFill>
                  <a:prstClr val="black"/>
                </a:solidFill>
                <a:latin typeface="Sassoon Penpals" panose="02000400000000000000" pitchFamily="50" charset="0"/>
              </a:rPr>
              <a:t>Communication</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Communicate clearly with others. Work as part of a team.</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Preparation and Organisation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Try a range of equipment for creating and completing an activity.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an informed decision on the best equipment to use for an activity. Plan and organise a trail that others can follow.</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6093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Complete an orienteering course more than once and begin to identify ways of improving completion time.</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26651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Orientate themselves with accuracy around a short trail. </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Communicate clearly with others. Work as part of a team.</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Plan and organise a trail that others can follow.</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08116"/>
            <a:ext cx="4016502" cy="308846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reacts at different times and how this affects performance.</a:t>
            </a:r>
          </a:p>
          <a:p>
            <a:pPr>
              <a:spcAft>
                <a:spcPts val="600"/>
              </a:spcAft>
            </a:pPr>
            <a:r>
              <a:rPr lang="en-GB" sz="1400" dirty="0">
                <a:solidFill>
                  <a:schemeClr val="tx1"/>
                </a:solidFill>
                <a:latin typeface="Sassoon Penpals" panose="02000400000000000000" pitchFamily="50" charset="0"/>
              </a:rPr>
              <a:t>Explain why exercise is good for your health.</a:t>
            </a:r>
          </a:p>
          <a:p>
            <a:pPr>
              <a:spcAft>
                <a:spcPts val="600"/>
              </a:spcAft>
            </a:pPr>
            <a:r>
              <a:rPr lang="en-GB" sz="1400" dirty="0">
                <a:solidFill>
                  <a:schemeClr val="tx1"/>
                </a:solidFill>
                <a:latin typeface="Sassoon Penpals" panose="02000400000000000000" pitchFamily="50" charset="0"/>
              </a:rPr>
              <a:t>Know some reasons for warming up and cooling 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74595"/>
            <a:ext cx="4029898" cy="213509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performances, giving ideas for improvements.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Modify their use of skills or techniques to achieve a better result</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4"/>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77959527-AC44-47E0-BF18-C28CC41282EE}"/>
              </a:ext>
            </a:extLst>
          </p:cNvPr>
          <p:cNvSpPr/>
          <p:nvPr/>
        </p:nvSpPr>
        <p:spPr>
          <a:xfrm>
            <a:off x="8587118" y="3919370"/>
            <a:ext cx="4029899" cy="213509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17145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Begin to orientate themselves with increasing confidence and accuracy around a short trail.</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Identify and use effective communication to begin to work as a team.</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Identify symbols used on a key.</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19F7C0E5-C219-4511-ADA4-D5C1B5377D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3979943"/>
            <a:ext cx="670476" cy="484412"/>
          </a:xfrm>
          <a:prstGeom prst="rect">
            <a:avLst/>
          </a:prstGeom>
        </p:spPr>
      </p:pic>
    </p:spTree>
    <p:extLst>
      <p:ext uri="{BB962C8B-B14F-4D97-AF65-F5344CB8AC3E}">
        <p14:creationId xmlns:p14="http://schemas.microsoft.com/office/powerpoint/2010/main" val="41314558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Orienteering</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7033846"/>
            <a:ext cx="4010205" cy="226273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Trails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Start to orientate themselves with increasing confidence and accuracy around an orienteering course.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Design an orienteering course, which can be a challenge, but manageable for others.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Begin to use navigation equipment </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orientate around a trail.</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Problem Solving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clear communication and effectively complete a particular role in a team.</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Complete orienteering activities both as part of a team </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and independently.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Identify a key on a map and begin to use the information in activities.</a:t>
            </a:r>
          </a:p>
          <a:p>
            <a:pPr marL="0" marR="0" lvl="0" indent="0" algn="l" defTabSz="457200" rtl="0" eaLnBrk="1" fontAlgn="auto" latinLnBrk="0" hangingPunct="1">
              <a:lnSpc>
                <a:spcPct val="100000"/>
              </a:lnSpc>
              <a:spcBef>
                <a:spcPts val="0"/>
              </a:spcBef>
              <a:spcAft>
                <a:spcPts val="600"/>
              </a:spcAft>
              <a:buClrTx/>
              <a:buSzTx/>
              <a:buFontTx/>
              <a:buNone/>
              <a:tabLst/>
              <a:defRPr/>
            </a:pPr>
            <a:r>
              <a:rPr lang="en-GB" sz="1400" b="1" dirty="0">
                <a:solidFill>
                  <a:prstClr val="black"/>
                </a:solidFill>
                <a:latin typeface="Sassoon Penpals" panose="02000400000000000000" pitchFamily="50" charset="0"/>
              </a:rPr>
              <a:t>Communication</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Communicate clearly and effectively with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Work effectively as part of a team.</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Preparation and Organisation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Choose the best equipment for an outdoor activity.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Create an outdoor activity that challenges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Create a simple plan of an activity for others to follow.</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the quickest route and accurately navigate an orienteering course.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Complete an orienteering course on multiple occasions, in a quicker time due to improved technique.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Improve a trail to increase the challenge of the course.</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46189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Start to orientate themselves with increasing confidence and accuracy around an orienteering course. </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Begin to use navigation equipment to orientate around a trail.</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clear communication and effectively complete a particular role in a team.</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a key on a map and begin to use the information in activities.</a:t>
            </a:r>
          </a:p>
          <a:p>
            <a:pPr marL="285750" indent="-285750">
              <a:spcAft>
                <a:spcPts val="600"/>
              </a:spcAft>
              <a:buFont typeface="Arial" panose="020B0604020202020204" pitchFamily="34" charset="0"/>
              <a:buChar cha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the quickest route and accurately navigate an orienteering course.</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564922"/>
            <a:ext cx="4016502" cy="2731655"/>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Know and understand the reasons for warming up and cooling down.</a:t>
            </a:r>
          </a:p>
          <a:p>
            <a:pPr>
              <a:spcAft>
                <a:spcPts val="600"/>
              </a:spcAft>
            </a:pPr>
            <a:r>
              <a:rPr lang="en-GB" sz="1400" dirty="0">
                <a:solidFill>
                  <a:schemeClr val="tx1"/>
                </a:solidFill>
                <a:latin typeface="Sassoon Penpals" panose="02000400000000000000" pitchFamily="50" charset="0"/>
              </a:rPr>
              <a:t>Explain some safety principles when preparing for and during exercise.</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400"/>
            <a:ext cx="4029898" cy="2174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and use criteria to evaluate own and others performance.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why they have used particular skills or techniques, and the effect they have had on their performance.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4E8FB854-8A7E-4003-B85F-DA61CA90272D}"/>
              </a:ext>
            </a:extLst>
          </p:cNvPr>
          <p:cNvSpPr/>
          <p:nvPr/>
        </p:nvSpPr>
        <p:spPr>
          <a:xfrm>
            <a:off x="8587118" y="4716109"/>
            <a:ext cx="4029899" cy="21247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Orientate themselves with accuracy around a short trail. </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Communicate clearly with others. Work as part of a team.</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Plan and organise a trail that others can follow.</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6B7A8A7-874A-4354-B1BD-D4E1F3005DD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4469" y="4754643"/>
            <a:ext cx="670476" cy="484412"/>
          </a:xfrm>
          <a:prstGeom prst="rect">
            <a:avLst/>
          </a:prstGeom>
        </p:spPr>
      </p:pic>
    </p:spTree>
    <p:extLst>
      <p:ext uri="{BB962C8B-B14F-4D97-AF65-F5344CB8AC3E}">
        <p14:creationId xmlns:p14="http://schemas.microsoft.com/office/powerpoint/2010/main" val="3537435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Orienteering</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836767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Trails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Orientate themselves with confidence and accuracy around an orienteering course </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when under pressure.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Design an orienteering course that is clear </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follow and offers challenge to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navigation equipment (maps, compasses) to improve the trail.</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Problem Solving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Use clear communication to be able to complete a particular role in a team effectively.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Compete in orienteering activities both as part of a team and independently.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Use a range of map styles </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and make an informed decision on the most effective route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Communication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Communicate clearly </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and effectively with others when under pressure.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Work effectively as part of a team</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demonstrating leadership 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Preparation and Organisation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8B8B"/>
                </a:solidFill>
                <a:effectLst/>
                <a:uLnTx/>
                <a:uFillTx/>
                <a:latin typeface="Sassoon Penpals" panose="02000400000000000000" pitchFamily="50" charset="0"/>
                <a:ea typeface="+mn-ea"/>
                <a:cs typeface="+mn-cs"/>
              </a:rPr>
              <a:t>Choose the best equipment for an outdoor activity.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Prepare an orienteering course for others to follow.</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the quickest route to navigate an orienteering course accurately.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Manage an orienteering event for others to compete.</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Complete an orienteering course on multiple occasions, in a quicker time due to improved technique.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feedback and improve an orienteering course from it.</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7493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Orientate themselves with confidence and accuracy around an orienteering course when under pressure.</a:t>
            </a:r>
          </a:p>
          <a:p>
            <a:pPr marL="17145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clear communication to be able to complete a particular role in a team effectively.</a:t>
            </a:r>
          </a:p>
          <a:p>
            <a:pPr marL="17145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a range of map styles and make an informed decision on the most effective route</a:t>
            </a:r>
          </a:p>
          <a:p>
            <a:pPr marL="17145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Manage an orienteering event for others to compete.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5"/>
            <a:ext cx="4016502" cy="3203321"/>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Understand the importance of arming up and cooling down.</a:t>
            </a:r>
          </a:p>
          <a:p>
            <a:pPr>
              <a:spcAft>
                <a:spcPts val="600"/>
              </a:spcAft>
            </a:pPr>
            <a:r>
              <a:rPr lang="en-GB" sz="1400" dirty="0">
                <a:solidFill>
                  <a:schemeClr val="tx1"/>
                </a:solidFill>
                <a:latin typeface="Sassoon Penpals" panose="02000400000000000000" pitchFamily="50" charset="0"/>
              </a:rPr>
              <a:t>Carry out warm ups and cool downs safely and effectively.</a:t>
            </a:r>
          </a:p>
          <a:p>
            <a:pPr>
              <a:spcAft>
                <a:spcPts val="600"/>
              </a:spcAft>
            </a:pPr>
            <a:r>
              <a:rPr lang="en-GB" sz="1400" dirty="0">
                <a:solidFill>
                  <a:schemeClr val="tx1"/>
                </a:solidFill>
                <a:latin typeface="Sassoon Penpals" panose="02000400000000000000" pitchFamily="50" charset="0"/>
              </a:rPr>
              <a:t>Understand why exercise is good for health, fitness and wellbeing.</a:t>
            </a:r>
          </a:p>
          <a:p>
            <a:pPr>
              <a:spcAft>
                <a:spcPts val="600"/>
              </a:spcAft>
            </a:pPr>
            <a:r>
              <a:rPr lang="en-GB" sz="1400" dirty="0">
                <a:solidFill>
                  <a:schemeClr val="tx1"/>
                </a:solidFill>
                <a:latin typeface="Sassoon Penpals" panose="02000400000000000000" pitchFamily="50" charset="0"/>
              </a:rPr>
              <a:t>Know ways they can become healthier.</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835400"/>
            <a:ext cx="4029898" cy="2174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Offer a detailed and effective evaluation of both personal performances and activities with an aim of increasing challenge and improving performance. </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4"/>
          <a:stretch>
            <a:fillRect/>
          </a:stretch>
        </p:blipFill>
        <p:spPr>
          <a:xfrm>
            <a:off x="5350776" y="8133385"/>
            <a:ext cx="2100047" cy="1081427"/>
          </a:xfrm>
          <a:prstGeom prst="rect">
            <a:avLst/>
          </a:prstGeom>
        </p:spPr>
      </p:pic>
      <p:sp>
        <p:nvSpPr>
          <p:cNvPr id="15" name="Rounded Rectangle 48">
            <a:extLst>
              <a:ext uri="{FF2B5EF4-FFF2-40B4-BE49-F238E27FC236}">
                <a16:creationId xmlns:a16="http://schemas.microsoft.com/office/drawing/2014/main" id="{9CFB5E20-12D1-4FFC-B693-355ED524CDEC}"/>
              </a:ext>
            </a:extLst>
          </p:cNvPr>
          <p:cNvSpPr/>
          <p:nvPr/>
        </p:nvSpPr>
        <p:spPr>
          <a:xfrm>
            <a:off x="8587119" y="4019390"/>
            <a:ext cx="4029899" cy="3079909"/>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Start to orientate themselves with increasing confidence and accuracy around an orienteering course. </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Begin to use navigation equipment to orientate around a trail.</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clear communication and effectively complete a particular role in a team.</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a key on a map and begin to use the information in activities.</a:t>
            </a:r>
          </a:p>
          <a:p>
            <a:pPr marL="285750" indent="-285750">
              <a:spcAft>
                <a:spcPts val="600"/>
              </a:spcAft>
              <a:buFont typeface="Arial" panose="020B0604020202020204" pitchFamily="34" charset="0"/>
              <a:buChar cha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the quickest route and accurately navigate an orienteering course.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8E56E70D-0B13-4D93-B56D-FB351123C4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04469" y="4094243"/>
            <a:ext cx="670476" cy="484412"/>
          </a:xfrm>
          <a:prstGeom prst="rect">
            <a:avLst/>
          </a:prstGeom>
        </p:spPr>
      </p:pic>
      <p:sp>
        <p:nvSpPr>
          <p:cNvPr id="17" name="Rounded Rectangle 48">
            <a:extLst>
              <a:ext uri="{FF2B5EF4-FFF2-40B4-BE49-F238E27FC236}">
                <a16:creationId xmlns:a16="http://schemas.microsoft.com/office/drawing/2014/main" id="{2D32AA81-0010-44AC-A58B-2C5868BA27B9}"/>
              </a:ext>
            </a:extLst>
          </p:cNvPr>
          <p:cNvSpPr/>
          <p:nvPr/>
        </p:nvSpPr>
        <p:spPr>
          <a:xfrm>
            <a:off x="8587119" y="7256541"/>
            <a:ext cx="4010205" cy="217793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15201412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18" name="Rectangle 17">
            <a:extLst>
              <a:ext uri="{FF2B5EF4-FFF2-40B4-BE49-F238E27FC236}">
                <a16:creationId xmlns:a16="http://schemas.microsoft.com/office/drawing/2014/main" id="{C9B68957-EA9A-4EE6-A305-B71B61D49F5F}"/>
              </a:ext>
            </a:extLst>
          </p:cNvPr>
          <p:cNvSpPr/>
          <p:nvPr/>
        </p:nvSpPr>
        <p:spPr>
          <a:xfrm>
            <a:off x="237250" y="190102"/>
            <a:ext cx="10123313" cy="8887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defTabSz="1181679">
              <a:defRPr/>
            </a:pPr>
            <a:r>
              <a:rPr lang="en-GB" sz="3618" b="1" dirty="0">
                <a:solidFill>
                  <a:schemeClr val="bg1"/>
                </a:solidFill>
                <a:latin typeface="Sassoon Penpals" panose="02000400000000000000" pitchFamily="50" charset="0"/>
              </a:rPr>
              <a:t>PE – Inclusive and Adaptive Teaching strategies</a:t>
            </a:r>
          </a:p>
        </p:txBody>
      </p:sp>
      <p:sp>
        <p:nvSpPr>
          <p:cNvPr id="20" name="TextBox 19">
            <a:extLst>
              <a:ext uri="{FF2B5EF4-FFF2-40B4-BE49-F238E27FC236}">
                <a16:creationId xmlns:a16="http://schemas.microsoft.com/office/drawing/2014/main" id="{807A5B1D-165B-4816-8B81-EBE57E733191}"/>
              </a:ext>
            </a:extLst>
          </p:cNvPr>
          <p:cNvSpPr txBox="1"/>
          <p:nvPr/>
        </p:nvSpPr>
        <p:spPr>
          <a:xfrm>
            <a:off x="519512" y="1503090"/>
            <a:ext cx="11924702" cy="6191823"/>
          </a:xfrm>
          <a:prstGeom prst="rect">
            <a:avLst/>
          </a:prstGeom>
          <a:noFill/>
        </p:spPr>
        <p:txBody>
          <a:bodyPr wrap="square">
            <a:spAutoFit/>
          </a:bodyPr>
          <a:lstStyle/>
          <a:p>
            <a:pPr defTabSz="590840">
              <a:defRPr/>
            </a:pPr>
            <a:r>
              <a:rPr lang="en-GB" sz="3600" dirty="0">
                <a:solidFill>
                  <a:schemeClr val="bg1"/>
                </a:solidFill>
                <a:latin typeface="Sassoon Penpals" panose="02000400000000000000" pitchFamily="50" charset="0"/>
              </a:rPr>
              <a:t>In addition to the generic inclusive and adaptive teaching strategies at PaWS, in RSHE Life Skills, teachers consider the following:</a:t>
            </a:r>
          </a:p>
          <a:p>
            <a:pPr defTabSz="590840">
              <a:defRPr/>
            </a:pPr>
            <a:endParaRPr lang="en-GB" sz="3600" dirty="0">
              <a:solidFill>
                <a:schemeClr val="bg1"/>
              </a:solidFill>
              <a:latin typeface="Sassoon Penpals" panose="02000400000000000000" pitchFamily="50" charset="0"/>
            </a:endParaRPr>
          </a:p>
          <a:p>
            <a:pPr defTabSz="590840">
              <a:defRPr/>
            </a:pPr>
            <a:r>
              <a:rPr lang="en-GB" sz="3600" dirty="0">
                <a:solidFill>
                  <a:schemeClr val="bg1"/>
                </a:solidFill>
                <a:latin typeface="Sassoon Penpals" panose="02000400000000000000" pitchFamily="50" charset="0"/>
              </a:rPr>
              <a:t>●	Peer assist </a:t>
            </a:r>
          </a:p>
          <a:p>
            <a:pPr defTabSz="590840">
              <a:defRPr/>
            </a:pPr>
            <a:r>
              <a:rPr lang="en-GB" sz="3600" dirty="0">
                <a:solidFill>
                  <a:schemeClr val="bg1"/>
                </a:solidFill>
                <a:latin typeface="Sassoon Penpals" panose="02000400000000000000" pitchFamily="50" charset="0"/>
              </a:rPr>
              <a:t>●   Reduce number of players per team </a:t>
            </a:r>
          </a:p>
          <a:p>
            <a:pPr defTabSz="590840">
              <a:defRPr/>
            </a:pPr>
            <a:r>
              <a:rPr lang="en-GB" sz="3600" dirty="0">
                <a:solidFill>
                  <a:schemeClr val="bg1"/>
                </a:solidFill>
                <a:latin typeface="Sassoon Penpals" panose="02000400000000000000" pitchFamily="50" charset="0"/>
              </a:rPr>
              <a:t>●   Slow the pace of activity</a:t>
            </a:r>
          </a:p>
          <a:p>
            <a:pPr defTabSz="590840">
              <a:defRPr/>
            </a:pPr>
            <a:r>
              <a:rPr lang="en-GB" sz="3600" dirty="0">
                <a:solidFill>
                  <a:schemeClr val="bg1"/>
                </a:solidFill>
                <a:latin typeface="Sassoon Penpals" panose="02000400000000000000" pitchFamily="50" charset="0"/>
              </a:rPr>
              <a:t>●   Provide rest periods as needed</a:t>
            </a:r>
          </a:p>
          <a:p>
            <a:pPr defTabSz="590840">
              <a:defRPr/>
            </a:pPr>
            <a:r>
              <a:rPr lang="en-GB" sz="3600" dirty="0">
                <a:solidFill>
                  <a:schemeClr val="bg1"/>
                </a:solidFill>
                <a:latin typeface="Sassoon Penpals" panose="02000400000000000000" pitchFamily="50" charset="0"/>
              </a:rPr>
              <a:t>● 	Equipment adaptations e.g. make lower / larger goals, lighter balls</a:t>
            </a:r>
          </a:p>
          <a:p>
            <a:pPr defTabSz="590840">
              <a:defRPr/>
            </a:pPr>
            <a:r>
              <a:rPr lang="en-GB" sz="3600" dirty="0">
                <a:solidFill>
                  <a:schemeClr val="bg1"/>
                </a:solidFill>
                <a:latin typeface="Sassoon Penpals" panose="02000400000000000000" pitchFamily="50" charset="0"/>
              </a:rPr>
              <a:t>●	Use models to show the activity</a:t>
            </a:r>
          </a:p>
          <a:p>
            <a:pPr defTabSz="590840">
              <a:defRPr/>
            </a:pPr>
            <a:endParaRPr lang="en-GB" sz="3618" b="1" dirty="0">
              <a:solidFill>
                <a:prstClr val="black"/>
              </a:solidFill>
              <a:latin typeface="Sassoon Penpals" panose="02000400000000000000" pitchFamily="50" charset="0"/>
            </a:endParaRPr>
          </a:p>
          <a:p>
            <a:pPr defTabSz="590840">
              <a:defRPr/>
            </a:pPr>
            <a:endParaRPr lang="en-GB" sz="3618" b="1" dirty="0">
              <a:solidFill>
                <a:prstClr val="black"/>
              </a:solidFill>
              <a:latin typeface="Sassoon Penpals" panose="02000400000000000000" pitchFamily="50" charset="0"/>
            </a:endParaRPr>
          </a:p>
        </p:txBody>
      </p:sp>
    </p:spTree>
    <p:extLst>
      <p:ext uri="{BB962C8B-B14F-4D97-AF65-F5344CB8AC3E}">
        <p14:creationId xmlns:p14="http://schemas.microsoft.com/office/powerpoint/2010/main" val="330917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Basketball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568439"/>
            <a:ext cx="4010205" cy="272813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Throwing and Catching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with a chest pass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Catch and bounce a ball.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Develop accurate throwing and consistent catching.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 ball at a target with increasing accuracy</a:t>
            </a:r>
          </a:p>
          <a:p>
            <a:pPr>
              <a:spcAft>
                <a:spcPts val="600"/>
              </a:spcAft>
            </a:pPr>
            <a:r>
              <a:rPr lang="en-GB" sz="1400" b="1" dirty="0">
                <a:solidFill>
                  <a:schemeClr val="tx1"/>
                </a:solidFill>
                <a:latin typeface="Sassoon Penpals" panose="02000400000000000000" pitchFamily="50" charset="0"/>
              </a:rPr>
              <a:t>Travelling with the ball</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Travel with a ball in different ways.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Travel with a ball in different directions (side to side, forwards and backwards) with control and fluency.</a:t>
            </a:r>
          </a:p>
          <a:p>
            <a:pPr>
              <a:spcAft>
                <a:spcPts val="600"/>
              </a:spcAft>
            </a:pPr>
            <a:r>
              <a:rPr lang="en-GB" sz="1400" b="1" dirty="0">
                <a:solidFill>
                  <a:schemeClr val="tx1"/>
                </a:solidFill>
                <a:latin typeface="Sassoon Penpals" panose="02000400000000000000" pitchFamily="50" charset="0"/>
              </a:rPr>
              <a:t>Using Space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different ways of travelling in different directions or pathways.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Run at different speeds. </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Begin to use space in a game.</a:t>
            </a:r>
          </a:p>
          <a:p>
            <a:pPr>
              <a:spcAft>
                <a:spcPts val="600"/>
              </a:spcAft>
            </a:pPr>
            <a:r>
              <a:rPr lang="en-GB" sz="1400" b="1" dirty="0">
                <a:solidFill>
                  <a:schemeClr val="tx1"/>
                </a:solidFill>
                <a:latin typeface="Sassoon Penpals" panose="02000400000000000000" pitchFamily="50" charset="0"/>
              </a:rPr>
              <a:t>Attacking and Defending</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Begin to use the terms attacking and defending. </a:t>
            </a:r>
            <a:r>
              <a:rPr lang="en-GB" sz="1400" dirty="0">
                <a:solidFill>
                  <a:schemeClr val="tx1"/>
                </a:solidFill>
                <a:latin typeface="Sassoon Penpals" panose="02000400000000000000" pitchFamily="50" charset="0"/>
              </a:rPr>
              <a:t>Use simple defensive skills such as marking a player or defending a space.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simple attacking skills such as dodging to get past a defender.</a:t>
            </a:r>
          </a:p>
          <a:p>
            <a:pPr>
              <a:spcAft>
                <a:spcPts val="600"/>
              </a:spcAft>
            </a:pPr>
            <a:r>
              <a:rPr lang="en-GB" sz="1400" b="1" dirty="0">
                <a:solidFill>
                  <a:schemeClr val="tx1"/>
                </a:solidFill>
                <a:latin typeface="Sassoon Penpals" panose="02000400000000000000" pitchFamily="50" charset="0"/>
              </a:rPr>
              <a:t>Tactics and rules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Follow simple rules to play games, including team games. </a:t>
            </a:r>
            <a:r>
              <a:rPr lang="en-GB" sz="1400" dirty="0">
                <a:solidFill>
                  <a:schemeClr val="tx1"/>
                </a:solidFill>
                <a:latin typeface="Sassoon Penpals" panose="02000400000000000000" pitchFamily="50" charset="0"/>
              </a:rPr>
              <a:t>Use simple attacking skills such as dodging to get past a defender.</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simple defensive skills such as marking a player or defending a space.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58736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using a range of actions and body parts with some coordination.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perform learnt skills with some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Engage in competitive activities and team games.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258736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catch and throw a ball accurately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chest pass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Change direction when travelling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an awareness of others in a game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Follow simple rules in a team game</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92549" y="6558098"/>
            <a:ext cx="4016502" cy="2728139"/>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feels before and after exercise.</a:t>
            </a:r>
          </a:p>
          <a:p>
            <a:pPr>
              <a:spcAft>
                <a:spcPts val="600"/>
              </a:spcAft>
            </a:pPr>
            <a:r>
              <a:rPr lang="en-GB" sz="1400" dirty="0">
                <a:solidFill>
                  <a:schemeClr val="tx1"/>
                </a:solidFill>
                <a:latin typeface="Sassoon Penpals" panose="02000400000000000000" pitchFamily="50" charset="0"/>
              </a:rPr>
              <a:t>Carry and place equipment safely.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395699" y="3856669"/>
            <a:ext cx="4029898" cy="25539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say how they could improve</a:t>
            </a:r>
          </a:p>
        </p:txBody>
      </p:sp>
      <p:pic>
        <p:nvPicPr>
          <p:cNvPr id="41" name="Picture 40">
            <a:extLst>
              <a:ext uri="{FF2B5EF4-FFF2-40B4-BE49-F238E27FC236}">
                <a16:creationId xmlns:a16="http://schemas.microsoft.com/office/drawing/2014/main" id="{B9656E66-92B4-4187-9BDC-FB3C0F27FB2B}"/>
              </a:ext>
            </a:extLst>
          </p:cNvPr>
          <p:cNvPicPr>
            <a:picLocks noChangeAspect="1"/>
          </p:cNvPicPr>
          <p:nvPr/>
        </p:nvPicPr>
        <p:blipFill>
          <a:blip r:embed="rId5"/>
          <a:stretch>
            <a:fillRect/>
          </a:stretch>
        </p:blipFill>
        <p:spPr>
          <a:xfrm>
            <a:off x="5352197" y="7922167"/>
            <a:ext cx="2097206" cy="1085182"/>
          </a:xfrm>
          <a:prstGeom prst="rect">
            <a:avLst/>
          </a:prstGeom>
        </p:spPr>
      </p:pic>
      <p:sp>
        <p:nvSpPr>
          <p:cNvPr id="18" name="Rounded Rectangle 48">
            <a:extLst>
              <a:ext uri="{FF2B5EF4-FFF2-40B4-BE49-F238E27FC236}">
                <a16:creationId xmlns:a16="http://schemas.microsoft.com/office/drawing/2014/main" id="{40E79FD9-DEE3-4E7E-864D-8BAEAD1026EF}"/>
              </a:ext>
            </a:extLst>
          </p:cNvPr>
          <p:cNvSpPr/>
          <p:nvPr/>
        </p:nvSpPr>
        <p:spPr>
          <a:xfrm>
            <a:off x="8606812" y="3856669"/>
            <a:ext cx="4029899" cy="2553949"/>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Co</a:t>
            </a:r>
            <a:r>
              <a:rPr kumimoji="0" lang="en-GB" sz="1400" b="0" i="0" u="none" strike="noStrike" kern="1200" cap="none" spc="0" normalizeH="0" baseline="0" noProof="0" dirty="0" err="1">
                <a:ln>
                  <a:noFill/>
                </a:ln>
                <a:solidFill>
                  <a:prstClr val="black"/>
                </a:solidFill>
                <a:effectLst/>
                <a:uLnTx/>
                <a:uFillTx/>
                <a:latin typeface="Sassoon Penpals" panose="02000400000000000000" pitchFamily="50" charset="0"/>
                <a:ea typeface="+mn-ea"/>
                <a:cs typeface="+mn-cs"/>
              </a:rPr>
              <a:t>mbine</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different movements with ease and fluency.</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and refine a range of ball skills including: throwing, catching, kicking, passing, batting, and aiming.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confidence, competence, precision and accuracy when engaging in activities that involve a ball.</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30EDF20C-4D7D-4B41-9736-D32F6F49434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799" y="3916439"/>
            <a:ext cx="640145" cy="462498"/>
          </a:xfrm>
          <a:prstGeom prst="rect">
            <a:avLst/>
          </a:prstGeom>
        </p:spPr>
      </p:pic>
    </p:spTree>
    <p:extLst>
      <p:ext uri="{BB962C8B-B14F-4D97-AF65-F5344CB8AC3E}">
        <p14:creationId xmlns:p14="http://schemas.microsoft.com/office/powerpoint/2010/main" val="142010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Basketball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Throwing and Catching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 chest pass with effective technique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catch and bounce a ball with a partner with increasing accuracy and consistency. </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throwing and catching skills in a game.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into basketball </a:t>
            </a:r>
          </a:p>
          <a:p>
            <a:pPr>
              <a:spcAft>
                <a:spcPts val="600"/>
              </a:spcAft>
            </a:pPr>
            <a:r>
              <a:rPr lang="en-GB" sz="1400" b="1" dirty="0">
                <a:solidFill>
                  <a:schemeClr val="tx1"/>
                </a:solidFill>
                <a:latin typeface="Sassoon Penpals" panose="02000400000000000000" pitchFamily="50" charset="0"/>
              </a:rPr>
              <a:t>Travelling with the ball</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Bounce a ball whilst moving.</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Travel with a ball in different speeds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dribbling skills in a game.</a:t>
            </a:r>
          </a:p>
          <a:p>
            <a:pPr>
              <a:spcAft>
                <a:spcPts val="600"/>
              </a:spcAft>
            </a:pPr>
            <a:r>
              <a:rPr lang="en-GB" sz="1400" b="1" dirty="0">
                <a:solidFill>
                  <a:schemeClr val="tx1"/>
                </a:solidFill>
                <a:latin typeface="Sassoon Penpals" panose="02000400000000000000" pitchFamily="50" charset="0"/>
              </a:rPr>
              <a:t>Using Space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different ways of travelling at different speeds and following different pathways, directions or courses.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choose and use the best space in a game.</a:t>
            </a:r>
          </a:p>
          <a:p>
            <a:pPr>
              <a:spcAft>
                <a:spcPts val="600"/>
              </a:spcAft>
            </a:pPr>
            <a:r>
              <a:rPr lang="en-GB" sz="1400" b="1" dirty="0">
                <a:solidFill>
                  <a:schemeClr val="tx1"/>
                </a:solidFill>
                <a:latin typeface="Sassoon Penpals" panose="02000400000000000000" pitchFamily="50" charset="0"/>
              </a:rPr>
              <a:t>Attacking and Defending</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and understand the terms attacking and defending</a:t>
            </a:r>
          </a:p>
          <a:p>
            <a:pPr>
              <a:spcAft>
                <a:spcPts val="600"/>
              </a:spcAft>
            </a:pPr>
            <a:r>
              <a:rPr lang="en-GB" sz="1400" b="1" dirty="0">
                <a:solidFill>
                  <a:schemeClr val="tx1"/>
                </a:solidFill>
                <a:latin typeface="Sassoon Penpals" panose="02000400000000000000" pitchFamily="50" charset="0"/>
              </a:rPr>
              <a:t>Tactics and rules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the importance of rules in games.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at least one technique to attack or defend to play a game successfully.</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sequences of their own composition with coordination.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with increasing control.</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400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running, jumping, throwing and catching skills to a team game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balance, agility and coordination in activities.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an active participant in team games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tactics for attacking and defending</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41534"/>
            <a:ext cx="4016502" cy="3055043"/>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how the body feels during and after different physical activities.</a:t>
            </a:r>
          </a:p>
          <a:p>
            <a:pPr>
              <a:spcAft>
                <a:spcPts val="600"/>
              </a:spcAft>
            </a:pPr>
            <a:r>
              <a:rPr lang="en-GB" sz="1400" dirty="0">
                <a:solidFill>
                  <a:schemeClr val="tx1"/>
                </a:solidFill>
                <a:latin typeface="Sassoon Penpals" panose="02000400000000000000" pitchFamily="50" charset="0"/>
              </a:rPr>
              <a:t>Explain what they need to stay healthy.</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654168"/>
            <a:ext cx="4029898" cy="24002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and describe performances, and use what they see to improve their own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the differences between their work and that of others.</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15" name="Rounded Rectangle 48">
            <a:extLst>
              <a:ext uri="{FF2B5EF4-FFF2-40B4-BE49-F238E27FC236}">
                <a16:creationId xmlns:a16="http://schemas.microsoft.com/office/drawing/2014/main" id="{E4BA4744-69D1-4105-90C1-2EC47A7540F8}"/>
              </a:ext>
            </a:extLst>
          </p:cNvPr>
          <p:cNvSpPr/>
          <p:nvPr/>
        </p:nvSpPr>
        <p:spPr>
          <a:xfrm>
            <a:off x="8587118" y="3654167"/>
            <a:ext cx="4029899" cy="240029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Consistently catch and throw a ball accurately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Perform chest pass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Change direction when travelling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 an awareness of others in a game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Follow simple rules in a team game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4E39077B-5D47-405E-B905-BBDA0607846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95599" y="3766595"/>
            <a:ext cx="670476" cy="484412"/>
          </a:xfrm>
          <a:prstGeom prst="rect">
            <a:avLst/>
          </a:prstGeom>
        </p:spPr>
      </p:pic>
    </p:spTree>
    <p:extLst>
      <p:ext uri="{BB962C8B-B14F-4D97-AF65-F5344CB8AC3E}">
        <p14:creationId xmlns:p14="http://schemas.microsoft.com/office/powerpoint/2010/main" val="404544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Basketball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Throwing and Catching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and catch with greater control and accuracy.</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with a two-handed bounce pass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 range of catching and gathering skills with control.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 ball in different ways (e.g., high, low, fast or slow).</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using a two-handed set shot</a:t>
            </a:r>
          </a:p>
          <a:p>
            <a:pPr>
              <a:spcAft>
                <a:spcPts val="600"/>
              </a:spcAft>
            </a:pPr>
            <a:r>
              <a:rPr lang="en-GB" sz="1400" b="1" dirty="0">
                <a:solidFill>
                  <a:schemeClr val="tx1"/>
                </a:solidFill>
                <a:latin typeface="Sassoon Penpals" panose="02000400000000000000" pitchFamily="50" charset="0"/>
              </a:rPr>
              <a:t>Travelling with the ball</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Move with the ball in a variety of ways with some control.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two different ways of moving with a ball in a game.</a:t>
            </a:r>
          </a:p>
          <a:p>
            <a:pPr>
              <a:spcAft>
                <a:spcPts val="600"/>
              </a:spcAft>
            </a:pPr>
            <a:r>
              <a:rPr lang="en-GB" sz="1400" b="1" dirty="0">
                <a:solidFill>
                  <a:schemeClr val="tx1"/>
                </a:solidFill>
                <a:latin typeface="Sassoon Penpals" panose="02000400000000000000" pitchFamily="50" charset="0"/>
              </a:rPr>
              <a:t>Possession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how to keep and win back possession of the ball in a team game.</a:t>
            </a: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Using Space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Find a useful space and get into it to support teammates</a:t>
            </a:r>
          </a:p>
          <a:p>
            <a:pPr>
              <a:spcAft>
                <a:spcPts val="600"/>
              </a:spcAft>
            </a:pPr>
            <a:r>
              <a:rPr lang="en-GB" sz="1400" b="1" dirty="0">
                <a:solidFill>
                  <a:schemeClr val="tx1"/>
                </a:solidFill>
                <a:latin typeface="Sassoon Penpals" panose="02000400000000000000" pitchFamily="50" charset="0"/>
              </a:rPr>
              <a:t>Attacking and Defending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simple attacking and defending skills in a game.</a:t>
            </a:r>
          </a:p>
          <a:p>
            <a:pPr>
              <a:spcAft>
                <a:spcPts val="600"/>
              </a:spcAft>
            </a:pPr>
            <a:r>
              <a:rPr lang="en-GB" sz="1400" b="1" dirty="0">
                <a:solidFill>
                  <a:schemeClr val="tx1"/>
                </a:solidFill>
                <a:latin typeface="Sassoon Penpals" panose="02000400000000000000" pitchFamily="50" charset="0"/>
              </a:rPr>
              <a:t>Tactics and rules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Apply and follow rules fairly.</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and begin to apply the basic principles of invasion games.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174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Develop the quality of the actions in their performances.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learnt skills and techniques with control and confidence.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Compete against others in a controlled manner</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12156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and catch with greater control and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specific throws and passes in games.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tactics in a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Transition from attack to defence in a team game.</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Recognise and describe the effects of exercise on the body.</a:t>
            </a:r>
          </a:p>
          <a:p>
            <a:pPr>
              <a:spcAft>
                <a:spcPts val="600"/>
              </a:spcAft>
            </a:pPr>
            <a:r>
              <a:rPr lang="en-GB" sz="1400" dirty="0">
                <a:solidFill>
                  <a:schemeClr val="tx1"/>
                </a:solidFill>
                <a:latin typeface="Sassoon Penpals" panose="02000400000000000000" pitchFamily="50" charset="0"/>
              </a:rPr>
              <a:t>Know the importance of strength and flexibility for physical activity.</a:t>
            </a:r>
          </a:p>
          <a:p>
            <a:pPr>
              <a:spcAft>
                <a:spcPts val="600"/>
              </a:spcAft>
            </a:pPr>
            <a:r>
              <a:rPr lang="en-GB" sz="1400" dirty="0">
                <a:solidFill>
                  <a:schemeClr val="tx1"/>
                </a:solidFill>
                <a:latin typeface="Sassoon Penpals" panose="02000400000000000000" pitchFamily="50" charset="0"/>
              </a:rPr>
              <a:t>Explain why it is important to warm up and cool-down.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390868"/>
            <a:ext cx="4029898" cy="26188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a performance.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their performance has improved over time.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17" name="Rounded Rectangle 48">
            <a:extLst>
              <a:ext uri="{FF2B5EF4-FFF2-40B4-BE49-F238E27FC236}">
                <a16:creationId xmlns:a16="http://schemas.microsoft.com/office/drawing/2014/main" id="{059A9A3F-82D1-41E7-ACCF-E40E12F4F215}"/>
              </a:ext>
            </a:extLst>
          </p:cNvPr>
          <p:cNvSpPr/>
          <p:nvPr/>
        </p:nvSpPr>
        <p:spPr>
          <a:xfrm>
            <a:off x="8587118" y="3390868"/>
            <a:ext cx="4029899" cy="266359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Apply running, jumping, throwing and catching skills to a team game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 balance, agility and coordination in activities.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 an active participant in team games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Demonstrate simple tactics for attacking and defending</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8" name="Picture 17">
            <a:extLst>
              <a:ext uri="{FF2B5EF4-FFF2-40B4-BE49-F238E27FC236}">
                <a16:creationId xmlns:a16="http://schemas.microsoft.com/office/drawing/2014/main" id="{C0962A7A-9C7F-4E26-9D2F-F2B55D59ADF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8299" y="3449095"/>
            <a:ext cx="670476" cy="484412"/>
          </a:xfrm>
          <a:prstGeom prst="rect">
            <a:avLst/>
          </a:prstGeom>
        </p:spPr>
      </p:pic>
    </p:spTree>
    <p:extLst>
      <p:ext uri="{BB962C8B-B14F-4D97-AF65-F5344CB8AC3E}">
        <p14:creationId xmlns:p14="http://schemas.microsoft.com/office/powerpoint/2010/main" val="252926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Basketball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Throwing and Catching</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Develop different ways of throwing and catching.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with a chest pass and two-handed bounce pass with effective technique,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Throw with a lob pass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with an overhead pass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using a two-handed set shot with increasing success</a:t>
            </a:r>
          </a:p>
          <a:p>
            <a:pPr>
              <a:spcAft>
                <a:spcPts val="600"/>
              </a:spcAft>
            </a:pPr>
            <a:r>
              <a:rPr lang="en-GB" sz="1400" b="1" dirty="0">
                <a:solidFill>
                  <a:schemeClr val="tx1"/>
                </a:solidFill>
                <a:latin typeface="Sassoon Penpals" panose="02000400000000000000" pitchFamily="50" charset="0"/>
              </a:rPr>
              <a:t>Travelling with the ball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Move with the ball using a range of techniques showing control and fluency.</a:t>
            </a:r>
          </a:p>
          <a:p>
            <a:pPr>
              <a:spcAft>
                <a:spcPts val="600"/>
              </a:spcAft>
            </a:pPr>
            <a:r>
              <a:rPr lang="en-GB" sz="1400" b="1" dirty="0">
                <a:solidFill>
                  <a:schemeClr val="tx1"/>
                </a:solidFill>
                <a:latin typeface="Sassoon Penpals" panose="02000400000000000000" pitchFamily="50" charset="0"/>
              </a:rPr>
              <a:t>Possession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Contribute towards helping their team to keep and win back possession of the ball in a team game.</a:t>
            </a:r>
          </a:p>
          <a:p>
            <a:pPr>
              <a:spcAft>
                <a:spcPts val="600"/>
              </a:spcAft>
            </a:pPr>
            <a:r>
              <a:rPr lang="en-GB" sz="1400" b="1" dirty="0">
                <a:solidFill>
                  <a:schemeClr val="tx1"/>
                </a:solidFill>
                <a:latin typeface="Sassoon Penpals" panose="02000400000000000000" pitchFamily="50" charset="0"/>
              </a:rPr>
              <a:t>Using Space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Make the best use of space to pass and receive the ball.</a:t>
            </a:r>
          </a:p>
          <a:p>
            <a:pPr>
              <a:spcAft>
                <a:spcPts val="600"/>
              </a:spcAft>
            </a:pPr>
            <a:r>
              <a:rPr lang="en-GB" sz="1400" b="1" dirty="0">
                <a:solidFill>
                  <a:schemeClr val="tx1"/>
                </a:solidFill>
                <a:latin typeface="Sassoon Penpals" panose="02000400000000000000" pitchFamily="50" charset="0"/>
              </a:rPr>
              <a:t>Attacking and Defending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 range of attacking and defending skills and techniques in a game. </a:t>
            </a:r>
          </a:p>
          <a:p>
            <a:pPr>
              <a:spcAft>
                <a:spcPts val="600"/>
              </a:spcAft>
            </a:pPr>
            <a:r>
              <a:rPr lang="en-GB" sz="1400" b="1" dirty="0">
                <a:solidFill>
                  <a:schemeClr val="tx1"/>
                </a:solidFill>
                <a:latin typeface="Sassoon Penpals" panose="02000400000000000000" pitchFamily="50" charset="0"/>
              </a:rPr>
              <a:t>Tactics and rules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Vary the tactics they use in a game.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Adapt rules to alter games.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1576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and apply skills and techniques with control and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a range of competitive games and activities.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21576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some accuracy with shooting.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fluency in movement with and without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tactics to games.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 range of skills for attack and defence.</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Describe how the body reacts at different times and how this affects performance.</a:t>
            </a:r>
          </a:p>
          <a:p>
            <a:pPr>
              <a:spcAft>
                <a:spcPts val="600"/>
              </a:spcAft>
            </a:pPr>
            <a:r>
              <a:rPr lang="en-GB" sz="1400" dirty="0">
                <a:solidFill>
                  <a:schemeClr val="tx1"/>
                </a:solidFill>
                <a:latin typeface="Sassoon Penpals" panose="02000400000000000000" pitchFamily="50" charset="0"/>
              </a:rPr>
              <a:t>Explain why exercise is good for your health.</a:t>
            </a:r>
          </a:p>
          <a:p>
            <a:pPr>
              <a:spcAft>
                <a:spcPts val="600"/>
              </a:spcAft>
            </a:pPr>
            <a:r>
              <a:rPr lang="en-GB" sz="1400" dirty="0">
                <a:solidFill>
                  <a:schemeClr val="tx1"/>
                </a:solidFill>
                <a:latin typeface="Sassoon Penpals" panose="02000400000000000000" pitchFamily="50" charset="0"/>
              </a:rPr>
              <a:t>Know some reasons for warming up and cooling down.</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470195"/>
            <a:ext cx="4029898" cy="25842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Watch, describe and evaluate the effectiveness of performances, giving ideas for improvements.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Modify their use of skills or techniques to achieve a better result.</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20" name="Rounded Rectangle 48">
            <a:extLst>
              <a:ext uri="{FF2B5EF4-FFF2-40B4-BE49-F238E27FC236}">
                <a16:creationId xmlns:a16="http://schemas.microsoft.com/office/drawing/2014/main" id="{FCCB09CA-21B4-43BF-B142-AFCF2A563635}"/>
              </a:ext>
            </a:extLst>
          </p:cNvPr>
          <p:cNvSpPr/>
          <p:nvPr/>
        </p:nvSpPr>
        <p:spPr>
          <a:xfrm>
            <a:off x="8587118" y="3390868"/>
            <a:ext cx="4029899" cy="266359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and catch with greater control and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specific throws and passes in games.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simple tactics in a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Transition from attack to defence in a team game.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45E4D802-EE16-470F-864B-FDA4B115669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8299" y="3449095"/>
            <a:ext cx="670476" cy="484412"/>
          </a:xfrm>
          <a:prstGeom prst="rect">
            <a:avLst/>
          </a:prstGeom>
        </p:spPr>
      </p:pic>
    </p:spTree>
    <p:extLst>
      <p:ext uri="{BB962C8B-B14F-4D97-AF65-F5344CB8AC3E}">
        <p14:creationId xmlns:p14="http://schemas.microsoft.com/office/powerpoint/2010/main" val="400136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Basketball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PE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8522" y="6208116"/>
            <a:ext cx="4010205" cy="30884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8248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Knowledge and Skills</a:t>
            </a:r>
          </a:p>
          <a:p>
            <a:pPr>
              <a:spcAft>
                <a:spcPts val="600"/>
              </a:spcAft>
            </a:pPr>
            <a:r>
              <a:rPr lang="en-GB" sz="1400" b="1" dirty="0">
                <a:solidFill>
                  <a:schemeClr val="tx1"/>
                </a:solidFill>
                <a:latin typeface="Sassoon Penpals" panose="02000400000000000000" pitchFamily="50" charset="0"/>
              </a:rPr>
              <a:t>Throwing and Catching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Throw with a chest pass, two-handed bounce pass, lob and overhead with effective technique.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Consolidate different ways of throwing and catching, and know when each is appropriate in a game.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using a lay-up set shot.</a:t>
            </a:r>
          </a:p>
          <a:p>
            <a:pPr>
              <a:spcAft>
                <a:spcPts val="600"/>
              </a:spcAft>
            </a:pPr>
            <a:r>
              <a:rPr lang="en-GB" sz="1400" b="1" dirty="0">
                <a:solidFill>
                  <a:schemeClr val="tx1"/>
                </a:solidFill>
                <a:latin typeface="Sassoon Penpals" panose="02000400000000000000" pitchFamily="50" charset="0"/>
              </a:rPr>
              <a:t>Travelling with the ball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 variety of ways to dribble in a game with success.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ball skills in various ways and begin to link together.</a:t>
            </a:r>
          </a:p>
          <a:p>
            <a:pPr>
              <a:spcAft>
                <a:spcPts val="600"/>
              </a:spcAft>
            </a:pPr>
            <a:r>
              <a:rPr lang="en-GB" sz="1400" b="1" dirty="0">
                <a:solidFill>
                  <a:schemeClr val="tx1"/>
                </a:solidFill>
                <a:latin typeface="Sassoon Penpals" panose="02000400000000000000" pitchFamily="50" charset="0"/>
              </a:rPr>
              <a:t>Possession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Keep and win back possession of the ball effectively in a team game.</a:t>
            </a:r>
          </a:p>
          <a:p>
            <a:pPr>
              <a:spcAft>
                <a:spcPts val="600"/>
              </a:spcAft>
            </a:pPr>
            <a:r>
              <a:rPr lang="en-GB" sz="1400" b="1" dirty="0">
                <a:solidFill>
                  <a:schemeClr val="tx1"/>
                </a:solidFill>
                <a:latin typeface="Sassoon Penpals" panose="02000400000000000000" pitchFamily="50" charset="0"/>
              </a:rPr>
              <a:t>Using Space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Demonstrate an increasing awareness of space</a:t>
            </a:r>
          </a:p>
          <a:p>
            <a:pPr>
              <a:spcAft>
                <a:spcPts val="600"/>
              </a:spcAft>
            </a:pPr>
            <a:r>
              <a:rPr lang="en-GB" sz="1400" b="1" dirty="0">
                <a:solidFill>
                  <a:schemeClr val="tx1"/>
                </a:solidFill>
                <a:latin typeface="Sassoon Penpals" panose="02000400000000000000" pitchFamily="50" charset="0"/>
              </a:rPr>
              <a:t>Attacking and Defending</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Choose the best tactics for attacking and defending.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decision about when to shoot and when to pass in a game. </a:t>
            </a:r>
          </a:p>
          <a:p>
            <a:pPr>
              <a:spcAft>
                <a:spcPts val="600"/>
              </a:spcAft>
            </a:pPr>
            <a:r>
              <a:rPr lang="en-GB" sz="1400" b="1" dirty="0">
                <a:solidFill>
                  <a:schemeClr val="tx1"/>
                </a:solidFill>
                <a:latin typeface="Sassoon Penpals" panose="02000400000000000000" pitchFamily="50" charset="0"/>
              </a:rPr>
              <a:t>Tactics and rules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when to pass and when to dribble in a game.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Devise and adapt rules to create their own game.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3020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Competing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Consistently perform and apply skills and techniques with accuracy and control.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Take part in competitive games with a strong understanding of tactics and composition.</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23020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PE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 range of passes and catches in a competitive game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confidence when handling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Shoot a ball with some accuracy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and evaluate principles suitable for attacking and defending</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22737" y="6231156"/>
            <a:ext cx="4016502" cy="3065422"/>
          </a:xfrm>
          <a:prstGeom prst="roundRect">
            <a:avLst>
              <a:gd name="adj" fmla="val 9730"/>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Health and Fitness:</a:t>
            </a:r>
          </a:p>
          <a:p>
            <a:pPr>
              <a:spcAft>
                <a:spcPts val="600"/>
              </a:spcAft>
            </a:pPr>
            <a:r>
              <a:rPr lang="en-GB" sz="1400" dirty="0">
                <a:solidFill>
                  <a:schemeClr val="tx1"/>
                </a:solidFill>
                <a:latin typeface="Sassoon Penpals" panose="02000400000000000000" pitchFamily="50" charset="0"/>
              </a:rPr>
              <a:t>Know and understand the reasons for warming up and cooling down.</a:t>
            </a:r>
          </a:p>
          <a:p>
            <a:pPr>
              <a:spcAft>
                <a:spcPts val="600"/>
              </a:spcAft>
            </a:pPr>
            <a:r>
              <a:rPr lang="en-GB" sz="1400" dirty="0">
                <a:solidFill>
                  <a:schemeClr val="tx1"/>
                </a:solidFill>
                <a:latin typeface="Sassoon Penpals" panose="02000400000000000000" pitchFamily="50" charset="0"/>
              </a:rPr>
              <a:t>Explain some safety principles when preparing for and during exercise.</a:t>
            </a:r>
          </a:p>
        </p:txBody>
      </p:sp>
      <p:grpSp>
        <p:nvGrpSpPr>
          <p:cNvPr id="34" name="Group 33">
            <a:extLst>
              <a:ext uri="{FF2B5EF4-FFF2-40B4-BE49-F238E27FC236}">
                <a16:creationId xmlns:a16="http://schemas.microsoft.com/office/drawing/2014/main" id="{10D70E81-5E75-45D2-968C-BDC9CB070A79}"/>
              </a:ext>
            </a:extLst>
          </p:cNvPr>
          <p:cNvGrpSpPr/>
          <p:nvPr/>
        </p:nvGrpSpPr>
        <p:grpSpPr>
          <a:xfrm>
            <a:off x="11219681" y="190102"/>
            <a:ext cx="716177" cy="723657"/>
            <a:chOff x="10446322" y="3084159"/>
            <a:chExt cx="3648584" cy="3686689"/>
          </a:xfrm>
        </p:grpSpPr>
        <p:sp>
          <p:nvSpPr>
            <p:cNvPr id="33" name="Oval 32">
              <a:extLst>
                <a:ext uri="{FF2B5EF4-FFF2-40B4-BE49-F238E27FC236}">
                  <a16:creationId xmlns:a16="http://schemas.microsoft.com/office/drawing/2014/main" id="{248F0CCA-9A73-4B10-8DF4-F63C192E5B5A}"/>
                </a:ext>
              </a:extLst>
            </p:cNvPr>
            <p:cNvSpPr/>
            <p:nvPr/>
          </p:nvSpPr>
          <p:spPr>
            <a:xfrm>
              <a:off x="10587963" y="3251200"/>
              <a:ext cx="3360470" cy="3360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070F2F4-2AA7-4C61-B75F-7FE9043446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6322" y="3084159"/>
              <a:ext cx="3648584" cy="3686689"/>
            </a:xfrm>
            <a:prstGeom prst="rect">
              <a:avLst/>
            </a:prstGeom>
          </p:spPr>
        </p:pic>
      </p:grpSp>
      <p:sp>
        <p:nvSpPr>
          <p:cNvPr id="38" name="Rounded Rectangle 48">
            <a:extLst>
              <a:ext uri="{FF2B5EF4-FFF2-40B4-BE49-F238E27FC236}">
                <a16:creationId xmlns:a16="http://schemas.microsoft.com/office/drawing/2014/main" id="{A51B8C2D-D0F3-4CD9-B41D-AD3859E77980}"/>
              </a:ext>
            </a:extLst>
          </p:cNvPr>
          <p:cNvSpPr/>
          <p:nvPr/>
        </p:nvSpPr>
        <p:spPr>
          <a:xfrm>
            <a:off x="4412061" y="3526567"/>
            <a:ext cx="4029898" cy="24831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Evaluating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Choose and use criteria to evaluate own and others’ performance.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why they have used particular skills or techniques, and the effect they have had on their performance</a:t>
            </a:r>
          </a:p>
        </p:txBody>
      </p:sp>
      <p:pic>
        <p:nvPicPr>
          <p:cNvPr id="4" name="Picture 3">
            <a:extLst>
              <a:ext uri="{FF2B5EF4-FFF2-40B4-BE49-F238E27FC236}">
                <a16:creationId xmlns:a16="http://schemas.microsoft.com/office/drawing/2014/main" id="{F8CE279E-7FFB-4E9F-8552-11DFB7D98727}"/>
              </a:ext>
            </a:extLst>
          </p:cNvPr>
          <p:cNvPicPr>
            <a:picLocks noChangeAspect="1"/>
          </p:cNvPicPr>
          <p:nvPr/>
        </p:nvPicPr>
        <p:blipFill>
          <a:blip r:embed="rId5"/>
          <a:stretch>
            <a:fillRect/>
          </a:stretch>
        </p:blipFill>
        <p:spPr>
          <a:xfrm>
            <a:off x="5350776" y="7993685"/>
            <a:ext cx="2100047" cy="1081427"/>
          </a:xfrm>
          <a:prstGeom prst="rect">
            <a:avLst/>
          </a:prstGeom>
        </p:spPr>
      </p:pic>
      <p:sp>
        <p:nvSpPr>
          <p:cNvPr id="17" name="Rounded Rectangle 48">
            <a:extLst>
              <a:ext uri="{FF2B5EF4-FFF2-40B4-BE49-F238E27FC236}">
                <a16:creationId xmlns:a16="http://schemas.microsoft.com/office/drawing/2014/main" id="{D9B0F278-BC36-4A6B-BB11-E3A12E645EEB}"/>
              </a:ext>
            </a:extLst>
          </p:cNvPr>
          <p:cNvSpPr/>
          <p:nvPr/>
        </p:nvSpPr>
        <p:spPr>
          <a:xfrm>
            <a:off x="8587118" y="3521884"/>
            <a:ext cx="4029899" cy="253258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Demonstrate some accuracy with shooting.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fluency in movement with and without the ball.</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Apply tactics to games.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 a range of skills for attack and defence.</a:t>
            </a:r>
          </a:p>
          <a:p>
            <a:pPr>
              <a:spcAft>
                <a:spcPts val="600"/>
              </a:spcAft>
            </a:pPr>
            <a:endParaRPr lang="en-GB" sz="2400" b="1"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8" name="Picture 17">
            <a:extLst>
              <a:ext uri="{FF2B5EF4-FFF2-40B4-BE49-F238E27FC236}">
                <a16:creationId xmlns:a16="http://schemas.microsoft.com/office/drawing/2014/main" id="{DE3A47A5-FB28-4F47-9E45-2836607562D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8299" y="3571342"/>
            <a:ext cx="670476" cy="484412"/>
          </a:xfrm>
          <a:prstGeom prst="rect">
            <a:avLst/>
          </a:prstGeom>
        </p:spPr>
      </p:pic>
    </p:spTree>
    <p:extLst>
      <p:ext uri="{BB962C8B-B14F-4D97-AF65-F5344CB8AC3E}">
        <p14:creationId xmlns:p14="http://schemas.microsoft.com/office/powerpoint/2010/main" val="1518327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5890</TotalTime>
  <Words>15197</Words>
  <Application>Microsoft Office PowerPoint</Application>
  <PresentationFormat>A3 Paper (297x420 mm)</PresentationFormat>
  <Paragraphs>1871</Paragraphs>
  <Slides>49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Arial</vt:lpstr>
      <vt:lpstr>Calibri</vt:lpstr>
      <vt:lpstr>Calibri Light</vt:lpstr>
      <vt:lpstr>Comic Sans MS</vt:lpstr>
      <vt:lpstr>Roboto</vt:lpstr>
      <vt:lpstr>Sassoon Penpals</vt:lpstr>
      <vt:lpstr>Sassoon Penpals Joined</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485</cp:revision>
  <cp:lastPrinted>2024-05-05T13:13:36Z</cp:lastPrinted>
  <dcterms:created xsi:type="dcterms:W3CDTF">2021-01-16T16:53:53Z</dcterms:created>
  <dcterms:modified xsi:type="dcterms:W3CDTF">2024-05-05T13:20:49Z</dcterms:modified>
</cp:coreProperties>
</file>