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61" r:id="rId2"/>
    <p:sldId id="380" r:id="rId3"/>
    <p:sldId id="374" r:id="rId4"/>
    <p:sldId id="375" r:id="rId5"/>
    <p:sldId id="376" r:id="rId6"/>
    <p:sldId id="377" r:id="rId7"/>
    <p:sldId id="378" r:id="rId8"/>
  </p:sldIdLst>
  <p:sldSz cx="9906000" cy="6858000" type="A4"/>
  <p:notesSz cx="6870700" cy="100060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27D"/>
    <a:srgbClr val="CC99FF"/>
    <a:srgbClr val="FF9966"/>
    <a:srgbClr val="3A1953"/>
    <a:srgbClr val="FF6600"/>
    <a:srgbClr val="FF3300"/>
    <a:srgbClr val="BFBFBF"/>
    <a:srgbClr val="006600"/>
    <a:srgbClr val="FFC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7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92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6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7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44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50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86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12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8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9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8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B84D0-C077-41BA-A2FA-8D3C0F5C2E48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92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284" y="156658"/>
            <a:ext cx="6930526" cy="537956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EYFS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</a:rPr>
              <a:t> – </a:t>
            </a:r>
            <a:r>
              <a:rPr lang="en-GB" sz="28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Agility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</a:rPr>
              <a:t>, </a:t>
            </a:r>
            <a:r>
              <a:rPr lang="en-GB" sz="2800" b="1" noProof="0" dirty="0">
                <a:solidFill>
                  <a:schemeClr val="tx1"/>
                </a:solidFill>
                <a:latin typeface="Sassoon Penpals" panose="02000400000000000000" pitchFamily="50" charset="0"/>
              </a:rPr>
              <a:t>Balance</a:t>
            </a:r>
            <a:r>
              <a:rPr lang="en-GB" sz="28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, Routines – Exploring Dance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3863" y="864066"/>
            <a:ext cx="5663032" cy="3019933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2000" dirty="0">
                <a:solidFill>
                  <a:srgbClr val="3A1953"/>
                </a:solidFill>
                <a:latin typeface="Sassoon Penpals" panose="02000400000000000000" pitchFamily="50" charset="0"/>
              </a:rPr>
              <a:t>Engage and Enquire</a:t>
            </a:r>
            <a:r>
              <a:rPr lang="en-GB" sz="2000" dirty="0">
                <a:solidFill>
                  <a:prstClr val="black"/>
                </a:solidFill>
                <a:latin typeface="Sassoon Penpals" panose="02000400000000000000" pitchFamily="50" charset="0"/>
              </a:rPr>
              <a:t>: Talking Points: introduction of Dance.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2000" dirty="0">
                <a:solidFill>
                  <a:srgbClr val="3A1953"/>
                </a:solidFill>
                <a:latin typeface="Sassoon Penpals" panose="02000400000000000000" pitchFamily="50" charset="0"/>
              </a:rPr>
              <a:t>Begin</a:t>
            </a:r>
            <a:r>
              <a:rPr lang="en-GB" sz="2000" dirty="0">
                <a:solidFill>
                  <a:prstClr val="black"/>
                </a:solidFill>
                <a:latin typeface="Sassoon Penpals" panose="02000400000000000000" pitchFamily="50" charset="0"/>
              </a:rPr>
              <a:t>: to navigate space and obstacles safely, with consideration for themselves and others.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2000" dirty="0">
                <a:solidFill>
                  <a:srgbClr val="3A1953"/>
                </a:solidFill>
                <a:latin typeface="Sassoon Penpals" panose="02000400000000000000" pitchFamily="50" charset="0"/>
              </a:rPr>
              <a:t>Demonstrate strength, balance and coordination when performing simple tasks.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2000" dirty="0">
                <a:solidFill>
                  <a:srgbClr val="3A1953"/>
                </a:solidFill>
                <a:latin typeface="Sassoon Penpals" panose="02000400000000000000" pitchFamily="50" charset="0"/>
              </a:rPr>
              <a:t>Explore moving energetically, such as running, jumping, dancing, hopping, skipping and climbing</a:t>
            </a:r>
            <a:r>
              <a:rPr lang="en-GB" sz="1900" dirty="0">
                <a:solidFill>
                  <a:srgbClr val="3A1953"/>
                </a:solidFill>
                <a:latin typeface="Sassoon Penpals" panose="02000400000000000000" pitchFamily="50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31590" y="4005536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883963" y="864066"/>
            <a:ext cx="3912330" cy="3002149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Vocabulary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60195" y="4422237"/>
            <a:ext cx="838006" cy="1051089"/>
            <a:chOff x="1746820" y="3785417"/>
            <a:chExt cx="838006" cy="1051089"/>
          </a:xfrm>
        </p:grpSpPr>
        <p:sp>
          <p:nvSpPr>
            <p:cNvPr id="41" name="Rectangle 40"/>
            <p:cNvSpPr/>
            <p:nvPr/>
          </p:nvSpPr>
          <p:spPr>
            <a:xfrm rot="10800000" flipH="1" flipV="1">
              <a:off x="1790847" y="4528729"/>
              <a:ext cx="6149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Hoops</a:t>
              </a:r>
              <a:endParaRPr lang="en-GB" sz="1400" dirty="0"/>
            </a:p>
          </p:txBody>
        </p:sp>
        <p:pic>
          <p:nvPicPr>
            <p:cNvPr id="1028" name="Picture 4" descr="Hula Hoops 61cm Assorted 12 Pack - Gompels - Care &amp; Nursery Supply  Specialist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820" y="3785417"/>
              <a:ext cx="838006" cy="83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698219" y="4028518"/>
            <a:ext cx="6133650" cy="2784765"/>
            <a:chOff x="3662643" y="4028518"/>
            <a:chExt cx="6133650" cy="2784765"/>
          </a:xfrm>
        </p:grpSpPr>
        <p:sp>
          <p:nvSpPr>
            <p:cNvPr id="34" name="Rounded Rectangle 33"/>
            <p:cNvSpPr/>
            <p:nvPr/>
          </p:nvSpPr>
          <p:spPr>
            <a:xfrm>
              <a:off x="3662643" y="4028518"/>
              <a:ext cx="6133650" cy="2784765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Athletes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006ED6-12F0-4F0A-AE7F-6AF277749F53}"/>
                </a:ext>
              </a:extLst>
            </p:cNvPr>
            <p:cNvSpPr/>
            <p:nvPr/>
          </p:nvSpPr>
          <p:spPr>
            <a:xfrm>
              <a:off x="3792949" y="4623568"/>
              <a:ext cx="1556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Anna Pavlova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241FCE-2881-4722-B15B-F42FF39854C8}"/>
                </a:ext>
              </a:extLst>
            </p:cNvPr>
            <p:cNvSpPr/>
            <p:nvPr/>
          </p:nvSpPr>
          <p:spPr>
            <a:xfrm>
              <a:off x="5870972" y="4301527"/>
              <a:ext cx="16040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Michael Jackson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8112880" y="4364796"/>
              <a:ext cx="1316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Michael </a:t>
              </a:r>
              <a:r>
                <a:rPr lang="en-US" dirty="0" err="1">
                  <a:solidFill>
                    <a:prstClr val="black"/>
                  </a:solidFill>
                  <a:latin typeface="Sassoon Penpals" panose="02000400000000000000" pitchFamily="50" charset="0"/>
                </a:rPr>
                <a:t>Flatley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 rot="10800000" flipH="1" flipV="1">
            <a:off x="123863" y="5233436"/>
            <a:ext cx="994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Music</a:t>
            </a:r>
            <a:endParaRPr lang="en-GB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459055" y="4277613"/>
            <a:ext cx="864214" cy="1061512"/>
            <a:chOff x="2391151" y="4178393"/>
            <a:chExt cx="864214" cy="1061512"/>
          </a:xfrm>
        </p:grpSpPr>
        <p:sp>
          <p:nvSpPr>
            <p:cNvPr id="42" name="Rectangle 41"/>
            <p:cNvSpPr/>
            <p:nvPr/>
          </p:nvSpPr>
          <p:spPr>
            <a:xfrm rot="10800000" flipH="1" flipV="1">
              <a:off x="2391151" y="4716685"/>
              <a:ext cx="8642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Spot markers</a:t>
              </a:r>
              <a:endParaRPr lang="en-GB" sz="1400" dirty="0"/>
            </a:p>
          </p:txBody>
        </p:sp>
        <p:pic>
          <p:nvPicPr>
            <p:cNvPr id="16" name="Picture 4" descr="Buy Rubber Floor Spot Markers | TT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820" y="4178393"/>
              <a:ext cx="574756" cy="57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Rectangle 47"/>
          <p:cNvSpPr/>
          <p:nvPr/>
        </p:nvSpPr>
        <p:spPr>
          <a:xfrm rot="10800000" flipH="1" flipV="1">
            <a:off x="2289518" y="6149498"/>
            <a:ext cx="1019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Mirrors</a:t>
            </a:r>
            <a:endParaRPr lang="en-GB" sz="1400" dirty="0"/>
          </a:p>
        </p:txBody>
      </p:sp>
      <p:sp>
        <p:nvSpPr>
          <p:cNvPr id="45" name="Rectangle 44"/>
          <p:cNvSpPr/>
          <p:nvPr/>
        </p:nvSpPr>
        <p:spPr>
          <a:xfrm rot="10800000" flipH="1" flipV="1">
            <a:off x="102069" y="6357039"/>
            <a:ext cx="994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Video</a:t>
            </a:r>
            <a:endParaRPr lang="en-GB" sz="1400" dirty="0"/>
          </a:p>
        </p:txBody>
      </p:sp>
      <p:sp>
        <p:nvSpPr>
          <p:cNvPr id="49" name="Rectangle 48"/>
          <p:cNvSpPr/>
          <p:nvPr/>
        </p:nvSpPr>
        <p:spPr>
          <a:xfrm rot="10800000" flipH="1" flipV="1">
            <a:off x="1187901" y="5723572"/>
            <a:ext cx="1019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Whiteboards</a:t>
            </a:r>
            <a:endParaRPr lang="en-GB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6070074" y="1499268"/>
            <a:ext cx="317794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800" dirty="0">
                <a:solidFill>
                  <a:srgbClr val="3333FF"/>
                </a:solidFill>
                <a:latin typeface="Sassoon Penpals" panose="02000400000000000000" pitchFamily="50" charset="0"/>
              </a:rPr>
              <a:t>travel      	stillness  </a:t>
            </a:r>
          </a:p>
          <a:p>
            <a:pPr>
              <a:spcAft>
                <a:spcPts val="200"/>
              </a:spcAft>
            </a:pPr>
            <a:r>
              <a:rPr lang="en-GB" sz="2800" dirty="0">
                <a:solidFill>
                  <a:srgbClr val="3333FF"/>
                </a:solidFill>
                <a:latin typeface="Sassoon Penpals" panose="02000400000000000000" pitchFamily="50" charset="0"/>
              </a:rPr>
              <a:t>direction   	space  </a:t>
            </a:r>
          </a:p>
          <a:p>
            <a:pPr>
              <a:spcAft>
                <a:spcPts val="200"/>
              </a:spcAft>
            </a:pPr>
            <a:r>
              <a:rPr lang="en-GB" sz="2800" dirty="0">
                <a:solidFill>
                  <a:srgbClr val="3333FF"/>
                </a:solidFill>
                <a:latin typeface="Sassoon Penpals" panose="02000400000000000000" pitchFamily="50" charset="0"/>
              </a:rPr>
              <a:t>beginning  	middle    </a:t>
            </a:r>
          </a:p>
          <a:p>
            <a:pPr>
              <a:spcAft>
                <a:spcPts val="200"/>
              </a:spcAft>
            </a:pPr>
            <a:r>
              <a:rPr lang="en-GB" sz="2800" dirty="0">
                <a:solidFill>
                  <a:srgbClr val="3333FF"/>
                </a:solidFill>
                <a:latin typeface="Sassoon Penpals" panose="02000400000000000000" pitchFamily="50" charset="0"/>
              </a:rPr>
              <a:t>end          	feelings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19" y="4451471"/>
            <a:ext cx="784062" cy="7840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5136" b="13332"/>
          <a:stretch/>
        </p:blipFill>
        <p:spPr>
          <a:xfrm>
            <a:off x="1259734" y="5998125"/>
            <a:ext cx="880344" cy="629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164" y="5811870"/>
            <a:ext cx="795544" cy="4789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t="20502" b="18327"/>
          <a:stretch/>
        </p:blipFill>
        <p:spPr>
          <a:xfrm>
            <a:off x="2272368" y="5483643"/>
            <a:ext cx="1156389" cy="707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16896" r="16269"/>
          <a:stretch/>
        </p:blipFill>
        <p:spPr>
          <a:xfrm>
            <a:off x="3914585" y="4966364"/>
            <a:ext cx="1518249" cy="15144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1871" y="4648496"/>
            <a:ext cx="1722039" cy="19921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/>
          <a:srcRect l="34551" r="27666"/>
          <a:stretch/>
        </p:blipFill>
        <p:spPr>
          <a:xfrm>
            <a:off x="8179933" y="4698740"/>
            <a:ext cx="1253431" cy="186606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96110ADA-8582-4979-9816-A4CE9D861BFA}"/>
              </a:ext>
            </a:extLst>
          </p:cNvPr>
          <p:cNvSpPr/>
          <p:nvPr/>
        </p:nvSpPr>
        <p:spPr>
          <a:xfrm>
            <a:off x="8389661" y="132954"/>
            <a:ext cx="630900" cy="630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B184AFD-D4DD-42A3-B2AB-9F91D0DCC0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190" y="135410"/>
            <a:ext cx="689293" cy="687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D2FD4B-A7D8-4947-AF1C-ACEFA8312F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44" y="132954"/>
            <a:ext cx="672988" cy="68001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4876114-880E-42DE-A3C1-8FB4D3ECFB7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9" y="931657"/>
            <a:ext cx="622233" cy="5112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9FEF661-AC2C-45CC-A645-AC58F1D155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8" y="952720"/>
            <a:ext cx="1389784" cy="2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7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23863" y="931735"/>
            <a:ext cx="5707092" cy="2941634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dirty="0">
                <a:solidFill>
                  <a:srgbClr val="3A1953"/>
                </a:solidFill>
                <a:latin typeface="Sassoon Penpals" panose="02000400000000000000" pitchFamily="50" charset="0"/>
              </a:rPr>
              <a:t>Engage and Enquire</a:t>
            </a: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: Talking Points: introduction of Dance.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Develop spatial awareness and confidently move safely in space and basic agility, balance and coordination skills.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Create and repeat a variety of short dance routines inspired by a range of stimuli on tutting.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Begin to work individually, in pairs, small groups and as a whole class.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Explore awareness of different tutting dances.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31590" y="4005536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906012"/>
            <a:ext cx="3912330" cy="2960204"/>
            <a:chOff x="5095010" y="4070367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0" y="4070367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60195" y="4422237"/>
            <a:ext cx="838006" cy="1051089"/>
            <a:chOff x="1746820" y="3785417"/>
            <a:chExt cx="838006" cy="1051089"/>
          </a:xfrm>
        </p:grpSpPr>
        <p:sp>
          <p:nvSpPr>
            <p:cNvPr id="41" name="Rectangle 40"/>
            <p:cNvSpPr/>
            <p:nvPr/>
          </p:nvSpPr>
          <p:spPr>
            <a:xfrm rot="10800000" flipH="1" flipV="1">
              <a:off x="1790847" y="4528729"/>
              <a:ext cx="6149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Hoops</a:t>
              </a:r>
              <a:endParaRPr lang="en-GB" sz="1400" dirty="0"/>
            </a:p>
          </p:txBody>
        </p:sp>
        <p:pic>
          <p:nvPicPr>
            <p:cNvPr id="1028" name="Picture 4" descr="Hula Hoops 61cm Assorted 12 Pack - Gompels - Care &amp; Nursery Supply  Specialist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820" y="3785417"/>
              <a:ext cx="838006" cy="83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698219" y="4028518"/>
            <a:ext cx="6133650" cy="2784765"/>
            <a:chOff x="3662643" y="4028518"/>
            <a:chExt cx="6133650" cy="2784765"/>
          </a:xfrm>
        </p:grpSpPr>
        <p:sp>
          <p:nvSpPr>
            <p:cNvPr id="34" name="Rounded Rectangle 33"/>
            <p:cNvSpPr/>
            <p:nvPr/>
          </p:nvSpPr>
          <p:spPr>
            <a:xfrm>
              <a:off x="3662643" y="4028518"/>
              <a:ext cx="6133650" cy="2784765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Athletes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006ED6-12F0-4F0A-AE7F-6AF277749F53}"/>
                </a:ext>
              </a:extLst>
            </p:cNvPr>
            <p:cNvSpPr/>
            <p:nvPr/>
          </p:nvSpPr>
          <p:spPr>
            <a:xfrm>
              <a:off x="3792949" y="4623568"/>
              <a:ext cx="1556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Anna Pavlova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241FCE-2881-4722-B15B-F42FF39854C8}"/>
                </a:ext>
              </a:extLst>
            </p:cNvPr>
            <p:cNvSpPr/>
            <p:nvPr/>
          </p:nvSpPr>
          <p:spPr>
            <a:xfrm>
              <a:off x="5870972" y="4301527"/>
              <a:ext cx="16040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Michael Jackson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8112880" y="4364796"/>
              <a:ext cx="1316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Michael </a:t>
              </a:r>
              <a:r>
                <a:rPr lang="en-US" dirty="0" err="1">
                  <a:solidFill>
                    <a:prstClr val="black"/>
                  </a:solidFill>
                  <a:latin typeface="Sassoon Penpals" panose="02000400000000000000" pitchFamily="50" charset="0"/>
                </a:rPr>
                <a:t>Flatley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 rot="10800000" flipH="1" flipV="1">
            <a:off x="123863" y="5233436"/>
            <a:ext cx="994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Music</a:t>
            </a:r>
            <a:endParaRPr lang="en-GB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459055" y="4277613"/>
            <a:ext cx="864214" cy="1061512"/>
            <a:chOff x="2391151" y="4178393"/>
            <a:chExt cx="864214" cy="1061512"/>
          </a:xfrm>
        </p:grpSpPr>
        <p:sp>
          <p:nvSpPr>
            <p:cNvPr id="42" name="Rectangle 41"/>
            <p:cNvSpPr/>
            <p:nvPr/>
          </p:nvSpPr>
          <p:spPr>
            <a:xfrm rot="10800000" flipH="1" flipV="1">
              <a:off x="2391151" y="4716685"/>
              <a:ext cx="8642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Spot markers</a:t>
              </a:r>
              <a:endParaRPr lang="en-GB" sz="1400" dirty="0"/>
            </a:p>
          </p:txBody>
        </p:sp>
        <p:pic>
          <p:nvPicPr>
            <p:cNvPr id="16" name="Picture 4" descr="Buy Rubber Floor Spot Markers | TT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820" y="4178393"/>
              <a:ext cx="574756" cy="57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Rectangle 47"/>
          <p:cNvSpPr/>
          <p:nvPr/>
        </p:nvSpPr>
        <p:spPr>
          <a:xfrm rot="10800000" flipH="1" flipV="1">
            <a:off x="2289518" y="6149498"/>
            <a:ext cx="1019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Mirrors</a:t>
            </a:r>
            <a:endParaRPr lang="en-GB" sz="1400" dirty="0"/>
          </a:p>
        </p:txBody>
      </p:sp>
      <p:sp>
        <p:nvSpPr>
          <p:cNvPr id="45" name="Rectangle 44"/>
          <p:cNvSpPr/>
          <p:nvPr/>
        </p:nvSpPr>
        <p:spPr>
          <a:xfrm rot="10800000" flipH="1" flipV="1">
            <a:off x="102069" y="6357039"/>
            <a:ext cx="994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Video</a:t>
            </a:r>
            <a:endParaRPr lang="en-GB" sz="1400" dirty="0"/>
          </a:p>
        </p:txBody>
      </p:sp>
      <p:sp>
        <p:nvSpPr>
          <p:cNvPr id="49" name="Rectangle 48"/>
          <p:cNvSpPr/>
          <p:nvPr/>
        </p:nvSpPr>
        <p:spPr>
          <a:xfrm rot="10800000" flipH="1" flipV="1">
            <a:off x="1187901" y="5723572"/>
            <a:ext cx="1019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Whiteboards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19" y="4451471"/>
            <a:ext cx="784062" cy="7840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5136" b="13332"/>
          <a:stretch/>
        </p:blipFill>
        <p:spPr>
          <a:xfrm>
            <a:off x="1259734" y="5998125"/>
            <a:ext cx="880344" cy="629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164" y="5811870"/>
            <a:ext cx="795544" cy="4789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t="20502" b="18327"/>
          <a:stretch/>
        </p:blipFill>
        <p:spPr>
          <a:xfrm>
            <a:off x="2272368" y="5483643"/>
            <a:ext cx="1156389" cy="707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16896" r="16269"/>
          <a:stretch/>
        </p:blipFill>
        <p:spPr>
          <a:xfrm>
            <a:off x="3914585" y="4966364"/>
            <a:ext cx="1518249" cy="15144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1871" y="4648496"/>
            <a:ext cx="1722039" cy="19921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/>
          <a:srcRect l="34551" r="27666"/>
          <a:stretch/>
        </p:blipFill>
        <p:spPr>
          <a:xfrm>
            <a:off x="8179933" y="4698740"/>
            <a:ext cx="1253431" cy="186606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25284" y="156658"/>
            <a:ext cx="7115084" cy="576181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noProof="0" dirty="0">
                <a:solidFill>
                  <a:schemeClr val="bg1"/>
                </a:solidFill>
                <a:latin typeface="Sassoon Penpals" panose="02000400000000000000" pitchFamily="50" charset="0"/>
              </a:rPr>
              <a:t>Year 1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– </a:t>
            </a:r>
            <a:r>
              <a:rPr lang="en-GB" sz="2800" b="1" dirty="0">
                <a:solidFill>
                  <a:schemeClr val="bg1"/>
                </a:solidFill>
                <a:latin typeface="Sassoon Penpals" panose="02000400000000000000" pitchFamily="50" charset="0"/>
              </a:rPr>
              <a:t>Rhythm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, </a:t>
            </a:r>
            <a:r>
              <a:rPr lang="en-GB" sz="2800" b="1" dirty="0">
                <a:solidFill>
                  <a:schemeClr val="bg1"/>
                </a:solidFill>
                <a:latin typeface="Sassoon Penpals" panose="02000400000000000000" pitchFamily="50" charset="0"/>
              </a:rPr>
              <a:t>Express, Combine – Exploring Dance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065826" y="1419497"/>
            <a:ext cx="3273329" cy="2436564"/>
            <a:chOff x="6065826" y="1419497"/>
            <a:chExt cx="3273329" cy="2436564"/>
          </a:xfrm>
        </p:grpSpPr>
        <p:sp>
          <p:nvSpPr>
            <p:cNvPr id="47" name="TextBox 46"/>
            <p:cNvSpPr txBox="1"/>
            <p:nvPr/>
          </p:nvSpPr>
          <p:spPr>
            <a:xfrm>
              <a:off x="6065826" y="1453452"/>
              <a:ext cx="1966016" cy="204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travel</a:t>
              </a:r>
            </a:p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stillness</a:t>
              </a:r>
            </a:p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direction</a:t>
              </a:r>
            </a:p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space</a:t>
              </a:r>
            </a:p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feelings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946848" y="1419497"/>
              <a:ext cx="1392307" cy="2436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body parts</a:t>
              </a:r>
            </a:p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levels</a:t>
              </a:r>
            </a:p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directions</a:t>
              </a:r>
            </a:p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pathways</a:t>
              </a:r>
            </a:p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speed</a:t>
              </a:r>
            </a:p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rhythm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ED6C42CD-4F95-4653-A2A0-A3B2298B942A}"/>
              </a:ext>
            </a:extLst>
          </p:cNvPr>
          <p:cNvSpPr/>
          <p:nvPr/>
        </p:nvSpPr>
        <p:spPr>
          <a:xfrm>
            <a:off x="8389661" y="132954"/>
            <a:ext cx="630900" cy="630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EFB7022E-5178-4C56-A704-780399B9189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190" y="135410"/>
            <a:ext cx="689293" cy="6876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8C42527-8A84-4D8C-A777-C816CA62A4D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44" y="132954"/>
            <a:ext cx="672988" cy="68001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6C46969-D94B-4F01-B4F8-65635942D15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9" y="973602"/>
            <a:ext cx="622233" cy="51124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DE887CB-9FD5-441B-B61F-53C2224EE91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8" y="1036610"/>
            <a:ext cx="1389784" cy="2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23863" y="983085"/>
            <a:ext cx="5622338" cy="2881194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dirty="0">
                <a:solidFill>
                  <a:srgbClr val="3A1953"/>
                </a:solidFill>
                <a:latin typeface="Sassoon Penpals" panose="02000400000000000000" pitchFamily="50" charset="0"/>
              </a:rPr>
              <a:t>Engage and Enquire</a:t>
            </a: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: Talking Points: introduction of Dance.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Explore, remember, repeat and link a range of tutting actions with coordination and control. 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Perform short dances that express and communicate moods, ideas and feelings. 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Develop simple routines and improve the quality of their movement, e.g. stretching fingers and pointing toes, to help produce tension and extension.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31590" y="4005536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60195" y="4422237"/>
            <a:ext cx="838006" cy="1051089"/>
            <a:chOff x="1746820" y="3785417"/>
            <a:chExt cx="838006" cy="1051089"/>
          </a:xfrm>
        </p:grpSpPr>
        <p:sp>
          <p:nvSpPr>
            <p:cNvPr id="41" name="Rectangle 40"/>
            <p:cNvSpPr/>
            <p:nvPr/>
          </p:nvSpPr>
          <p:spPr>
            <a:xfrm rot="10800000" flipH="1" flipV="1">
              <a:off x="1790847" y="4528729"/>
              <a:ext cx="6149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Hoops</a:t>
              </a:r>
              <a:endParaRPr lang="en-GB" sz="1400" dirty="0"/>
            </a:p>
          </p:txBody>
        </p:sp>
        <p:pic>
          <p:nvPicPr>
            <p:cNvPr id="1028" name="Picture 4" descr="Hula Hoops 61cm Assorted 12 Pack - Gompels - Care &amp; Nursery Supply  Specialist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820" y="3785417"/>
              <a:ext cx="838006" cy="83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698219" y="4028518"/>
            <a:ext cx="6133650" cy="2784765"/>
            <a:chOff x="3662643" y="4028518"/>
            <a:chExt cx="6133650" cy="2784765"/>
          </a:xfrm>
        </p:grpSpPr>
        <p:sp>
          <p:nvSpPr>
            <p:cNvPr id="34" name="Rounded Rectangle 33"/>
            <p:cNvSpPr/>
            <p:nvPr/>
          </p:nvSpPr>
          <p:spPr>
            <a:xfrm>
              <a:off x="3662643" y="4028518"/>
              <a:ext cx="6133650" cy="2784765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Athletes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006ED6-12F0-4F0A-AE7F-6AF277749F53}"/>
                </a:ext>
              </a:extLst>
            </p:cNvPr>
            <p:cNvSpPr/>
            <p:nvPr/>
          </p:nvSpPr>
          <p:spPr>
            <a:xfrm>
              <a:off x="3792949" y="4623568"/>
              <a:ext cx="1556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Anna Pavlova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241FCE-2881-4722-B15B-F42FF39854C8}"/>
                </a:ext>
              </a:extLst>
            </p:cNvPr>
            <p:cNvSpPr/>
            <p:nvPr/>
          </p:nvSpPr>
          <p:spPr>
            <a:xfrm>
              <a:off x="5870972" y="4301527"/>
              <a:ext cx="16040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Michael Jackson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8112880" y="4364796"/>
              <a:ext cx="1316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Michael </a:t>
              </a:r>
              <a:r>
                <a:rPr lang="en-US" dirty="0" err="1">
                  <a:solidFill>
                    <a:prstClr val="black"/>
                  </a:solidFill>
                  <a:latin typeface="Sassoon Penpals" panose="02000400000000000000" pitchFamily="50" charset="0"/>
                </a:rPr>
                <a:t>Flatley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 rot="10800000" flipH="1" flipV="1">
            <a:off x="123863" y="5233436"/>
            <a:ext cx="994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Music</a:t>
            </a:r>
            <a:endParaRPr lang="en-GB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459055" y="4277613"/>
            <a:ext cx="864214" cy="1061512"/>
            <a:chOff x="2391151" y="4178393"/>
            <a:chExt cx="864214" cy="1061512"/>
          </a:xfrm>
        </p:grpSpPr>
        <p:sp>
          <p:nvSpPr>
            <p:cNvPr id="42" name="Rectangle 41"/>
            <p:cNvSpPr/>
            <p:nvPr/>
          </p:nvSpPr>
          <p:spPr>
            <a:xfrm rot="10800000" flipH="1" flipV="1">
              <a:off x="2391151" y="4716685"/>
              <a:ext cx="8642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Spot markers</a:t>
              </a:r>
              <a:endParaRPr lang="en-GB" sz="1400" dirty="0"/>
            </a:p>
          </p:txBody>
        </p:sp>
        <p:pic>
          <p:nvPicPr>
            <p:cNvPr id="16" name="Picture 4" descr="Buy Rubber Floor Spot Markers | TT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820" y="4178393"/>
              <a:ext cx="574756" cy="57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Rectangle 47"/>
          <p:cNvSpPr/>
          <p:nvPr/>
        </p:nvSpPr>
        <p:spPr>
          <a:xfrm rot="10800000" flipH="1" flipV="1">
            <a:off x="2289518" y="6149498"/>
            <a:ext cx="1019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Mirrors</a:t>
            </a:r>
            <a:endParaRPr lang="en-GB" sz="1400" dirty="0"/>
          </a:p>
        </p:txBody>
      </p:sp>
      <p:sp>
        <p:nvSpPr>
          <p:cNvPr id="45" name="Rectangle 44"/>
          <p:cNvSpPr/>
          <p:nvPr/>
        </p:nvSpPr>
        <p:spPr>
          <a:xfrm rot="10800000" flipH="1" flipV="1">
            <a:off x="102069" y="6357039"/>
            <a:ext cx="994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Video</a:t>
            </a:r>
            <a:endParaRPr lang="en-GB" sz="1400" dirty="0"/>
          </a:p>
        </p:txBody>
      </p:sp>
      <p:sp>
        <p:nvSpPr>
          <p:cNvPr id="49" name="Rectangle 48"/>
          <p:cNvSpPr/>
          <p:nvPr/>
        </p:nvSpPr>
        <p:spPr>
          <a:xfrm rot="10800000" flipH="1" flipV="1">
            <a:off x="1187901" y="5723572"/>
            <a:ext cx="1019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Whiteboards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19" y="4451471"/>
            <a:ext cx="784062" cy="7840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5136" b="13332"/>
          <a:stretch/>
        </p:blipFill>
        <p:spPr>
          <a:xfrm>
            <a:off x="1259734" y="5998125"/>
            <a:ext cx="880344" cy="629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164" y="5811870"/>
            <a:ext cx="795544" cy="4789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t="20502" b="18327"/>
          <a:stretch/>
        </p:blipFill>
        <p:spPr>
          <a:xfrm>
            <a:off x="2272368" y="5483643"/>
            <a:ext cx="1156389" cy="707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16896" r="16269"/>
          <a:stretch/>
        </p:blipFill>
        <p:spPr>
          <a:xfrm>
            <a:off x="3914585" y="4966364"/>
            <a:ext cx="1518249" cy="15144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1871" y="4648496"/>
            <a:ext cx="1722039" cy="19921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/>
          <a:srcRect l="34551" r="27666"/>
          <a:stretch/>
        </p:blipFill>
        <p:spPr>
          <a:xfrm>
            <a:off x="8179933" y="4698740"/>
            <a:ext cx="1253431" cy="186606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890259" y="1005848"/>
            <a:ext cx="3912330" cy="2890941"/>
            <a:chOff x="5095011" y="4070366"/>
            <a:chExt cx="4464000" cy="2448000"/>
          </a:xfrm>
        </p:grpSpPr>
        <p:sp>
          <p:nvSpPr>
            <p:cNvPr id="37" name="Rounded Rectangle 36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89920" y="4534090"/>
              <a:ext cx="2030886" cy="41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38798" y="1477168"/>
            <a:ext cx="3603912" cy="2739211"/>
            <a:chOff x="6038798" y="1477168"/>
            <a:chExt cx="3603912" cy="2739211"/>
          </a:xfrm>
        </p:grpSpPr>
        <p:sp>
          <p:nvSpPr>
            <p:cNvPr id="47" name="TextBox 46"/>
            <p:cNvSpPr txBox="1"/>
            <p:nvPr/>
          </p:nvSpPr>
          <p:spPr>
            <a:xfrm>
              <a:off x="6038798" y="1477168"/>
              <a:ext cx="1966016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body parts</a:t>
              </a:r>
            </a:p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levels</a:t>
              </a:r>
            </a:p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directions</a:t>
              </a:r>
            </a:p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pathways</a:t>
              </a:r>
            </a:p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speed</a:t>
              </a:r>
            </a:p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rhythm</a:t>
              </a:r>
            </a:p>
            <a:p>
              <a:pPr>
                <a:spcAft>
                  <a:spcPts val="200"/>
                </a:spcAft>
              </a:pPr>
              <a:endParaRPr lang="en-GB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846424" y="1486225"/>
              <a:ext cx="1796286" cy="1646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fr-FR" sz="2400" dirty="0" err="1">
                  <a:solidFill>
                    <a:srgbClr val="0000FF"/>
                  </a:solidFill>
                  <a:latin typeface="Sassoon Penpals" panose="02000400000000000000" pitchFamily="50" charset="0"/>
                </a:rPr>
                <a:t>space</a:t>
              </a:r>
              <a:endParaRPr lang="fr-FR" sz="2400" dirty="0">
                <a:solidFill>
                  <a:srgbClr val="0000FF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r>
                <a:rPr lang="fr-FR" sz="2400" dirty="0" err="1">
                  <a:solidFill>
                    <a:srgbClr val="0000FF"/>
                  </a:solidFill>
                  <a:latin typeface="Sassoon Penpals" panose="02000400000000000000" pitchFamily="50" charset="0"/>
                </a:rPr>
                <a:t>repeat</a:t>
              </a:r>
              <a:endParaRPr lang="fr-FR" sz="2400" dirty="0">
                <a:solidFill>
                  <a:srgbClr val="0000FF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r>
                <a:rPr lang="fr-FR" sz="24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dance phrase</a:t>
              </a:r>
            </a:p>
            <a:p>
              <a:pPr>
                <a:spcAft>
                  <a:spcPts val="200"/>
                </a:spcAft>
              </a:pPr>
              <a:r>
                <a:rPr lang="fr-FR" sz="24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improvisation</a:t>
              </a:r>
              <a:endParaRPr lang="en-GB" sz="2400" dirty="0">
                <a:solidFill>
                  <a:srgbClr val="0000FF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141394" y="156658"/>
            <a:ext cx="7432516" cy="576181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>
                <a:solidFill>
                  <a:schemeClr val="tx1"/>
                </a:solidFill>
                <a:latin typeface="Sassoon Penpals" panose="02000400000000000000" pitchFamily="50" charset="0"/>
              </a:rPr>
              <a:t>Year 2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</a:rPr>
              <a:t> – </a:t>
            </a:r>
            <a:r>
              <a:rPr lang="en-GB" sz="3200" b="1" noProof="0" dirty="0">
                <a:solidFill>
                  <a:schemeClr val="tx1"/>
                </a:solidFill>
                <a:latin typeface="Sassoon Penpals" panose="02000400000000000000" pitchFamily="50" charset="0"/>
              </a:rPr>
              <a:t>Link</a:t>
            </a:r>
            <a:r>
              <a:rPr lang="en-GB" sz="32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, Express, Tension – Exploring Dance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73D552D-81AB-45B7-9DE2-FBE2F2161833}"/>
              </a:ext>
            </a:extLst>
          </p:cNvPr>
          <p:cNvSpPr/>
          <p:nvPr/>
        </p:nvSpPr>
        <p:spPr>
          <a:xfrm>
            <a:off x="8389661" y="132954"/>
            <a:ext cx="630900" cy="630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6F8567C-93AF-4E2F-A69E-9D3A5ADCC4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190" y="135410"/>
            <a:ext cx="689293" cy="6876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175B9C-D190-41D1-8D6E-EE585C97FD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44" y="132954"/>
            <a:ext cx="672988" cy="68001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3A699E3-2F90-4253-A74E-4A06C85D74C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9" y="1091048"/>
            <a:ext cx="622233" cy="51124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98AD9A0-F9EB-4B0D-9EA8-CE5049873EC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8" y="1154056"/>
            <a:ext cx="1389784" cy="2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23863" y="985313"/>
            <a:ext cx="5615951" cy="2898687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1900" dirty="0">
                <a:solidFill>
                  <a:srgbClr val="3A1953"/>
                </a:solidFill>
                <a:latin typeface="Sassoon Penpals" panose="02000400000000000000" pitchFamily="50" charset="0"/>
              </a:rPr>
              <a:t>Engage and Enquire</a:t>
            </a:r>
            <a:r>
              <a:rPr lang="en-GB" sz="1900" dirty="0">
                <a:solidFill>
                  <a:prstClr val="black"/>
                </a:solidFill>
                <a:latin typeface="Sassoon Penpals" panose="02000400000000000000" pitchFamily="50" charset="0"/>
              </a:rPr>
              <a:t>: Talking Points: introduction of Dance.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900" dirty="0">
                <a:solidFill>
                  <a:prstClr val="black"/>
                </a:solidFill>
                <a:latin typeface="Sassoon Penpals" panose="02000400000000000000" pitchFamily="50" charset="0"/>
              </a:rPr>
              <a:t>Perform dances using a range of movement patterns gaining inspiration from a range of stimuli on tutting. 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900" dirty="0">
                <a:solidFill>
                  <a:prstClr val="black"/>
                </a:solidFill>
                <a:latin typeface="Sassoon Penpals" panose="02000400000000000000" pitchFamily="50" charset="0"/>
              </a:rPr>
              <a:t>Perform intricate finger movements accurately and with control. 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900" dirty="0">
                <a:solidFill>
                  <a:prstClr val="black"/>
                </a:solidFill>
                <a:latin typeface="Sassoon Penpals" panose="02000400000000000000" pitchFamily="50" charset="0"/>
              </a:rPr>
              <a:t>Develop sequences that include changes of level and speed, and focus on using different geometric shapes. 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900" dirty="0">
                <a:solidFill>
                  <a:prstClr val="black"/>
                </a:solidFill>
                <a:latin typeface="Sassoon Penpals" panose="02000400000000000000" pitchFamily="50" charset="0"/>
              </a:rPr>
              <a:t>Evaluate own and others performance.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31590" y="4005536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60195" y="4422237"/>
            <a:ext cx="838006" cy="1051089"/>
            <a:chOff x="1746820" y="3785417"/>
            <a:chExt cx="838006" cy="1051089"/>
          </a:xfrm>
        </p:grpSpPr>
        <p:sp>
          <p:nvSpPr>
            <p:cNvPr id="41" name="Rectangle 40"/>
            <p:cNvSpPr/>
            <p:nvPr/>
          </p:nvSpPr>
          <p:spPr>
            <a:xfrm rot="10800000" flipH="1" flipV="1">
              <a:off x="1790847" y="4528729"/>
              <a:ext cx="6149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Hoops</a:t>
              </a:r>
              <a:endParaRPr lang="en-GB" sz="1400" dirty="0"/>
            </a:p>
          </p:txBody>
        </p:sp>
        <p:pic>
          <p:nvPicPr>
            <p:cNvPr id="1028" name="Picture 4" descr="Hula Hoops 61cm Assorted 12 Pack - Gompels - Care &amp; Nursery Supply  Specialist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820" y="3785417"/>
              <a:ext cx="838006" cy="83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698219" y="4028518"/>
            <a:ext cx="6133650" cy="2784765"/>
            <a:chOff x="3662643" y="4028518"/>
            <a:chExt cx="6133650" cy="2784765"/>
          </a:xfrm>
        </p:grpSpPr>
        <p:sp>
          <p:nvSpPr>
            <p:cNvPr id="34" name="Rounded Rectangle 33"/>
            <p:cNvSpPr/>
            <p:nvPr/>
          </p:nvSpPr>
          <p:spPr>
            <a:xfrm>
              <a:off x="3662643" y="4028518"/>
              <a:ext cx="6133650" cy="2784765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Athletes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006ED6-12F0-4F0A-AE7F-6AF277749F53}"/>
                </a:ext>
              </a:extLst>
            </p:cNvPr>
            <p:cNvSpPr/>
            <p:nvPr/>
          </p:nvSpPr>
          <p:spPr>
            <a:xfrm>
              <a:off x="3792949" y="4623568"/>
              <a:ext cx="1556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Anna Pavlova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241FCE-2881-4722-B15B-F42FF39854C8}"/>
                </a:ext>
              </a:extLst>
            </p:cNvPr>
            <p:cNvSpPr/>
            <p:nvPr/>
          </p:nvSpPr>
          <p:spPr>
            <a:xfrm>
              <a:off x="5870972" y="4301527"/>
              <a:ext cx="16040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Michael Jackson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8112880" y="4364796"/>
              <a:ext cx="1316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Michael </a:t>
              </a:r>
              <a:r>
                <a:rPr lang="en-US" dirty="0" err="1">
                  <a:solidFill>
                    <a:prstClr val="black"/>
                  </a:solidFill>
                  <a:latin typeface="Sassoon Penpals" panose="02000400000000000000" pitchFamily="50" charset="0"/>
                </a:rPr>
                <a:t>Flatley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 rot="10800000" flipH="1" flipV="1">
            <a:off x="123863" y="5233436"/>
            <a:ext cx="994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Music</a:t>
            </a:r>
            <a:endParaRPr lang="en-GB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459055" y="4277613"/>
            <a:ext cx="864214" cy="1061512"/>
            <a:chOff x="2391151" y="4178393"/>
            <a:chExt cx="864214" cy="1061512"/>
          </a:xfrm>
        </p:grpSpPr>
        <p:sp>
          <p:nvSpPr>
            <p:cNvPr id="42" name="Rectangle 41"/>
            <p:cNvSpPr/>
            <p:nvPr/>
          </p:nvSpPr>
          <p:spPr>
            <a:xfrm rot="10800000" flipH="1" flipV="1">
              <a:off x="2391151" y="4716685"/>
              <a:ext cx="8642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Spot markers</a:t>
              </a:r>
              <a:endParaRPr lang="en-GB" sz="1400" dirty="0"/>
            </a:p>
          </p:txBody>
        </p:sp>
        <p:pic>
          <p:nvPicPr>
            <p:cNvPr id="16" name="Picture 4" descr="Buy Rubber Floor Spot Markers | TT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820" y="4178393"/>
              <a:ext cx="574756" cy="57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Rectangle 47"/>
          <p:cNvSpPr/>
          <p:nvPr/>
        </p:nvSpPr>
        <p:spPr>
          <a:xfrm rot="10800000" flipH="1" flipV="1">
            <a:off x="2289518" y="6149498"/>
            <a:ext cx="1019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Mirrors</a:t>
            </a:r>
            <a:endParaRPr lang="en-GB" sz="1400" dirty="0"/>
          </a:p>
        </p:txBody>
      </p:sp>
      <p:sp>
        <p:nvSpPr>
          <p:cNvPr id="45" name="Rectangle 44"/>
          <p:cNvSpPr/>
          <p:nvPr/>
        </p:nvSpPr>
        <p:spPr>
          <a:xfrm rot="10800000" flipH="1" flipV="1">
            <a:off x="102069" y="6357039"/>
            <a:ext cx="994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Video</a:t>
            </a:r>
            <a:endParaRPr lang="en-GB" sz="1400" dirty="0"/>
          </a:p>
        </p:txBody>
      </p:sp>
      <p:sp>
        <p:nvSpPr>
          <p:cNvPr id="49" name="Rectangle 48"/>
          <p:cNvSpPr/>
          <p:nvPr/>
        </p:nvSpPr>
        <p:spPr>
          <a:xfrm rot="10800000" flipH="1" flipV="1">
            <a:off x="1187901" y="5723572"/>
            <a:ext cx="1019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Whiteboards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19" y="4451471"/>
            <a:ext cx="784062" cy="7840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5136" b="13332"/>
          <a:stretch/>
        </p:blipFill>
        <p:spPr>
          <a:xfrm>
            <a:off x="1259734" y="5998125"/>
            <a:ext cx="880344" cy="629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164" y="5811870"/>
            <a:ext cx="795544" cy="4789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t="20502" b="18327"/>
          <a:stretch/>
        </p:blipFill>
        <p:spPr>
          <a:xfrm>
            <a:off x="2272368" y="5483643"/>
            <a:ext cx="1156389" cy="707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16896" r="16269"/>
          <a:stretch/>
        </p:blipFill>
        <p:spPr>
          <a:xfrm>
            <a:off x="3914585" y="4966364"/>
            <a:ext cx="1518249" cy="15144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1871" y="4648496"/>
            <a:ext cx="1722039" cy="19921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/>
          <a:srcRect l="34551" r="27666"/>
          <a:stretch/>
        </p:blipFill>
        <p:spPr>
          <a:xfrm>
            <a:off x="8179933" y="4698740"/>
            <a:ext cx="1253431" cy="186606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883963" y="985313"/>
            <a:ext cx="3912330" cy="2880901"/>
            <a:chOff x="5095011" y="4070366"/>
            <a:chExt cx="4464000" cy="2448000"/>
          </a:xfrm>
        </p:grpSpPr>
        <p:sp>
          <p:nvSpPr>
            <p:cNvPr id="37" name="Rounded Rectangle 36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89920" y="4534090"/>
              <a:ext cx="2030886" cy="41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966277" y="1540532"/>
            <a:ext cx="3494586" cy="2349361"/>
            <a:chOff x="5966277" y="1540532"/>
            <a:chExt cx="3494586" cy="2349361"/>
          </a:xfrm>
        </p:grpSpPr>
        <p:sp>
          <p:nvSpPr>
            <p:cNvPr id="47" name="TextBox 46"/>
            <p:cNvSpPr txBox="1"/>
            <p:nvPr/>
          </p:nvSpPr>
          <p:spPr>
            <a:xfrm>
              <a:off x="5966277" y="1557658"/>
              <a:ext cx="1966016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space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repeat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dance phrase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improvisation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068556" y="1540532"/>
              <a:ext cx="1392307" cy="23493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character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gesture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repetition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action 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reaction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25283" y="156658"/>
            <a:ext cx="7348627" cy="537956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noProof="0" dirty="0">
                <a:solidFill>
                  <a:schemeClr val="tx1"/>
                </a:solidFill>
                <a:latin typeface="Sassoon Penpals" panose="02000400000000000000" pitchFamily="50" charset="0"/>
              </a:rPr>
              <a:t>Year 3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</a:rPr>
              <a:t> – </a:t>
            </a:r>
            <a:r>
              <a:rPr lang="en-GB" sz="2800" b="1" noProof="0" dirty="0">
                <a:solidFill>
                  <a:schemeClr val="tx1"/>
                </a:solidFill>
                <a:latin typeface="Sassoon Penpals" panose="02000400000000000000" pitchFamily="50" charset="0"/>
              </a:rPr>
              <a:t>Gestures</a:t>
            </a:r>
            <a:r>
              <a:rPr lang="en-GB" sz="28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, Actions, Repetition – Exploring Dance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E25983E-58E4-474A-8EA4-4C0A40E02907}"/>
              </a:ext>
            </a:extLst>
          </p:cNvPr>
          <p:cNvSpPr/>
          <p:nvPr/>
        </p:nvSpPr>
        <p:spPr>
          <a:xfrm>
            <a:off x="8389661" y="132954"/>
            <a:ext cx="630900" cy="630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74E042F-D085-40D7-A8E6-6E4762DCDC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190" y="135410"/>
            <a:ext cx="689293" cy="6876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5E7AA77-8EDC-4DD5-8C0C-193A8595E4B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44" y="132954"/>
            <a:ext cx="672988" cy="68001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7E1F00E-A664-4F3D-AC9C-27D26868B14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9" y="1049103"/>
            <a:ext cx="622233" cy="51124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3FCF8AB-A6E5-4BFB-8B88-9D1EA34892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8" y="1070166"/>
            <a:ext cx="1389784" cy="2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4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23863" y="1003495"/>
            <a:ext cx="5615951" cy="2860367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2000" dirty="0">
                <a:solidFill>
                  <a:srgbClr val="3A1953"/>
                </a:solidFill>
                <a:latin typeface="Sassoon Penpals" panose="02000400000000000000" pitchFamily="50" charset="0"/>
              </a:rPr>
              <a:t>Engage and Enquire</a:t>
            </a:r>
            <a:r>
              <a:rPr lang="en-GB" sz="2000" dirty="0">
                <a:solidFill>
                  <a:prstClr val="black"/>
                </a:solidFill>
                <a:latin typeface="Sassoon Penpals" panose="02000400000000000000" pitchFamily="50" charset="0"/>
              </a:rPr>
              <a:t>: Talking Points: introduction of Dance.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2000" dirty="0">
                <a:solidFill>
                  <a:prstClr val="black"/>
                </a:solidFill>
                <a:latin typeface="Sassoon Penpals" panose="02000400000000000000" pitchFamily="50" charset="0"/>
              </a:rPr>
              <a:t>Demonstrate rhythm &amp; spatial awareness. 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2000" dirty="0">
                <a:solidFill>
                  <a:prstClr val="black"/>
                </a:solidFill>
                <a:latin typeface="Sassoon Penpals" panose="02000400000000000000" pitchFamily="50" charset="0"/>
              </a:rPr>
              <a:t>Begin to build complex dance routines in small groups. 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2000" dirty="0">
                <a:solidFill>
                  <a:prstClr val="black"/>
                </a:solidFill>
                <a:latin typeface="Sassoon Penpals" panose="02000400000000000000" pitchFamily="50" charset="0"/>
              </a:rPr>
              <a:t>Copy, remember, explore simple actions, and link &amp; vary ideas with control &amp; coordination. 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2000" dirty="0">
                <a:solidFill>
                  <a:prstClr val="black"/>
                </a:solidFill>
                <a:latin typeface="Sassoon Penpals" panose="02000400000000000000" pitchFamily="50" charset="0"/>
              </a:rPr>
              <a:t>Create sequences that include changes of level and speed, and focus on using different body shapes.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31590" y="4028518"/>
            <a:ext cx="3326412" cy="2740593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60195" y="4422237"/>
            <a:ext cx="838006" cy="1051089"/>
            <a:chOff x="1746820" y="3785417"/>
            <a:chExt cx="838006" cy="1051089"/>
          </a:xfrm>
        </p:grpSpPr>
        <p:sp>
          <p:nvSpPr>
            <p:cNvPr id="41" name="Rectangle 40"/>
            <p:cNvSpPr/>
            <p:nvPr/>
          </p:nvSpPr>
          <p:spPr>
            <a:xfrm rot="10800000" flipH="1" flipV="1">
              <a:off x="1790847" y="4528729"/>
              <a:ext cx="6149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Hoops</a:t>
              </a:r>
              <a:endParaRPr lang="en-GB" sz="1400" dirty="0"/>
            </a:p>
          </p:txBody>
        </p:sp>
        <p:pic>
          <p:nvPicPr>
            <p:cNvPr id="1028" name="Picture 4" descr="Hula Hoops 61cm Assorted 12 Pack - Gompels - Care &amp; Nursery Supply  Specialist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820" y="3785417"/>
              <a:ext cx="838006" cy="83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698219" y="4028518"/>
            <a:ext cx="6133650" cy="2784765"/>
            <a:chOff x="3662643" y="4028518"/>
            <a:chExt cx="6133650" cy="2784765"/>
          </a:xfrm>
        </p:grpSpPr>
        <p:sp>
          <p:nvSpPr>
            <p:cNvPr id="34" name="Rounded Rectangle 33"/>
            <p:cNvSpPr/>
            <p:nvPr/>
          </p:nvSpPr>
          <p:spPr>
            <a:xfrm>
              <a:off x="3662643" y="4028518"/>
              <a:ext cx="6133650" cy="2784765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Athletes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006ED6-12F0-4F0A-AE7F-6AF277749F53}"/>
                </a:ext>
              </a:extLst>
            </p:cNvPr>
            <p:cNvSpPr/>
            <p:nvPr/>
          </p:nvSpPr>
          <p:spPr>
            <a:xfrm>
              <a:off x="3792949" y="4623568"/>
              <a:ext cx="1556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Anna Pavlova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241FCE-2881-4722-B15B-F42FF39854C8}"/>
                </a:ext>
              </a:extLst>
            </p:cNvPr>
            <p:cNvSpPr/>
            <p:nvPr/>
          </p:nvSpPr>
          <p:spPr>
            <a:xfrm>
              <a:off x="5870972" y="4301527"/>
              <a:ext cx="16040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Michael Jackson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8112880" y="4364796"/>
              <a:ext cx="1316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Michael </a:t>
              </a:r>
              <a:r>
                <a:rPr lang="en-US" dirty="0" err="1">
                  <a:solidFill>
                    <a:prstClr val="black"/>
                  </a:solidFill>
                  <a:latin typeface="Sassoon Penpals" panose="02000400000000000000" pitchFamily="50" charset="0"/>
                </a:rPr>
                <a:t>Flatley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 rot="10800000" flipH="1" flipV="1">
            <a:off x="123863" y="5233436"/>
            <a:ext cx="994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Music</a:t>
            </a:r>
            <a:endParaRPr lang="en-GB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459055" y="4277613"/>
            <a:ext cx="864214" cy="1061512"/>
            <a:chOff x="2391151" y="4178393"/>
            <a:chExt cx="864214" cy="1061512"/>
          </a:xfrm>
        </p:grpSpPr>
        <p:sp>
          <p:nvSpPr>
            <p:cNvPr id="42" name="Rectangle 41"/>
            <p:cNvSpPr/>
            <p:nvPr/>
          </p:nvSpPr>
          <p:spPr>
            <a:xfrm rot="10800000" flipH="1" flipV="1">
              <a:off x="2391151" y="4716685"/>
              <a:ext cx="8642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Spot markers</a:t>
              </a:r>
              <a:endParaRPr lang="en-GB" sz="1400" dirty="0"/>
            </a:p>
          </p:txBody>
        </p:sp>
        <p:pic>
          <p:nvPicPr>
            <p:cNvPr id="16" name="Picture 4" descr="Buy Rubber Floor Spot Markers | TT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820" y="4178393"/>
              <a:ext cx="574756" cy="57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Rectangle 47"/>
          <p:cNvSpPr/>
          <p:nvPr/>
        </p:nvSpPr>
        <p:spPr>
          <a:xfrm rot="10800000" flipH="1" flipV="1">
            <a:off x="2289518" y="6149498"/>
            <a:ext cx="1019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Mirrors</a:t>
            </a:r>
            <a:endParaRPr lang="en-GB" sz="1400" dirty="0"/>
          </a:p>
        </p:txBody>
      </p:sp>
      <p:sp>
        <p:nvSpPr>
          <p:cNvPr id="45" name="Rectangle 44"/>
          <p:cNvSpPr/>
          <p:nvPr/>
        </p:nvSpPr>
        <p:spPr>
          <a:xfrm rot="10800000" flipH="1" flipV="1">
            <a:off x="102069" y="6357039"/>
            <a:ext cx="994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Video</a:t>
            </a:r>
            <a:endParaRPr lang="en-GB" sz="1400" dirty="0"/>
          </a:p>
        </p:txBody>
      </p:sp>
      <p:sp>
        <p:nvSpPr>
          <p:cNvPr id="49" name="Rectangle 48"/>
          <p:cNvSpPr/>
          <p:nvPr/>
        </p:nvSpPr>
        <p:spPr>
          <a:xfrm rot="10800000" flipH="1" flipV="1">
            <a:off x="1187901" y="5723572"/>
            <a:ext cx="1019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Whiteboards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19" y="4451471"/>
            <a:ext cx="784062" cy="7840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5136" b="13332"/>
          <a:stretch/>
        </p:blipFill>
        <p:spPr>
          <a:xfrm>
            <a:off x="1259734" y="5998125"/>
            <a:ext cx="880344" cy="629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164" y="5811870"/>
            <a:ext cx="795544" cy="4789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t="20502" b="18327"/>
          <a:stretch/>
        </p:blipFill>
        <p:spPr>
          <a:xfrm>
            <a:off x="2272368" y="5483643"/>
            <a:ext cx="1156389" cy="707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16896" r="16269"/>
          <a:stretch/>
        </p:blipFill>
        <p:spPr>
          <a:xfrm>
            <a:off x="3914585" y="4966364"/>
            <a:ext cx="1518249" cy="15144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1871" y="4648496"/>
            <a:ext cx="1722039" cy="19921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/>
          <a:srcRect l="34551" r="27666"/>
          <a:stretch/>
        </p:blipFill>
        <p:spPr>
          <a:xfrm>
            <a:off x="8179933" y="4698740"/>
            <a:ext cx="1253431" cy="186606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883963" y="977627"/>
            <a:ext cx="3912330" cy="2888589"/>
            <a:chOff x="5095011" y="4070366"/>
            <a:chExt cx="4464000" cy="2448000"/>
          </a:xfrm>
        </p:grpSpPr>
        <p:sp>
          <p:nvSpPr>
            <p:cNvPr id="37" name="Rounded Rectangle 36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89920" y="4534090"/>
              <a:ext cx="2030886" cy="41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74893" y="1219846"/>
            <a:ext cx="3435818" cy="2954655"/>
            <a:chOff x="6074893" y="1219846"/>
            <a:chExt cx="3435818" cy="2954655"/>
          </a:xfrm>
        </p:grpSpPr>
        <p:sp>
          <p:nvSpPr>
            <p:cNvPr id="47" name="TextBox 46"/>
            <p:cNvSpPr txBox="1"/>
            <p:nvPr/>
          </p:nvSpPr>
          <p:spPr>
            <a:xfrm>
              <a:off x="6074893" y="1219846"/>
              <a:ext cx="1966016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endParaRPr lang="en-GB" b="1" u="sng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character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gesture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repetition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action 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reaction</a:t>
              </a:r>
            </a:p>
            <a:p>
              <a:pPr>
                <a:spcAft>
                  <a:spcPts val="200"/>
                </a:spcAft>
              </a:pPr>
              <a:endParaRPr lang="en-GB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118404" y="1505715"/>
              <a:ext cx="1392307" cy="2652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myth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legend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costume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prop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pattern</a:t>
              </a:r>
            </a:p>
            <a:p>
              <a:pPr>
                <a:spcAft>
                  <a:spcPts val="200"/>
                </a:spcAft>
              </a:pPr>
              <a:endParaRPr lang="en-GB" dirty="0">
                <a:solidFill>
                  <a:srgbClr val="0000FF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124615" y="156658"/>
            <a:ext cx="7433761" cy="576181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noProof="0" dirty="0">
                <a:solidFill>
                  <a:schemeClr val="bg1"/>
                </a:solidFill>
                <a:latin typeface="Sassoon Penpals" panose="02000400000000000000" pitchFamily="50" charset="0"/>
              </a:rPr>
              <a:t>Year 4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– </a:t>
            </a:r>
            <a:r>
              <a:rPr lang="en-GB" sz="2800" b="1" noProof="0" dirty="0">
                <a:solidFill>
                  <a:schemeClr val="bg1"/>
                </a:solidFill>
                <a:latin typeface="Sassoon Penpals" panose="02000400000000000000" pitchFamily="50" charset="0"/>
              </a:rPr>
              <a:t>Patterns</a:t>
            </a:r>
            <a:r>
              <a:rPr lang="en-GB" sz="2800" b="1" dirty="0">
                <a:solidFill>
                  <a:schemeClr val="bg1"/>
                </a:solidFill>
                <a:latin typeface="Sassoon Penpals" panose="02000400000000000000" pitchFamily="50" charset="0"/>
              </a:rPr>
              <a:t>, Routines, Sequences – Exploring Dance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FCFE01D-A5C0-488B-9481-D17BAA8D5C50}"/>
              </a:ext>
            </a:extLst>
          </p:cNvPr>
          <p:cNvSpPr/>
          <p:nvPr/>
        </p:nvSpPr>
        <p:spPr>
          <a:xfrm>
            <a:off x="8389661" y="132954"/>
            <a:ext cx="630900" cy="630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90D33E5-5E8F-46AD-BC4D-2D82A87B21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190" y="135410"/>
            <a:ext cx="689293" cy="6876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6C328B9-8576-48DB-B238-A028E528ED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44" y="132954"/>
            <a:ext cx="672988" cy="68001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089FF18-F3FE-4537-A35B-26C5F8E5165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9" y="1091048"/>
            <a:ext cx="622233" cy="51124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120CF5B-55BB-459F-96D0-70479F0DDF3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8" y="1112111"/>
            <a:ext cx="1389784" cy="2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4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23863" y="985313"/>
            <a:ext cx="5622338" cy="2878966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2000" dirty="0">
                <a:solidFill>
                  <a:srgbClr val="3A1953"/>
                </a:solidFill>
                <a:latin typeface="Sassoon Penpals" panose="02000400000000000000" pitchFamily="50" charset="0"/>
              </a:rPr>
              <a:t>Engage and Enquire</a:t>
            </a:r>
            <a:r>
              <a:rPr lang="en-GB" sz="2000" dirty="0">
                <a:solidFill>
                  <a:prstClr val="black"/>
                </a:solidFill>
                <a:latin typeface="Sassoon Penpals" panose="02000400000000000000" pitchFamily="50" charset="0"/>
              </a:rPr>
              <a:t>: Talking Points: introduction of Dance.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2000" dirty="0">
                <a:solidFill>
                  <a:prstClr val="black"/>
                </a:solidFill>
                <a:latin typeface="Sassoon Penpals" panose="02000400000000000000" pitchFamily="50" charset="0"/>
              </a:rPr>
              <a:t>Create longer sequences to perform for an audience. 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2000" dirty="0">
                <a:solidFill>
                  <a:prstClr val="black"/>
                </a:solidFill>
                <a:latin typeface="Sassoon Penpals" panose="02000400000000000000" pitchFamily="50" charset="0"/>
              </a:rPr>
              <a:t>Develop a wider range of actions and explore other formations to perform. 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2000" dirty="0">
                <a:solidFill>
                  <a:prstClr val="black"/>
                </a:solidFill>
                <a:latin typeface="Sassoon Penpals" panose="02000400000000000000" pitchFamily="50" charset="0"/>
              </a:rPr>
              <a:t>Evaluate own performance. 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2000" dirty="0">
                <a:solidFill>
                  <a:prstClr val="black"/>
                </a:solidFill>
                <a:latin typeface="Sassoon Penpals" panose="02000400000000000000" pitchFamily="50" charset="0"/>
              </a:rPr>
              <a:t>Develop increasing flexibility, strength of movement, technique, control and balance.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31590" y="4005536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60195" y="4422237"/>
            <a:ext cx="838006" cy="1051089"/>
            <a:chOff x="1746820" y="3785417"/>
            <a:chExt cx="838006" cy="1051089"/>
          </a:xfrm>
        </p:grpSpPr>
        <p:sp>
          <p:nvSpPr>
            <p:cNvPr id="41" name="Rectangle 40"/>
            <p:cNvSpPr/>
            <p:nvPr/>
          </p:nvSpPr>
          <p:spPr>
            <a:xfrm rot="10800000" flipH="1" flipV="1">
              <a:off x="1790847" y="4528729"/>
              <a:ext cx="6149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Hoops</a:t>
              </a:r>
              <a:endParaRPr lang="en-GB" sz="1400" dirty="0"/>
            </a:p>
          </p:txBody>
        </p:sp>
        <p:pic>
          <p:nvPicPr>
            <p:cNvPr id="1028" name="Picture 4" descr="Hula Hoops 61cm Assorted 12 Pack - Gompels - Care &amp; Nursery Supply  Specialist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820" y="3785417"/>
              <a:ext cx="838006" cy="83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698219" y="4028518"/>
            <a:ext cx="6133650" cy="2784765"/>
            <a:chOff x="3662643" y="4028518"/>
            <a:chExt cx="6133650" cy="2784765"/>
          </a:xfrm>
        </p:grpSpPr>
        <p:sp>
          <p:nvSpPr>
            <p:cNvPr id="34" name="Rounded Rectangle 33"/>
            <p:cNvSpPr/>
            <p:nvPr/>
          </p:nvSpPr>
          <p:spPr>
            <a:xfrm>
              <a:off x="3662643" y="4028518"/>
              <a:ext cx="6133650" cy="2784765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Athletes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006ED6-12F0-4F0A-AE7F-6AF277749F53}"/>
                </a:ext>
              </a:extLst>
            </p:cNvPr>
            <p:cNvSpPr/>
            <p:nvPr/>
          </p:nvSpPr>
          <p:spPr>
            <a:xfrm>
              <a:off x="3792949" y="4623568"/>
              <a:ext cx="1556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Anna Pavlova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241FCE-2881-4722-B15B-F42FF39854C8}"/>
                </a:ext>
              </a:extLst>
            </p:cNvPr>
            <p:cNvSpPr/>
            <p:nvPr/>
          </p:nvSpPr>
          <p:spPr>
            <a:xfrm>
              <a:off x="5870972" y="4301527"/>
              <a:ext cx="16040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Michael Jackson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8112880" y="4364796"/>
              <a:ext cx="1316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Michael </a:t>
              </a:r>
              <a:r>
                <a:rPr lang="en-US" dirty="0" err="1">
                  <a:solidFill>
                    <a:prstClr val="black"/>
                  </a:solidFill>
                  <a:latin typeface="Sassoon Penpals" panose="02000400000000000000" pitchFamily="50" charset="0"/>
                </a:rPr>
                <a:t>Flatley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 rot="10800000" flipH="1" flipV="1">
            <a:off x="123863" y="5233436"/>
            <a:ext cx="994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Music</a:t>
            </a:r>
            <a:endParaRPr lang="en-GB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459055" y="4277613"/>
            <a:ext cx="864214" cy="1061512"/>
            <a:chOff x="2391151" y="4178393"/>
            <a:chExt cx="864214" cy="1061512"/>
          </a:xfrm>
        </p:grpSpPr>
        <p:sp>
          <p:nvSpPr>
            <p:cNvPr id="42" name="Rectangle 41"/>
            <p:cNvSpPr/>
            <p:nvPr/>
          </p:nvSpPr>
          <p:spPr>
            <a:xfrm rot="10800000" flipH="1" flipV="1">
              <a:off x="2391151" y="4716685"/>
              <a:ext cx="8642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Spot markers</a:t>
              </a:r>
              <a:endParaRPr lang="en-GB" sz="1400" dirty="0"/>
            </a:p>
          </p:txBody>
        </p:sp>
        <p:pic>
          <p:nvPicPr>
            <p:cNvPr id="16" name="Picture 4" descr="Buy Rubber Floor Spot Markers | TT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820" y="4178393"/>
              <a:ext cx="574756" cy="57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Rectangle 47"/>
          <p:cNvSpPr/>
          <p:nvPr/>
        </p:nvSpPr>
        <p:spPr>
          <a:xfrm rot="10800000" flipH="1" flipV="1">
            <a:off x="2289518" y="6149498"/>
            <a:ext cx="1019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Mirrors</a:t>
            </a:r>
            <a:endParaRPr lang="en-GB" sz="1400" dirty="0"/>
          </a:p>
        </p:txBody>
      </p:sp>
      <p:sp>
        <p:nvSpPr>
          <p:cNvPr id="45" name="Rectangle 44"/>
          <p:cNvSpPr/>
          <p:nvPr/>
        </p:nvSpPr>
        <p:spPr>
          <a:xfrm rot="10800000" flipH="1" flipV="1">
            <a:off x="102069" y="6357039"/>
            <a:ext cx="994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Video</a:t>
            </a:r>
            <a:endParaRPr lang="en-GB" sz="1400" dirty="0"/>
          </a:p>
        </p:txBody>
      </p:sp>
      <p:sp>
        <p:nvSpPr>
          <p:cNvPr id="49" name="Rectangle 48"/>
          <p:cNvSpPr/>
          <p:nvPr/>
        </p:nvSpPr>
        <p:spPr>
          <a:xfrm rot="10800000" flipH="1" flipV="1">
            <a:off x="1187901" y="5723572"/>
            <a:ext cx="1019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Whiteboards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19" y="4451471"/>
            <a:ext cx="784062" cy="7840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5136" b="13332"/>
          <a:stretch/>
        </p:blipFill>
        <p:spPr>
          <a:xfrm>
            <a:off x="1259734" y="5998125"/>
            <a:ext cx="880344" cy="629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164" y="5811870"/>
            <a:ext cx="795544" cy="4789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t="20502" b="18327"/>
          <a:stretch/>
        </p:blipFill>
        <p:spPr>
          <a:xfrm>
            <a:off x="2272368" y="5483643"/>
            <a:ext cx="1156389" cy="707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16896" r="16269"/>
          <a:stretch/>
        </p:blipFill>
        <p:spPr>
          <a:xfrm>
            <a:off x="3914585" y="4966364"/>
            <a:ext cx="1518249" cy="15144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1871" y="4648496"/>
            <a:ext cx="1722039" cy="19921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/>
          <a:srcRect l="34551" r="27666"/>
          <a:stretch/>
        </p:blipFill>
        <p:spPr>
          <a:xfrm>
            <a:off x="8179933" y="4698740"/>
            <a:ext cx="1253431" cy="186606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883963" y="985313"/>
            <a:ext cx="3912330" cy="2880901"/>
            <a:chOff x="5095011" y="4070366"/>
            <a:chExt cx="4464000" cy="2448000"/>
          </a:xfrm>
        </p:grpSpPr>
        <p:sp>
          <p:nvSpPr>
            <p:cNvPr id="37" name="Rounded Rectangle 36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89920" y="4534090"/>
              <a:ext cx="2030886" cy="41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24949" y="1539304"/>
            <a:ext cx="3408415" cy="2652008"/>
            <a:chOff x="6060334" y="1728881"/>
            <a:chExt cx="3408415" cy="2652008"/>
          </a:xfrm>
        </p:grpSpPr>
        <p:sp>
          <p:nvSpPr>
            <p:cNvPr id="47" name="TextBox 46"/>
            <p:cNvSpPr txBox="1"/>
            <p:nvPr/>
          </p:nvSpPr>
          <p:spPr>
            <a:xfrm>
              <a:off x="6060334" y="1728881"/>
              <a:ext cx="1966016" cy="2652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myth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legend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costume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prop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pattern</a:t>
              </a:r>
            </a:p>
            <a:p>
              <a:pPr>
                <a:spcAft>
                  <a:spcPts val="200"/>
                </a:spcAft>
              </a:pPr>
              <a:endParaRPr lang="en-GB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076442" y="1734603"/>
              <a:ext cx="1392307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fr-FR" sz="28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style</a:t>
              </a:r>
            </a:p>
            <a:p>
              <a:pPr>
                <a:spcAft>
                  <a:spcPts val="200"/>
                </a:spcAft>
              </a:pPr>
              <a:r>
                <a:rPr lang="fr-FR" sz="28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technique</a:t>
              </a:r>
            </a:p>
            <a:p>
              <a:pPr>
                <a:spcAft>
                  <a:spcPts val="200"/>
                </a:spcAft>
              </a:pPr>
              <a:r>
                <a:rPr lang="fr-FR" sz="28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formation</a:t>
              </a:r>
            </a:p>
            <a:p>
              <a:pPr>
                <a:spcAft>
                  <a:spcPts val="200"/>
                </a:spcAft>
              </a:pPr>
              <a:r>
                <a:rPr lang="fr-FR" sz="28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pattern</a:t>
              </a:r>
              <a:endParaRPr lang="en-GB" sz="2800" dirty="0">
                <a:solidFill>
                  <a:srgbClr val="0000FF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25284" y="156658"/>
            <a:ext cx="7319412" cy="548448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>
                <a:solidFill>
                  <a:schemeClr val="bg1"/>
                </a:solidFill>
                <a:latin typeface="Sassoon Penpals" panose="02000400000000000000" pitchFamily="50" charset="0"/>
              </a:rPr>
              <a:t>Year 5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– </a:t>
            </a:r>
            <a:r>
              <a:rPr lang="en-GB" sz="2400" b="1" noProof="0" dirty="0">
                <a:solidFill>
                  <a:schemeClr val="bg1"/>
                </a:solidFill>
                <a:latin typeface="Sassoon Penpals" panose="02000400000000000000" pitchFamily="50" charset="0"/>
              </a:rPr>
              <a:t>Formations</a:t>
            </a:r>
            <a:r>
              <a:rPr lang="en-GB" sz="2400" b="1" dirty="0">
                <a:solidFill>
                  <a:schemeClr val="bg1"/>
                </a:solidFill>
                <a:latin typeface="Sassoon Penpals" panose="02000400000000000000" pitchFamily="50" charset="0"/>
              </a:rPr>
              <a:t>, Techniques, Performances – Exploring Dance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DBA4DB0-B4BF-488C-93EF-4F98D1FC2783}"/>
              </a:ext>
            </a:extLst>
          </p:cNvPr>
          <p:cNvSpPr/>
          <p:nvPr/>
        </p:nvSpPr>
        <p:spPr>
          <a:xfrm>
            <a:off x="8389661" y="132954"/>
            <a:ext cx="630900" cy="630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F540D63-B11A-493D-8E57-4F36D89C04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190" y="135410"/>
            <a:ext cx="689293" cy="6876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9F601E1-076A-4939-A4F0-2B36D19B7D4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44" y="132954"/>
            <a:ext cx="672988" cy="68001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0468373-7C4D-4D17-B73F-CDAD444564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9" y="1057492"/>
            <a:ext cx="622233" cy="51124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7683411-993D-45F6-937A-0D85FFA8B64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8" y="1078555"/>
            <a:ext cx="1389784" cy="2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4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23863" y="826651"/>
            <a:ext cx="5608928" cy="304671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2000" dirty="0">
                <a:solidFill>
                  <a:srgbClr val="3A1953"/>
                </a:solidFill>
                <a:latin typeface="Sassoon Penpals" panose="02000400000000000000" pitchFamily="50" charset="0"/>
              </a:rPr>
              <a:t>Engage and Enquire</a:t>
            </a:r>
            <a:r>
              <a:rPr lang="en-GB" sz="2000" dirty="0">
                <a:solidFill>
                  <a:prstClr val="black"/>
                </a:solidFill>
                <a:latin typeface="Sassoon Penpals" panose="02000400000000000000" pitchFamily="50" charset="0"/>
              </a:rPr>
              <a:t>: Talking Points: introduction of Dance.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2000" dirty="0">
                <a:solidFill>
                  <a:prstClr val="black"/>
                </a:solidFill>
                <a:latin typeface="Sassoon Penpals" panose="02000400000000000000" pitchFamily="50" charset="0"/>
              </a:rPr>
              <a:t>Explore with more advanced moves that show dynamics.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2000" dirty="0">
                <a:solidFill>
                  <a:prstClr val="black"/>
                </a:solidFill>
                <a:latin typeface="Sassoon Penpals" panose="02000400000000000000" pitchFamily="50" charset="0"/>
              </a:rPr>
              <a:t>Develop knowledge of compositional principles (different levels, change of direction, how to combine and link actions).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2000" dirty="0">
                <a:solidFill>
                  <a:prstClr val="black"/>
                </a:solidFill>
                <a:latin typeface="Sassoon Penpals" panose="02000400000000000000" pitchFamily="50" charset="0"/>
              </a:rPr>
              <a:t>Perform and create movement sequences with some complex moves.  Display consistent strength of movement and dynamics.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31590" y="4005536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906547" y="826651"/>
            <a:ext cx="3889745" cy="3039564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Vocabulary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60195" y="4422237"/>
            <a:ext cx="838006" cy="1051089"/>
            <a:chOff x="1746820" y="3785417"/>
            <a:chExt cx="838006" cy="1051089"/>
          </a:xfrm>
        </p:grpSpPr>
        <p:sp>
          <p:nvSpPr>
            <p:cNvPr id="41" name="Rectangle 40"/>
            <p:cNvSpPr/>
            <p:nvPr/>
          </p:nvSpPr>
          <p:spPr>
            <a:xfrm rot="10800000" flipH="1" flipV="1">
              <a:off x="1790847" y="4528729"/>
              <a:ext cx="6149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Hoops</a:t>
              </a:r>
              <a:endParaRPr lang="en-GB" sz="1400" dirty="0"/>
            </a:p>
          </p:txBody>
        </p:sp>
        <p:pic>
          <p:nvPicPr>
            <p:cNvPr id="1028" name="Picture 4" descr="Hula Hoops 61cm Assorted 12 Pack - Gompels - Care &amp; Nursery Supply  Specialist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820" y="3785417"/>
              <a:ext cx="838006" cy="83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698219" y="4028518"/>
            <a:ext cx="6133650" cy="2784765"/>
            <a:chOff x="3662643" y="4028518"/>
            <a:chExt cx="6133650" cy="2784765"/>
          </a:xfrm>
        </p:grpSpPr>
        <p:sp>
          <p:nvSpPr>
            <p:cNvPr id="34" name="Rounded Rectangle 33"/>
            <p:cNvSpPr/>
            <p:nvPr/>
          </p:nvSpPr>
          <p:spPr>
            <a:xfrm>
              <a:off x="3662643" y="4028518"/>
              <a:ext cx="6133650" cy="2784765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Athletes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006ED6-12F0-4F0A-AE7F-6AF277749F53}"/>
                </a:ext>
              </a:extLst>
            </p:cNvPr>
            <p:cNvSpPr/>
            <p:nvPr/>
          </p:nvSpPr>
          <p:spPr>
            <a:xfrm>
              <a:off x="3792949" y="4623568"/>
              <a:ext cx="1556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Anna Pavlova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241FCE-2881-4722-B15B-F42FF39854C8}"/>
                </a:ext>
              </a:extLst>
            </p:cNvPr>
            <p:cNvSpPr/>
            <p:nvPr/>
          </p:nvSpPr>
          <p:spPr>
            <a:xfrm>
              <a:off x="5870972" y="4301527"/>
              <a:ext cx="16040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Michael Jackson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8112880" y="4364796"/>
              <a:ext cx="1316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Michael </a:t>
              </a:r>
              <a:r>
                <a:rPr lang="en-US" dirty="0" err="1">
                  <a:solidFill>
                    <a:prstClr val="black"/>
                  </a:solidFill>
                  <a:latin typeface="Sassoon Penpals" panose="02000400000000000000" pitchFamily="50" charset="0"/>
                </a:rPr>
                <a:t>Flatley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 rot="10800000" flipH="1" flipV="1">
            <a:off x="123863" y="5233436"/>
            <a:ext cx="994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Music</a:t>
            </a:r>
            <a:endParaRPr lang="en-GB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459055" y="4277613"/>
            <a:ext cx="864214" cy="1061512"/>
            <a:chOff x="2391151" y="4178393"/>
            <a:chExt cx="864214" cy="1061512"/>
          </a:xfrm>
        </p:grpSpPr>
        <p:sp>
          <p:nvSpPr>
            <p:cNvPr id="42" name="Rectangle 41"/>
            <p:cNvSpPr/>
            <p:nvPr/>
          </p:nvSpPr>
          <p:spPr>
            <a:xfrm rot="10800000" flipH="1" flipV="1">
              <a:off x="2391151" y="4716685"/>
              <a:ext cx="8642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Spot markers</a:t>
              </a:r>
              <a:endParaRPr lang="en-GB" sz="1400" dirty="0"/>
            </a:p>
          </p:txBody>
        </p:sp>
        <p:pic>
          <p:nvPicPr>
            <p:cNvPr id="16" name="Picture 4" descr="Buy Rubber Floor Spot Markers | TT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820" y="4178393"/>
              <a:ext cx="574756" cy="57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Rectangle 47"/>
          <p:cNvSpPr/>
          <p:nvPr/>
        </p:nvSpPr>
        <p:spPr>
          <a:xfrm rot="10800000" flipH="1" flipV="1">
            <a:off x="2289518" y="6149498"/>
            <a:ext cx="1019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Mirrors</a:t>
            </a:r>
            <a:endParaRPr lang="en-GB" sz="1400" dirty="0"/>
          </a:p>
        </p:txBody>
      </p:sp>
      <p:sp>
        <p:nvSpPr>
          <p:cNvPr id="45" name="Rectangle 44"/>
          <p:cNvSpPr/>
          <p:nvPr/>
        </p:nvSpPr>
        <p:spPr>
          <a:xfrm rot="10800000" flipH="1" flipV="1">
            <a:off x="102069" y="6357039"/>
            <a:ext cx="994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Video</a:t>
            </a:r>
            <a:endParaRPr lang="en-GB" sz="1400" dirty="0"/>
          </a:p>
        </p:txBody>
      </p:sp>
      <p:sp>
        <p:nvSpPr>
          <p:cNvPr id="49" name="Rectangle 48"/>
          <p:cNvSpPr/>
          <p:nvPr/>
        </p:nvSpPr>
        <p:spPr>
          <a:xfrm rot="10800000" flipH="1" flipV="1">
            <a:off x="1187901" y="5723572"/>
            <a:ext cx="1019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Whiteboards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19" y="4451471"/>
            <a:ext cx="784062" cy="7840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5136" b="13332"/>
          <a:stretch/>
        </p:blipFill>
        <p:spPr>
          <a:xfrm>
            <a:off x="1259734" y="5998125"/>
            <a:ext cx="880344" cy="629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164" y="5811870"/>
            <a:ext cx="795544" cy="4789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t="20502" b="18327"/>
          <a:stretch/>
        </p:blipFill>
        <p:spPr>
          <a:xfrm>
            <a:off x="2272368" y="5483643"/>
            <a:ext cx="1156389" cy="707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16896" r="16269"/>
          <a:stretch/>
        </p:blipFill>
        <p:spPr>
          <a:xfrm>
            <a:off x="3914585" y="4966364"/>
            <a:ext cx="1518249" cy="15144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1871" y="4648496"/>
            <a:ext cx="1722039" cy="19921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/>
          <a:srcRect l="34551" r="27666"/>
          <a:stretch/>
        </p:blipFill>
        <p:spPr>
          <a:xfrm>
            <a:off x="8179933" y="4698740"/>
            <a:ext cx="1253431" cy="18660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130190" y="1501206"/>
            <a:ext cx="3509075" cy="2349361"/>
            <a:chOff x="6130190" y="1501206"/>
            <a:chExt cx="3509075" cy="2349361"/>
          </a:xfrm>
        </p:grpSpPr>
        <p:sp>
          <p:nvSpPr>
            <p:cNvPr id="47" name="TextBox 46"/>
            <p:cNvSpPr txBox="1"/>
            <p:nvPr/>
          </p:nvSpPr>
          <p:spPr>
            <a:xfrm>
              <a:off x="6130190" y="1523056"/>
              <a:ext cx="1966016" cy="2195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Style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Technique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Formation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Pattern</a:t>
              </a:r>
            </a:p>
            <a:p>
              <a:pPr>
                <a:spcAft>
                  <a:spcPts val="200"/>
                </a:spcAft>
              </a:pPr>
              <a:endParaRPr lang="en-GB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64233" y="1501206"/>
              <a:ext cx="1875032" cy="23493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Rhythm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Variation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Improvisation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Compositional</a:t>
              </a:r>
            </a:p>
            <a:p>
              <a:pPr>
                <a:spcAft>
                  <a:spcPts val="200"/>
                </a:spcAft>
              </a:pPr>
              <a:r>
                <a:rPr lang="en-GB" sz="2800" dirty="0">
                  <a:solidFill>
                    <a:srgbClr val="0000FF"/>
                  </a:solidFill>
                  <a:latin typeface="Sassoon Penpals" panose="02000400000000000000" pitchFamily="50" charset="0"/>
                </a:rPr>
                <a:t>Dynamics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75502" y="156658"/>
            <a:ext cx="7566869" cy="576181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>
                <a:solidFill>
                  <a:schemeClr val="bg1"/>
                </a:solidFill>
                <a:latin typeface="Sassoon Penpals" panose="02000400000000000000" pitchFamily="50" charset="0"/>
              </a:rPr>
              <a:t>Year 6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– Compositional</a:t>
            </a:r>
            <a:r>
              <a:rPr lang="en-GB" sz="2400" b="1" dirty="0">
                <a:solidFill>
                  <a:schemeClr val="bg1"/>
                </a:solidFill>
                <a:latin typeface="Sassoon Penpals" panose="02000400000000000000" pitchFamily="50" charset="0"/>
              </a:rPr>
              <a:t>, Improvisation, Dynamics – Exploring Dance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1A0C814-AFDD-4AAE-B789-FA42501A3F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32" y="907147"/>
            <a:ext cx="622233" cy="51124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B4CFD4F-326D-4D1B-85D0-2B6E3DF382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8" y="955370"/>
            <a:ext cx="1389784" cy="277708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4BC82941-F771-4A0C-A7F6-3BD29F94FFC5}"/>
              </a:ext>
            </a:extLst>
          </p:cNvPr>
          <p:cNvSpPr/>
          <p:nvPr/>
        </p:nvSpPr>
        <p:spPr>
          <a:xfrm>
            <a:off x="8490329" y="82620"/>
            <a:ext cx="630900" cy="630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3FAE11B1-599D-4F6F-A0FB-D694A11C257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858" y="85076"/>
            <a:ext cx="689293" cy="6876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A0C213E-3760-4754-8ECE-E113E442AC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12" y="82620"/>
            <a:ext cx="672988" cy="6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27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3475</TotalTime>
  <Words>719</Words>
  <Application>Microsoft Office PowerPoint</Application>
  <PresentationFormat>A4 Paper (210x297 mm)</PresentationFormat>
  <Paragraphs>207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Sassoon Penpals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Pevensey and Westham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mcarter</dc:creator>
  <cp:lastModifiedBy>Luke Paramor</cp:lastModifiedBy>
  <cp:revision>453</cp:revision>
  <cp:lastPrinted>2024-05-28T08:33:47Z</cp:lastPrinted>
  <dcterms:created xsi:type="dcterms:W3CDTF">2021-01-16T16:53:53Z</dcterms:created>
  <dcterms:modified xsi:type="dcterms:W3CDTF">2024-05-28T08:34:47Z</dcterms:modified>
</cp:coreProperties>
</file>