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61" r:id="rId2"/>
    <p:sldId id="362" r:id="rId3"/>
    <p:sldId id="363" r:id="rId4"/>
    <p:sldId id="364" r:id="rId5"/>
    <p:sldId id="365" r:id="rId6"/>
    <p:sldId id="366" r:id="rId7"/>
    <p:sldId id="367" r:id="rId8"/>
  </p:sldIdLst>
  <p:sldSz cx="9906000" cy="6858000" type="A4"/>
  <p:notesSz cx="7053263" cy="10180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7D"/>
    <a:srgbClr val="CC99FF"/>
    <a:srgbClr val="FF9966"/>
    <a:srgbClr val="3A1953"/>
    <a:srgbClr val="FF6600"/>
    <a:srgbClr val="FF3300"/>
    <a:srgbClr val="BFBFBF"/>
    <a:srgbClr val="006600"/>
    <a:srgbClr val="FFCDDF"/>
    <a:srgbClr val="FFF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7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92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36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27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44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0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86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12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38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49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8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B84D0-C077-41BA-A2FA-8D3C0F5C2E4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92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FF9966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EYFS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Run</a:t>
            </a:r>
            <a:r>
              <a:rPr lang="en-GB" sz="32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, Jump, Throw – Exploring Athletics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Athletics.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Demonstrate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: Good</a:t>
            </a:r>
            <a:r>
              <a:rPr kumimoji="0" lang="en-GB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 control and co-ordination in large and small movements.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Explore: How</a:t>
            </a:r>
            <a:r>
              <a:rPr kumimoji="0" lang="en-GB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 using the body changes the speed and effect of movement (e.g. using arms when running).</a:t>
            </a:r>
            <a:endParaRPr lang="en-GB" dirty="0">
              <a:solidFill>
                <a:schemeClr val="tx1"/>
              </a:solidFill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Evaluate: Present and reflect on learning during the unit.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698219" y="4028518"/>
            <a:ext cx="6133650" cy="2784765"/>
            <a:chOff x="3662643" y="4028518"/>
            <a:chExt cx="6133650" cy="2784765"/>
          </a:xfrm>
        </p:grpSpPr>
        <p:sp>
          <p:nvSpPr>
            <p:cNvPr id="34" name="Rounded Rectangle 33"/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C006ED6-12F0-4F0A-AE7F-6AF277749F53}"/>
                </a:ext>
              </a:extLst>
            </p:cNvPr>
            <p:cNvSpPr/>
            <p:nvPr/>
          </p:nvSpPr>
          <p:spPr>
            <a:xfrm>
              <a:off x="3794089" y="4983130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Mo Farrah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241FCE-2881-4722-B15B-F42FF39854C8}"/>
                </a:ext>
              </a:extLst>
            </p:cNvPr>
            <p:cNvSpPr/>
            <p:nvPr/>
          </p:nvSpPr>
          <p:spPr>
            <a:xfrm>
              <a:off x="5215496" y="4092091"/>
              <a:ext cx="14526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Jessica Ennis-Hill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C4BEE6F-AFFD-4B75-AEB2-0693A9EFA92A}"/>
                </a:ext>
              </a:extLst>
            </p:cNvPr>
            <p:cNvSpPr/>
            <p:nvPr/>
          </p:nvSpPr>
          <p:spPr>
            <a:xfrm>
              <a:off x="5840768" y="6068352"/>
              <a:ext cx="9701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Usain Bolt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6221850-8DEA-420E-9133-973260B2E887}"/>
                </a:ext>
              </a:extLst>
            </p:cNvPr>
            <p:cNvSpPr/>
            <p:nvPr/>
          </p:nvSpPr>
          <p:spPr>
            <a:xfrm>
              <a:off x="8004172" y="4093319"/>
              <a:ext cx="13452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Jonnie Peacock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pic>
          <p:nvPicPr>
            <p:cNvPr id="1038" name="Picture 14" descr="Mo Farah | Biography, Documentary, &amp; Facts | Britannic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1125" y="5282210"/>
              <a:ext cx="1610838" cy="1175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Jessica Ennis-Hill is at No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496" y="4409879"/>
              <a:ext cx="2115044" cy="1269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Usain Bolt talks 2021 Tokyo Olympics, COVID-19 bout and Noah Lyle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4296" y="5486086"/>
              <a:ext cx="2113709" cy="1256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Team GB Paralympics star Jonnie Peacock is primed to win his third gold  medal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544" y="4385846"/>
              <a:ext cx="2040681" cy="1360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6" name="Group 45"/>
          <p:cNvGrpSpPr/>
          <p:nvPr/>
        </p:nvGrpSpPr>
        <p:grpSpPr>
          <a:xfrm>
            <a:off x="276369" y="4097253"/>
            <a:ext cx="3177988" cy="2645437"/>
            <a:chOff x="276369" y="4097253"/>
            <a:chExt cx="3177988" cy="2645437"/>
          </a:xfrm>
        </p:grpSpPr>
        <p:grpSp>
          <p:nvGrpSpPr>
            <p:cNvPr id="47" name="Group 46"/>
            <p:cNvGrpSpPr/>
            <p:nvPr/>
          </p:nvGrpSpPr>
          <p:grpSpPr>
            <a:xfrm>
              <a:off x="336083" y="5720965"/>
              <a:ext cx="812709" cy="822613"/>
              <a:chOff x="240664" y="5844068"/>
              <a:chExt cx="812709" cy="822613"/>
            </a:xfrm>
          </p:grpSpPr>
          <p:pic>
            <p:nvPicPr>
              <p:cNvPr id="76" name="Picture 8" descr="Soft Shot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664" y="5939117"/>
                <a:ext cx="727564" cy="7275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7" name="Rectangle 76"/>
              <p:cNvSpPr/>
              <p:nvPr/>
            </p:nvSpPr>
            <p:spPr>
              <a:xfrm rot="10800000" flipH="1" flipV="1">
                <a:off x="308567" y="5844068"/>
                <a:ext cx="7448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Shots</a:t>
                </a:r>
                <a:endParaRPr lang="en-GB" sz="1400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276369" y="4097253"/>
              <a:ext cx="3177988" cy="2645437"/>
              <a:chOff x="276369" y="4097253"/>
              <a:chExt cx="3177988" cy="2645437"/>
            </a:xfrm>
          </p:grpSpPr>
          <p:grpSp>
            <p:nvGrpSpPr>
              <p:cNvPr id="50" name="Group 49"/>
              <p:cNvGrpSpPr/>
              <p:nvPr/>
            </p:nvGrpSpPr>
            <p:grpSpPr>
              <a:xfrm>
                <a:off x="276369" y="4564534"/>
                <a:ext cx="948930" cy="717676"/>
                <a:chOff x="432551" y="4514628"/>
                <a:chExt cx="950936" cy="848872"/>
              </a:xfrm>
            </p:grpSpPr>
            <p:pic>
              <p:nvPicPr>
                <p:cNvPr id="74" name="Picture 2" descr="PPEH67876 - Throw Down Spot Floor Markers - Assorted - 250mm - Pack of 6 |  Davies Sports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852" y="4514628"/>
                  <a:ext cx="768335" cy="7683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5" name="Rectangle 74"/>
                <p:cNvSpPr/>
                <p:nvPr/>
              </p:nvSpPr>
              <p:spPr>
                <a:xfrm rot="10800000" flipH="1" flipV="1">
                  <a:off x="432551" y="5055723"/>
                  <a:ext cx="95093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Spot markers</a:t>
                  </a:r>
                  <a:endParaRPr lang="en-GB" sz="1400" dirty="0"/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1611713" y="4155317"/>
                <a:ext cx="759034" cy="838006"/>
                <a:chOff x="1541773" y="4225810"/>
                <a:chExt cx="838006" cy="998191"/>
              </a:xfrm>
            </p:grpSpPr>
            <p:pic>
              <p:nvPicPr>
                <p:cNvPr id="72" name="Picture 4" descr="Hula Hoops 61cm Assorted 12 Pack - Gompels - Care &amp; Nursery Supply  Specialists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1773" y="4225810"/>
                  <a:ext cx="838006" cy="8380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3" name="Rectangle 72"/>
                <p:cNvSpPr/>
                <p:nvPr/>
              </p:nvSpPr>
              <p:spPr>
                <a:xfrm rot="10800000" flipH="1" flipV="1">
                  <a:off x="1653293" y="4916224"/>
                  <a:ext cx="614965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Hoops</a:t>
                  </a:r>
                  <a:endParaRPr lang="en-GB" sz="1400" dirty="0"/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1257966" y="4983846"/>
                <a:ext cx="818657" cy="746226"/>
                <a:chOff x="1249214" y="5363577"/>
                <a:chExt cx="1019044" cy="1025734"/>
              </a:xfrm>
            </p:grpSpPr>
            <p:pic>
              <p:nvPicPr>
                <p:cNvPr id="70" name="Picture 10" descr="Water resistant stopwatch | Brannan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82324" y="5363577"/>
                  <a:ext cx="761665" cy="76166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1" name="Rectangle 70"/>
                <p:cNvSpPr/>
                <p:nvPr/>
              </p:nvSpPr>
              <p:spPr>
                <a:xfrm rot="10800000" flipH="1" flipV="1">
                  <a:off x="1249214" y="6081534"/>
                  <a:ext cx="101904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Stopwatch</a:t>
                  </a:r>
                  <a:endParaRPr lang="en-GB" sz="1400" dirty="0"/>
                </a:p>
              </p:txBody>
            </p:sp>
          </p:grpSp>
          <p:pic>
            <p:nvPicPr>
              <p:cNvPr id="54" name="Picture 53" descr="Mesh Sports Bib"/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949" b="7924"/>
              <a:stretch/>
            </p:blipFill>
            <p:spPr bwMode="auto">
              <a:xfrm>
                <a:off x="1395364" y="5941391"/>
                <a:ext cx="736112" cy="6192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5" name="Group 54"/>
              <p:cNvGrpSpPr/>
              <p:nvPr/>
            </p:nvGrpSpPr>
            <p:grpSpPr>
              <a:xfrm>
                <a:off x="2578645" y="4097253"/>
                <a:ext cx="720857" cy="820787"/>
                <a:chOff x="2520684" y="4157684"/>
                <a:chExt cx="822522" cy="913694"/>
              </a:xfrm>
            </p:grpSpPr>
            <p:pic>
              <p:nvPicPr>
                <p:cNvPr id="62" name="Picture 6" descr="Eveque Foam Javelin 75cm"/>
                <p:cNvPicPr>
                  <a:picLocks noChangeAspect="1" noChangeArrowheads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0684" y="4157684"/>
                  <a:ext cx="822522" cy="8225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66" name="Rectangle 65"/>
                <p:cNvSpPr/>
                <p:nvPr/>
              </p:nvSpPr>
              <p:spPr>
                <a:xfrm rot="10800000" flipH="1" flipV="1">
                  <a:off x="2589859" y="4763601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Javelins</a:t>
                  </a:r>
                  <a:endParaRPr lang="en-GB" sz="1400" dirty="0"/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>
                <a:off x="2356995" y="5941391"/>
                <a:ext cx="981051" cy="801299"/>
                <a:chOff x="2317743" y="5858206"/>
                <a:chExt cx="981051" cy="801299"/>
              </a:xfrm>
            </p:grpSpPr>
            <p:pic>
              <p:nvPicPr>
                <p:cNvPr id="60" name="Picture 6" descr="Cotton Tug of War Rope 22m"/>
                <p:cNvPicPr>
                  <a:picLocks noChangeAspect="1" noChangeArrowheads="1"/>
                </p:cNvPicPr>
                <p:nvPr/>
              </p:nvPicPr>
              <p:blipFill rotWithShape="1"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195" b="11547"/>
                <a:stretch/>
              </p:blipFill>
              <p:spPr bwMode="auto">
                <a:xfrm>
                  <a:off x="2317743" y="5858206"/>
                  <a:ext cx="873142" cy="6396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61" name="Rectangle 60"/>
                <p:cNvSpPr/>
                <p:nvPr/>
              </p:nvSpPr>
              <p:spPr>
                <a:xfrm rot="10800000" flipH="1" flipV="1">
                  <a:off x="2553988" y="6351728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Rope</a:t>
                  </a:r>
                  <a:endParaRPr lang="en-GB" sz="1400" dirty="0"/>
                </a:p>
              </p:txBody>
            </p:sp>
          </p:grpSp>
          <p:grpSp>
            <p:nvGrpSpPr>
              <p:cNvPr id="57" name="Group 56"/>
              <p:cNvGrpSpPr/>
              <p:nvPr/>
            </p:nvGrpSpPr>
            <p:grpSpPr>
              <a:xfrm>
                <a:off x="2206597" y="4947141"/>
                <a:ext cx="1247760" cy="726261"/>
                <a:chOff x="2206597" y="4947141"/>
                <a:chExt cx="1247760" cy="726261"/>
              </a:xfrm>
            </p:grpSpPr>
            <p:pic>
              <p:nvPicPr>
                <p:cNvPr id="58" name="Picture 8" descr="GSI Polyvinyl Chloride Step Agility Hurdle, For Outdoor at Rs 80/piece in  Meerut"/>
                <p:cNvPicPr>
                  <a:picLocks noChangeAspect="1" noChangeArrowheads="1"/>
                </p:cNvPicPr>
                <p:nvPr/>
              </p:nvPicPr>
              <p:blipFill rotWithShape="1"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9781" b="9615"/>
                <a:stretch/>
              </p:blipFill>
              <p:spPr bwMode="auto">
                <a:xfrm>
                  <a:off x="2206597" y="4947141"/>
                  <a:ext cx="831396" cy="6701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59" name="Rectangle 58"/>
                <p:cNvSpPr/>
                <p:nvPr/>
              </p:nvSpPr>
              <p:spPr>
                <a:xfrm rot="10800000" flipH="1" flipV="1">
                  <a:off x="2635700" y="5365625"/>
                  <a:ext cx="818657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Hurdles</a:t>
                  </a:r>
                  <a:endParaRPr lang="en-GB" sz="1400" dirty="0"/>
                </a:p>
              </p:txBody>
            </p:sp>
          </p:grpSp>
        </p:grpSp>
      </p:grpSp>
      <p:sp>
        <p:nvSpPr>
          <p:cNvPr id="78" name="Rectangle 77"/>
          <p:cNvSpPr/>
          <p:nvPr/>
        </p:nvSpPr>
        <p:spPr>
          <a:xfrm rot="10800000" flipH="1" flipV="1">
            <a:off x="1120049" y="6440477"/>
            <a:ext cx="7448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Bibs</a:t>
            </a:r>
            <a:endParaRPr lang="en-GB" sz="1400" dirty="0"/>
          </a:p>
        </p:txBody>
      </p:sp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985751"/>
              </p:ext>
            </p:extLst>
          </p:nvPr>
        </p:nvGraphicFramePr>
        <p:xfrm>
          <a:off x="6032763" y="1762817"/>
          <a:ext cx="3435987" cy="2142338"/>
        </p:xfrm>
        <a:graphic>
          <a:graphicData uri="http://schemas.openxmlformats.org/drawingml/2006/table">
            <a:tbl>
              <a:tblPr firstRow="1" firstCol="1" bandRow="1"/>
              <a:tblGrid>
                <a:gridCol w="1145329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45329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45329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6146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far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hop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aim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6146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fast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slow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6146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direction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67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CC99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1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Run</a:t>
            </a:r>
            <a:r>
              <a:rPr lang="en-GB" sz="32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, Jump, Throw – Exploring Athletics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Athletics.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Explore: Running, jumping and throwing activities, and take part in simple challenges and competitions.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Develop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: Different ways of travelling, throwing and jumping, increasing their awareness of speed and distance.</a:t>
            </a:r>
            <a:endParaRPr lang="en-GB" sz="1600" dirty="0">
              <a:solidFill>
                <a:schemeClr val="tx1"/>
              </a:solidFill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Begin: Practising field events and different race types, in preparation for Year 1 Sports Day.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Evaluate: Present and reflect on learning during the unit.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3698219" y="4028518"/>
            <a:ext cx="6133650" cy="2784765"/>
            <a:chOff x="3662643" y="4028518"/>
            <a:chExt cx="6133650" cy="2784765"/>
          </a:xfrm>
        </p:grpSpPr>
        <p:sp>
          <p:nvSpPr>
            <p:cNvPr id="47" name="Rounded Rectangle 46"/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C006ED6-12F0-4F0A-AE7F-6AF277749F53}"/>
                </a:ext>
              </a:extLst>
            </p:cNvPr>
            <p:cNvSpPr/>
            <p:nvPr/>
          </p:nvSpPr>
          <p:spPr>
            <a:xfrm>
              <a:off x="3794089" y="4983130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Mo Farrah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C241FCE-2881-4722-B15B-F42FF39854C8}"/>
                </a:ext>
              </a:extLst>
            </p:cNvPr>
            <p:cNvSpPr/>
            <p:nvPr/>
          </p:nvSpPr>
          <p:spPr>
            <a:xfrm>
              <a:off x="5215496" y="4092091"/>
              <a:ext cx="14526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Jessica Ennis-Hill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C4BEE6F-AFFD-4B75-AEB2-0693A9EFA92A}"/>
                </a:ext>
              </a:extLst>
            </p:cNvPr>
            <p:cNvSpPr/>
            <p:nvPr/>
          </p:nvSpPr>
          <p:spPr>
            <a:xfrm>
              <a:off x="5840768" y="6068352"/>
              <a:ext cx="9701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Usain Bolt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6221850-8DEA-420E-9133-973260B2E887}"/>
                </a:ext>
              </a:extLst>
            </p:cNvPr>
            <p:cNvSpPr/>
            <p:nvPr/>
          </p:nvSpPr>
          <p:spPr>
            <a:xfrm>
              <a:off x="8004172" y="4093319"/>
              <a:ext cx="13452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Jonnie Peacock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pic>
          <p:nvPicPr>
            <p:cNvPr id="53" name="Picture 14" descr="Mo Farah | Biography, Documentary, &amp; Facts | Britannic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1125" y="5282210"/>
              <a:ext cx="1610838" cy="1175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6" descr="Jessica Ennis-Hill is at No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496" y="4409879"/>
              <a:ext cx="2115044" cy="1269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0" descr="Usain Bolt talks 2021 Tokyo Olympics, COVID-19 bout and Noah Lyle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4296" y="5486086"/>
              <a:ext cx="2113709" cy="1256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55" descr="Team GB Paralympics star Jonnie Peacock is primed to win his third gold  medal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544" y="4385846"/>
              <a:ext cx="2040681" cy="1360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8" name="Group 57"/>
          <p:cNvGrpSpPr/>
          <p:nvPr/>
        </p:nvGrpSpPr>
        <p:grpSpPr>
          <a:xfrm>
            <a:off x="241839" y="4097253"/>
            <a:ext cx="3212518" cy="2654690"/>
            <a:chOff x="241839" y="4097253"/>
            <a:chExt cx="3212518" cy="2654690"/>
          </a:xfrm>
        </p:grpSpPr>
        <p:grpSp>
          <p:nvGrpSpPr>
            <p:cNvPr id="59" name="Group 58"/>
            <p:cNvGrpSpPr/>
            <p:nvPr/>
          </p:nvGrpSpPr>
          <p:grpSpPr>
            <a:xfrm>
              <a:off x="393052" y="5240397"/>
              <a:ext cx="755740" cy="788345"/>
              <a:chOff x="297633" y="5363500"/>
              <a:chExt cx="755740" cy="788345"/>
            </a:xfrm>
          </p:grpSpPr>
          <p:pic>
            <p:nvPicPr>
              <p:cNvPr id="87" name="Picture 8" descr="Soft Shot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633" y="5363500"/>
                <a:ext cx="727564" cy="7275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8" name="Rectangle 87"/>
              <p:cNvSpPr/>
              <p:nvPr/>
            </p:nvSpPr>
            <p:spPr>
              <a:xfrm rot="10800000" flipH="1" flipV="1">
                <a:off x="308567" y="5844068"/>
                <a:ext cx="7448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Shots</a:t>
                </a:r>
                <a:endParaRPr lang="en-GB" sz="1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41839" y="4097253"/>
              <a:ext cx="3212518" cy="2654690"/>
              <a:chOff x="241839" y="4097253"/>
              <a:chExt cx="3212518" cy="2654690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276369" y="4564534"/>
                <a:ext cx="948930" cy="717676"/>
                <a:chOff x="432551" y="4514628"/>
                <a:chExt cx="950936" cy="848872"/>
              </a:xfrm>
            </p:grpSpPr>
            <p:pic>
              <p:nvPicPr>
                <p:cNvPr id="85" name="Picture 2" descr="PPEH67876 - Throw Down Spot Floor Markers - Assorted - 250mm - Pack of 6 |  Davies Sports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852" y="4514628"/>
                  <a:ext cx="768335" cy="7683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6" name="Rectangle 85"/>
                <p:cNvSpPr/>
                <p:nvPr/>
              </p:nvSpPr>
              <p:spPr>
                <a:xfrm rot="10800000" flipH="1" flipV="1">
                  <a:off x="432551" y="5055723"/>
                  <a:ext cx="95093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Spot markers</a:t>
                  </a:r>
                  <a:endParaRPr lang="en-GB" sz="1400" dirty="0"/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1611713" y="4155317"/>
                <a:ext cx="759034" cy="838006"/>
                <a:chOff x="1541773" y="4225810"/>
                <a:chExt cx="838006" cy="998191"/>
              </a:xfrm>
            </p:grpSpPr>
            <p:pic>
              <p:nvPicPr>
                <p:cNvPr id="83" name="Picture 4" descr="Hula Hoops 61cm Assorted 12 Pack - Gompels - Care &amp; Nursery Supply  Specialists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1773" y="4225810"/>
                  <a:ext cx="838006" cy="8380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4" name="Rectangle 83"/>
                <p:cNvSpPr/>
                <p:nvPr/>
              </p:nvSpPr>
              <p:spPr>
                <a:xfrm rot="10800000" flipH="1" flipV="1">
                  <a:off x="1653293" y="4916224"/>
                  <a:ext cx="614965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Hoops</a:t>
                  </a:r>
                  <a:endParaRPr lang="en-GB" sz="1400" dirty="0"/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1257966" y="4983846"/>
                <a:ext cx="818657" cy="746226"/>
                <a:chOff x="1249214" y="5363577"/>
                <a:chExt cx="1019044" cy="1025734"/>
              </a:xfrm>
            </p:grpSpPr>
            <p:pic>
              <p:nvPicPr>
                <p:cNvPr id="81" name="Picture 10" descr="Water resistant stopwatch | Brannan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82324" y="5363577"/>
                  <a:ext cx="761665" cy="76166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2" name="Rectangle 81"/>
                <p:cNvSpPr/>
                <p:nvPr/>
              </p:nvSpPr>
              <p:spPr>
                <a:xfrm rot="10800000" flipH="1" flipV="1">
                  <a:off x="1249214" y="6081534"/>
                  <a:ext cx="101904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Stopwatch</a:t>
                  </a:r>
                  <a:endParaRPr lang="en-GB" sz="1400" dirty="0"/>
                </a:p>
              </p:txBody>
            </p:sp>
          </p:grpSp>
          <p:grpSp>
            <p:nvGrpSpPr>
              <p:cNvPr id="67" name="Group 66"/>
              <p:cNvGrpSpPr/>
              <p:nvPr/>
            </p:nvGrpSpPr>
            <p:grpSpPr>
              <a:xfrm>
                <a:off x="241839" y="6127869"/>
                <a:ext cx="1253800" cy="624074"/>
                <a:chOff x="241839" y="6127869"/>
                <a:chExt cx="1253800" cy="624074"/>
              </a:xfrm>
            </p:grpSpPr>
            <p:pic>
              <p:nvPicPr>
                <p:cNvPr id="79" name="Picture 78" descr="Relay Baton Athletics Equipment for sale | eBay"/>
                <p:cNvPicPr>
                  <a:picLocks noChangeAspect="1" noChangeArrowheads="1"/>
                </p:cNvPicPr>
                <p:nvPr/>
              </p:nvPicPr>
              <p:blipFill rotWithShape="1"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6455" b="10639"/>
                <a:stretch/>
              </p:blipFill>
              <p:spPr bwMode="auto">
                <a:xfrm>
                  <a:off x="241839" y="6127869"/>
                  <a:ext cx="693640" cy="50570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0" name="Rectangle 79"/>
                <p:cNvSpPr/>
                <p:nvPr/>
              </p:nvSpPr>
              <p:spPr>
                <a:xfrm rot="10800000" flipH="1" flipV="1">
                  <a:off x="750833" y="6444166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Batons</a:t>
                  </a:r>
                  <a:endParaRPr lang="en-GB" sz="1400" dirty="0"/>
                </a:p>
              </p:txBody>
            </p:sp>
          </p:grpSp>
          <p:pic>
            <p:nvPicPr>
              <p:cNvPr id="69" name="Picture 68" descr="Mesh Sports Bib"/>
              <p:cNvPicPr>
                <a:picLocks noChangeAspect="1" noChangeArrowheads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949" b="7924"/>
              <a:stretch/>
            </p:blipFill>
            <p:spPr bwMode="auto">
              <a:xfrm>
                <a:off x="1273837" y="5870166"/>
                <a:ext cx="736112" cy="6192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70" name="Group 69"/>
              <p:cNvGrpSpPr/>
              <p:nvPr/>
            </p:nvGrpSpPr>
            <p:grpSpPr>
              <a:xfrm>
                <a:off x="2578645" y="4097253"/>
                <a:ext cx="720857" cy="820787"/>
                <a:chOff x="2520684" y="4157684"/>
                <a:chExt cx="822522" cy="913694"/>
              </a:xfrm>
            </p:grpSpPr>
            <p:pic>
              <p:nvPicPr>
                <p:cNvPr id="77" name="Picture 6" descr="Eveque Foam Javelin 75cm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0684" y="4157684"/>
                  <a:ext cx="822522" cy="8225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8" name="Rectangle 77"/>
                <p:cNvSpPr/>
                <p:nvPr/>
              </p:nvSpPr>
              <p:spPr>
                <a:xfrm rot="10800000" flipH="1" flipV="1">
                  <a:off x="2589859" y="4763601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Javelins</a:t>
                  </a:r>
                  <a:endParaRPr lang="en-GB" sz="1400" dirty="0"/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2245061" y="5901662"/>
                <a:ext cx="1024353" cy="779577"/>
                <a:chOff x="2205809" y="5818477"/>
                <a:chExt cx="1024353" cy="779577"/>
              </a:xfrm>
            </p:grpSpPr>
            <p:pic>
              <p:nvPicPr>
                <p:cNvPr id="75" name="Picture 6" descr="Cotton Tug of War Rope 22m"/>
                <p:cNvPicPr>
                  <a:picLocks noChangeAspect="1" noChangeArrowheads="1"/>
                </p:cNvPicPr>
                <p:nvPr/>
              </p:nvPicPr>
              <p:blipFill rotWithShape="1"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195" b="11547"/>
                <a:stretch/>
              </p:blipFill>
              <p:spPr bwMode="auto">
                <a:xfrm>
                  <a:off x="2205809" y="5818477"/>
                  <a:ext cx="873142" cy="6396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6" name="Rectangle 75"/>
                <p:cNvSpPr/>
                <p:nvPr/>
              </p:nvSpPr>
              <p:spPr>
                <a:xfrm rot="10800000" flipH="1" flipV="1">
                  <a:off x="2485356" y="6290277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Rope</a:t>
                  </a:r>
                  <a:endParaRPr lang="en-GB" sz="1400" dirty="0"/>
                </a:p>
              </p:txBody>
            </p:sp>
          </p:grpSp>
          <p:grpSp>
            <p:nvGrpSpPr>
              <p:cNvPr id="72" name="Group 71"/>
              <p:cNvGrpSpPr/>
              <p:nvPr/>
            </p:nvGrpSpPr>
            <p:grpSpPr>
              <a:xfrm>
                <a:off x="2206597" y="4947141"/>
                <a:ext cx="1247760" cy="726261"/>
                <a:chOff x="2206597" y="4947141"/>
                <a:chExt cx="1247760" cy="726261"/>
              </a:xfrm>
            </p:grpSpPr>
            <p:pic>
              <p:nvPicPr>
                <p:cNvPr id="73" name="Picture 8" descr="GSI Polyvinyl Chloride Step Agility Hurdle, For Outdoor at Rs 80/piece in  Meerut"/>
                <p:cNvPicPr>
                  <a:picLocks noChangeAspect="1" noChangeArrowheads="1"/>
                </p:cNvPicPr>
                <p:nvPr/>
              </p:nvPicPr>
              <p:blipFill rotWithShape="1"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9781" b="9615"/>
                <a:stretch/>
              </p:blipFill>
              <p:spPr bwMode="auto">
                <a:xfrm>
                  <a:off x="2206597" y="4947141"/>
                  <a:ext cx="831396" cy="6701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4" name="Rectangle 73"/>
                <p:cNvSpPr/>
                <p:nvPr/>
              </p:nvSpPr>
              <p:spPr>
                <a:xfrm rot="10800000" flipH="1" flipV="1">
                  <a:off x="2635700" y="5365625"/>
                  <a:ext cx="818657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Hurdles</a:t>
                  </a:r>
                  <a:endParaRPr lang="en-GB" sz="1400" dirty="0"/>
                </a:p>
              </p:txBody>
            </p:sp>
          </p:grpSp>
        </p:grpSp>
      </p:grpSp>
      <p:sp>
        <p:nvSpPr>
          <p:cNvPr id="89" name="Rectangle 88"/>
          <p:cNvSpPr/>
          <p:nvPr/>
        </p:nvSpPr>
        <p:spPr>
          <a:xfrm rot="10800000" flipH="1" flipV="1">
            <a:off x="1411980" y="6432149"/>
            <a:ext cx="7448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Bibs</a:t>
            </a:r>
            <a:endParaRPr lang="en-GB" sz="1400" dirty="0"/>
          </a:p>
        </p:txBody>
      </p:sp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507789"/>
              </p:ext>
            </p:extLst>
          </p:nvPr>
        </p:nvGraphicFramePr>
        <p:xfrm>
          <a:off x="6032763" y="1762817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hop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aim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fast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slow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10714"/>
              </p:ext>
            </p:extLst>
          </p:nvPr>
        </p:nvGraphicFramePr>
        <p:xfrm>
          <a:off x="6032762" y="2743671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distance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height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take off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landing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flight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overarm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underarm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66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92D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2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Run</a:t>
            </a:r>
            <a:r>
              <a:rPr lang="en-GB" sz="32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, Jump, Throw – Exploring Athletics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Athletics.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Explore: Running, jumping and throwing activities, and take part in simple challenges </a:t>
            </a:r>
            <a:r>
              <a:rPr lang="en-GB" sz="1600">
                <a:solidFill>
                  <a:schemeClr val="tx1"/>
                </a:solidFill>
                <a:latin typeface="Sassoon Penpals" panose="02000400000000000000" pitchFamily="50" charset="0"/>
              </a:rPr>
              <a:t>and competitions.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Develop: Different ways of travelling, throwing and jumping, increasing their awareness of speed and distance.</a:t>
            </a:r>
            <a:endParaRPr lang="en-GB" sz="1600" dirty="0">
              <a:solidFill>
                <a:schemeClr val="tx1"/>
              </a:solidFill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Develop: Practising field events and different race types, in preparation for Year 2 Sports Day.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Evaluate: Present and reflect on learning during the unit.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3698219" y="4028518"/>
            <a:ext cx="6133650" cy="2784765"/>
            <a:chOff x="3662643" y="4028518"/>
            <a:chExt cx="6133650" cy="2784765"/>
          </a:xfrm>
        </p:grpSpPr>
        <p:sp>
          <p:nvSpPr>
            <p:cNvPr id="47" name="Rounded Rectangle 46"/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C006ED6-12F0-4F0A-AE7F-6AF277749F53}"/>
                </a:ext>
              </a:extLst>
            </p:cNvPr>
            <p:cNvSpPr/>
            <p:nvPr/>
          </p:nvSpPr>
          <p:spPr>
            <a:xfrm>
              <a:off x="3794089" y="4983130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Mo Farrah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C241FCE-2881-4722-B15B-F42FF39854C8}"/>
                </a:ext>
              </a:extLst>
            </p:cNvPr>
            <p:cNvSpPr/>
            <p:nvPr/>
          </p:nvSpPr>
          <p:spPr>
            <a:xfrm>
              <a:off x="5215496" y="4092091"/>
              <a:ext cx="14526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Jessica Ennis-Hill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C4BEE6F-AFFD-4B75-AEB2-0693A9EFA92A}"/>
                </a:ext>
              </a:extLst>
            </p:cNvPr>
            <p:cNvSpPr/>
            <p:nvPr/>
          </p:nvSpPr>
          <p:spPr>
            <a:xfrm>
              <a:off x="5840768" y="6068352"/>
              <a:ext cx="9701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Usain Bolt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6221850-8DEA-420E-9133-973260B2E887}"/>
                </a:ext>
              </a:extLst>
            </p:cNvPr>
            <p:cNvSpPr/>
            <p:nvPr/>
          </p:nvSpPr>
          <p:spPr>
            <a:xfrm>
              <a:off x="8004172" y="4093319"/>
              <a:ext cx="13452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Jonnie Peacock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pic>
          <p:nvPicPr>
            <p:cNvPr id="53" name="Picture 14" descr="Mo Farah | Biography, Documentary, &amp; Facts | Britannic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1125" y="5282210"/>
              <a:ext cx="1610838" cy="1175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6" descr="Jessica Ennis-Hill is at No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496" y="4409879"/>
              <a:ext cx="2115044" cy="1269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0" descr="Usain Bolt talks 2021 Tokyo Olympics, COVID-19 bout and Noah Lyle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4296" y="5486086"/>
              <a:ext cx="2113709" cy="1256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55" descr="Team GB Paralympics star Jonnie Peacock is primed to win his third gold  medal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544" y="4385846"/>
              <a:ext cx="2040681" cy="1360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4" name="Group 83"/>
          <p:cNvGrpSpPr/>
          <p:nvPr/>
        </p:nvGrpSpPr>
        <p:grpSpPr>
          <a:xfrm>
            <a:off x="241839" y="4097253"/>
            <a:ext cx="3212518" cy="2654690"/>
            <a:chOff x="241839" y="4097253"/>
            <a:chExt cx="3212518" cy="2654690"/>
          </a:xfrm>
        </p:grpSpPr>
        <p:grpSp>
          <p:nvGrpSpPr>
            <p:cNvPr id="85" name="Group 84"/>
            <p:cNvGrpSpPr/>
            <p:nvPr/>
          </p:nvGrpSpPr>
          <p:grpSpPr>
            <a:xfrm>
              <a:off x="393052" y="5240397"/>
              <a:ext cx="755740" cy="788345"/>
              <a:chOff x="297633" y="5363500"/>
              <a:chExt cx="755740" cy="788345"/>
            </a:xfrm>
          </p:grpSpPr>
          <p:pic>
            <p:nvPicPr>
              <p:cNvPr id="109" name="Picture 8" descr="Soft Shot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633" y="5363500"/>
                <a:ext cx="727564" cy="7275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0" name="Rectangle 109"/>
              <p:cNvSpPr/>
              <p:nvPr/>
            </p:nvSpPr>
            <p:spPr>
              <a:xfrm rot="10800000" flipH="1" flipV="1">
                <a:off x="308567" y="5844068"/>
                <a:ext cx="7448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Shots</a:t>
                </a:r>
                <a:endParaRPr lang="en-GB" sz="1400" dirty="0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241839" y="4097253"/>
              <a:ext cx="3212518" cy="2654690"/>
              <a:chOff x="241839" y="4097253"/>
              <a:chExt cx="3212518" cy="2654690"/>
            </a:xfrm>
          </p:grpSpPr>
          <p:grpSp>
            <p:nvGrpSpPr>
              <p:cNvPr id="87" name="Group 86"/>
              <p:cNvGrpSpPr/>
              <p:nvPr/>
            </p:nvGrpSpPr>
            <p:grpSpPr>
              <a:xfrm>
                <a:off x="276369" y="4564534"/>
                <a:ext cx="948930" cy="717676"/>
                <a:chOff x="432551" y="4514628"/>
                <a:chExt cx="950936" cy="848872"/>
              </a:xfrm>
            </p:grpSpPr>
            <p:pic>
              <p:nvPicPr>
                <p:cNvPr id="107" name="Picture 2" descr="PPEH67876 - Throw Down Spot Floor Markers - Assorted - 250mm - Pack of 6 |  Davies Sports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852" y="4514628"/>
                  <a:ext cx="768335" cy="7683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08" name="Rectangle 107"/>
                <p:cNvSpPr/>
                <p:nvPr/>
              </p:nvSpPr>
              <p:spPr>
                <a:xfrm rot="10800000" flipH="1" flipV="1">
                  <a:off x="432551" y="5055723"/>
                  <a:ext cx="95093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Spot markers</a:t>
                  </a:r>
                  <a:endParaRPr lang="en-GB" sz="1400" dirty="0"/>
                </a:p>
              </p:txBody>
            </p:sp>
          </p:grpSp>
          <p:grpSp>
            <p:nvGrpSpPr>
              <p:cNvPr id="88" name="Group 87"/>
              <p:cNvGrpSpPr/>
              <p:nvPr/>
            </p:nvGrpSpPr>
            <p:grpSpPr>
              <a:xfrm>
                <a:off x="1611713" y="4155317"/>
                <a:ext cx="759034" cy="838006"/>
                <a:chOff x="1541773" y="4225810"/>
                <a:chExt cx="838006" cy="998191"/>
              </a:xfrm>
            </p:grpSpPr>
            <p:pic>
              <p:nvPicPr>
                <p:cNvPr id="105" name="Picture 4" descr="Hula Hoops 61cm Assorted 12 Pack - Gompels - Care &amp; Nursery Supply  Specialists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1773" y="4225810"/>
                  <a:ext cx="838006" cy="8380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06" name="Rectangle 105"/>
                <p:cNvSpPr/>
                <p:nvPr/>
              </p:nvSpPr>
              <p:spPr>
                <a:xfrm rot="10800000" flipH="1" flipV="1">
                  <a:off x="1653293" y="4916224"/>
                  <a:ext cx="614965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Hoops</a:t>
                  </a:r>
                  <a:endParaRPr lang="en-GB" sz="1400" dirty="0"/>
                </a:p>
              </p:txBody>
            </p:sp>
          </p:grpSp>
          <p:grpSp>
            <p:nvGrpSpPr>
              <p:cNvPr id="89" name="Group 88"/>
              <p:cNvGrpSpPr/>
              <p:nvPr/>
            </p:nvGrpSpPr>
            <p:grpSpPr>
              <a:xfrm>
                <a:off x="1257966" y="4983846"/>
                <a:ext cx="818657" cy="746226"/>
                <a:chOff x="1249214" y="5363577"/>
                <a:chExt cx="1019044" cy="1025734"/>
              </a:xfrm>
            </p:grpSpPr>
            <p:pic>
              <p:nvPicPr>
                <p:cNvPr id="103" name="Picture 10" descr="Water resistant stopwatch | Brannan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82324" y="5363577"/>
                  <a:ext cx="761665" cy="76166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04" name="Rectangle 103"/>
                <p:cNvSpPr/>
                <p:nvPr/>
              </p:nvSpPr>
              <p:spPr>
                <a:xfrm rot="10800000" flipH="1" flipV="1">
                  <a:off x="1249214" y="6081534"/>
                  <a:ext cx="101904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Stopwatch</a:t>
                  </a:r>
                  <a:endParaRPr lang="en-GB" sz="1400" dirty="0"/>
                </a:p>
              </p:txBody>
            </p:sp>
          </p:grpSp>
          <p:grpSp>
            <p:nvGrpSpPr>
              <p:cNvPr id="90" name="Group 89"/>
              <p:cNvGrpSpPr/>
              <p:nvPr/>
            </p:nvGrpSpPr>
            <p:grpSpPr>
              <a:xfrm>
                <a:off x="241839" y="6127869"/>
                <a:ext cx="1253800" cy="624074"/>
                <a:chOff x="241839" y="6127869"/>
                <a:chExt cx="1253800" cy="624074"/>
              </a:xfrm>
            </p:grpSpPr>
            <p:pic>
              <p:nvPicPr>
                <p:cNvPr id="101" name="Picture 100" descr="Relay Baton Athletics Equipment for sale | eBay"/>
                <p:cNvPicPr>
                  <a:picLocks noChangeAspect="1" noChangeArrowheads="1"/>
                </p:cNvPicPr>
                <p:nvPr/>
              </p:nvPicPr>
              <p:blipFill rotWithShape="1"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6455" b="10639"/>
                <a:stretch/>
              </p:blipFill>
              <p:spPr bwMode="auto">
                <a:xfrm>
                  <a:off x="241839" y="6127869"/>
                  <a:ext cx="693640" cy="50570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02" name="Rectangle 101"/>
                <p:cNvSpPr/>
                <p:nvPr/>
              </p:nvSpPr>
              <p:spPr>
                <a:xfrm rot="10800000" flipH="1" flipV="1">
                  <a:off x="750833" y="6444166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Batons</a:t>
                  </a:r>
                  <a:endParaRPr lang="en-GB" sz="1400" dirty="0"/>
                </a:p>
              </p:txBody>
            </p:sp>
          </p:grpSp>
          <p:pic>
            <p:nvPicPr>
              <p:cNvPr id="91" name="Picture 90" descr="Mesh Sports Bib"/>
              <p:cNvPicPr>
                <a:picLocks noChangeAspect="1" noChangeArrowheads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949" b="7924"/>
              <a:stretch/>
            </p:blipFill>
            <p:spPr bwMode="auto">
              <a:xfrm>
                <a:off x="1273837" y="5870166"/>
                <a:ext cx="736112" cy="6192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92" name="Group 91"/>
              <p:cNvGrpSpPr/>
              <p:nvPr/>
            </p:nvGrpSpPr>
            <p:grpSpPr>
              <a:xfrm>
                <a:off x="2578645" y="4097253"/>
                <a:ext cx="720857" cy="820787"/>
                <a:chOff x="2520684" y="4157684"/>
                <a:chExt cx="822522" cy="913694"/>
              </a:xfrm>
            </p:grpSpPr>
            <p:pic>
              <p:nvPicPr>
                <p:cNvPr id="99" name="Picture 6" descr="Eveque Foam Javelin 75cm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0684" y="4157684"/>
                  <a:ext cx="822522" cy="8225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00" name="Rectangle 99"/>
                <p:cNvSpPr/>
                <p:nvPr/>
              </p:nvSpPr>
              <p:spPr>
                <a:xfrm rot="10800000" flipH="1" flipV="1">
                  <a:off x="2589859" y="4763601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Javelins</a:t>
                  </a:r>
                  <a:endParaRPr lang="en-GB" sz="1400" dirty="0"/>
                </a:p>
              </p:txBody>
            </p:sp>
          </p:grpSp>
          <p:grpSp>
            <p:nvGrpSpPr>
              <p:cNvPr id="93" name="Group 92"/>
              <p:cNvGrpSpPr/>
              <p:nvPr/>
            </p:nvGrpSpPr>
            <p:grpSpPr>
              <a:xfrm>
                <a:off x="2245061" y="5901662"/>
                <a:ext cx="1024353" cy="779577"/>
                <a:chOff x="2205809" y="5818477"/>
                <a:chExt cx="1024353" cy="779577"/>
              </a:xfrm>
            </p:grpSpPr>
            <p:pic>
              <p:nvPicPr>
                <p:cNvPr id="97" name="Picture 6" descr="Cotton Tug of War Rope 22m"/>
                <p:cNvPicPr>
                  <a:picLocks noChangeAspect="1" noChangeArrowheads="1"/>
                </p:cNvPicPr>
                <p:nvPr/>
              </p:nvPicPr>
              <p:blipFill rotWithShape="1"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195" b="11547"/>
                <a:stretch/>
              </p:blipFill>
              <p:spPr bwMode="auto">
                <a:xfrm>
                  <a:off x="2205809" y="5818477"/>
                  <a:ext cx="873142" cy="6396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8" name="Rectangle 97"/>
                <p:cNvSpPr/>
                <p:nvPr/>
              </p:nvSpPr>
              <p:spPr>
                <a:xfrm rot="10800000" flipH="1" flipV="1">
                  <a:off x="2485356" y="6290277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Rope</a:t>
                  </a:r>
                  <a:endParaRPr lang="en-GB" sz="1400" dirty="0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2206597" y="4947141"/>
                <a:ext cx="1247760" cy="726261"/>
                <a:chOff x="2206597" y="4947141"/>
                <a:chExt cx="1247760" cy="726261"/>
              </a:xfrm>
            </p:grpSpPr>
            <p:pic>
              <p:nvPicPr>
                <p:cNvPr id="95" name="Picture 8" descr="GSI Polyvinyl Chloride Step Agility Hurdle, For Outdoor at Rs 80/piece in  Meerut"/>
                <p:cNvPicPr>
                  <a:picLocks noChangeAspect="1" noChangeArrowheads="1"/>
                </p:cNvPicPr>
                <p:nvPr/>
              </p:nvPicPr>
              <p:blipFill rotWithShape="1"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9781" b="9615"/>
                <a:stretch/>
              </p:blipFill>
              <p:spPr bwMode="auto">
                <a:xfrm>
                  <a:off x="2206597" y="4947141"/>
                  <a:ext cx="831396" cy="6701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6" name="Rectangle 95"/>
                <p:cNvSpPr/>
                <p:nvPr/>
              </p:nvSpPr>
              <p:spPr>
                <a:xfrm rot="10800000" flipH="1" flipV="1">
                  <a:off x="2635700" y="5365625"/>
                  <a:ext cx="818657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Hurdles</a:t>
                  </a:r>
                  <a:endParaRPr lang="en-GB" sz="1400" dirty="0"/>
                </a:p>
              </p:txBody>
            </p:sp>
          </p:grpSp>
        </p:grpSp>
      </p:grpSp>
      <p:sp>
        <p:nvSpPr>
          <p:cNvPr id="111" name="Rectangle 110"/>
          <p:cNvSpPr/>
          <p:nvPr/>
        </p:nvSpPr>
        <p:spPr>
          <a:xfrm rot="10800000" flipH="1" flipV="1">
            <a:off x="1411980" y="6432149"/>
            <a:ext cx="7448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Bibs</a:t>
            </a:r>
            <a:endParaRPr lang="en-GB" sz="1400" dirty="0"/>
          </a:p>
        </p:txBody>
      </p:sp>
      <p:graphicFrame>
        <p:nvGraphicFramePr>
          <p:cNvPr id="112" name="Table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62213"/>
              </p:ext>
            </p:extLst>
          </p:nvPr>
        </p:nvGraphicFramePr>
        <p:xfrm>
          <a:off x="6032763" y="1762817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distance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height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take off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flight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overarm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underarm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113" name="Table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148270"/>
              </p:ext>
            </p:extLst>
          </p:nvPr>
        </p:nvGraphicFramePr>
        <p:xfrm>
          <a:off x="6032762" y="2743671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speed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strength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accurately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higher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pace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faster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further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89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FF327D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3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Run</a:t>
            </a:r>
            <a:r>
              <a:rPr lang="en-GB" sz="32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, Jump, Throw – Exploring Athletics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Athletics.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Develop: Good basic running, jumping and throwing techniques.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Explore: Setting challenges for distance and time that involve using different styles and combinations of running, jumping and throwing.</a:t>
            </a:r>
            <a:endParaRPr lang="en-GB" dirty="0">
              <a:solidFill>
                <a:schemeClr val="tx1"/>
              </a:solidFill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Develop: Practising field events and different race types, in preparation for Year 3 Sports Day.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Evaluate: present and reflect on learning during the unit.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3698219" y="4028518"/>
            <a:ext cx="6133650" cy="2784765"/>
            <a:chOff x="3662643" y="4028518"/>
            <a:chExt cx="6133650" cy="2784765"/>
          </a:xfrm>
        </p:grpSpPr>
        <p:sp>
          <p:nvSpPr>
            <p:cNvPr id="47" name="Rounded Rectangle 46"/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C006ED6-12F0-4F0A-AE7F-6AF277749F53}"/>
                </a:ext>
              </a:extLst>
            </p:cNvPr>
            <p:cNvSpPr/>
            <p:nvPr/>
          </p:nvSpPr>
          <p:spPr>
            <a:xfrm>
              <a:off x="3794089" y="4983130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Mo Farrah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C241FCE-2881-4722-B15B-F42FF39854C8}"/>
                </a:ext>
              </a:extLst>
            </p:cNvPr>
            <p:cNvSpPr/>
            <p:nvPr/>
          </p:nvSpPr>
          <p:spPr>
            <a:xfrm>
              <a:off x="5215496" y="4092091"/>
              <a:ext cx="14526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Jessica Ennis-Hill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C4BEE6F-AFFD-4B75-AEB2-0693A9EFA92A}"/>
                </a:ext>
              </a:extLst>
            </p:cNvPr>
            <p:cNvSpPr/>
            <p:nvPr/>
          </p:nvSpPr>
          <p:spPr>
            <a:xfrm>
              <a:off x="5840768" y="6068352"/>
              <a:ext cx="9701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Usain Bolt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6221850-8DEA-420E-9133-973260B2E887}"/>
                </a:ext>
              </a:extLst>
            </p:cNvPr>
            <p:cNvSpPr/>
            <p:nvPr/>
          </p:nvSpPr>
          <p:spPr>
            <a:xfrm>
              <a:off x="8004172" y="4093319"/>
              <a:ext cx="13452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Jonnie Peacock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pic>
          <p:nvPicPr>
            <p:cNvPr id="53" name="Picture 14" descr="Mo Farah | Biography, Documentary, &amp; Facts | Britannic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1125" y="5282210"/>
              <a:ext cx="1610838" cy="1175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6" descr="Jessica Ennis-Hill is at No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496" y="4409879"/>
              <a:ext cx="2115044" cy="1269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0" descr="Usain Bolt talks 2021 Tokyo Olympics, COVID-19 bout and Noah Lyle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4296" y="5486086"/>
              <a:ext cx="2113709" cy="1256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55" descr="Team GB Paralympics star Jonnie Peacock is primed to win his third gold  medal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544" y="4385846"/>
              <a:ext cx="2040681" cy="1360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008644"/>
              </p:ext>
            </p:extLst>
          </p:nvPr>
        </p:nvGraphicFramePr>
        <p:xfrm>
          <a:off x="6032763" y="1762817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speed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strength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accurately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higher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faster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further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923302"/>
              </p:ext>
            </p:extLst>
          </p:nvPr>
        </p:nvGraphicFramePr>
        <p:xfrm>
          <a:off x="6065353" y="2751587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power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stamina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officiate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perseverance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determination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accuracy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 best</a:t>
                      </a: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changeover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sp>
        <p:nvSpPr>
          <p:cNvPr id="60" name="Rectangle 59"/>
          <p:cNvSpPr/>
          <p:nvPr/>
        </p:nvSpPr>
        <p:spPr>
          <a:xfrm rot="10800000" flipH="1" flipV="1">
            <a:off x="1411980" y="6432149"/>
            <a:ext cx="7448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Bibs</a:t>
            </a:r>
            <a:endParaRPr lang="en-GB" sz="14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241839" y="4097253"/>
            <a:ext cx="3212518" cy="2654690"/>
            <a:chOff x="241839" y="4097253"/>
            <a:chExt cx="3212518" cy="2654690"/>
          </a:xfrm>
        </p:grpSpPr>
        <p:grpSp>
          <p:nvGrpSpPr>
            <p:cNvPr id="12" name="Group 11"/>
            <p:cNvGrpSpPr/>
            <p:nvPr/>
          </p:nvGrpSpPr>
          <p:grpSpPr>
            <a:xfrm>
              <a:off x="393052" y="5240397"/>
              <a:ext cx="755740" cy="788345"/>
              <a:chOff x="297633" y="5363500"/>
              <a:chExt cx="755740" cy="788345"/>
            </a:xfrm>
          </p:grpSpPr>
          <p:pic>
            <p:nvPicPr>
              <p:cNvPr id="1032" name="Picture 8" descr="Soft Shot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633" y="5363500"/>
                <a:ext cx="727564" cy="7275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Rectangle 42"/>
              <p:cNvSpPr/>
              <p:nvPr/>
            </p:nvSpPr>
            <p:spPr>
              <a:xfrm rot="10800000" flipH="1" flipV="1">
                <a:off x="308567" y="5844068"/>
                <a:ext cx="7448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Shots</a:t>
                </a:r>
                <a:endParaRPr lang="en-GB" sz="1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41839" y="4097253"/>
              <a:ext cx="3212518" cy="2654690"/>
              <a:chOff x="241839" y="4097253"/>
              <a:chExt cx="3212518" cy="2654690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276369" y="4564534"/>
                <a:ext cx="948930" cy="717676"/>
                <a:chOff x="432551" y="4514628"/>
                <a:chExt cx="950936" cy="848872"/>
              </a:xfrm>
            </p:grpSpPr>
            <p:pic>
              <p:nvPicPr>
                <p:cNvPr id="1026" name="Picture 2" descr="PPEH67876 - Throw Down Spot Floor Markers - Assorted - 250mm - Pack of 6 |  Davies Sports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852" y="4514628"/>
                  <a:ext cx="768335" cy="7683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1" name="Rectangle 30"/>
                <p:cNvSpPr/>
                <p:nvPr/>
              </p:nvSpPr>
              <p:spPr>
                <a:xfrm rot="10800000" flipH="1" flipV="1">
                  <a:off x="432551" y="5055723"/>
                  <a:ext cx="95093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Spot markers</a:t>
                  </a:r>
                  <a:endParaRPr lang="en-GB" sz="1400" dirty="0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611713" y="4155317"/>
                <a:ext cx="759034" cy="838006"/>
                <a:chOff x="1541773" y="4225810"/>
                <a:chExt cx="838006" cy="998191"/>
              </a:xfrm>
            </p:grpSpPr>
            <p:pic>
              <p:nvPicPr>
                <p:cNvPr id="1028" name="Picture 4" descr="Hula Hoops 61cm Assorted 12 Pack - Gompels - Care &amp; Nursery Supply  Specialists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1773" y="4225810"/>
                  <a:ext cx="838006" cy="8380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1" name="Rectangle 40"/>
                <p:cNvSpPr/>
                <p:nvPr/>
              </p:nvSpPr>
              <p:spPr>
                <a:xfrm rot="10800000" flipH="1" flipV="1">
                  <a:off x="1653293" y="4916224"/>
                  <a:ext cx="614965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Hoops</a:t>
                  </a:r>
                  <a:endParaRPr lang="en-GB" sz="1400" dirty="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1257966" y="4983846"/>
                <a:ext cx="818657" cy="746226"/>
                <a:chOff x="1249214" y="5363577"/>
                <a:chExt cx="1019044" cy="1025734"/>
              </a:xfrm>
            </p:grpSpPr>
            <p:pic>
              <p:nvPicPr>
                <p:cNvPr id="1034" name="Picture 10" descr="Water resistant stopwatch | Brannan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82324" y="5363577"/>
                  <a:ext cx="761665" cy="76166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5" name="Rectangle 44"/>
                <p:cNvSpPr/>
                <p:nvPr/>
              </p:nvSpPr>
              <p:spPr>
                <a:xfrm rot="10800000" flipH="1" flipV="1">
                  <a:off x="1249214" y="6081534"/>
                  <a:ext cx="101904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Stopwatch</a:t>
                  </a:r>
                  <a:endParaRPr lang="en-GB" sz="1400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41839" y="6127869"/>
                <a:ext cx="1253800" cy="624074"/>
                <a:chOff x="241839" y="6127869"/>
                <a:chExt cx="1253800" cy="624074"/>
              </a:xfrm>
            </p:grpSpPr>
            <p:pic>
              <p:nvPicPr>
                <p:cNvPr id="3" name="Picture 2" descr="Relay Baton Athletics Equipment for sale | eBay"/>
                <p:cNvPicPr>
                  <a:picLocks noChangeAspect="1" noChangeArrowheads="1"/>
                </p:cNvPicPr>
                <p:nvPr/>
              </p:nvPicPr>
              <p:blipFill rotWithShape="1"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6455" b="10639"/>
                <a:stretch/>
              </p:blipFill>
              <p:spPr bwMode="auto">
                <a:xfrm>
                  <a:off x="241839" y="6127869"/>
                  <a:ext cx="693640" cy="50570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59" name="Rectangle 58"/>
                <p:cNvSpPr/>
                <p:nvPr/>
              </p:nvSpPr>
              <p:spPr>
                <a:xfrm rot="10800000" flipH="1" flipV="1">
                  <a:off x="750833" y="6444166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Batons</a:t>
                  </a:r>
                  <a:endParaRPr lang="en-GB" sz="1400" dirty="0"/>
                </a:p>
              </p:txBody>
            </p:sp>
          </p:grpSp>
          <p:pic>
            <p:nvPicPr>
              <p:cNvPr id="5" name="Picture 4" descr="Mesh Sports Bib"/>
              <p:cNvPicPr>
                <a:picLocks noChangeAspect="1" noChangeArrowheads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949" b="7924"/>
              <a:stretch/>
            </p:blipFill>
            <p:spPr bwMode="auto">
              <a:xfrm>
                <a:off x="1273837" y="5870166"/>
                <a:ext cx="736112" cy="6192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1" name="Group 10"/>
              <p:cNvGrpSpPr/>
              <p:nvPr/>
            </p:nvGrpSpPr>
            <p:grpSpPr>
              <a:xfrm>
                <a:off x="2578645" y="4097253"/>
                <a:ext cx="720857" cy="820787"/>
                <a:chOff x="2520684" y="4157684"/>
                <a:chExt cx="822522" cy="913694"/>
              </a:xfrm>
            </p:grpSpPr>
            <p:pic>
              <p:nvPicPr>
                <p:cNvPr id="1030" name="Picture 6" descr="Eveque Foam Javelin 75cm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0684" y="4157684"/>
                  <a:ext cx="822522" cy="8225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2" name="Rectangle 41"/>
                <p:cNvSpPr/>
                <p:nvPr/>
              </p:nvSpPr>
              <p:spPr>
                <a:xfrm rot="10800000" flipH="1" flipV="1">
                  <a:off x="2589859" y="4763601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Javelins</a:t>
                  </a:r>
                  <a:endParaRPr lang="en-GB" sz="1400" dirty="0"/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2245061" y="5901662"/>
                <a:ext cx="1024353" cy="779577"/>
                <a:chOff x="2205809" y="5818477"/>
                <a:chExt cx="1024353" cy="779577"/>
              </a:xfrm>
            </p:grpSpPr>
            <p:pic>
              <p:nvPicPr>
                <p:cNvPr id="8" name="Picture 6" descr="Cotton Tug of War Rope 22m"/>
                <p:cNvPicPr>
                  <a:picLocks noChangeAspect="1" noChangeArrowheads="1"/>
                </p:cNvPicPr>
                <p:nvPr/>
              </p:nvPicPr>
              <p:blipFill rotWithShape="1"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195" b="11547"/>
                <a:stretch/>
              </p:blipFill>
              <p:spPr bwMode="auto">
                <a:xfrm>
                  <a:off x="2205809" y="5818477"/>
                  <a:ext cx="873142" cy="6396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61" name="Rectangle 60"/>
                <p:cNvSpPr/>
                <p:nvPr/>
              </p:nvSpPr>
              <p:spPr>
                <a:xfrm rot="10800000" flipH="1" flipV="1">
                  <a:off x="2485356" y="6290277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Rope</a:t>
                  </a:r>
                  <a:endParaRPr lang="en-GB" sz="1400" dirty="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2206597" y="4947141"/>
                <a:ext cx="1247760" cy="726261"/>
                <a:chOff x="2206597" y="4947141"/>
                <a:chExt cx="1247760" cy="726261"/>
              </a:xfrm>
            </p:grpSpPr>
            <p:pic>
              <p:nvPicPr>
                <p:cNvPr id="16" name="Picture 8" descr="GSI Polyvinyl Chloride Step Agility Hurdle, For Outdoor at Rs 80/piece in  Meerut"/>
                <p:cNvPicPr>
                  <a:picLocks noChangeAspect="1" noChangeArrowheads="1"/>
                </p:cNvPicPr>
                <p:nvPr/>
              </p:nvPicPr>
              <p:blipFill rotWithShape="1"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9781" b="9615"/>
                <a:stretch/>
              </p:blipFill>
              <p:spPr bwMode="auto">
                <a:xfrm>
                  <a:off x="2206597" y="4947141"/>
                  <a:ext cx="831396" cy="6701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62" name="Rectangle 61"/>
                <p:cNvSpPr/>
                <p:nvPr/>
              </p:nvSpPr>
              <p:spPr>
                <a:xfrm rot="10800000" flipH="1" flipV="1">
                  <a:off x="2635700" y="5365625"/>
                  <a:ext cx="818657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Hurdles</a:t>
                  </a:r>
                  <a:endParaRPr lang="en-GB" sz="140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9065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4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Run</a:t>
            </a:r>
            <a:r>
              <a:rPr lang="en-GB" sz="32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, Jump, Throw – Exploring Athletics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Athletics.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Demonstrate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: Good basic running, jumping and throwing techniques.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Explore: Setting challenges for distance and time that involve using different styles and combinations of running, jumping and throwing.</a:t>
            </a:r>
            <a:endParaRPr lang="en-GB" sz="1600" dirty="0">
              <a:solidFill>
                <a:schemeClr val="tx1"/>
              </a:solidFill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Develop: Practising field events and different race types, specific to Year 4 in preparation for Sports Day.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Evaluate: present and reflect on learning during the unit.</a:t>
            </a: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3698219" y="4028518"/>
            <a:ext cx="6133650" cy="2784765"/>
            <a:chOff x="3662643" y="4028518"/>
            <a:chExt cx="6133650" cy="2784765"/>
          </a:xfrm>
        </p:grpSpPr>
        <p:sp>
          <p:nvSpPr>
            <p:cNvPr id="47" name="Rounded Rectangle 46"/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C006ED6-12F0-4F0A-AE7F-6AF277749F53}"/>
                </a:ext>
              </a:extLst>
            </p:cNvPr>
            <p:cNvSpPr/>
            <p:nvPr/>
          </p:nvSpPr>
          <p:spPr>
            <a:xfrm>
              <a:off x="3794089" y="4983130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Mo Farrah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C241FCE-2881-4722-B15B-F42FF39854C8}"/>
                </a:ext>
              </a:extLst>
            </p:cNvPr>
            <p:cNvSpPr/>
            <p:nvPr/>
          </p:nvSpPr>
          <p:spPr>
            <a:xfrm>
              <a:off x="5215496" y="4092091"/>
              <a:ext cx="14526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Jessica Ennis-Hill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C4BEE6F-AFFD-4B75-AEB2-0693A9EFA92A}"/>
                </a:ext>
              </a:extLst>
            </p:cNvPr>
            <p:cNvSpPr/>
            <p:nvPr/>
          </p:nvSpPr>
          <p:spPr>
            <a:xfrm>
              <a:off x="5840768" y="6068352"/>
              <a:ext cx="9701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Usain Bolt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6221850-8DEA-420E-9133-973260B2E887}"/>
                </a:ext>
              </a:extLst>
            </p:cNvPr>
            <p:cNvSpPr/>
            <p:nvPr/>
          </p:nvSpPr>
          <p:spPr>
            <a:xfrm>
              <a:off x="8004172" y="4093319"/>
              <a:ext cx="13452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Jonnie Peacock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pic>
          <p:nvPicPr>
            <p:cNvPr id="53" name="Picture 14" descr="Mo Farah | Biography, Documentary, &amp; Facts | Britannic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1125" y="5282210"/>
              <a:ext cx="1610838" cy="1175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6" descr="Jessica Ennis-Hill is at No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496" y="4409879"/>
              <a:ext cx="2115044" cy="1269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0" descr="Usain Bolt talks 2021 Tokyo Olympics, COVID-19 bout and Noah Lyle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4296" y="5486086"/>
              <a:ext cx="2113709" cy="1256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55" descr="Team GB Paralympics star Jonnie Peacock is primed to win his third gold  medal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544" y="4385846"/>
              <a:ext cx="2040681" cy="1360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" name="Group 56"/>
          <p:cNvGrpSpPr/>
          <p:nvPr/>
        </p:nvGrpSpPr>
        <p:grpSpPr>
          <a:xfrm>
            <a:off x="241839" y="4097253"/>
            <a:ext cx="3212518" cy="2654690"/>
            <a:chOff x="241839" y="4097253"/>
            <a:chExt cx="3212518" cy="2654690"/>
          </a:xfrm>
        </p:grpSpPr>
        <p:grpSp>
          <p:nvGrpSpPr>
            <p:cNvPr id="58" name="Group 57"/>
            <p:cNvGrpSpPr/>
            <p:nvPr/>
          </p:nvGrpSpPr>
          <p:grpSpPr>
            <a:xfrm>
              <a:off x="393052" y="5240397"/>
              <a:ext cx="755740" cy="788345"/>
              <a:chOff x="297633" y="5363500"/>
              <a:chExt cx="755740" cy="788345"/>
            </a:xfrm>
          </p:grpSpPr>
          <p:pic>
            <p:nvPicPr>
              <p:cNvPr id="86" name="Picture 8" descr="Soft Shot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633" y="5363500"/>
                <a:ext cx="727564" cy="7275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7" name="Rectangle 86"/>
              <p:cNvSpPr/>
              <p:nvPr/>
            </p:nvSpPr>
            <p:spPr>
              <a:xfrm rot="10800000" flipH="1" flipV="1">
                <a:off x="308567" y="5844068"/>
                <a:ext cx="7448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Shots</a:t>
                </a:r>
                <a:endParaRPr lang="en-GB" sz="1400" dirty="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41839" y="4097253"/>
              <a:ext cx="3212518" cy="2654690"/>
              <a:chOff x="241839" y="4097253"/>
              <a:chExt cx="3212518" cy="2654690"/>
            </a:xfrm>
          </p:grpSpPr>
          <p:grpSp>
            <p:nvGrpSpPr>
              <p:cNvPr id="60" name="Group 59"/>
              <p:cNvGrpSpPr/>
              <p:nvPr/>
            </p:nvGrpSpPr>
            <p:grpSpPr>
              <a:xfrm>
                <a:off x="276369" y="4564534"/>
                <a:ext cx="948930" cy="717676"/>
                <a:chOff x="432551" y="4514628"/>
                <a:chExt cx="950936" cy="848872"/>
              </a:xfrm>
            </p:grpSpPr>
            <p:pic>
              <p:nvPicPr>
                <p:cNvPr id="84" name="Picture 2" descr="PPEH67876 - Throw Down Spot Floor Markers - Assorted - 250mm - Pack of 6 |  Davies Sports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852" y="4514628"/>
                  <a:ext cx="768335" cy="7683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5" name="Rectangle 84"/>
                <p:cNvSpPr/>
                <p:nvPr/>
              </p:nvSpPr>
              <p:spPr>
                <a:xfrm rot="10800000" flipH="1" flipV="1">
                  <a:off x="432551" y="5055723"/>
                  <a:ext cx="95093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Spot markers</a:t>
                  </a:r>
                  <a:endParaRPr lang="en-GB" sz="1400" dirty="0"/>
                </a:p>
              </p:txBody>
            </p:sp>
          </p:grpSp>
          <p:grpSp>
            <p:nvGrpSpPr>
              <p:cNvPr id="61" name="Group 60"/>
              <p:cNvGrpSpPr/>
              <p:nvPr/>
            </p:nvGrpSpPr>
            <p:grpSpPr>
              <a:xfrm>
                <a:off x="1611713" y="4155317"/>
                <a:ext cx="759034" cy="838006"/>
                <a:chOff x="1541773" y="4225810"/>
                <a:chExt cx="838006" cy="998191"/>
              </a:xfrm>
            </p:grpSpPr>
            <p:pic>
              <p:nvPicPr>
                <p:cNvPr id="82" name="Picture 4" descr="Hula Hoops 61cm Assorted 12 Pack - Gompels - Care &amp; Nursery Supply  Specialists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1773" y="4225810"/>
                  <a:ext cx="838006" cy="8380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3" name="Rectangle 82"/>
                <p:cNvSpPr/>
                <p:nvPr/>
              </p:nvSpPr>
              <p:spPr>
                <a:xfrm rot="10800000" flipH="1" flipV="1">
                  <a:off x="1653293" y="4916224"/>
                  <a:ext cx="614965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Hoops</a:t>
                  </a:r>
                  <a:endParaRPr lang="en-GB" sz="1400" dirty="0"/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1257966" y="4983846"/>
                <a:ext cx="818657" cy="746226"/>
                <a:chOff x="1249214" y="5363577"/>
                <a:chExt cx="1019044" cy="1025734"/>
              </a:xfrm>
            </p:grpSpPr>
            <p:pic>
              <p:nvPicPr>
                <p:cNvPr id="80" name="Picture 10" descr="Water resistant stopwatch | Brannan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82324" y="5363577"/>
                  <a:ext cx="761665" cy="76166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1" name="Rectangle 80"/>
                <p:cNvSpPr/>
                <p:nvPr/>
              </p:nvSpPr>
              <p:spPr>
                <a:xfrm rot="10800000" flipH="1" flipV="1">
                  <a:off x="1249214" y="6081534"/>
                  <a:ext cx="101904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Stopwatch</a:t>
                  </a:r>
                  <a:endParaRPr lang="en-GB" sz="1400" dirty="0"/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241839" y="6127869"/>
                <a:ext cx="1253800" cy="624074"/>
                <a:chOff x="241839" y="6127869"/>
                <a:chExt cx="1253800" cy="624074"/>
              </a:xfrm>
            </p:grpSpPr>
            <p:pic>
              <p:nvPicPr>
                <p:cNvPr id="78" name="Picture 77" descr="Relay Baton Athletics Equipment for sale | eBay"/>
                <p:cNvPicPr>
                  <a:picLocks noChangeAspect="1" noChangeArrowheads="1"/>
                </p:cNvPicPr>
                <p:nvPr/>
              </p:nvPicPr>
              <p:blipFill rotWithShape="1"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6455" b="10639"/>
                <a:stretch/>
              </p:blipFill>
              <p:spPr bwMode="auto">
                <a:xfrm>
                  <a:off x="241839" y="6127869"/>
                  <a:ext cx="693640" cy="50570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9" name="Rectangle 78"/>
                <p:cNvSpPr/>
                <p:nvPr/>
              </p:nvSpPr>
              <p:spPr>
                <a:xfrm rot="10800000" flipH="1" flipV="1">
                  <a:off x="750833" y="6444166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Batons</a:t>
                  </a:r>
                  <a:endParaRPr lang="en-GB" sz="1400" dirty="0"/>
                </a:p>
              </p:txBody>
            </p:sp>
          </p:grpSp>
          <p:pic>
            <p:nvPicPr>
              <p:cNvPr id="67" name="Picture 66" descr="Mesh Sports Bib"/>
              <p:cNvPicPr>
                <a:picLocks noChangeAspect="1" noChangeArrowheads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949" b="7924"/>
              <a:stretch/>
            </p:blipFill>
            <p:spPr bwMode="auto">
              <a:xfrm>
                <a:off x="1273837" y="5870166"/>
                <a:ext cx="736112" cy="6192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69" name="Group 68"/>
              <p:cNvGrpSpPr/>
              <p:nvPr/>
            </p:nvGrpSpPr>
            <p:grpSpPr>
              <a:xfrm>
                <a:off x="2578645" y="4097253"/>
                <a:ext cx="720857" cy="820787"/>
                <a:chOff x="2520684" y="4157684"/>
                <a:chExt cx="822522" cy="913694"/>
              </a:xfrm>
            </p:grpSpPr>
            <p:pic>
              <p:nvPicPr>
                <p:cNvPr id="76" name="Picture 6" descr="Eveque Foam Javelin 75cm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0684" y="4157684"/>
                  <a:ext cx="822522" cy="8225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7" name="Rectangle 76"/>
                <p:cNvSpPr/>
                <p:nvPr/>
              </p:nvSpPr>
              <p:spPr>
                <a:xfrm rot="10800000" flipH="1" flipV="1">
                  <a:off x="2589859" y="4763601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Javelins</a:t>
                  </a:r>
                  <a:endParaRPr lang="en-GB" sz="1400" dirty="0"/>
                </a:p>
              </p:txBody>
            </p:sp>
          </p:grpSp>
          <p:grpSp>
            <p:nvGrpSpPr>
              <p:cNvPr id="70" name="Group 69"/>
              <p:cNvGrpSpPr/>
              <p:nvPr/>
            </p:nvGrpSpPr>
            <p:grpSpPr>
              <a:xfrm>
                <a:off x="2245061" y="5901662"/>
                <a:ext cx="1024353" cy="779577"/>
                <a:chOff x="2205809" y="5818477"/>
                <a:chExt cx="1024353" cy="779577"/>
              </a:xfrm>
            </p:grpSpPr>
            <p:pic>
              <p:nvPicPr>
                <p:cNvPr id="74" name="Picture 6" descr="Cotton Tug of War Rope 22m"/>
                <p:cNvPicPr>
                  <a:picLocks noChangeAspect="1" noChangeArrowheads="1"/>
                </p:cNvPicPr>
                <p:nvPr/>
              </p:nvPicPr>
              <p:blipFill rotWithShape="1"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195" b="11547"/>
                <a:stretch/>
              </p:blipFill>
              <p:spPr bwMode="auto">
                <a:xfrm>
                  <a:off x="2205809" y="5818477"/>
                  <a:ext cx="873142" cy="6396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5" name="Rectangle 74"/>
                <p:cNvSpPr/>
                <p:nvPr/>
              </p:nvSpPr>
              <p:spPr>
                <a:xfrm rot="10800000" flipH="1" flipV="1">
                  <a:off x="2485356" y="6290277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Rope</a:t>
                  </a:r>
                  <a:endParaRPr lang="en-GB" sz="1400" dirty="0"/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2206597" y="4947141"/>
                <a:ext cx="1247760" cy="726261"/>
                <a:chOff x="2206597" y="4947141"/>
                <a:chExt cx="1247760" cy="726261"/>
              </a:xfrm>
            </p:grpSpPr>
            <p:pic>
              <p:nvPicPr>
                <p:cNvPr id="72" name="Picture 8" descr="GSI Polyvinyl Chloride Step Agility Hurdle, For Outdoor at Rs 80/piece in  Meerut"/>
                <p:cNvPicPr>
                  <a:picLocks noChangeAspect="1" noChangeArrowheads="1"/>
                </p:cNvPicPr>
                <p:nvPr/>
              </p:nvPicPr>
              <p:blipFill rotWithShape="1"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9781" b="9615"/>
                <a:stretch/>
              </p:blipFill>
              <p:spPr bwMode="auto">
                <a:xfrm>
                  <a:off x="2206597" y="4947141"/>
                  <a:ext cx="831396" cy="6701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3" name="Rectangle 72"/>
                <p:cNvSpPr/>
                <p:nvPr/>
              </p:nvSpPr>
              <p:spPr>
                <a:xfrm rot="10800000" flipH="1" flipV="1">
                  <a:off x="2635700" y="5365625"/>
                  <a:ext cx="818657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Hurdles</a:t>
                  </a:r>
                  <a:endParaRPr lang="en-GB" sz="1400" dirty="0"/>
                </a:p>
              </p:txBody>
            </p:sp>
          </p:grpSp>
        </p:grpSp>
      </p:grpSp>
      <p:sp>
        <p:nvSpPr>
          <p:cNvPr id="88" name="Rectangle 87"/>
          <p:cNvSpPr/>
          <p:nvPr/>
        </p:nvSpPr>
        <p:spPr>
          <a:xfrm rot="10800000" flipH="1" flipV="1">
            <a:off x="1411980" y="6432149"/>
            <a:ext cx="7448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Bibs</a:t>
            </a:r>
            <a:endParaRPr lang="en-GB" sz="1400" dirty="0"/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98075"/>
              </p:ext>
            </p:extLst>
          </p:nvPr>
        </p:nvGraphicFramePr>
        <p:xfrm>
          <a:off x="6032763" y="1762817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power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stamina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officiate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perseverance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determination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accuracy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 best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changeover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188749"/>
              </p:ext>
            </p:extLst>
          </p:nvPr>
        </p:nvGraphicFramePr>
        <p:xfrm>
          <a:off x="6042138" y="2751587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technique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down sweep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sweep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stride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rhythm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heave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energy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weight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871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5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Run</a:t>
            </a:r>
            <a:r>
              <a:rPr lang="en-GB" sz="32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, Jump, Throw – Exploring Athletics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Athletics.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Demonstrate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: Technical understanding of athletic activity.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Explore: How to set targets and improve their performance in a range of running, jumping and throwing activities.</a:t>
            </a:r>
            <a:endParaRPr lang="en-GB" dirty="0">
              <a:solidFill>
                <a:schemeClr val="tx1"/>
              </a:solidFill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Develop: Practising field events and different race types, specific to Year 5 in preparation for Sports Day.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Evaluate: present and reflect on learning during the unit.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3698219" y="4028518"/>
            <a:ext cx="6133650" cy="2784765"/>
            <a:chOff x="3662643" y="4028518"/>
            <a:chExt cx="6133650" cy="2784765"/>
          </a:xfrm>
        </p:grpSpPr>
        <p:sp>
          <p:nvSpPr>
            <p:cNvPr id="47" name="Rounded Rectangle 46"/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C006ED6-12F0-4F0A-AE7F-6AF277749F53}"/>
                </a:ext>
              </a:extLst>
            </p:cNvPr>
            <p:cNvSpPr/>
            <p:nvPr/>
          </p:nvSpPr>
          <p:spPr>
            <a:xfrm>
              <a:off x="3794089" y="4983130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Mo Farrah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C241FCE-2881-4722-B15B-F42FF39854C8}"/>
                </a:ext>
              </a:extLst>
            </p:cNvPr>
            <p:cNvSpPr/>
            <p:nvPr/>
          </p:nvSpPr>
          <p:spPr>
            <a:xfrm>
              <a:off x="5215496" y="4092091"/>
              <a:ext cx="14526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Jessica Ennis-Hill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C4BEE6F-AFFD-4B75-AEB2-0693A9EFA92A}"/>
                </a:ext>
              </a:extLst>
            </p:cNvPr>
            <p:cNvSpPr/>
            <p:nvPr/>
          </p:nvSpPr>
          <p:spPr>
            <a:xfrm>
              <a:off x="5840768" y="6068352"/>
              <a:ext cx="9701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Usain Bolt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6221850-8DEA-420E-9133-973260B2E887}"/>
                </a:ext>
              </a:extLst>
            </p:cNvPr>
            <p:cNvSpPr/>
            <p:nvPr/>
          </p:nvSpPr>
          <p:spPr>
            <a:xfrm>
              <a:off x="8004172" y="4093319"/>
              <a:ext cx="13452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Jonnie Peacock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pic>
          <p:nvPicPr>
            <p:cNvPr id="53" name="Picture 14" descr="Mo Farah | Biography, Documentary, &amp; Facts | Britannic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1125" y="5282210"/>
              <a:ext cx="1610838" cy="1175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6" descr="Jessica Ennis-Hill is at No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496" y="4409879"/>
              <a:ext cx="2115044" cy="1269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0" descr="Usain Bolt talks 2021 Tokyo Olympics, COVID-19 bout and Noah Lyle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4296" y="5486086"/>
              <a:ext cx="2113709" cy="1256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55" descr="Team GB Paralympics star Jonnie Peacock is primed to win his third gold  medal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544" y="4385846"/>
              <a:ext cx="2040681" cy="1360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" name="Group 56"/>
          <p:cNvGrpSpPr/>
          <p:nvPr/>
        </p:nvGrpSpPr>
        <p:grpSpPr>
          <a:xfrm>
            <a:off x="241839" y="4097253"/>
            <a:ext cx="3212518" cy="2654690"/>
            <a:chOff x="241839" y="4097253"/>
            <a:chExt cx="3212518" cy="2654690"/>
          </a:xfrm>
        </p:grpSpPr>
        <p:grpSp>
          <p:nvGrpSpPr>
            <p:cNvPr id="58" name="Group 57"/>
            <p:cNvGrpSpPr/>
            <p:nvPr/>
          </p:nvGrpSpPr>
          <p:grpSpPr>
            <a:xfrm>
              <a:off x="393052" y="5240397"/>
              <a:ext cx="755740" cy="788345"/>
              <a:chOff x="297633" y="5363500"/>
              <a:chExt cx="755740" cy="788345"/>
            </a:xfrm>
          </p:grpSpPr>
          <p:pic>
            <p:nvPicPr>
              <p:cNvPr id="86" name="Picture 8" descr="Soft Shot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633" y="5363500"/>
                <a:ext cx="727564" cy="7275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7" name="Rectangle 86"/>
              <p:cNvSpPr/>
              <p:nvPr/>
            </p:nvSpPr>
            <p:spPr>
              <a:xfrm rot="10800000" flipH="1" flipV="1">
                <a:off x="308567" y="5844068"/>
                <a:ext cx="7448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Shots</a:t>
                </a:r>
                <a:endParaRPr lang="en-GB" sz="1400" dirty="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41839" y="4097253"/>
              <a:ext cx="3212518" cy="2654690"/>
              <a:chOff x="241839" y="4097253"/>
              <a:chExt cx="3212518" cy="2654690"/>
            </a:xfrm>
          </p:grpSpPr>
          <p:grpSp>
            <p:nvGrpSpPr>
              <p:cNvPr id="60" name="Group 59"/>
              <p:cNvGrpSpPr/>
              <p:nvPr/>
            </p:nvGrpSpPr>
            <p:grpSpPr>
              <a:xfrm>
                <a:off x="276369" y="4564534"/>
                <a:ext cx="948930" cy="717676"/>
                <a:chOff x="432551" y="4514628"/>
                <a:chExt cx="950936" cy="848872"/>
              </a:xfrm>
            </p:grpSpPr>
            <p:pic>
              <p:nvPicPr>
                <p:cNvPr id="84" name="Picture 2" descr="PPEH67876 - Throw Down Spot Floor Markers - Assorted - 250mm - Pack of 6 |  Davies Sports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852" y="4514628"/>
                  <a:ext cx="768335" cy="7683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5" name="Rectangle 84"/>
                <p:cNvSpPr/>
                <p:nvPr/>
              </p:nvSpPr>
              <p:spPr>
                <a:xfrm rot="10800000" flipH="1" flipV="1">
                  <a:off x="432551" y="5055723"/>
                  <a:ext cx="95093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Spot markers</a:t>
                  </a:r>
                  <a:endParaRPr lang="en-GB" sz="1400" dirty="0"/>
                </a:p>
              </p:txBody>
            </p:sp>
          </p:grpSp>
          <p:grpSp>
            <p:nvGrpSpPr>
              <p:cNvPr id="61" name="Group 60"/>
              <p:cNvGrpSpPr/>
              <p:nvPr/>
            </p:nvGrpSpPr>
            <p:grpSpPr>
              <a:xfrm>
                <a:off x="1611713" y="4155317"/>
                <a:ext cx="759034" cy="838006"/>
                <a:chOff x="1541773" y="4225810"/>
                <a:chExt cx="838006" cy="998191"/>
              </a:xfrm>
            </p:grpSpPr>
            <p:pic>
              <p:nvPicPr>
                <p:cNvPr id="82" name="Picture 4" descr="Hula Hoops 61cm Assorted 12 Pack - Gompels - Care &amp; Nursery Supply  Specialists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1773" y="4225810"/>
                  <a:ext cx="838006" cy="8380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3" name="Rectangle 82"/>
                <p:cNvSpPr/>
                <p:nvPr/>
              </p:nvSpPr>
              <p:spPr>
                <a:xfrm rot="10800000" flipH="1" flipV="1">
                  <a:off x="1653293" y="4916224"/>
                  <a:ext cx="614965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Hoops</a:t>
                  </a:r>
                  <a:endParaRPr lang="en-GB" sz="1400" dirty="0"/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1257966" y="4983846"/>
                <a:ext cx="818657" cy="746226"/>
                <a:chOff x="1249214" y="5363577"/>
                <a:chExt cx="1019044" cy="1025734"/>
              </a:xfrm>
            </p:grpSpPr>
            <p:pic>
              <p:nvPicPr>
                <p:cNvPr id="80" name="Picture 10" descr="Water resistant stopwatch | Brannan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82324" y="5363577"/>
                  <a:ext cx="761665" cy="76166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1" name="Rectangle 80"/>
                <p:cNvSpPr/>
                <p:nvPr/>
              </p:nvSpPr>
              <p:spPr>
                <a:xfrm rot="10800000" flipH="1" flipV="1">
                  <a:off x="1249214" y="6081534"/>
                  <a:ext cx="101904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Stopwatch</a:t>
                  </a:r>
                  <a:endParaRPr lang="en-GB" sz="1400" dirty="0"/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241839" y="6127869"/>
                <a:ext cx="1253800" cy="624074"/>
                <a:chOff x="241839" y="6127869"/>
                <a:chExt cx="1253800" cy="624074"/>
              </a:xfrm>
            </p:grpSpPr>
            <p:pic>
              <p:nvPicPr>
                <p:cNvPr id="78" name="Picture 77" descr="Relay Baton Athletics Equipment for sale | eBay"/>
                <p:cNvPicPr>
                  <a:picLocks noChangeAspect="1" noChangeArrowheads="1"/>
                </p:cNvPicPr>
                <p:nvPr/>
              </p:nvPicPr>
              <p:blipFill rotWithShape="1"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6455" b="10639"/>
                <a:stretch/>
              </p:blipFill>
              <p:spPr bwMode="auto">
                <a:xfrm>
                  <a:off x="241839" y="6127869"/>
                  <a:ext cx="693640" cy="50570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9" name="Rectangle 78"/>
                <p:cNvSpPr/>
                <p:nvPr/>
              </p:nvSpPr>
              <p:spPr>
                <a:xfrm rot="10800000" flipH="1" flipV="1">
                  <a:off x="750833" y="6444166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Batons</a:t>
                  </a:r>
                  <a:endParaRPr lang="en-GB" sz="1400" dirty="0"/>
                </a:p>
              </p:txBody>
            </p:sp>
          </p:grpSp>
          <p:pic>
            <p:nvPicPr>
              <p:cNvPr id="67" name="Picture 66" descr="Mesh Sports Bib"/>
              <p:cNvPicPr>
                <a:picLocks noChangeAspect="1" noChangeArrowheads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949" b="7924"/>
              <a:stretch/>
            </p:blipFill>
            <p:spPr bwMode="auto">
              <a:xfrm>
                <a:off x="1273837" y="5870166"/>
                <a:ext cx="736112" cy="6192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69" name="Group 68"/>
              <p:cNvGrpSpPr/>
              <p:nvPr/>
            </p:nvGrpSpPr>
            <p:grpSpPr>
              <a:xfrm>
                <a:off x="2578645" y="4097253"/>
                <a:ext cx="720857" cy="820787"/>
                <a:chOff x="2520684" y="4157684"/>
                <a:chExt cx="822522" cy="913694"/>
              </a:xfrm>
            </p:grpSpPr>
            <p:pic>
              <p:nvPicPr>
                <p:cNvPr id="76" name="Picture 6" descr="Eveque Foam Javelin 75cm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0684" y="4157684"/>
                  <a:ext cx="822522" cy="8225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7" name="Rectangle 76"/>
                <p:cNvSpPr/>
                <p:nvPr/>
              </p:nvSpPr>
              <p:spPr>
                <a:xfrm rot="10800000" flipH="1" flipV="1">
                  <a:off x="2589859" y="4763601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Javelins</a:t>
                  </a:r>
                  <a:endParaRPr lang="en-GB" sz="1400" dirty="0"/>
                </a:p>
              </p:txBody>
            </p:sp>
          </p:grpSp>
          <p:grpSp>
            <p:nvGrpSpPr>
              <p:cNvPr id="70" name="Group 69"/>
              <p:cNvGrpSpPr/>
              <p:nvPr/>
            </p:nvGrpSpPr>
            <p:grpSpPr>
              <a:xfrm>
                <a:off x="2245061" y="5901662"/>
                <a:ext cx="1024353" cy="779577"/>
                <a:chOff x="2205809" y="5818477"/>
                <a:chExt cx="1024353" cy="779577"/>
              </a:xfrm>
            </p:grpSpPr>
            <p:pic>
              <p:nvPicPr>
                <p:cNvPr id="74" name="Picture 6" descr="Cotton Tug of War Rope 22m"/>
                <p:cNvPicPr>
                  <a:picLocks noChangeAspect="1" noChangeArrowheads="1"/>
                </p:cNvPicPr>
                <p:nvPr/>
              </p:nvPicPr>
              <p:blipFill rotWithShape="1"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195" b="11547"/>
                <a:stretch/>
              </p:blipFill>
              <p:spPr bwMode="auto">
                <a:xfrm>
                  <a:off x="2205809" y="5818477"/>
                  <a:ext cx="873142" cy="6396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5" name="Rectangle 74"/>
                <p:cNvSpPr/>
                <p:nvPr/>
              </p:nvSpPr>
              <p:spPr>
                <a:xfrm rot="10800000" flipH="1" flipV="1">
                  <a:off x="2485356" y="6290277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Rope</a:t>
                  </a:r>
                  <a:endParaRPr lang="en-GB" sz="1400" dirty="0"/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2206597" y="4947141"/>
                <a:ext cx="1247760" cy="726261"/>
                <a:chOff x="2206597" y="4947141"/>
                <a:chExt cx="1247760" cy="726261"/>
              </a:xfrm>
            </p:grpSpPr>
            <p:pic>
              <p:nvPicPr>
                <p:cNvPr id="72" name="Picture 8" descr="GSI Polyvinyl Chloride Step Agility Hurdle, For Outdoor at Rs 80/piece in  Meerut"/>
                <p:cNvPicPr>
                  <a:picLocks noChangeAspect="1" noChangeArrowheads="1"/>
                </p:cNvPicPr>
                <p:nvPr/>
              </p:nvPicPr>
              <p:blipFill rotWithShape="1"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9781" b="9615"/>
                <a:stretch/>
              </p:blipFill>
              <p:spPr bwMode="auto">
                <a:xfrm>
                  <a:off x="2206597" y="4947141"/>
                  <a:ext cx="831396" cy="6701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3" name="Rectangle 72"/>
                <p:cNvSpPr/>
                <p:nvPr/>
              </p:nvSpPr>
              <p:spPr>
                <a:xfrm rot="10800000" flipH="1" flipV="1">
                  <a:off x="2635700" y="5365625"/>
                  <a:ext cx="818657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Hurdles</a:t>
                  </a:r>
                  <a:endParaRPr lang="en-GB" sz="1400" dirty="0"/>
                </a:p>
              </p:txBody>
            </p:sp>
          </p:grpSp>
        </p:grpSp>
      </p:grpSp>
      <p:sp>
        <p:nvSpPr>
          <p:cNvPr id="88" name="Rectangle 87"/>
          <p:cNvSpPr/>
          <p:nvPr/>
        </p:nvSpPr>
        <p:spPr>
          <a:xfrm rot="10800000" flipH="1" flipV="1">
            <a:off x="1411980" y="6432149"/>
            <a:ext cx="7448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Bibs</a:t>
            </a:r>
            <a:endParaRPr lang="en-GB" sz="1400" dirty="0"/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297106"/>
              </p:ext>
            </p:extLst>
          </p:nvPr>
        </p:nvGraphicFramePr>
        <p:xfrm>
          <a:off x="6032763" y="1762817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technique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down</a:t>
                      </a:r>
                      <a:r>
                        <a:rPr lang="en-GB" sz="1900" baseline="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sweep</a:t>
                      </a:r>
                      <a:endParaRPr lang="en-GB" sz="1900" dirty="0">
                        <a:solidFill>
                          <a:srgbClr val="00B050"/>
                        </a:solidFill>
                        <a:effectLst/>
                        <a:latin typeface="Sassoon Penpals" panose="020004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</a:t>
                      </a:r>
                      <a:r>
                        <a:rPr lang="en-GB" sz="2000" baseline="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sweep</a:t>
                      </a:r>
                      <a:endParaRPr lang="en-GB" sz="2000" dirty="0">
                        <a:solidFill>
                          <a:srgbClr val="00B050"/>
                        </a:solidFill>
                        <a:effectLst/>
                        <a:latin typeface="Sassoon Penpals" panose="020004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seconds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stride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rhythm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heave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weight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06590"/>
              </p:ext>
            </p:extLst>
          </p:nvPr>
        </p:nvGraphicFramePr>
        <p:xfrm>
          <a:off x="6042138" y="2751587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rotation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force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trajectory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acceleration</a:t>
                      </a: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phase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millisecond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extension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848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6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32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Run</a:t>
            </a:r>
            <a:r>
              <a:rPr lang="en-GB" sz="32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, Jump, Throw – Exploring Athletics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Athletics.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Develop: Their technical understanding of athletic activity.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Develop: Setting targets and improve their performance in a range of running, jumping and throwing activities.</a:t>
            </a:r>
            <a:endParaRPr lang="en-GB" dirty="0">
              <a:solidFill>
                <a:schemeClr val="tx1"/>
              </a:solidFill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Develop: Practising field events and different race types, specific to Year 6 in preparation for Sports Day.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Evaluate: present and reflect on learning during the unit.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3698219" y="4028518"/>
            <a:ext cx="6133650" cy="2784765"/>
            <a:chOff x="3662643" y="4028518"/>
            <a:chExt cx="6133650" cy="2784765"/>
          </a:xfrm>
        </p:grpSpPr>
        <p:sp>
          <p:nvSpPr>
            <p:cNvPr id="47" name="Rounded Rectangle 46"/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C006ED6-12F0-4F0A-AE7F-6AF277749F53}"/>
                </a:ext>
              </a:extLst>
            </p:cNvPr>
            <p:cNvSpPr/>
            <p:nvPr/>
          </p:nvSpPr>
          <p:spPr>
            <a:xfrm>
              <a:off x="3794089" y="4983130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Mo Farrah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C241FCE-2881-4722-B15B-F42FF39854C8}"/>
                </a:ext>
              </a:extLst>
            </p:cNvPr>
            <p:cNvSpPr/>
            <p:nvPr/>
          </p:nvSpPr>
          <p:spPr>
            <a:xfrm>
              <a:off x="5215496" y="4092091"/>
              <a:ext cx="14526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Jessica Ennis-Hill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C4BEE6F-AFFD-4B75-AEB2-0693A9EFA92A}"/>
                </a:ext>
              </a:extLst>
            </p:cNvPr>
            <p:cNvSpPr/>
            <p:nvPr/>
          </p:nvSpPr>
          <p:spPr>
            <a:xfrm>
              <a:off x="5840768" y="6068352"/>
              <a:ext cx="9701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Usain Bolt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6221850-8DEA-420E-9133-973260B2E887}"/>
                </a:ext>
              </a:extLst>
            </p:cNvPr>
            <p:cNvSpPr/>
            <p:nvPr/>
          </p:nvSpPr>
          <p:spPr>
            <a:xfrm>
              <a:off x="8004172" y="4093319"/>
              <a:ext cx="13452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Jonnie Peacock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pic>
          <p:nvPicPr>
            <p:cNvPr id="53" name="Picture 14" descr="Mo Farah | Biography, Documentary, &amp; Facts | Britannic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1125" y="5282210"/>
              <a:ext cx="1610838" cy="1175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6" descr="Jessica Ennis-Hill is at No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496" y="4409879"/>
              <a:ext cx="2115044" cy="1269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0" descr="Usain Bolt talks 2021 Tokyo Olympics, COVID-19 bout and Noah Lyle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4296" y="5486086"/>
              <a:ext cx="2113709" cy="1256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55" descr="Team GB Paralympics star Jonnie Peacock is primed to win his third gold  medal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544" y="4385846"/>
              <a:ext cx="2040681" cy="1360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" name="Group 56"/>
          <p:cNvGrpSpPr/>
          <p:nvPr/>
        </p:nvGrpSpPr>
        <p:grpSpPr>
          <a:xfrm>
            <a:off x="241839" y="4097253"/>
            <a:ext cx="3212518" cy="2654690"/>
            <a:chOff x="241839" y="4097253"/>
            <a:chExt cx="3212518" cy="2654690"/>
          </a:xfrm>
        </p:grpSpPr>
        <p:grpSp>
          <p:nvGrpSpPr>
            <p:cNvPr id="58" name="Group 57"/>
            <p:cNvGrpSpPr/>
            <p:nvPr/>
          </p:nvGrpSpPr>
          <p:grpSpPr>
            <a:xfrm>
              <a:off x="393052" y="5240397"/>
              <a:ext cx="755740" cy="788345"/>
              <a:chOff x="297633" y="5363500"/>
              <a:chExt cx="755740" cy="788345"/>
            </a:xfrm>
          </p:grpSpPr>
          <p:pic>
            <p:nvPicPr>
              <p:cNvPr id="86" name="Picture 8" descr="Soft Shot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633" y="5363500"/>
                <a:ext cx="727564" cy="7275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7" name="Rectangle 86"/>
              <p:cNvSpPr/>
              <p:nvPr/>
            </p:nvSpPr>
            <p:spPr>
              <a:xfrm rot="10800000" flipH="1" flipV="1">
                <a:off x="308567" y="5844068"/>
                <a:ext cx="7448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Shots</a:t>
                </a:r>
                <a:endParaRPr lang="en-GB" sz="1400" dirty="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41839" y="4097253"/>
              <a:ext cx="3212518" cy="2654690"/>
              <a:chOff x="241839" y="4097253"/>
              <a:chExt cx="3212518" cy="2654690"/>
            </a:xfrm>
          </p:grpSpPr>
          <p:grpSp>
            <p:nvGrpSpPr>
              <p:cNvPr id="60" name="Group 59"/>
              <p:cNvGrpSpPr/>
              <p:nvPr/>
            </p:nvGrpSpPr>
            <p:grpSpPr>
              <a:xfrm>
                <a:off x="276369" y="4564534"/>
                <a:ext cx="948930" cy="717676"/>
                <a:chOff x="432551" y="4514628"/>
                <a:chExt cx="950936" cy="848872"/>
              </a:xfrm>
            </p:grpSpPr>
            <p:pic>
              <p:nvPicPr>
                <p:cNvPr id="84" name="Picture 2" descr="PPEH67876 - Throw Down Spot Floor Markers - Assorted - 250mm - Pack of 6 |  Davies Sports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852" y="4514628"/>
                  <a:ext cx="768335" cy="7683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5" name="Rectangle 84"/>
                <p:cNvSpPr/>
                <p:nvPr/>
              </p:nvSpPr>
              <p:spPr>
                <a:xfrm rot="10800000" flipH="1" flipV="1">
                  <a:off x="432551" y="5055723"/>
                  <a:ext cx="95093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Spot markers</a:t>
                  </a:r>
                  <a:endParaRPr lang="en-GB" sz="1400" dirty="0"/>
                </a:p>
              </p:txBody>
            </p:sp>
          </p:grpSp>
          <p:grpSp>
            <p:nvGrpSpPr>
              <p:cNvPr id="61" name="Group 60"/>
              <p:cNvGrpSpPr/>
              <p:nvPr/>
            </p:nvGrpSpPr>
            <p:grpSpPr>
              <a:xfrm>
                <a:off x="1611713" y="4155317"/>
                <a:ext cx="759034" cy="838006"/>
                <a:chOff x="1541773" y="4225810"/>
                <a:chExt cx="838006" cy="998191"/>
              </a:xfrm>
            </p:grpSpPr>
            <p:pic>
              <p:nvPicPr>
                <p:cNvPr id="82" name="Picture 4" descr="Hula Hoops 61cm Assorted 12 Pack - Gompels - Care &amp; Nursery Supply  Specialists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41773" y="4225810"/>
                  <a:ext cx="838006" cy="8380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3" name="Rectangle 82"/>
                <p:cNvSpPr/>
                <p:nvPr/>
              </p:nvSpPr>
              <p:spPr>
                <a:xfrm rot="10800000" flipH="1" flipV="1">
                  <a:off x="1653293" y="4916224"/>
                  <a:ext cx="614965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Hoops</a:t>
                  </a:r>
                  <a:endParaRPr lang="en-GB" sz="1400" dirty="0"/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1257966" y="4983846"/>
                <a:ext cx="818657" cy="746226"/>
                <a:chOff x="1249214" y="5363577"/>
                <a:chExt cx="1019044" cy="1025734"/>
              </a:xfrm>
            </p:grpSpPr>
            <p:pic>
              <p:nvPicPr>
                <p:cNvPr id="80" name="Picture 10" descr="Water resistant stopwatch | Brannan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82324" y="5363577"/>
                  <a:ext cx="761665" cy="76166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1" name="Rectangle 80"/>
                <p:cNvSpPr/>
                <p:nvPr/>
              </p:nvSpPr>
              <p:spPr>
                <a:xfrm rot="10800000" flipH="1" flipV="1">
                  <a:off x="1249214" y="6081534"/>
                  <a:ext cx="101904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Stopwatch</a:t>
                  </a:r>
                  <a:endParaRPr lang="en-GB" sz="1400" dirty="0"/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241839" y="6127869"/>
                <a:ext cx="1253800" cy="624074"/>
                <a:chOff x="241839" y="6127869"/>
                <a:chExt cx="1253800" cy="624074"/>
              </a:xfrm>
            </p:grpSpPr>
            <p:pic>
              <p:nvPicPr>
                <p:cNvPr id="78" name="Picture 77" descr="Relay Baton Athletics Equipment for sale | eBay"/>
                <p:cNvPicPr>
                  <a:picLocks noChangeAspect="1" noChangeArrowheads="1"/>
                </p:cNvPicPr>
                <p:nvPr/>
              </p:nvPicPr>
              <p:blipFill rotWithShape="1"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6455" b="10639"/>
                <a:stretch/>
              </p:blipFill>
              <p:spPr bwMode="auto">
                <a:xfrm>
                  <a:off x="241839" y="6127869"/>
                  <a:ext cx="693640" cy="50570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9" name="Rectangle 78"/>
                <p:cNvSpPr/>
                <p:nvPr/>
              </p:nvSpPr>
              <p:spPr>
                <a:xfrm rot="10800000" flipH="1" flipV="1">
                  <a:off x="750833" y="6444166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Batons</a:t>
                  </a:r>
                  <a:endParaRPr lang="en-GB" sz="1400" dirty="0"/>
                </a:p>
              </p:txBody>
            </p:sp>
          </p:grpSp>
          <p:pic>
            <p:nvPicPr>
              <p:cNvPr id="67" name="Picture 66" descr="Mesh Sports Bib"/>
              <p:cNvPicPr>
                <a:picLocks noChangeAspect="1" noChangeArrowheads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949" b="7924"/>
              <a:stretch/>
            </p:blipFill>
            <p:spPr bwMode="auto">
              <a:xfrm>
                <a:off x="1273837" y="5870166"/>
                <a:ext cx="736112" cy="6192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69" name="Group 68"/>
              <p:cNvGrpSpPr/>
              <p:nvPr/>
            </p:nvGrpSpPr>
            <p:grpSpPr>
              <a:xfrm>
                <a:off x="2578645" y="4097253"/>
                <a:ext cx="720857" cy="820787"/>
                <a:chOff x="2520684" y="4157684"/>
                <a:chExt cx="822522" cy="913694"/>
              </a:xfrm>
            </p:grpSpPr>
            <p:pic>
              <p:nvPicPr>
                <p:cNvPr id="76" name="Picture 6" descr="Eveque Foam Javelin 75cm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0684" y="4157684"/>
                  <a:ext cx="822522" cy="8225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7" name="Rectangle 76"/>
                <p:cNvSpPr/>
                <p:nvPr/>
              </p:nvSpPr>
              <p:spPr>
                <a:xfrm rot="10800000" flipH="1" flipV="1">
                  <a:off x="2589859" y="4763601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Javelins</a:t>
                  </a:r>
                  <a:endParaRPr lang="en-GB" sz="1400" dirty="0"/>
                </a:p>
              </p:txBody>
            </p:sp>
          </p:grpSp>
          <p:grpSp>
            <p:nvGrpSpPr>
              <p:cNvPr id="70" name="Group 69"/>
              <p:cNvGrpSpPr/>
              <p:nvPr/>
            </p:nvGrpSpPr>
            <p:grpSpPr>
              <a:xfrm>
                <a:off x="2245061" y="5901662"/>
                <a:ext cx="1024353" cy="779577"/>
                <a:chOff x="2205809" y="5818477"/>
                <a:chExt cx="1024353" cy="779577"/>
              </a:xfrm>
            </p:grpSpPr>
            <p:pic>
              <p:nvPicPr>
                <p:cNvPr id="74" name="Picture 6" descr="Cotton Tug of War Rope 22m"/>
                <p:cNvPicPr>
                  <a:picLocks noChangeAspect="1" noChangeArrowheads="1"/>
                </p:cNvPicPr>
                <p:nvPr/>
              </p:nvPicPr>
              <p:blipFill rotWithShape="1"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195" b="11547"/>
                <a:stretch/>
              </p:blipFill>
              <p:spPr bwMode="auto">
                <a:xfrm>
                  <a:off x="2205809" y="5818477"/>
                  <a:ext cx="873142" cy="6396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5" name="Rectangle 74"/>
                <p:cNvSpPr/>
                <p:nvPr/>
              </p:nvSpPr>
              <p:spPr>
                <a:xfrm rot="10800000" flipH="1" flipV="1">
                  <a:off x="2485356" y="6290277"/>
                  <a:ext cx="744806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Rope</a:t>
                  </a:r>
                  <a:endParaRPr lang="en-GB" sz="1400" dirty="0"/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2206597" y="4947141"/>
                <a:ext cx="1247760" cy="726261"/>
                <a:chOff x="2206597" y="4947141"/>
                <a:chExt cx="1247760" cy="726261"/>
              </a:xfrm>
            </p:grpSpPr>
            <p:pic>
              <p:nvPicPr>
                <p:cNvPr id="72" name="Picture 8" descr="GSI Polyvinyl Chloride Step Agility Hurdle, For Outdoor at Rs 80/piece in  Meerut"/>
                <p:cNvPicPr>
                  <a:picLocks noChangeAspect="1" noChangeArrowheads="1"/>
                </p:cNvPicPr>
                <p:nvPr/>
              </p:nvPicPr>
              <p:blipFill rotWithShape="1">
                <a:blip r:embed="rId1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9781" b="9615"/>
                <a:stretch/>
              </p:blipFill>
              <p:spPr bwMode="auto">
                <a:xfrm>
                  <a:off x="2206597" y="4947141"/>
                  <a:ext cx="831396" cy="6701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3" name="Rectangle 72"/>
                <p:cNvSpPr/>
                <p:nvPr/>
              </p:nvSpPr>
              <p:spPr>
                <a:xfrm rot="10800000" flipH="1" flipV="1">
                  <a:off x="2635700" y="5365625"/>
                  <a:ext cx="818657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400" dirty="0">
                      <a:solidFill>
                        <a:prstClr val="black"/>
                      </a:solidFill>
                      <a:latin typeface="Sassoon Penpals" panose="02000400000000000000" pitchFamily="50" charset="0"/>
                    </a:rPr>
                    <a:t>Hurdles</a:t>
                  </a:r>
                  <a:endParaRPr lang="en-GB" sz="1400" dirty="0"/>
                </a:p>
              </p:txBody>
            </p:sp>
          </p:grpSp>
        </p:grpSp>
      </p:grpSp>
      <p:sp>
        <p:nvSpPr>
          <p:cNvPr id="88" name="Rectangle 87"/>
          <p:cNvSpPr/>
          <p:nvPr/>
        </p:nvSpPr>
        <p:spPr>
          <a:xfrm rot="10800000" flipH="1" flipV="1">
            <a:off x="1411980" y="6432149"/>
            <a:ext cx="7448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Bibs</a:t>
            </a:r>
            <a:endParaRPr lang="en-GB" sz="1400" dirty="0"/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389082"/>
              </p:ext>
            </p:extLst>
          </p:nvPr>
        </p:nvGraphicFramePr>
        <p:xfrm>
          <a:off x="5975956" y="1678330"/>
          <a:ext cx="3403191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41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rotation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force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trajectory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9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acceleration</a:t>
                      </a: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240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phase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millisecond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extension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49012"/>
              </p:ext>
            </p:extLst>
          </p:nvPr>
        </p:nvGraphicFramePr>
        <p:xfrm>
          <a:off x="6028964" y="2637850"/>
          <a:ext cx="3403191" cy="1121018"/>
        </p:xfrm>
        <a:graphic>
          <a:graphicData uri="http://schemas.openxmlformats.org/drawingml/2006/table">
            <a:tbl>
              <a:tblPr firstRow="1" firstCol="1" bandRow="1"/>
              <a:tblGrid>
                <a:gridCol w="11343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343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64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momentum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continuous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pace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794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stamina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Athlon</a:t>
                      </a:r>
                      <a:r>
                        <a:rPr lang="en-GB" sz="2000" baseline="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baseline="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(Greek for athletics)</a:t>
                      </a:r>
                      <a:r>
                        <a:rPr lang="en-GB" sz="14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5827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3650</TotalTime>
  <Words>899</Words>
  <Application>Microsoft Office PowerPoint</Application>
  <PresentationFormat>A4 Paper (210x297 mm)</PresentationFormat>
  <Paragraphs>287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Sassoon Penpals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Pevensey and Westham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mcarter</dc:creator>
  <cp:lastModifiedBy>Alistair Peters</cp:lastModifiedBy>
  <cp:revision>418</cp:revision>
  <cp:lastPrinted>2023-04-27T15:07:32Z</cp:lastPrinted>
  <dcterms:created xsi:type="dcterms:W3CDTF">2021-01-16T16:53:53Z</dcterms:created>
  <dcterms:modified xsi:type="dcterms:W3CDTF">2024-05-07T08:44:34Z</dcterms:modified>
</cp:coreProperties>
</file>