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61" r:id="rId2"/>
    <p:sldId id="362" r:id="rId3"/>
    <p:sldId id="363" r:id="rId4"/>
    <p:sldId id="364" r:id="rId5"/>
    <p:sldId id="365" r:id="rId6"/>
    <p:sldId id="366" r:id="rId7"/>
    <p:sldId id="367" r:id="rId8"/>
  </p:sldIdLst>
  <p:sldSz cx="9906000" cy="6858000" type="A4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27D"/>
    <a:srgbClr val="CC99FF"/>
    <a:srgbClr val="FF9966"/>
    <a:srgbClr val="3A1953"/>
    <a:srgbClr val="FF6600"/>
    <a:srgbClr val="FF3300"/>
    <a:srgbClr val="BFBFBF"/>
    <a:srgbClr val="006600"/>
    <a:srgbClr val="FFCDD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92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6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7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4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50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6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2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8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49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8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84D0-C077-41BA-A2FA-8D3C0F5C2E4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6AF2B-90F6-4A5A-BF2E-49DFD9A0E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2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rgbClr val="FF99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1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EYFS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– </a:t>
            </a:r>
            <a:r>
              <a:rPr lang="en-GB" sz="31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Handle, Pass</a:t>
            </a:r>
            <a:r>
              <a:rPr lang="en-GB" sz="31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, Control </a:t>
            </a:r>
            <a:r>
              <a:rPr lang="en-GB" sz="31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– Exploring </a:t>
            </a:r>
            <a:r>
              <a:rPr lang="en-GB" sz="31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Engage and Enquire: Talking Points: introduction of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Basketball.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Develop: skills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of travel, send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,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receive, avoid, and control, awareness of space and individual actions.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Develop: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simple games,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modified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games alone and in pairs.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Explore: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a variety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of competition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, simple rules, indoor/outdoor areas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Evaluate: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Present and reflect on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learning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during the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unit.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34" name="Rounded Rectangle 33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98560" y="4466064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77625" y="4253324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038550" y="6443951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194977" y="4101757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604042"/>
              </p:ext>
            </p:extLst>
          </p:nvPr>
        </p:nvGraphicFramePr>
        <p:xfrm>
          <a:off x="6032763" y="1762817"/>
          <a:ext cx="3435987" cy="1843812"/>
        </p:xfrm>
        <a:graphic>
          <a:graphicData uri="http://schemas.openxmlformats.org/drawingml/2006/table">
            <a:tbl>
              <a:tblPr firstRow="1" firstCol="1" bandRow="1"/>
              <a:tblGrid>
                <a:gridCol w="1145329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45329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45329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614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grip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stance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aim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614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elbow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flick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614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r>
                        <a:rPr lang="en-GB" sz="28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send</a:t>
                      </a:r>
                      <a:endParaRPr lang="en-GB" sz="2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41443" y="4409879"/>
            <a:ext cx="3117884" cy="2285756"/>
            <a:chOff x="314696" y="4461423"/>
            <a:chExt cx="3117884" cy="2285756"/>
          </a:xfrm>
        </p:grpSpPr>
        <p:sp>
          <p:nvSpPr>
            <p:cNvPr id="78" name="Rectangle 77"/>
            <p:cNvSpPr/>
            <p:nvPr/>
          </p:nvSpPr>
          <p:spPr>
            <a:xfrm rot="10800000" flipH="1" flipV="1">
              <a:off x="878913" y="6397938"/>
              <a:ext cx="7448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Bibs</a:t>
              </a:r>
              <a:endParaRPr lang="en-GB" sz="14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4696" y="4461423"/>
              <a:ext cx="3117884" cy="2285756"/>
              <a:chOff x="252331" y="4431178"/>
              <a:chExt cx="3117884" cy="228575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52331" y="4431178"/>
                <a:ext cx="3117884" cy="2285756"/>
                <a:chOff x="252331" y="4431178"/>
                <a:chExt cx="3117884" cy="2285756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252331" y="4909255"/>
                  <a:ext cx="1099565" cy="931587"/>
                  <a:chOff x="408462" y="4922370"/>
                  <a:chExt cx="1101889" cy="1101888"/>
                </a:xfrm>
              </p:grpSpPr>
              <p:pic>
                <p:nvPicPr>
                  <p:cNvPr id="74" name="Picture 2" descr="PPEH67876 - Throw Down Spot Floor Markers - Assorted - 250mm - Pack of 6 |  Davies Sports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8462" y="4922370"/>
                    <a:ext cx="1101889" cy="11018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5" name="Rectangle 74"/>
                  <p:cNvSpPr/>
                  <p:nvPr/>
                </p:nvSpPr>
                <p:spPr>
                  <a:xfrm rot="10800000" flipH="1" flipV="1">
                    <a:off x="450363" y="5680668"/>
                    <a:ext cx="950936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Spot markers</a:t>
                    </a:r>
                    <a:endParaRPr lang="en-GB" sz="1400" dirty="0"/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1351896" y="4431178"/>
                  <a:ext cx="918180" cy="980521"/>
                  <a:chOff x="1254923" y="4554402"/>
                  <a:chExt cx="1013710" cy="1167948"/>
                </a:xfrm>
              </p:grpSpPr>
              <p:pic>
                <p:nvPicPr>
                  <p:cNvPr id="72" name="Picture 4" descr="Hula Hoops 61cm Assorted 12 Pack - Gompels - Care &amp; Nursery Supply  Specialists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54923" y="4554402"/>
                    <a:ext cx="1013710" cy="10137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3" name="Rectangle 72"/>
                  <p:cNvSpPr/>
                  <p:nvPr/>
                </p:nvSpPr>
                <p:spPr>
                  <a:xfrm rot="10800000" flipH="1" flipV="1">
                    <a:off x="1573273" y="5414573"/>
                    <a:ext cx="61496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Hoops</a:t>
                    </a:r>
                    <a:endParaRPr lang="en-GB" sz="1400" dirty="0"/>
                  </a:p>
                </p:txBody>
              </p:sp>
            </p:grpSp>
            <p:pic>
              <p:nvPicPr>
                <p:cNvPr id="54" name="Picture 53" descr="Mesh Sports Bib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49" b="7924"/>
                <a:stretch/>
              </p:blipFill>
              <p:spPr bwMode="auto">
                <a:xfrm>
                  <a:off x="1164170" y="5725112"/>
                  <a:ext cx="1045660" cy="8796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6" name="Rectangle 65"/>
                <p:cNvSpPr/>
                <p:nvPr/>
              </p:nvSpPr>
              <p:spPr>
                <a:xfrm rot="10800000" flipH="1" flipV="1">
                  <a:off x="2499920" y="5221163"/>
                  <a:ext cx="870295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solidFill>
                        <a:prstClr val="black"/>
                      </a:solidFill>
                      <a:latin typeface="Sassoon Penpals" panose="02000400000000000000" pitchFamily="50" charset="0"/>
                    </a:rPr>
                    <a:t>Basketballs</a:t>
                  </a:r>
                  <a:endParaRPr lang="en-GB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10800000" flipH="1" flipV="1">
                  <a:off x="2508220" y="6409157"/>
                  <a:ext cx="7448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solidFill>
                        <a:prstClr val="black"/>
                      </a:solidFill>
                      <a:latin typeface="Sassoon Penpals" panose="02000400000000000000" pitchFamily="50" charset="0"/>
                    </a:rPr>
                    <a:t>Floor net</a:t>
                  </a:r>
                  <a:endParaRPr lang="en-GB" sz="1400" dirty="0"/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/>
              <a:srcRect b="14368"/>
              <a:stretch/>
            </p:blipFill>
            <p:spPr>
              <a:xfrm>
                <a:off x="2532708" y="4557912"/>
                <a:ext cx="771408" cy="65761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9"/>
              <a:srcRect l="22176" t="13030" r="19450" b="9449"/>
              <a:stretch/>
            </p:blipFill>
            <p:spPr>
              <a:xfrm>
                <a:off x="2560281" y="5593501"/>
                <a:ext cx="641419" cy="85180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3883854" y="4401484"/>
            <a:ext cx="5905596" cy="2294151"/>
            <a:chOff x="3883854" y="4401484"/>
            <a:chExt cx="5905596" cy="229415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</p:grpSp>
      <p:pic>
        <p:nvPicPr>
          <p:cNvPr id="1026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67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ounded Rectangle 111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rgbClr val="CC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1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–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Pass</a:t>
            </a:r>
            <a:r>
              <a:rPr lang="en-GB" sz="32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, Dribble, Shoot </a:t>
            </a:r>
            <a:r>
              <a:rPr lang="en-GB" sz="32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– Exploring </a:t>
            </a:r>
            <a:r>
              <a:rPr lang="en-GB" sz="32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Engage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and Enquire: Talking Points: introduction of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Basketball.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Begin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To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handle a basketball with control.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Explore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Dribbling in different directions and into different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areas.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Begin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Passing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in different directions and into different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areas.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Perform: Throwing towards a target with increasing accuracy.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Evaluate: Watch and describe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performances,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to say how they could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improve.</a:t>
            </a:r>
            <a:endParaRPr lang="en-GB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endParaRPr lang="en-GB" dirty="0" smtClean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endParaRPr lang="en-GB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47" name="Rounded Rectangle 46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1519"/>
              </p:ext>
            </p:extLst>
          </p:nvPr>
        </p:nvGraphicFramePr>
        <p:xfrm>
          <a:off x="6032763" y="176281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grip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stance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aim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elbow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flick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send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788898"/>
              </p:ext>
            </p:extLst>
          </p:nvPr>
        </p:nvGraphicFramePr>
        <p:xfrm>
          <a:off x="6032762" y="2743671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handle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footwork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scoring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extend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chest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bounce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technique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trio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107" name="Group 106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92" name="Group 91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93" name="Rectangle 92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105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6" name="Rectangle 105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103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4" name="Rectangle 103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100" name="Picture 99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1" name="Rectangle 100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pic>
        <p:nvPicPr>
          <p:cNvPr id="42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6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lvl="0">
              <a:defRPr/>
            </a:pPr>
            <a:r>
              <a:rPr lang="en-GB" sz="28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2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– </a:t>
            </a:r>
            <a:r>
              <a:rPr lang="en-GB" sz="28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Shoot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, Avoid, 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Coordination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Exploring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Engage and Enquire: Talking Points: introduction of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Basketball.</a:t>
            </a:r>
            <a:endParaRPr lang="en-GB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Begin: To understand some rules and when to use skills within small-sided games. 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Perform: Different types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of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passes with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increasing accuracy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Evaluate: Decisions on how and when to use space to avoid opponents using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a variety of </a:t>
            </a:r>
            <a:r>
              <a:rPr lang="en-GB" smtClean="0">
                <a:solidFill>
                  <a:prstClr val="black"/>
                </a:solidFill>
                <a:latin typeface="Sassoon Penpals" panose="02000400000000000000" pitchFamily="50" charset="0"/>
              </a:rPr>
              <a:t>dribble types.</a:t>
            </a:r>
            <a:endParaRPr lang="en-GB" dirty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698219" y="4028518"/>
            <a:ext cx="6133650" cy="27847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Athletes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81233"/>
              </p:ext>
            </p:extLst>
          </p:nvPr>
        </p:nvGraphicFramePr>
        <p:xfrm>
          <a:off x="6032763" y="176281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handle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footwork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scoring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extend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chest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bounce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technique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trio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113" name="Table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040067"/>
              </p:ext>
            </p:extLst>
          </p:nvPr>
        </p:nvGraphicFramePr>
        <p:xfrm>
          <a:off x="6032762" y="2743671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possession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pivot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goal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</a:t>
                      </a:r>
                      <a:r>
                        <a:rPr lang="en-GB" sz="14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through</a:t>
                      </a:r>
                      <a:endParaRPr lang="en-GB" sz="14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opponent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travel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backboard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shift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59" name="Group 58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61" name="Rectangle 60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76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77" name="Rectangle 76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74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75" name="Rectangle 74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71" name="Picture 70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2" name="Rectangle 71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9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79" name="Rounded Rectangle 78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11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12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pic>
        <p:nvPicPr>
          <p:cNvPr id="43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9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rgbClr val="FF327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lvl="0">
              <a:defRPr/>
            </a:pPr>
            <a:r>
              <a:rPr lang="en-GB" sz="28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3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Direction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, Space, Shooting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Exploring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Engage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and Enquire: Talking Points: introduction of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Basketball.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Begin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Throwing, catching in a variety of ways and in different situations.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Explore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Finding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useful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space and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getting 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into it to support </a:t>
            </a: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teammates. 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Evaluate</a:t>
            </a:r>
            <a:r>
              <a:rPr lang="en-GB" dirty="0">
                <a:solidFill>
                  <a:prstClr val="black"/>
                </a:solidFill>
                <a:latin typeface="Sassoon Penpals" panose="02000400000000000000" pitchFamily="50" charset="0"/>
              </a:rPr>
              <a:t>: Understanding of all rules and apply to modified games.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698219" y="4028518"/>
            <a:ext cx="6133650" cy="27847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Athletes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576875"/>
              </p:ext>
            </p:extLst>
          </p:nvPr>
        </p:nvGraphicFramePr>
        <p:xfrm>
          <a:off x="6032763" y="176281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possession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pivot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goal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</a:t>
                      </a:r>
                      <a:r>
                        <a:rPr lang="en-GB" sz="14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through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opponent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travel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backboard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shift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390920"/>
              </p:ext>
            </p:extLst>
          </p:nvPr>
        </p:nvGraphicFramePr>
        <p:xfrm>
          <a:off x="6065353" y="275158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turnover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</a:t>
                      </a:r>
                      <a:r>
                        <a:rPr lang="en-GB" sz="16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dribble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throw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triangle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box out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rebound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outlet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lay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up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67" name="Group 66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70" name="Rectangle 69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81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2" name="Rectangle 81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79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0" name="Rectangle 79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76" name="Picture 75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7" name="Rectangle 76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9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94" name="Rounded Rectangle 93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1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12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pic>
        <p:nvPicPr>
          <p:cNvPr id="43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5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lvl="0">
              <a:defRPr/>
            </a:pPr>
            <a:r>
              <a:rPr lang="en-GB" sz="28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4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Tactics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, Fluency, Attacking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</a:t>
            </a:r>
            <a:r>
              <a:rPr lang="en-GB" sz="28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Exploring </a:t>
            </a:r>
            <a:r>
              <a:rPr lang="en-GB" sz="28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sequence</a:t>
            </a:r>
          </a:p>
          <a:p>
            <a:pPr marL="342900" lvl="0" indent="-342900">
              <a:spcAft>
                <a:spcPts val="600"/>
              </a:spcAft>
              <a:buAutoNum type="arabicParenR"/>
              <a:defRPr/>
            </a:pP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Engage </a:t>
            </a:r>
            <a:r>
              <a:rPr lang="en-GB" sz="1900" dirty="0">
                <a:solidFill>
                  <a:prstClr val="black"/>
                </a:solidFill>
                <a:latin typeface="Sassoon Penpals" panose="02000400000000000000" pitchFamily="50" charset="0"/>
              </a:rPr>
              <a:t>and Enquire: Talking Points: introduction of </a:t>
            </a: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Basketball.</a:t>
            </a:r>
          </a:p>
          <a:p>
            <a:pPr marL="342900" lvl="0" indent="-342900">
              <a:spcAft>
                <a:spcPts val="600"/>
              </a:spcAft>
              <a:buAutoNum type="arabicParenR"/>
              <a:defRPr/>
            </a:pP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Explore</a:t>
            </a:r>
            <a:r>
              <a:rPr lang="en-GB" sz="1900" dirty="0">
                <a:solidFill>
                  <a:prstClr val="black"/>
                </a:solidFill>
                <a:latin typeface="Sassoon Penpals" panose="02000400000000000000" pitchFamily="50" charset="0"/>
              </a:rPr>
              <a:t>: Simple attacking and defending </a:t>
            </a: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tactics.</a:t>
            </a:r>
          </a:p>
          <a:p>
            <a:pPr marL="342900" lvl="0" indent="-342900">
              <a:spcAft>
                <a:spcPts val="600"/>
              </a:spcAft>
              <a:buAutoNum type="arabicParenR"/>
              <a:defRPr/>
            </a:pP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Begin</a:t>
            </a:r>
            <a:r>
              <a:rPr lang="en-GB" sz="1900" dirty="0">
                <a:solidFill>
                  <a:prstClr val="black"/>
                </a:solidFill>
                <a:latin typeface="Sassoon Penpals" panose="02000400000000000000" pitchFamily="50" charset="0"/>
              </a:rPr>
              <a:t>: Using a range of skills and organising themselves in </a:t>
            </a: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formations.</a:t>
            </a:r>
          </a:p>
          <a:p>
            <a:pPr marL="342900" lvl="0" indent="-342900">
              <a:spcAft>
                <a:spcPts val="600"/>
              </a:spcAft>
              <a:buAutoNum type="arabicParenR"/>
              <a:defRPr/>
            </a:pPr>
            <a:r>
              <a:rPr lang="en-GB" sz="19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Develop</a:t>
            </a:r>
            <a:r>
              <a:rPr lang="en-GB" sz="1900" dirty="0">
                <a:solidFill>
                  <a:prstClr val="black"/>
                </a:solidFill>
                <a:latin typeface="Sassoon Penpals" panose="02000400000000000000" pitchFamily="50" charset="0"/>
              </a:rPr>
              <a:t>: Playing in competitive games, modified appropriately.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698219" y="4028518"/>
            <a:ext cx="6133650" cy="27847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Athletes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87218"/>
              </p:ext>
            </p:extLst>
          </p:nvPr>
        </p:nvGraphicFramePr>
        <p:xfrm>
          <a:off x="6032763" y="176281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turnover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</a:t>
                      </a:r>
                      <a:r>
                        <a:rPr lang="en-GB" sz="16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dribble</a:t>
                      </a:r>
                      <a:endParaRPr lang="en-GB" sz="16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throw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triangle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box out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rebound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outlet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lay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up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69601"/>
              </p:ext>
            </p:extLst>
          </p:nvPr>
        </p:nvGraphicFramePr>
        <p:xfrm>
          <a:off x="6042138" y="275158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timeout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</a:t>
                      </a:r>
                      <a:endParaRPr lang="en-GB" sz="19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tip-off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shot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clock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gather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tactics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weak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side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strong</a:t>
                      </a:r>
                      <a:r>
                        <a:rPr lang="en-GB" sz="20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side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91" name="Group 90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92" name="Group 91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94" name="Rectangle 93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105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6" name="Rectangle 105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103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4" name="Rectangle 103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100" name="Picture 99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1" name="Rectangle 100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9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108" name="Rounded Rectangle 107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11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12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pic>
        <p:nvPicPr>
          <p:cNvPr id="43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7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lvl="0">
              <a:defRPr/>
            </a:pPr>
            <a:r>
              <a:rPr lang="en-GB" sz="26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5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lang="en-GB" sz="26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–Officiating, Competition, Tactics </a:t>
            </a:r>
            <a:r>
              <a:rPr lang="en-GB" sz="26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</a:t>
            </a:r>
            <a:r>
              <a:rPr lang="en-GB" sz="26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Exploring </a:t>
            </a:r>
            <a:r>
              <a:rPr lang="en-GB" sz="26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Engage </a:t>
            </a: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and Enquire: Talking Points: introduction </a:t>
            </a:r>
            <a:r>
              <a:rPr lang="en-GB" sz="1600">
                <a:solidFill>
                  <a:prstClr val="black"/>
                </a:solidFill>
                <a:latin typeface="Sassoon Penpals" panose="02000400000000000000" pitchFamily="50" charset="0"/>
              </a:rPr>
              <a:t>of </a:t>
            </a:r>
            <a:r>
              <a:rPr lang="en-GB" sz="1600" smtClean="0">
                <a:solidFill>
                  <a:prstClr val="black"/>
                </a:solidFill>
                <a:latin typeface="Sassoon Penpals" panose="02000400000000000000" pitchFamily="50" charset="0"/>
              </a:rPr>
              <a:t>Basketball.</a:t>
            </a:r>
            <a:endParaRPr lang="en-GB" sz="1600" dirty="0" smtClean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Explore</a:t>
            </a: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: Tactics on how to work well as a team when attacking, and explore a range of ways to defend. </a:t>
            </a:r>
            <a:endParaRPr lang="en-GB" sz="1600" dirty="0" smtClean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Develop</a:t>
            </a: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: Skilful attacking and team play, including the use of </a:t>
            </a: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referees.</a:t>
            </a: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Demonstrate</a:t>
            </a: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: A greater awareness of good sportsmanship, fairness and respect whilst playing. </a:t>
            </a:r>
            <a:endParaRPr lang="en-GB" sz="1600" dirty="0" smtClean="0">
              <a:solidFill>
                <a:prstClr val="black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AutoNum type="arabicParenR"/>
              <a:defRPr/>
            </a:pPr>
            <a:r>
              <a:rPr lang="en-GB" sz="1600" dirty="0" smtClean="0">
                <a:solidFill>
                  <a:prstClr val="black"/>
                </a:solidFill>
                <a:latin typeface="Sassoon Penpals" panose="02000400000000000000" pitchFamily="50" charset="0"/>
              </a:rPr>
              <a:t>Perform</a:t>
            </a:r>
            <a:r>
              <a:rPr lang="en-GB" sz="1600" dirty="0">
                <a:solidFill>
                  <a:prstClr val="black"/>
                </a:solidFill>
                <a:latin typeface="Sassoon Penpals" panose="02000400000000000000" pitchFamily="50" charset="0"/>
              </a:rPr>
              <a:t>: Good positional play to find space to be in the right position to send and receive passes in competitive game situations.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698219" y="4028518"/>
            <a:ext cx="6133650" cy="27847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Athletes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82899"/>
              </p:ext>
            </p:extLst>
          </p:nvPr>
        </p:nvGraphicFramePr>
        <p:xfrm>
          <a:off x="6032763" y="1762817"/>
          <a:ext cx="3403191" cy="978408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timeout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</a:t>
                      </a:r>
                      <a:endParaRPr lang="en-GB" sz="19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tip-off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shot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clock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gather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tactics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weak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side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strong</a:t>
                      </a:r>
                      <a:r>
                        <a:rPr lang="en-GB" sz="2000" baseline="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side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90071"/>
              </p:ext>
            </p:extLst>
          </p:nvPr>
        </p:nvGraphicFramePr>
        <p:xfrm>
          <a:off x="6042138" y="2751587"/>
          <a:ext cx="3403191" cy="913194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cross over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carry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centre circle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side-line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perimeter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free-throw line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half-court line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pSp>
        <p:nvGrpSpPr>
          <p:cNvPr id="91" name="Group 90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92" name="Group 91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94" name="Rectangle 93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105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6" name="Rectangle 105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103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4" name="Rectangle 103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100" name="Picture 99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1" name="Rectangle 100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9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108" name="Rounded Rectangle 107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11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12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pic>
        <p:nvPicPr>
          <p:cNvPr id="43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4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5283" y="156658"/>
            <a:ext cx="7694539" cy="87398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lvl="0">
              <a:defRPr/>
            </a:pPr>
            <a:r>
              <a:rPr lang="en-GB" sz="2400" b="1" noProof="0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Year 6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ssoon Penpals" panose="02000400000000000000" pitchFamily="50" charset="0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Combination</a:t>
            </a:r>
            <a:r>
              <a:rPr lang="en-GB" sz="24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, Isolation, Consistency </a:t>
            </a:r>
            <a:r>
              <a:rPr lang="en-GB" sz="24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– </a:t>
            </a:r>
            <a:r>
              <a:rPr lang="en-GB" sz="2400" b="1" dirty="0">
                <a:solidFill>
                  <a:schemeClr val="bg1"/>
                </a:solidFill>
                <a:latin typeface="Sassoon Penpals" panose="02000400000000000000" pitchFamily="50" charset="0"/>
              </a:rPr>
              <a:t>Exploring </a:t>
            </a:r>
            <a:r>
              <a:rPr lang="en-GB" sz="2400" b="1" dirty="0" smtClean="0">
                <a:solidFill>
                  <a:schemeClr val="bg1"/>
                </a:solidFill>
                <a:latin typeface="Sassoon Penpals" panose="02000400000000000000" pitchFamily="50" charset="0"/>
              </a:rPr>
              <a:t>Basketball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23863" y="1168435"/>
            <a:ext cx="5707092" cy="25480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</a:rPr>
              <a:t>Learning sequence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Engage and Enquire: Talking Points: introduction of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Basketball.</a:t>
            </a:r>
            <a:endParaRPr lang="en-GB" dirty="0">
              <a:solidFill>
                <a:schemeClr val="tx1"/>
              </a:solidFill>
              <a:latin typeface="Sassoon Penpals" panose="02000400000000000000" pitchFamily="50" charset="0"/>
            </a:endParaRP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Begin: To play even-sided mini-versions of </a:t>
            </a:r>
            <a:r>
              <a:rPr lang="en-GB" dirty="0" smtClean="0">
                <a:solidFill>
                  <a:schemeClr val="tx1"/>
                </a:solidFill>
                <a:latin typeface="Sassoon Penpals" panose="02000400000000000000" pitchFamily="50" charset="0"/>
              </a:rPr>
              <a:t>skill </a:t>
            </a: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based games.</a:t>
            </a:r>
          </a:p>
          <a:p>
            <a:pPr marL="342900" lvl="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Apply: All skills learnt and provide skill stations to peers in lower year groups.</a:t>
            </a:r>
          </a:p>
          <a:p>
            <a:pPr marL="342900" indent="-342900">
              <a:spcAft>
                <a:spcPts val="200"/>
              </a:spcAft>
              <a:buFont typeface="+mj-lt"/>
              <a:buAutoNum type="arabicParenR"/>
              <a:defRPr/>
            </a:pPr>
            <a:r>
              <a:rPr lang="en-GB" dirty="0">
                <a:solidFill>
                  <a:schemeClr val="tx1"/>
                </a:solidFill>
                <a:latin typeface="Sassoon Penpals" panose="02000400000000000000" pitchFamily="50" charset="0"/>
              </a:rPr>
              <a:t>Evaluate: How to improve defending territory and attacking play in modified games/matches.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</a:endParaRPr>
          </a:p>
        </p:txBody>
      </p:sp>
      <p:pic>
        <p:nvPicPr>
          <p:cNvPr id="44" name="Picture 2" descr="13,418 Dartboar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 b="4535"/>
          <a:stretch/>
        </p:blipFill>
        <p:spPr bwMode="auto">
          <a:xfrm>
            <a:off x="4529338" y="1196168"/>
            <a:ext cx="400243" cy="4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973775" y="249851"/>
            <a:ext cx="687600" cy="68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prstClr val="white"/>
                </a:solidFill>
                <a:latin typeface="Sassoon Penpals" panose="02000400000000000000" pitchFamily="50" charset="0"/>
              </a:rPr>
              <a:t>PE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893" y="4029912"/>
            <a:ext cx="3326412" cy="276357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83963" y="1157943"/>
            <a:ext cx="3912330" cy="2708272"/>
            <a:chOff x="5095011" y="4070366"/>
            <a:chExt cx="4464000" cy="2448000"/>
          </a:xfrm>
        </p:grpSpPr>
        <p:sp>
          <p:nvSpPr>
            <p:cNvPr id="64" name="Rounded Rectangle 63"/>
            <p:cNvSpPr/>
            <p:nvPr/>
          </p:nvSpPr>
          <p:spPr>
            <a:xfrm>
              <a:off x="5095011" y="4070366"/>
              <a:ext cx="4464000" cy="2448000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Vocabulary</a:t>
              </a:r>
            </a:p>
          </p:txBody>
        </p:sp>
        <p:pic>
          <p:nvPicPr>
            <p:cNvPr id="65" name="Picture 10" descr="Free Scrabble Words Cliparts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1" t="2083" r="21928"/>
            <a:stretch/>
          </p:blipFill>
          <p:spPr bwMode="auto">
            <a:xfrm>
              <a:off x="8922307" y="4148346"/>
              <a:ext cx="52594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311554" y="4578583"/>
              <a:ext cx="2076742" cy="33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9920" y="4534090"/>
              <a:ext cx="2030886" cy="41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ssoon Penpals" panose="02000400000000000000" pitchFamily="50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56" y="249851"/>
            <a:ext cx="689293" cy="6876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3698219" y="4028518"/>
            <a:ext cx="6133650" cy="2784765"/>
          </a:xfrm>
          <a:prstGeom prst="roundRect">
            <a:avLst>
              <a:gd name="adj" fmla="val 97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rPr>
              <a:t>Athletes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Penpals" panose="020004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99671"/>
              </p:ext>
            </p:extLst>
          </p:nvPr>
        </p:nvGraphicFramePr>
        <p:xfrm>
          <a:off x="5975956" y="1678330"/>
          <a:ext cx="3403191" cy="913194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254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cross over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carry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centre circle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side-line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perimeter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  <a:tr h="24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free-throw line</a:t>
                      </a:r>
                      <a:endParaRPr lang="en-GB" sz="16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5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half-court line</a:t>
                      </a:r>
                      <a:endParaRPr lang="en-GB" sz="16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0227672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035268"/>
              </p:ext>
            </p:extLst>
          </p:nvPr>
        </p:nvGraphicFramePr>
        <p:xfrm>
          <a:off x="6028964" y="2637850"/>
          <a:ext cx="3403191" cy="1449310"/>
        </p:xfrm>
        <a:graphic>
          <a:graphicData uri="http://schemas.openxmlformats.org/drawingml/2006/table">
            <a:tbl>
              <a:tblPr firstRow="1" firstCol="1" bandRow="1"/>
              <a:tblGrid>
                <a:gridCol w="1134397">
                  <a:extLst>
                    <a:ext uri="{9D8B030D-6E8A-4147-A177-3AD203B41FA5}">
                      <a16:colId xmlns:a16="http://schemas.microsoft.com/office/drawing/2014/main" val="1128109523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125129269"/>
                    </a:ext>
                  </a:extLst>
                </a:gridCol>
                <a:gridCol w="1134397">
                  <a:extLst>
                    <a:ext uri="{9D8B030D-6E8A-4147-A177-3AD203B41FA5}">
                      <a16:colId xmlns:a16="http://schemas.microsoft.com/office/drawing/2014/main" val="3697219715"/>
                    </a:ext>
                  </a:extLst>
                </a:gridCol>
              </a:tblGrid>
              <a:tr h="326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foul</a:t>
                      </a:r>
                      <a:endParaRPr lang="en-GB" sz="18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personnel</a:t>
                      </a:r>
                      <a:r>
                        <a:rPr lang="en-GB" sz="1600" baseline="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foul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105295"/>
                  </a:ext>
                </a:extLst>
              </a:tr>
              <a:tr h="326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 guard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forward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forward</a:t>
                      </a:r>
                      <a:endParaRPr lang="en-GB" sz="16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3814122"/>
                  </a:ext>
                </a:extLst>
              </a:tr>
              <a:tr h="796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2000" dirty="0" err="1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</a:t>
                      </a:r>
                      <a:endParaRPr lang="en-GB" sz="20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</a:t>
                      </a:r>
                      <a:r>
                        <a:rPr lang="en-GB" sz="2000" dirty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smtClean="0">
                          <a:solidFill>
                            <a:srgbClr val="00B0F0"/>
                          </a:solidFill>
                          <a:effectLst/>
                          <a:latin typeface="Sassoon Penpals" panose="020004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Shooting guard</a:t>
                      </a:r>
                      <a:endParaRPr lang="en-GB" sz="1400" dirty="0">
                        <a:solidFill>
                          <a:srgbClr val="00B0F0"/>
                        </a:solidFill>
                        <a:effectLst/>
                        <a:latin typeface="Sassoon Penpals" panose="02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28886"/>
                  </a:ext>
                </a:extLst>
              </a:tr>
            </a:tbl>
          </a:graphicData>
        </a:graphic>
      </p:graphicFrame>
      <p:grpSp>
        <p:nvGrpSpPr>
          <p:cNvPr id="91" name="Group 90"/>
          <p:cNvGrpSpPr/>
          <p:nvPr/>
        </p:nvGrpSpPr>
        <p:grpSpPr>
          <a:xfrm>
            <a:off x="241443" y="4409879"/>
            <a:ext cx="3210861" cy="2285756"/>
            <a:chOff x="241443" y="4409879"/>
            <a:chExt cx="3210861" cy="2285756"/>
          </a:xfrm>
        </p:grpSpPr>
        <p:grpSp>
          <p:nvGrpSpPr>
            <p:cNvPr id="92" name="Group 91"/>
            <p:cNvGrpSpPr/>
            <p:nvPr/>
          </p:nvGrpSpPr>
          <p:grpSpPr>
            <a:xfrm>
              <a:off x="241443" y="4409879"/>
              <a:ext cx="3210861" cy="2285756"/>
              <a:chOff x="314696" y="4461423"/>
              <a:chExt cx="3210861" cy="2285756"/>
            </a:xfrm>
          </p:grpSpPr>
          <p:sp>
            <p:nvSpPr>
              <p:cNvPr id="94" name="Rectangle 93"/>
              <p:cNvSpPr/>
              <p:nvPr/>
            </p:nvSpPr>
            <p:spPr>
              <a:xfrm rot="10800000" flipH="1" flipV="1">
                <a:off x="878913" y="6397938"/>
                <a:ext cx="7448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solidFill>
                      <a:prstClr val="black"/>
                    </a:solidFill>
                    <a:latin typeface="Sassoon Penpals" panose="02000400000000000000" pitchFamily="50" charset="0"/>
                  </a:rPr>
                  <a:t>Bibs</a:t>
                </a:r>
                <a:endParaRPr lang="en-GB" sz="1400" dirty="0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314696" y="4461423"/>
                <a:ext cx="3210861" cy="2285756"/>
                <a:chOff x="252331" y="4431178"/>
                <a:chExt cx="3210861" cy="2285756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252331" y="4431178"/>
                  <a:ext cx="3210861" cy="2285756"/>
                  <a:chOff x="252331" y="4431178"/>
                  <a:chExt cx="3210861" cy="2285756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252331" y="4909255"/>
                    <a:ext cx="1099565" cy="931587"/>
                    <a:chOff x="408462" y="4922370"/>
                    <a:chExt cx="1101889" cy="1101888"/>
                  </a:xfrm>
                </p:grpSpPr>
                <p:pic>
                  <p:nvPicPr>
                    <p:cNvPr id="105" name="Picture 2" descr="PPEH67876 - Throw Down Spot Floor Markers - Assorted - 250mm - Pack of 6 |  Davies Spor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8462" y="4922370"/>
                      <a:ext cx="1101889" cy="11018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6" name="Rectangle 105"/>
                    <p:cNvSpPr/>
                    <p:nvPr/>
                  </p:nvSpPr>
                  <p:spPr>
                    <a:xfrm rot="10800000" flipH="1" flipV="1">
                      <a:off x="450363" y="5680668"/>
                      <a:ext cx="9509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Spot markers</a:t>
                      </a:r>
                      <a:endParaRPr lang="en-GB" sz="1400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1351896" y="4431178"/>
                    <a:ext cx="918180" cy="980521"/>
                    <a:chOff x="1254923" y="4554402"/>
                    <a:chExt cx="1013710" cy="1167948"/>
                  </a:xfrm>
                </p:grpSpPr>
                <p:pic>
                  <p:nvPicPr>
                    <p:cNvPr id="103" name="Picture 4" descr="Hula Hoops 61cm Assorted 12 Pack - Gompels - Care &amp; Nursery Supply  Specialist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54923" y="4554402"/>
                      <a:ext cx="1013710" cy="10137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4" name="Rectangle 103"/>
                    <p:cNvSpPr/>
                    <p:nvPr/>
                  </p:nvSpPr>
                  <p:spPr>
                    <a:xfrm rot="10800000" flipH="1" flipV="1">
                      <a:off x="1573273" y="5414573"/>
                      <a:ext cx="614965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prstClr val="black"/>
                          </a:solidFill>
                          <a:latin typeface="Sassoon Penpals" panose="02000400000000000000" pitchFamily="50" charset="0"/>
                        </a:rPr>
                        <a:t>Hoops</a:t>
                      </a:r>
                      <a:endParaRPr lang="en-GB" sz="1400" dirty="0"/>
                    </a:p>
                  </p:txBody>
                </p:sp>
              </p:grpSp>
              <p:pic>
                <p:nvPicPr>
                  <p:cNvPr id="100" name="Picture 99" descr="Mesh Sports Bi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49" b="7924"/>
                  <a:stretch/>
                </p:blipFill>
                <p:spPr bwMode="auto">
                  <a:xfrm>
                    <a:off x="1164170" y="5725112"/>
                    <a:ext cx="1045660" cy="87967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1" name="Rectangle 100"/>
                  <p:cNvSpPr/>
                  <p:nvPr/>
                </p:nvSpPr>
                <p:spPr>
                  <a:xfrm rot="10800000" flipH="1" flipV="1">
                    <a:off x="2499920" y="5221163"/>
                    <a:ext cx="870295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Basketballs</a:t>
                    </a:r>
                    <a:endParaRPr lang="en-GB" sz="1400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 rot="10800000" flipH="1" flipV="1">
                    <a:off x="2388595" y="6409157"/>
                    <a:ext cx="107459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prstClr val="black"/>
                        </a:solidFill>
                        <a:latin typeface="Sassoon Penpals" panose="02000400000000000000" pitchFamily="50" charset="0"/>
                      </a:rPr>
                      <a:t>Basketball Net</a:t>
                    </a:r>
                    <a:endParaRPr lang="en-GB" sz="1400" dirty="0"/>
                  </a:p>
                </p:txBody>
              </p:sp>
            </p:grpSp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14368"/>
                <a:stretch/>
              </p:blipFill>
              <p:spPr>
                <a:xfrm>
                  <a:off x="2532708" y="4557912"/>
                  <a:ext cx="771408" cy="657616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9"/>
            <a:srcRect l="30043" r="30091"/>
            <a:stretch/>
          </p:blipFill>
          <p:spPr>
            <a:xfrm>
              <a:off x="2754535" y="5482502"/>
              <a:ext cx="370955" cy="930495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3698219" y="4028518"/>
            <a:ext cx="6133650" cy="2784765"/>
            <a:chOff x="3662643" y="4028518"/>
            <a:chExt cx="6133650" cy="2784765"/>
          </a:xfrm>
        </p:grpSpPr>
        <p:sp>
          <p:nvSpPr>
            <p:cNvPr id="108" name="Rounded Rectangle 107"/>
            <p:cNvSpPr/>
            <p:nvPr/>
          </p:nvSpPr>
          <p:spPr>
            <a:xfrm>
              <a:off x="3662643" y="4028518"/>
              <a:ext cx="6133650" cy="2784765"/>
            </a:xfrm>
            <a:prstGeom prst="roundRect">
              <a:avLst>
                <a:gd name="adj" fmla="val 973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ssoon Penpals" panose="02000400000000000000" pitchFamily="50" charset="0"/>
                  <a:ea typeface="+mn-ea"/>
                  <a:cs typeface="+mn-cs"/>
                </a:rPr>
                <a:t>Athletes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Penpals" panose="02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C006ED6-12F0-4F0A-AE7F-6AF277749F53}"/>
                </a:ext>
              </a:extLst>
            </p:cNvPr>
            <p:cNvSpPr/>
            <p:nvPr/>
          </p:nvSpPr>
          <p:spPr>
            <a:xfrm>
              <a:off x="3726798" y="4446350"/>
              <a:ext cx="15568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Michael Jordan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C241FCE-2881-4722-B15B-F42FF39854C8}"/>
                </a:ext>
              </a:extLst>
            </p:cNvPr>
            <p:cNvSpPr/>
            <p:nvPr/>
          </p:nvSpPr>
          <p:spPr>
            <a:xfrm>
              <a:off x="5712677" y="4152170"/>
              <a:ext cx="904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Yao Ming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C4BEE6F-AFFD-4B75-AEB2-0693A9EFA92A}"/>
                </a:ext>
              </a:extLst>
            </p:cNvPr>
            <p:cNvSpPr/>
            <p:nvPr/>
          </p:nvSpPr>
          <p:spPr>
            <a:xfrm>
              <a:off x="7118305" y="6398817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Candace Parker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6221850-8DEA-420E-9133-973260B2E887}"/>
                </a:ext>
              </a:extLst>
            </p:cNvPr>
            <p:cNvSpPr/>
            <p:nvPr/>
          </p:nvSpPr>
          <p:spPr>
            <a:xfrm>
              <a:off x="8299499" y="4041305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Sassoon Penpals" panose="02000400000000000000" pitchFamily="50" charset="0"/>
                </a:rPr>
                <a:t>Patrick Anderson</a:t>
              </a:r>
              <a:endParaRPr lang="en-GB" dirty="0">
                <a:solidFill>
                  <a:prstClr val="black"/>
                </a:solidFill>
                <a:latin typeface="Sassoon Penpals" panose="02000400000000000000" pitchFamily="50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812246" y="4381980"/>
            <a:ext cx="5905596" cy="2294151"/>
            <a:chOff x="3883854" y="4401484"/>
            <a:chExt cx="5905596" cy="2294151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92589" y="4401484"/>
              <a:ext cx="1296861" cy="1621077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11"/>
            <a:srcRect r="27536"/>
            <a:stretch/>
          </p:blipFill>
          <p:spPr>
            <a:xfrm>
              <a:off x="5340973" y="4566480"/>
              <a:ext cx="1862194" cy="1712452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12"/>
            <a:srcRect l="24938" r="23810"/>
            <a:stretch/>
          </p:blipFill>
          <p:spPr>
            <a:xfrm>
              <a:off x="3883854" y="4787672"/>
              <a:ext cx="1466215" cy="1907963"/>
            </a:xfrm>
            <a:prstGeom prst="rect">
              <a:avLst/>
            </a:prstGeom>
          </p:spPr>
        </p:pic>
      </p:grpSp>
      <p:pic>
        <p:nvPicPr>
          <p:cNvPr id="43" name="Picture 2" descr="WNBA star Candace Parker announces retirement after 16 seasons - ABC New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r="12233"/>
          <a:stretch/>
        </p:blipFill>
        <p:spPr bwMode="auto">
          <a:xfrm>
            <a:off x="6983792" y="4848043"/>
            <a:ext cx="1483743" cy="16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5827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3800</TotalTime>
  <Words>842</Words>
  <Application>Microsoft Office PowerPoint</Application>
  <PresentationFormat>A4 Paper (210x297 mm)</PresentationFormat>
  <Paragraphs>263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Sassoon Penpals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Pevensey and Westham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mcarter</dc:creator>
  <cp:lastModifiedBy>Sasha Nanuck</cp:lastModifiedBy>
  <cp:revision>445</cp:revision>
  <cp:lastPrinted>2023-04-27T15:07:32Z</cp:lastPrinted>
  <dcterms:created xsi:type="dcterms:W3CDTF">2021-01-16T16:53:53Z</dcterms:created>
  <dcterms:modified xsi:type="dcterms:W3CDTF">2024-06-28T12:28:31Z</dcterms:modified>
</cp:coreProperties>
</file>