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1" r:id="rId2"/>
    <p:sldId id="351" r:id="rId3"/>
    <p:sldId id="350" r:id="rId4"/>
    <p:sldId id="306" r:id="rId5"/>
    <p:sldId id="327" r:id="rId6"/>
    <p:sldId id="323" r:id="rId7"/>
    <p:sldId id="324" r:id="rId8"/>
    <p:sldId id="326" r:id="rId9"/>
    <p:sldId id="328" r:id="rId10"/>
    <p:sldId id="329" r:id="rId11"/>
    <p:sldId id="33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7" r:id="rId27"/>
    <p:sldId id="346" r:id="rId28"/>
    <p:sldId id="348" r:id="rId29"/>
  </p:sldIdLst>
  <p:sldSz cx="12801600" cy="9601200" type="A3"/>
  <p:notesSz cx="6870700" cy="100060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e Paramor" initials="LP" lastIdx="1" clrIdx="0">
    <p:extLst>
      <p:ext uri="{19B8F6BF-5375-455C-9EA6-DF929625EA0E}">
        <p15:presenceInfo xmlns:p15="http://schemas.microsoft.com/office/powerpoint/2012/main" userId="S::LParamor@pevenseyschool.org.uk::8250a3fd-bce8-4997-888d-95f026bf0f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8B"/>
    <a:srgbClr val="008000"/>
    <a:srgbClr val="0000FF"/>
    <a:srgbClr val="009900"/>
    <a:srgbClr val="FF0000"/>
    <a:srgbClr val="FFD5D5"/>
    <a:srgbClr val="FF5757"/>
    <a:srgbClr val="E5D3D6"/>
    <a:srgbClr val="F2E4B0"/>
    <a:srgbClr val="B9FF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snapToGrid="0">
      <p:cViewPr varScale="1">
        <p:scale>
          <a:sx n="82" d="100"/>
          <a:sy n="82" d="100"/>
        </p:scale>
        <p:origin x="19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407012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25347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36664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96862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2581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73373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0858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72238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55530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9792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13524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4">
                <a:lumMod val="60000"/>
                <a:lumOff val="40000"/>
              </a:schemeClr>
            </a:gs>
            <a:gs pos="53000">
              <a:schemeClr val="accent4">
                <a:lumMod val="60000"/>
                <a:lumOff val="40000"/>
              </a:schemeClr>
            </a:gs>
            <a:gs pos="0">
              <a:schemeClr val="accent4">
                <a:lumMod val="75000"/>
              </a:schemeClr>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1AB84D0-C077-41BA-A2FA-8D3C0F5C2E48}" type="datetimeFigureOut">
              <a:rPr lang="en-GB" smtClean="0"/>
              <a:t>05/05/2024</a:t>
            </a:fld>
            <a:endParaRPr lang="en-GB"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706AF2B-90F6-4A5A-BF2E-49DFD9A0E043}" type="slidenum">
              <a:rPr lang="en-GB" smtClean="0"/>
              <a:t>‹#›</a:t>
            </a:fld>
            <a:endParaRPr lang="en-GB" dirty="0"/>
          </a:p>
        </p:txBody>
      </p:sp>
    </p:spTree>
    <p:extLst>
      <p:ext uri="{BB962C8B-B14F-4D97-AF65-F5344CB8AC3E}">
        <p14:creationId xmlns:p14="http://schemas.microsoft.com/office/powerpoint/2010/main" val="2697942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ccessart.org.uk/exploring-the-world-through-mono-print/"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slide" Target="slide28.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www.accessart.org.uk/stick-transformation-project/"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slide" Target="slide28.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accessart.org.uk/gestural-drawing-with-charcoal/"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slide" Target="slide28.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hyperlink" Target="https://www.accessart.org.uk/telling-stories-through-making/"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slide" Target="slide28.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hyperlink" Target="https://www.accessart.org.uk/cloth-thread-paint/"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slide" Target="slide28.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accessart.org.uk/storytelling-through-drawing/"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slide" Target="slide28.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hyperlink" Target="https://www.accessart.org.uk/sculpture-and-structure/"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slide" Target="slide28.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hyperlink" Target="https://www.accessart.org.uk/exploring-pattern/"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slide" Target="slide28.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accessart.org.uk/typography-and-maps/"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slide" Target="slide28.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slide" Target="slide28.xml"/></Relationships>
</file>

<file path=ppt/slides/_rels/slide23.xml.rels><?xml version="1.0" encoding="UTF-8" standalone="yes"?>
<Relationships xmlns="http://schemas.openxmlformats.org/package/2006/relationships"><Relationship Id="rId3" Type="http://schemas.openxmlformats.org/officeDocument/2006/relationships/hyperlink" Target="https://www.accessart.org.uk/fashion/"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slide" Target="slide28.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slide" Target="slide28.xml"/></Relationships>
</file>

<file path=ppt/slides/_rels/slide26.xml.rels><?xml version="1.0" encoding="UTF-8" standalone="yes"?>
<Relationships xmlns="http://schemas.openxmlformats.org/package/2006/relationships"><Relationship Id="rId3" Type="http://schemas.openxmlformats.org/officeDocument/2006/relationships/hyperlink" Target="https://www.accessart.org.uk/identity/"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slide" Target="slide28.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hyperlink" Target="https://www.accessart.org.uk/shadow-puppets/"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slide" Target="slide28.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artforkidshub.com/" TargetMode="External"/><Relationship Id="rId7" Type="http://schemas.openxmlformats.org/officeDocument/2006/relationships/slide" Target="slide28.xml"/><Relationship Id="rId2" Type="http://schemas.openxmlformats.org/officeDocument/2006/relationships/hyperlink" Target="https://artfulparent.com/kids-arts-crafts-activities-500-fun-artful-things-kids/" TargetMode="External"/><Relationship Id="rId1" Type="http://schemas.openxmlformats.org/officeDocument/2006/relationships/slideLayout" Target="../slideLayouts/slideLayout1.xml"/><Relationship Id="rId6" Type="http://schemas.openxmlformats.org/officeDocument/2006/relationships/hyperlink" Target="https://www.bbc.co.uk/bitesize/subjects/z8tnvcw" TargetMode="External"/><Relationship Id="rId5" Type="http://schemas.openxmlformats.org/officeDocument/2006/relationships/hyperlink" Target="https://www.tate.org.uk/kids?gclid=EAIaIQobChMIu8WF6J_C6QIVVeDtCh04qwjXEAAYAiAAEgKMGPD_BwE" TargetMode="External"/><Relationship Id="rId4" Type="http://schemas.openxmlformats.org/officeDocument/2006/relationships/hyperlink" Target="http://www.landartforkids.com/"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www.accessart.org.uk/spiral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www.accessart.org.uk/exploring-watercolour-pathway/"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www.accessart.org.uk/pathway-making-birds/"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accessart.org.uk/explore-draw/"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slide" Target="slide28.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10705" y="1702329"/>
            <a:ext cx="9180188" cy="280076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8800" b="1">
                <a:latin typeface="Sassoon Penpals" panose="02000400000000000000" pitchFamily="50" charset="0"/>
              </a:rPr>
              <a:t>Progression in</a:t>
            </a:r>
          </a:p>
          <a:p>
            <a:pPr algn="ctr"/>
            <a:r>
              <a:rPr lang="en-GB" sz="8800" b="1">
                <a:latin typeface="Sassoon Penpals" panose="02000400000000000000" pitchFamily="50" charset="0"/>
              </a:rPr>
              <a:t>Art </a:t>
            </a:r>
            <a:r>
              <a:rPr lang="en-GB" sz="8800" b="1" dirty="0">
                <a:latin typeface="Sassoon Penpals" panose="02000400000000000000" pitchFamily="50" charset="0"/>
              </a:rPr>
              <a:t>and Design</a:t>
            </a:r>
          </a:p>
        </p:txBody>
      </p:sp>
      <p:pic>
        <p:nvPicPr>
          <p:cNvPr id="4" name="Picture 3">
            <a:extLst>
              <a:ext uri="{FF2B5EF4-FFF2-40B4-BE49-F238E27FC236}">
                <a16:creationId xmlns:a16="http://schemas.microsoft.com/office/drawing/2014/main" id="{BEB49460-B6BF-4C96-9C0D-539D56C614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676243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882468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 Exploring the World through Mono Print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864301"/>
            <a:ext cx="4029899" cy="586474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GB" sz="1400" b="1" dirty="0">
                <a:solidFill>
                  <a:schemeClr val="tx1"/>
                </a:solidFill>
                <a:latin typeface="Sassoon Penpals" panose="02000400000000000000" pitchFamily="50" charset="0"/>
              </a:rPr>
              <a:t>Sketchbooks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Continue to build understanding that sketchbooks are places for personal experimentation.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that the way each persons’ sketchbook looks is unique to them. </a:t>
            </a:r>
          </a:p>
          <a:p>
            <a:pPr>
              <a:spcAft>
                <a:spcPts val="600"/>
              </a:spcAft>
            </a:pPr>
            <a:r>
              <a:rPr lang="en-GB" sz="1400" b="1" dirty="0">
                <a:solidFill>
                  <a:schemeClr val="tx1"/>
                </a:solidFill>
                <a:latin typeface="Sassoon Penpals" panose="02000400000000000000" pitchFamily="50" charset="0"/>
              </a:rPr>
              <a:t>Printmaking</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mono prints or mono types are prints made by drawing through an inked surface, transferring the marks on to another sheet. </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artists take their inspiration from around them, collecting and transforming.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Understand that in art we can  experiment and discover things for ourselves.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Look at the work of a printmaker, an architect, and artists and learn to dissect their work to help build understanding. Understand how the artists experience feeds into their work.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we may all have different responses in terms of our thoughts and the things we make. That we may share similarities. Understand all responses are valid. </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821069"/>
            <a:ext cx="4029898" cy="80884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the qualities of different media. Understand that the way each persons’ sketchbook looks is unique to them.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close observational drawings of small objects, drawn to scale, working slowly, developing mark making.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visual notes about artists studied. </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Printmaking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Transfer the skills learnt in drawing and sketchbooks to mono print by making monoprints using carbon copy paper (and or oil pastel prints), exploring the qualities of line. </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and differences.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Document work using still image (photography) or by making a drawing of the work. </a:t>
            </a:r>
            <a:endPar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1112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GB" sz="1400" b="1" dirty="0">
                <a:solidFill>
                  <a:schemeClr val="tx1"/>
                </a:solidFill>
                <a:latin typeface="Sassoon Penpals" panose="02000400000000000000" pitchFamily="50" charset="0"/>
              </a:rPr>
              <a:t>Control the types of marks made and explore tone, patterns, shape and space with a range of media.</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err="1">
                <a:solidFill>
                  <a:schemeClr val="tx1"/>
                </a:solidFill>
                <a:latin typeface="Sassoon Penpals" panose="02000400000000000000" pitchFamily="50" charset="0"/>
              </a:rPr>
              <a:t>nderstand</a:t>
            </a:r>
            <a:r>
              <a:rPr lang="en-GB" sz="1400" dirty="0">
                <a:solidFill>
                  <a:schemeClr val="tx1"/>
                </a:solidFill>
                <a:latin typeface="Sassoon Penpals" panose="02000400000000000000" pitchFamily="50" charset="0"/>
              </a:rPr>
              <a:t> that a variety of colours can be mixed to make different colours, shades and tones. </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drawing to develop and share ideas.</a:t>
            </a:r>
          </a:p>
          <a:p>
            <a:pPr marL="285750" indent="-285750">
              <a:spcAft>
                <a:spcPts val="600"/>
              </a:spcAft>
              <a:buFontTx/>
              <a:buChar char="-"/>
            </a:pPr>
            <a:r>
              <a:rPr lang="en-GB" sz="1400" b="1" dirty="0">
                <a:solidFill>
                  <a:schemeClr val="tx1"/>
                </a:solidFill>
                <a:latin typeface="Sassoon Penpals" panose="02000400000000000000" pitchFamily="50" charset="0"/>
              </a:rPr>
              <a:t>Identify that different forms or creative works are made by artists, craftspeople and designers from all cultures and backgrounds.</a:t>
            </a:r>
          </a:p>
          <a:p>
            <a:pPr marL="285750" indent="-285750">
              <a:spcAft>
                <a:spcPts val="600"/>
              </a:spcAft>
              <a:buFontTx/>
              <a:buChar char="-"/>
            </a:pPr>
            <a:r>
              <a:rPr lang="en-US" sz="1400" b="1" dirty="0">
                <a:solidFill>
                  <a:schemeClr val="tx1"/>
                </a:solidFill>
                <a:latin typeface="Sassoon Penpals" panose="02000400000000000000" pitchFamily="50" charset="0"/>
              </a:rPr>
              <a:t>E</a:t>
            </a:r>
            <a:r>
              <a:rPr lang="en-GB" sz="1400" b="1" dirty="0" err="1">
                <a:solidFill>
                  <a:schemeClr val="tx1"/>
                </a:solidFill>
                <a:latin typeface="Sassoon Penpals" panose="02000400000000000000" pitchFamily="50" charset="0"/>
              </a:rPr>
              <a:t>xperiment</a:t>
            </a:r>
            <a:r>
              <a:rPr lang="en-GB" sz="1400" b="1" dirty="0">
                <a:solidFill>
                  <a:schemeClr val="tx1"/>
                </a:solidFill>
                <a:latin typeface="Sassoon Penpals" panose="02000400000000000000" pitchFamily="50" charset="0"/>
              </a:rPr>
              <a:t> with different media.</a:t>
            </a:r>
          </a:p>
          <a:p>
            <a:pPr marL="285750" indent="-285750">
              <a:spcAft>
                <a:spcPts val="600"/>
              </a:spcAft>
              <a:buFontTx/>
              <a:buChar char="-"/>
            </a:pPr>
            <a:r>
              <a:rPr lang="en-US" sz="1400" dirty="0">
                <a:solidFill>
                  <a:schemeClr val="tx1"/>
                </a:solidFill>
                <a:latin typeface="Sassoon Penpals" panose="02000400000000000000" pitchFamily="50" charset="0"/>
              </a:rPr>
              <a:t>Be able to transform objects into sculpture.</a:t>
            </a: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3"/>
              </a:rPr>
              <a:t>https://www.accessart.org.uk/exploring-the-world-through-mono-print/</a:t>
            </a:r>
            <a:endParaRPr lang="en-GB" sz="2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00519" y="166723"/>
            <a:ext cx="749741" cy="757238"/>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4443D58D-CAB9-40CC-AFF1-4816DCC00A32}"/>
              </a:ext>
            </a:extLst>
          </p:cNvPr>
          <p:cNvSpPr/>
          <p:nvPr/>
        </p:nvSpPr>
        <p:spPr>
          <a:xfrm>
            <a:off x="8573841" y="5257474"/>
            <a:ext cx="4010205" cy="2544633"/>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E5D18098-0848-4756-BFD8-E0AFC19EE67A}"/>
              </a:ext>
            </a:extLst>
          </p:cNvPr>
          <p:cNvSpPr/>
          <p:nvPr/>
        </p:nvSpPr>
        <p:spPr>
          <a:xfrm>
            <a:off x="184583" y="6963508"/>
            <a:ext cx="4016502" cy="246099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1</a:t>
            </a:r>
          </a:p>
          <a:p>
            <a:pPr marL="285750" indent="-285750">
              <a:spcAft>
                <a:spcPts val="600"/>
              </a:spcAft>
              <a:buFontTx/>
              <a:buChar char="-"/>
            </a:pPr>
            <a:r>
              <a:rPr lang="en-US" sz="1400" dirty="0">
                <a:solidFill>
                  <a:schemeClr val="tx1"/>
                </a:solidFill>
                <a:latin typeface="Sassoon Penpals" panose="02000400000000000000" pitchFamily="50" charset="0"/>
              </a:rPr>
              <a:t>Explore the use of line, shape and </a:t>
            </a:r>
            <a:r>
              <a:rPr lang="en-US" sz="1400" dirty="0" err="1">
                <a:solidFill>
                  <a:schemeClr val="tx1"/>
                </a:solidFill>
                <a:latin typeface="Sassoon Penpals" panose="02000400000000000000" pitchFamily="50" charset="0"/>
              </a:rPr>
              <a:t>colour</a:t>
            </a:r>
            <a:r>
              <a:rPr lang="en-US" sz="1400" dirty="0">
                <a:solidFill>
                  <a:schemeClr val="tx1"/>
                </a:solidFill>
                <a:latin typeface="Sassoon Penpals" panose="02000400000000000000" pitchFamily="50" charset="0"/>
              </a:rPr>
              <a:t>.</a:t>
            </a:r>
          </a:p>
          <a:p>
            <a:pPr marL="285750" indent="-285750">
              <a:spcAft>
                <a:spcPts val="600"/>
              </a:spcAft>
              <a:buFontTx/>
              <a:buChar char="-"/>
            </a:pPr>
            <a:r>
              <a:rPr lang="en-GB" sz="1400" dirty="0">
                <a:solidFill>
                  <a:schemeClr val="tx1"/>
                </a:solidFill>
                <a:latin typeface="Sassoon Penpals" panose="02000400000000000000" pitchFamily="50" charset="0"/>
              </a:rPr>
              <a:t>Use a variety of tools and techniques including the use of different brush sizes and types.</a:t>
            </a:r>
          </a:p>
          <a:p>
            <a:pPr marL="285750" indent="-285750">
              <a:spcAft>
                <a:spcPts val="600"/>
              </a:spcAft>
              <a:buFontTx/>
              <a:buChar char="-"/>
            </a:pPr>
            <a:r>
              <a:rPr lang="en-GB" sz="1400" dirty="0">
                <a:solidFill>
                  <a:schemeClr val="tx1"/>
                </a:solidFill>
                <a:latin typeface="Sassoon Penpals" panose="02000400000000000000" pitchFamily="50" charset="0"/>
              </a:rPr>
              <a:t>Shape and model materials for a purpose.</a:t>
            </a:r>
          </a:p>
          <a:p>
            <a:pPr marL="285750" indent="-285750">
              <a:spcAft>
                <a:spcPts val="600"/>
              </a:spcAft>
              <a:buFontTx/>
              <a:buChar char="-"/>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US" sz="1400" b="1" dirty="0">
              <a:solidFill>
                <a:schemeClr val="tx1"/>
              </a:solidFill>
              <a:latin typeface="Sassoon Penpals" panose="02000400000000000000" pitchFamily="50" charset="0"/>
            </a:endParaRPr>
          </a:p>
          <a:p>
            <a:pPr marL="285750" indent="-285750">
              <a:buFontTx/>
              <a:buChar char="-"/>
            </a:pPr>
            <a:endParaRPr lang="en-GB" sz="11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endParaRPr lang="en-GB" sz="1400" dirty="0">
              <a:solidFill>
                <a:schemeClr val="tx1"/>
              </a:solidFill>
              <a:latin typeface="Sassoon Penpals" panose="02000400000000000000" pitchFamily="50" charset="0"/>
            </a:endParaRPr>
          </a:p>
          <a:p>
            <a:endParaRPr lang="en-GB" sz="1400" dirty="0">
              <a:solidFill>
                <a:schemeClr val="tx1"/>
              </a:solidFill>
              <a:latin typeface="Sassoon Penpals" panose="02000400000000000000" pitchFamily="50" charset="0"/>
            </a:endParaRPr>
          </a:p>
          <a:p>
            <a:endParaRPr lang="en-GB" sz="140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93A46146-4A5F-484C-B36D-B9B836654D0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44546" y="6998677"/>
            <a:ext cx="651354" cy="504092"/>
          </a:xfrm>
          <a:prstGeom prst="rect">
            <a:avLst/>
          </a:prstGeom>
        </p:spPr>
      </p:pic>
    </p:spTree>
    <p:extLst>
      <p:ext uri="{BB962C8B-B14F-4D97-AF65-F5344CB8AC3E}">
        <p14:creationId xmlns:p14="http://schemas.microsoft.com/office/powerpoint/2010/main" val="113190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 Stick Transformation Project</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726834"/>
            <a:ext cx="4029899" cy="56952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GB" sz="1400" b="1" dirty="0">
                <a:solidFill>
                  <a:schemeClr val="tx1"/>
                </a:solidFill>
                <a:latin typeface="Sassoon Penpals" panose="02000400000000000000" pitchFamily="50" charset="0"/>
              </a:rPr>
              <a:t>Sketchbooks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Continue to build understanding that sketchbooks are places for personal experimentation.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that the way each persons’ sketchbook looks is unique to them. </a:t>
            </a:r>
          </a:p>
          <a:p>
            <a:pPr>
              <a:spcAft>
                <a:spcPts val="600"/>
              </a:spcAft>
            </a:pPr>
            <a:r>
              <a:rPr lang="en-GB" sz="1400" b="1" dirty="0">
                <a:solidFill>
                  <a:schemeClr val="tx1"/>
                </a:solidFill>
                <a:latin typeface="Sassoon Penpals" panose="02000400000000000000" pitchFamily="50" charset="0"/>
              </a:rPr>
              <a:t>Making</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when we make sculpture by adding materials it is called Construction. </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artists take their inspiration from around them, collecting and transforming.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Understand that in art we can  experiment and discover things for ourselves.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Look at the work of a printmaker, an architect, and artists and learn to dissect their work to help build understanding. Understand how the artists experience feeds into their work.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we may all have different responses in terms of our thoughts and the things we make. That we may share similarities. Understand all responses are valid. </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726833"/>
            <a:ext cx="4029898" cy="56952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Design through Making philosophy to playfully construct towards a loose brief.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Transform found objects into sculpture, using imagination and construction techniques including cutting, tying, sticking. Think about shape (2d), form (3d), texture, colour and structure. </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and differences.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Document work using still image (photography) or by making a drawing of the work. </a:t>
            </a:r>
            <a:endPar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395176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GB" sz="1400" dirty="0">
                <a:solidFill>
                  <a:schemeClr val="tx1"/>
                </a:solidFill>
                <a:latin typeface="Sassoon Penpals" panose="02000400000000000000" pitchFamily="50" charset="0"/>
              </a:rPr>
              <a:t>Control the types of marks made and explore tone, patterns, shape and space with a range of media.</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err="1">
                <a:solidFill>
                  <a:schemeClr val="tx1"/>
                </a:solidFill>
                <a:latin typeface="Sassoon Penpals" panose="02000400000000000000" pitchFamily="50" charset="0"/>
              </a:rPr>
              <a:t>nderstand</a:t>
            </a:r>
            <a:r>
              <a:rPr lang="en-GB" sz="1400" dirty="0">
                <a:solidFill>
                  <a:schemeClr val="tx1"/>
                </a:solidFill>
                <a:latin typeface="Sassoon Penpals" panose="02000400000000000000" pitchFamily="50" charset="0"/>
              </a:rPr>
              <a:t> that a variety of colours can be mixed to make different colours, shades and tones. </a:t>
            </a:r>
          </a:p>
          <a:p>
            <a:pPr marL="285750" indent="-285750">
              <a:spcAft>
                <a:spcPts val="600"/>
              </a:spcAft>
              <a:buFontTx/>
              <a:buChar char="-"/>
            </a:pPr>
            <a:r>
              <a:rPr lang="en-US" sz="1400" b="1" dirty="0">
                <a:solidFill>
                  <a:schemeClr val="tx1"/>
                </a:solidFill>
                <a:latin typeface="Sassoon Penpals" panose="02000400000000000000" pitchFamily="50" charset="0"/>
              </a:rPr>
              <a:t>U</a:t>
            </a:r>
            <a:r>
              <a:rPr lang="en-GB" sz="1400" b="1" dirty="0">
                <a:solidFill>
                  <a:schemeClr val="tx1"/>
                </a:solidFill>
                <a:latin typeface="Sassoon Penpals" panose="02000400000000000000" pitchFamily="50" charset="0"/>
              </a:rPr>
              <a:t>se drawing to develop and share ideas.</a:t>
            </a:r>
          </a:p>
          <a:p>
            <a:pPr marL="285750" indent="-285750">
              <a:spcAft>
                <a:spcPts val="600"/>
              </a:spcAft>
              <a:buFontTx/>
              <a:buChar char="-"/>
            </a:pPr>
            <a:r>
              <a:rPr lang="en-GB" sz="1400" b="1" dirty="0">
                <a:solidFill>
                  <a:schemeClr val="tx1"/>
                </a:solidFill>
                <a:latin typeface="Sassoon Penpals" panose="02000400000000000000" pitchFamily="50" charset="0"/>
              </a:rPr>
              <a:t>Identify that different forms or creative works are made by artists, craftspeople and designers from all cultures and backgrounds.</a:t>
            </a:r>
          </a:p>
          <a:p>
            <a:pPr marL="285750" indent="-285750">
              <a:spcAft>
                <a:spcPts val="600"/>
              </a:spcAft>
              <a:buFontTx/>
              <a:buChar char="-"/>
            </a:pPr>
            <a:r>
              <a:rPr lang="en-US" sz="1400" b="1" dirty="0">
                <a:solidFill>
                  <a:schemeClr val="tx1"/>
                </a:solidFill>
                <a:latin typeface="Sassoon Penpals" panose="02000400000000000000" pitchFamily="50" charset="0"/>
              </a:rPr>
              <a:t>E</a:t>
            </a:r>
            <a:r>
              <a:rPr lang="en-GB" sz="1400" b="1" dirty="0" err="1">
                <a:solidFill>
                  <a:schemeClr val="tx1"/>
                </a:solidFill>
                <a:latin typeface="Sassoon Penpals" panose="02000400000000000000" pitchFamily="50" charset="0"/>
              </a:rPr>
              <a:t>xperiment</a:t>
            </a:r>
            <a:r>
              <a:rPr lang="en-GB" sz="1400" b="1" dirty="0">
                <a:solidFill>
                  <a:schemeClr val="tx1"/>
                </a:solidFill>
                <a:latin typeface="Sassoon Penpals" panose="02000400000000000000" pitchFamily="50" charset="0"/>
              </a:rPr>
              <a:t> with different media.</a:t>
            </a:r>
          </a:p>
          <a:p>
            <a:pPr marL="285750" indent="-285750">
              <a:spcAft>
                <a:spcPts val="600"/>
              </a:spcAft>
              <a:buFontTx/>
              <a:buChar char="-"/>
            </a:pPr>
            <a:r>
              <a:rPr lang="en-US" sz="1400" b="1" dirty="0">
                <a:solidFill>
                  <a:schemeClr val="tx1"/>
                </a:solidFill>
                <a:latin typeface="Sassoon Penpals" panose="02000400000000000000" pitchFamily="50" charset="0"/>
              </a:rPr>
              <a:t>Be able to transform objects into sculpture.</a:t>
            </a: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3"/>
              </a:rPr>
              <a:t>https://www.accessart.org.uk/stick-transformation-project/</a:t>
            </a:r>
            <a:endParaRPr lang="en-GB" sz="1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00519" y="166723"/>
            <a:ext cx="749741" cy="757238"/>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FC5864DA-31BE-49D0-8F96-3F26E1148BEA}"/>
              </a:ext>
            </a:extLst>
          </p:cNvPr>
          <p:cNvSpPr/>
          <p:nvPr/>
        </p:nvSpPr>
        <p:spPr>
          <a:xfrm>
            <a:off x="8587119" y="5161407"/>
            <a:ext cx="4010205" cy="2544633"/>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8EF02DD4-4184-4F7D-A378-884719D972B3}"/>
              </a:ext>
            </a:extLst>
          </p:cNvPr>
          <p:cNvSpPr/>
          <p:nvPr/>
        </p:nvSpPr>
        <p:spPr>
          <a:xfrm>
            <a:off x="184583" y="6576646"/>
            <a:ext cx="4016502" cy="284785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1</a:t>
            </a:r>
          </a:p>
          <a:p>
            <a:pPr marL="285750" indent="-285750">
              <a:spcAft>
                <a:spcPts val="600"/>
              </a:spcAft>
              <a:buFontTx/>
              <a:buChar char="-"/>
            </a:pPr>
            <a:r>
              <a:rPr lang="en-US" sz="1400" dirty="0">
                <a:solidFill>
                  <a:schemeClr val="tx1"/>
                </a:solidFill>
                <a:latin typeface="Sassoon Penpals" panose="02000400000000000000" pitchFamily="50" charset="0"/>
              </a:rPr>
              <a:t>Explore the use of line, shape and </a:t>
            </a:r>
            <a:r>
              <a:rPr lang="en-US" sz="1400" dirty="0" err="1">
                <a:solidFill>
                  <a:schemeClr val="tx1"/>
                </a:solidFill>
                <a:latin typeface="Sassoon Penpals" panose="02000400000000000000" pitchFamily="50" charset="0"/>
              </a:rPr>
              <a:t>colour</a:t>
            </a:r>
            <a:r>
              <a:rPr lang="en-US" sz="1400" dirty="0">
                <a:solidFill>
                  <a:schemeClr val="tx1"/>
                </a:solidFill>
                <a:latin typeface="Sassoon Penpals" panose="02000400000000000000" pitchFamily="50" charset="0"/>
              </a:rPr>
              <a:t>.</a:t>
            </a:r>
          </a:p>
          <a:p>
            <a:pPr marL="285750" indent="-285750">
              <a:spcAft>
                <a:spcPts val="600"/>
              </a:spcAft>
              <a:buFontTx/>
              <a:buChar char="-"/>
            </a:pPr>
            <a:r>
              <a:rPr lang="en-GB" sz="1400" dirty="0">
                <a:solidFill>
                  <a:schemeClr val="tx1"/>
                </a:solidFill>
                <a:latin typeface="Sassoon Penpals" panose="02000400000000000000" pitchFamily="50" charset="0"/>
              </a:rPr>
              <a:t>Understand the difference and relationship between 2D and 3D.</a:t>
            </a:r>
          </a:p>
          <a:p>
            <a:pPr marL="285750" indent="-285750">
              <a:spcAft>
                <a:spcPts val="600"/>
              </a:spcAft>
              <a:buFontTx/>
              <a:buChar char="-"/>
            </a:pPr>
            <a:r>
              <a:rPr lang="en-GB" sz="1400" dirty="0">
                <a:solidFill>
                  <a:schemeClr val="tx1"/>
                </a:solidFill>
                <a:latin typeface="Sassoon Penpals" panose="02000400000000000000" pitchFamily="50" charset="0"/>
              </a:rPr>
              <a:t>Shape and model materials for a purpose.</a:t>
            </a:r>
          </a:p>
        </p:txBody>
      </p:sp>
      <p:pic>
        <p:nvPicPr>
          <p:cNvPr id="15" name="Picture 14">
            <a:extLst>
              <a:ext uri="{FF2B5EF4-FFF2-40B4-BE49-F238E27FC236}">
                <a16:creationId xmlns:a16="http://schemas.microsoft.com/office/drawing/2014/main" id="{097E2978-4769-4B2C-8624-EF21E9DA9BB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17631" y="6681479"/>
            <a:ext cx="651354" cy="504092"/>
          </a:xfrm>
          <a:prstGeom prst="rect">
            <a:avLst/>
          </a:prstGeom>
        </p:spPr>
      </p:pic>
    </p:spTree>
    <p:extLst>
      <p:ext uri="{BB962C8B-B14F-4D97-AF65-F5344CB8AC3E}">
        <p14:creationId xmlns:p14="http://schemas.microsoft.com/office/powerpoint/2010/main" val="3623319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3</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434399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Gestural Drawing with Charcoal</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593675" cy="68051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Substantive Knowledge</a:t>
            </a:r>
          </a:p>
          <a:p>
            <a:pPr>
              <a:spcAft>
                <a:spcPts val="200"/>
              </a:spcAft>
            </a:pPr>
            <a:r>
              <a:rPr lang="en-GB" sz="1400" b="1" dirty="0">
                <a:solidFill>
                  <a:schemeClr val="tx1"/>
                </a:solidFill>
                <a:latin typeface="Sassoon Penpals" panose="02000400000000000000" pitchFamily="50" charset="0"/>
              </a:rPr>
              <a:t>Drawing</a:t>
            </a:r>
          </a:p>
          <a:p>
            <a:pPr marL="285750" indent="-285750">
              <a:spcAft>
                <a:spcPts val="200"/>
              </a:spcAft>
              <a:buFont typeface="Arial" panose="020B0604020202020204" pitchFamily="34" charset="0"/>
              <a:buChar char="•"/>
            </a:pPr>
            <a:r>
              <a:rPr lang="en-GB" sz="1400" dirty="0">
                <a:solidFill>
                  <a:srgbClr val="FF0000"/>
                </a:solidFill>
                <a:latin typeface="Sassoon Penpals" panose="02000400000000000000" pitchFamily="50" charset="0"/>
              </a:rPr>
              <a:t>Understand that charcoal is a drawing medium that lends itself to loose, gestural marks made on a larger scale.</a:t>
            </a:r>
          </a:p>
          <a:p>
            <a:pPr marL="285750" indent="-285750">
              <a:spcAft>
                <a:spcPts val="200"/>
              </a:spcAft>
              <a:buFont typeface="Arial" panose="020B0604020202020204" pitchFamily="34" charset="0"/>
              <a:buChar char="•"/>
            </a:pPr>
            <a:r>
              <a:rPr lang="en-GB" sz="1400" dirty="0">
                <a:solidFill>
                  <a:srgbClr val="FF0000"/>
                </a:solidFill>
                <a:latin typeface="Sassoon Penpals" panose="02000400000000000000" pitchFamily="50" charset="0"/>
              </a:rPr>
              <a:t>Understand charcoal and earth pigment were our first drawing tools as humans.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Know that Chiaroscuro means “light/dark” and we can use the concept to explore tone in drawings.</a:t>
            </a:r>
          </a:p>
          <a:p>
            <a:pPr>
              <a:spcAft>
                <a:spcPts val="200"/>
              </a:spcAft>
            </a:pPr>
            <a:r>
              <a:rPr lang="en-GB" sz="1400" b="1" dirty="0">
                <a:solidFill>
                  <a:schemeClr val="tx1"/>
                </a:solidFill>
                <a:latin typeface="Sassoon Penpals" panose="02000400000000000000" pitchFamily="50" charset="0"/>
              </a:rPr>
              <a:t>Sketchbooks</a:t>
            </a:r>
          </a:p>
          <a:p>
            <a:pPr marL="285750" indent="-285750">
              <a:spcAft>
                <a:spcPts val="200"/>
              </a:spcAft>
              <a:buFont typeface="Arial" panose="020B0604020202020204" pitchFamily="34" charset="0"/>
              <a:buChar char="•"/>
            </a:pPr>
            <a:r>
              <a:rPr lang="en-GB" sz="1400" dirty="0">
                <a:solidFill>
                  <a:srgbClr val="FF0000"/>
                </a:solidFill>
                <a:latin typeface="Sassoon Penpals" panose="02000400000000000000" pitchFamily="50" charset="0"/>
              </a:rPr>
              <a:t>Continue to build understanding that sketchbooks are places for personal experimentation.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Understand that the way each persons’ sketchbook looks is unique to them. </a:t>
            </a:r>
          </a:p>
          <a:p>
            <a:pPr>
              <a:spcAft>
                <a:spcPts val="2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visual artists look to other artforms for inspiration.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Look at the work of an artist who uses gestural marks which convey movement, illustrators and makers who take inspiration from literature, painters who also use textiles and artists who animate their work.</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artists often collaborate on projects, bringing different skills together.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Deconstruct and discuss an original artwork, using the sketchbooks to make visual notes to nurture pupils own creative response to the work.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we may all have different responses in terms of our thoughts and the things we make. That we may share similarities. Understand all responses are valid</a:t>
            </a: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947137" y="1066799"/>
            <a:ext cx="3478459" cy="83576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Drawing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marks using charcoal using hands as tools. Explore qualities of mark available using charcoal.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charcoal drawings which explore Chiaroscuro and which explore narrative/drama through lighting/shadow (link to drama).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Option to explore making gestural drawings with charcoal using the whole body (link to dance).</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the qualities of charcoal.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visual notes using a variety of media using the “Show Me What You See” technique when looking at other artists work to help consolidate learning and make the experience your own.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mark making skills. </a:t>
            </a:r>
          </a:p>
          <a:p>
            <a:pPr>
              <a:spcAft>
                <a:spcPts val="2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 I didn’t understand… it reminded me of…”).</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 I would have liked… next time I might...). 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 collaboratively to present outcomes to others where appropriate. Present as a team.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and differences. Listen to feedback about your own work and respond.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Document work using still image (photography) or by making a drawing of the work. </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2203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Use charcoal to create a range of marks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Show light and dark in their drawings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Use their sketchbooks for personal experimentation and development as well as knowing that everyone’s sketchbook is unique to them</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a range of artforms for inspiration for their own work</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Create sculptures by modelling (adding parts)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Create still life drawing and paintings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paint on fabric and combine with sewing to create line and texture</a:t>
            </a:r>
          </a:p>
          <a:p>
            <a:pPr marL="285750" lvl="0" indent="-285750">
              <a:spcAft>
                <a:spcPts val="600"/>
              </a:spcAft>
              <a:buFont typeface="Arial" panose="020B0604020202020204" pitchFamily="34" charset="0"/>
              <a:buChar char="•"/>
            </a:pPr>
            <a:endParaRPr lang="en-GB" sz="1400" dirty="0">
              <a:solidFill>
                <a:prstClr val="black"/>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3"/>
              </a:rPr>
              <a:t>https://www.accessart.org.uk/gestural-drawing-with-charcoal/</a:t>
            </a:r>
            <a:endParaRPr lang="en-GB" sz="1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12243"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D4507087-A536-413C-BC77-A69AE57F0ECF}"/>
              </a:ext>
            </a:extLst>
          </p:cNvPr>
          <p:cNvSpPr/>
          <p:nvPr/>
        </p:nvSpPr>
        <p:spPr>
          <a:xfrm>
            <a:off x="8587119" y="5498123"/>
            <a:ext cx="4010205" cy="228672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0CFC9D24-9881-4F3F-AF23-86BB05515A4C}"/>
              </a:ext>
            </a:extLst>
          </p:cNvPr>
          <p:cNvSpPr/>
          <p:nvPr/>
        </p:nvSpPr>
        <p:spPr>
          <a:xfrm>
            <a:off x="184583" y="7959969"/>
            <a:ext cx="4593674" cy="146453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2</a:t>
            </a:r>
          </a:p>
          <a:p>
            <a:pPr marL="285750" indent="-285750">
              <a:spcAft>
                <a:spcPts val="600"/>
              </a:spcAft>
              <a:buFontTx/>
              <a:buChar char="-"/>
            </a:pPr>
            <a:r>
              <a:rPr lang="en-GB" sz="1400" dirty="0">
                <a:solidFill>
                  <a:schemeClr val="tx1"/>
                </a:solidFill>
                <a:latin typeface="Sassoon Penpals" panose="02000400000000000000" pitchFamily="50" charset="0"/>
              </a:rPr>
              <a:t>Control the types of marks made and explore tone, patterns, shape and space with a range of media.</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drawing to develop and share ideas.</a:t>
            </a:r>
          </a:p>
          <a:p>
            <a:pPr marL="285750" indent="-285750">
              <a:spcAft>
                <a:spcPts val="600"/>
              </a:spcAft>
              <a:buFontTx/>
              <a:buChar char="-"/>
            </a:pPr>
            <a:endParaRPr lang="en-GB" sz="1400" b="1"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BB27D144-6ADA-4167-8A51-1F968E3BE97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41153" y="7983416"/>
            <a:ext cx="651354" cy="504092"/>
          </a:xfrm>
          <a:prstGeom prst="rect">
            <a:avLst/>
          </a:prstGeom>
        </p:spPr>
      </p:pic>
    </p:spTree>
    <p:extLst>
      <p:ext uri="{BB962C8B-B14F-4D97-AF65-F5344CB8AC3E}">
        <p14:creationId xmlns:p14="http://schemas.microsoft.com/office/powerpoint/2010/main" val="1912405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28188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Telling Stories Through Drawing and Making</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821069"/>
            <a:ext cx="4874415" cy="693905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rgbClr val="7030A0"/>
                </a:solidFill>
                <a:latin typeface="Sassoon Penpals" panose="02000400000000000000" pitchFamily="50" charset="0"/>
              </a:rPr>
              <a:t>Substantive Knowledge</a:t>
            </a:r>
          </a:p>
          <a:p>
            <a:pPr>
              <a:spcAft>
                <a:spcPts val="200"/>
              </a:spcAft>
            </a:pPr>
            <a:r>
              <a:rPr lang="en-GB" sz="1400" b="1" dirty="0">
                <a:solidFill>
                  <a:schemeClr val="tx1"/>
                </a:solidFill>
                <a:latin typeface="Sassoon Penpals" panose="02000400000000000000" pitchFamily="50" charset="0"/>
              </a:rPr>
              <a:t>Sketchbooks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Continue to build understanding that sketchbooks are places for personal experimentation.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Understand that the way each persons’ sketchbook looks is unique to them. </a:t>
            </a:r>
          </a:p>
          <a:p>
            <a:pPr>
              <a:spcAft>
                <a:spcPts val="200"/>
              </a:spcAft>
            </a:pPr>
            <a:r>
              <a:rPr lang="en-GB" sz="1400" b="1" dirty="0">
                <a:solidFill>
                  <a:schemeClr val="tx1"/>
                </a:solidFill>
                <a:latin typeface="Sassoon Penpals" panose="02000400000000000000" pitchFamily="50" charset="0"/>
              </a:rPr>
              <a:t>Painting</a:t>
            </a:r>
          </a:p>
          <a:p>
            <a:pPr marL="285750" indent="-285750">
              <a:spcAft>
                <a:spcPts val="200"/>
              </a:spcAft>
              <a:buFont typeface="Arial" panose="020B0604020202020204" pitchFamily="34" charset="0"/>
              <a:buChar char="•"/>
            </a:pPr>
            <a:r>
              <a:rPr lang="en-GB" sz="1400" dirty="0">
                <a:solidFill>
                  <a:srgbClr val="FF0000"/>
                </a:solidFill>
                <a:latin typeface="Sassoon Penpals" panose="02000400000000000000" pitchFamily="50" charset="0"/>
              </a:rPr>
              <a:t>Understand that we can create imagery using natural pigments and light. </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that many makers use other artforms as inspiration, such as literature, film, drama or music.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Understand that when we make sculpture by moulding with our fingers it is called modelling (an additive process).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That clay and Modroc are soft materials which finally dry/set hard.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An armature is an interior framework which support a sculpture. </a:t>
            </a:r>
            <a:endPar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2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visual artists look to other artforms for inspiration.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Look at the work of an artist who uses gestural marks which convey movement, illustrators and makers who take inspiration from literature, painters who also use textiles and artists who animate their work.</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artists often collaborate on projects, bringing different skills together.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Deconstruct and discuss an original artwork, using the sketchbooks to make visual notes to nurture pupils own creative response to the work.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we may all have different responses in terms of our thoughts and the things we make. That we may share similarities. Understand all responses are valid</a:t>
            </a: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5240215" y="821069"/>
            <a:ext cx="3185382" cy="834637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visual notes using a variety of media using the “Show Me What You See” technique when looking at other artists work to help consolidate learning and make the experience your own.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mark making skills. </a:t>
            </a:r>
          </a:p>
          <a:p>
            <a:pPr marR="0" lvl="0" algn="l" defTabSz="457200" rtl="0" eaLnBrk="1" fontAlgn="auto" latinLnBrk="0" hangingPunct="1">
              <a:lnSpc>
                <a:spcPct val="100000"/>
              </a:lnSpc>
              <a:spcBef>
                <a:spcPts val="0"/>
              </a:spcBef>
              <a:spcAft>
                <a:spcPts val="200"/>
              </a:spcAft>
              <a:buClrTx/>
              <a:buSzTx/>
              <a:tabLst/>
              <a:defRPr/>
            </a:pPr>
            <a:r>
              <a:rPr lang="en-GB" sz="1400" b="1" dirty="0">
                <a:solidFill>
                  <a:prstClr val="black"/>
                </a:solidFill>
                <a:latin typeface="Sassoon Penpals" panose="02000400000000000000" pitchFamily="50" charset="0"/>
              </a:rPr>
              <a:t>Painting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paint, mixing colours, to complete the sculpture inspired by literature </a:t>
            </a:r>
          </a:p>
          <a:p>
            <a:pPr marR="0" lvl="0" algn="l" defTabSz="457200" rtl="0" eaLnBrk="1" fontAlgn="auto" latinLnBrk="0" hangingPunct="1">
              <a:lnSpc>
                <a:spcPct val="100000"/>
              </a:lnSpc>
              <a:spcBef>
                <a:spcPts val="0"/>
              </a:spcBef>
              <a:spcAft>
                <a:spcPts val="200"/>
              </a:spcAft>
              <a:buClrTx/>
              <a:buSzTx/>
              <a:tabLst/>
              <a:defRPr/>
            </a:pPr>
            <a:r>
              <a:rPr lang="en-GB" sz="1400" b="1" dirty="0">
                <a:solidFill>
                  <a:prstClr val="black"/>
                </a:solidFill>
                <a:latin typeface="Sassoon Penpals" panose="02000400000000000000" pitchFamily="50" charset="0"/>
              </a:rPr>
              <a:t>Making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Modroc or air dry clay to model characters inspired by literature. Consider form, texture, character, structure.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an armature to support the sculpture. </a:t>
            </a:r>
            <a:endPar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2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 I didn’t understand… it reminded me of…”).</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 I would have liked… next time I might...). 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 collaboratively to present outcomes to others where appropriate. Present as a team.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and differences. Listen to feedback about your own work and respond.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Document work using still image (photography) or by making a drawing of the work. </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06815" y="1098699"/>
            <a:ext cx="4029898" cy="42992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charcoal to create a range of marks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light and dark in their drawings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Use their sketchbooks for personal experimentation and development as well as knowing that everyone’s sketchbook is unique to them</a:t>
            </a:r>
          </a:p>
          <a:p>
            <a:pPr marL="285750" lvl="0" indent="-285750">
              <a:spcAft>
                <a:spcPts val="600"/>
              </a:spcAft>
              <a:buFont typeface="Arial" panose="020B0604020202020204" pitchFamily="34" charset="0"/>
              <a:buChar char="•"/>
            </a:pPr>
            <a:r>
              <a:rPr lang="en-GB" sz="1400" b="1" dirty="0">
                <a:solidFill>
                  <a:prstClr val="black"/>
                </a:solidFill>
                <a:latin typeface="Sassoon Penpals" panose="02000400000000000000" pitchFamily="50" charset="0"/>
              </a:rPr>
              <a:t>Use a range of artforms for inspiration for their own work</a:t>
            </a:r>
          </a:p>
          <a:p>
            <a:pPr marL="285750" lvl="0" indent="-285750">
              <a:spcAft>
                <a:spcPts val="600"/>
              </a:spcAft>
              <a:buFont typeface="Arial" panose="020B0604020202020204" pitchFamily="34" charset="0"/>
              <a:buChar char="•"/>
            </a:pPr>
            <a:r>
              <a:rPr lang="en-GB" sz="1400" b="1" dirty="0">
                <a:solidFill>
                  <a:prstClr val="black"/>
                </a:solidFill>
                <a:latin typeface="Sassoon Penpals" panose="02000400000000000000" pitchFamily="50" charset="0"/>
              </a:rPr>
              <a:t>Create sculptures by modelling (adding parts)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Create still life drawing and paintings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paint on fabric and combine with sewing to create line and texture</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3"/>
              </a:rPr>
              <a:t>https://www.accessart.org.uk/telling-stories-through-making/</a:t>
            </a:r>
            <a:endParaRPr lang="en-GB" sz="1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12243"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7E843CC3-8F5B-4246-A17D-6029E117EBB3}"/>
              </a:ext>
            </a:extLst>
          </p:cNvPr>
          <p:cNvSpPr/>
          <p:nvPr/>
        </p:nvSpPr>
        <p:spPr>
          <a:xfrm>
            <a:off x="8594476" y="5509846"/>
            <a:ext cx="4010205" cy="225028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A9421691-DE8C-48AB-A391-8C270B30BD34}"/>
              </a:ext>
            </a:extLst>
          </p:cNvPr>
          <p:cNvSpPr/>
          <p:nvPr/>
        </p:nvSpPr>
        <p:spPr>
          <a:xfrm>
            <a:off x="184583" y="7959969"/>
            <a:ext cx="4874414" cy="146453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2</a:t>
            </a:r>
          </a:p>
          <a:p>
            <a:pPr marL="285750" indent="-285750">
              <a:spcAft>
                <a:spcPts val="600"/>
              </a:spcAft>
              <a:buFontTx/>
              <a:buChar char="-"/>
            </a:pPr>
            <a:r>
              <a:rPr lang="en-US" sz="1400" b="1" dirty="0">
                <a:solidFill>
                  <a:schemeClr val="tx1"/>
                </a:solidFill>
                <a:latin typeface="Sassoon Penpals" panose="02000400000000000000" pitchFamily="50" charset="0"/>
              </a:rPr>
              <a:t>U</a:t>
            </a:r>
            <a:r>
              <a:rPr lang="en-GB" sz="1400" b="1" dirty="0">
                <a:solidFill>
                  <a:schemeClr val="tx1"/>
                </a:solidFill>
                <a:latin typeface="Sassoon Penpals" panose="02000400000000000000" pitchFamily="50" charset="0"/>
              </a:rPr>
              <a:t>se drawing to develop and share ideas.</a:t>
            </a:r>
          </a:p>
          <a:p>
            <a:pPr marL="285750" indent="-285750">
              <a:spcAft>
                <a:spcPts val="600"/>
              </a:spcAft>
              <a:buFontTx/>
              <a:buChar char="-"/>
            </a:pPr>
            <a:r>
              <a:rPr lang="en-US" sz="1400" b="1" dirty="0">
                <a:solidFill>
                  <a:schemeClr val="tx1"/>
                </a:solidFill>
                <a:latin typeface="Sassoon Penpals" panose="02000400000000000000" pitchFamily="50" charset="0"/>
              </a:rPr>
              <a:t>E</a:t>
            </a:r>
            <a:r>
              <a:rPr lang="en-GB" sz="1400" b="1" dirty="0" err="1">
                <a:solidFill>
                  <a:schemeClr val="tx1"/>
                </a:solidFill>
                <a:latin typeface="Sassoon Penpals" panose="02000400000000000000" pitchFamily="50" charset="0"/>
              </a:rPr>
              <a:t>xperiment</a:t>
            </a:r>
            <a:r>
              <a:rPr lang="en-GB" sz="1400" b="1" dirty="0">
                <a:solidFill>
                  <a:schemeClr val="tx1"/>
                </a:solidFill>
                <a:latin typeface="Sassoon Penpals" panose="02000400000000000000" pitchFamily="50" charset="0"/>
              </a:rPr>
              <a:t> with different media.</a:t>
            </a:r>
          </a:p>
          <a:p>
            <a:pPr marL="285750" indent="-285750">
              <a:spcAft>
                <a:spcPts val="600"/>
              </a:spcAft>
              <a:buFontTx/>
              <a:buChar char="-"/>
            </a:pPr>
            <a:r>
              <a:rPr lang="en-US" sz="1400" b="1" dirty="0">
                <a:solidFill>
                  <a:schemeClr val="tx1"/>
                </a:solidFill>
                <a:latin typeface="Sassoon Penpals" panose="02000400000000000000" pitchFamily="50" charset="0"/>
              </a:rPr>
              <a:t>Be able to transform objects into sculpture.</a:t>
            </a: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4AA85F60-4B6A-4002-B10A-CDB5C724FAB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146674" y="8042032"/>
            <a:ext cx="651354" cy="504092"/>
          </a:xfrm>
          <a:prstGeom prst="rect">
            <a:avLst/>
          </a:prstGeom>
        </p:spPr>
      </p:pic>
    </p:spTree>
    <p:extLst>
      <p:ext uri="{BB962C8B-B14F-4D97-AF65-F5344CB8AC3E}">
        <p14:creationId xmlns:p14="http://schemas.microsoft.com/office/powerpoint/2010/main" val="449074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28188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Cloth, Thread, Paint</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821070"/>
            <a:ext cx="4370937" cy="61541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300"/>
              </a:spcAft>
            </a:pPr>
            <a:r>
              <a:rPr lang="en-GB" sz="1400" b="1" dirty="0">
                <a:solidFill>
                  <a:schemeClr val="tx1"/>
                </a:solidFill>
                <a:latin typeface="Sassoon Penpals" panose="02000400000000000000" pitchFamily="50" charset="0"/>
              </a:rPr>
              <a:t>Sketchbooks</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Continue to build understanding that sketchbooks are places for personal experimentation. </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Understand that the way each persons’ sketchbook looks is unique to them. </a:t>
            </a:r>
          </a:p>
          <a:p>
            <a:pPr>
              <a:spcAft>
                <a:spcPts val="300"/>
              </a:spcAft>
            </a:pPr>
            <a:r>
              <a:rPr lang="en-GB" sz="1400" b="1" dirty="0">
                <a:solidFill>
                  <a:schemeClr val="tx1"/>
                </a:solidFill>
                <a:latin typeface="Sassoon Penpals" panose="02000400000000000000" pitchFamily="50" charset="0"/>
              </a:rPr>
              <a:t>Painting</a:t>
            </a:r>
          </a:p>
          <a:p>
            <a:pPr marL="285750" indent="-2857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Understand that paint acts differently on different surfaces. </a:t>
            </a:r>
          </a:p>
          <a:p>
            <a:pPr marL="285750" indent="-2857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Understand the concept of still life and landscape painting. </a:t>
            </a:r>
          </a:p>
          <a:p>
            <a:pPr>
              <a:spcAft>
                <a:spcPts val="3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visual artists look to other artforms for inspiration. </a:t>
            </a:r>
          </a:p>
          <a:p>
            <a:pPr marL="285750" marR="0" lvl="0" indent="-2857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Look at the work of an artist who uses gestural marks which convey movement, illustrators and makers who take inspiration from literature, painters who also use textiles and artists who animate their work.</a:t>
            </a:r>
          </a:p>
          <a:p>
            <a:pPr marL="285750" marR="0" lvl="0" indent="-2857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Understand artists often collaborate on projects, bringing different skills together.   </a:t>
            </a:r>
          </a:p>
          <a:p>
            <a:pPr marL="285750" marR="0" lvl="0" indent="-2857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Deconstruct and discuss an original artwork, using the sketchbooks to make visual notes to nurture pupils own creative response to the work. </a:t>
            </a:r>
          </a:p>
          <a:p>
            <a:pPr marL="285750" marR="0" lvl="0" indent="-2857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we may all have different responses in terms of our thoughts and the things we make. That we may share similarities. Understand all responses are valid</a:t>
            </a: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724399" y="821069"/>
            <a:ext cx="3701197" cy="834637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Drawing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mark making skills by deconstructing the work of artists. </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visual notes using a variety of media using the “Show Me What You See” technique when looking at other artists work to help consolidate learning and make the experience your own.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mark making skills. </a:t>
            </a:r>
          </a:p>
          <a:p>
            <a:pPr marR="0" lvl="0" algn="l" defTabSz="457200" rtl="0" eaLnBrk="1" fontAlgn="auto" latinLnBrk="0" hangingPunct="1">
              <a:lnSpc>
                <a:spcPct val="100000"/>
              </a:lnSpc>
              <a:spcBef>
                <a:spcPts val="0"/>
              </a:spcBef>
              <a:spcAft>
                <a:spcPts val="600"/>
              </a:spcAft>
              <a:buClrTx/>
              <a:buSzTx/>
              <a:tabLst/>
              <a:defRPr/>
            </a:pPr>
            <a:r>
              <a:rPr lang="en-GB" sz="1400" b="1" dirty="0">
                <a:solidFill>
                  <a:prstClr val="black"/>
                </a:solidFill>
                <a:latin typeface="Sassoon Penpals" panose="02000400000000000000" pitchFamily="50" charset="0"/>
              </a:rPr>
              <a:t>Painting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Continue to develop colour mixing skills.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painting over different surfaces, e.g. cloth, and transfer drawing mark making skills into thread, using stitch to draw over the painted fabric</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 I didn’t understand… it reminded me of…”).</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 I would have liked… next time I might...). 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 collaboratively to present outcomes to others where appropriate. Present as a team.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and differences. Listen to feedback about your own work and respond.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Document work using still image (photography) or by making a drawing of the work. </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33227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charcoal to create a range of marks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light and dark in their drawings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Use their sketchbooks for personal experimentation and development as well as knowing that everyone’s sketchbook is unique to them</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a range of artforms for inspiration for their own work</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Create sculptures by modelling (adding parts)</a:t>
            </a:r>
          </a:p>
          <a:p>
            <a:pPr marL="285750" lvl="0" indent="-285750">
              <a:spcAft>
                <a:spcPts val="600"/>
              </a:spcAft>
              <a:buFont typeface="Arial" panose="020B0604020202020204" pitchFamily="34" charset="0"/>
              <a:buChar char="•"/>
            </a:pPr>
            <a:r>
              <a:rPr lang="en-GB" sz="1400" b="1" dirty="0">
                <a:solidFill>
                  <a:prstClr val="black"/>
                </a:solidFill>
                <a:latin typeface="Sassoon Penpals" panose="02000400000000000000" pitchFamily="50" charset="0"/>
              </a:rPr>
              <a:t>Create still life drawing and paintings</a:t>
            </a:r>
          </a:p>
          <a:p>
            <a:pPr marL="285750" lvl="0" indent="-285750">
              <a:spcAft>
                <a:spcPts val="600"/>
              </a:spcAft>
              <a:buFont typeface="Arial" panose="020B0604020202020204" pitchFamily="34" charset="0"/>
              <a:buChar char="•"/>
            </a:pPr>
            <a:r>
              <a:rPr lang="en-GB" sz="1400" b="1" dirty="0">
                <a:solidFill>
                  <a:prstClr val="black"/>
                </a:solidFill>
                <a:latin typeface="Sassoon Penpals" panose="02000400000000000000" pitchFamily="50" charset="0"/>
              </a:rPr>
              <a:t>Use paint on fabric and combine with sewing to create line and texture</a:t>
            </a:r>
          </a:p>
          <a:p>
            <a:pPr marL="285750" lvl="0" indent="-285750">
              <a:spcAft>
                <a:spcPts val="600"/>
              </a:spcAft>
              <a:buFont typeface="Arial" panose="020B0604020202020204" pitchFamily="34" charset="0"/>
              <a:buChar char="•"/>
            </a:pPr>
            <a:endParaRPr lang="en-GB" sz="1400" dirty="0">
              <a:solidFill>
                <a:prstClr val="black"/>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3"/>
              </a:rPr>
              <a:t>https://www.accessart.org.uk/cloth-thread-paint/</a:t>
            </a:r>
            <a:endParaRPr lang="en-GB" sz="1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12243"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9B7E245B-C7DB-4554-8866-7035A00D3A71}"/>
              </a:ext>
            </a:extLst>
          </p:cNvPr>
          <p:cNvSpPr/>
          <p:nvPr/>
        </p:nvSpPr>
        <p:spPr>
          <a:xfrm>
            <a:off x="8587119" y="5521569"/>
            <a:ext cx="4010205" cy="222792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F574598A-6BAA-4CC1-9D2F-8F518C1B3222}"/>
              </a:ext>
            </a:extLst>
          </p:cNvPr>
          <p:cNvSpPr/>
          <p:nvPr/>
        </p:nvSpPr>
        <p:spPr>
          <a:xfrm>
            <a:off x="184583" y="7174524"/>
            <a:ext cx="4370936" cy="224997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2</a:t>
            </a:r>
          </a:p>
          <a:p>
            <a:pPr marL="285750" indent="-285750">
              <a:spcAft>
                <a:spcPts val="600"/>
              </a:spcAft>
              <a:buFontTx/>
              <a:buChar char="-"/>
            </a:pPr>
            <a:r>
              <a:rPr lang="en-GB" sz="1400" dirty="0">
                <a:solidFill>
                  <a:schemeClr val="tx1"/>
                </a:solidFill>
                <a:latin typeface="Sassoon Penpals" panose="02000400000000000000" pitchFamily="50" charset="0"/>
              </a:rPr>
              <a:t>Control the types of marks made and explore tone, patterns, shape and space with a range of media.</a:t>
            </a:r>
          </a:p>
          <a:p>
            <a:pPr marL="285750" indent="-285750">
              <a:spcAft>
                <a:spcPts val="600"/>
              </a:spcAft>
              <a:buFontTx/>
              <a:buChar char="-"/>
            </a:pPr>
            <a:r>
              <a:rPr lang="en-GB" sz="1400" dirty="0">
                <a:solidFill>
                  <a:schemeClr val="tx1"/>
                </a:solidFill>
                <a:latin typeface="Sassoon Penpals" panose="02000400000000000000" pitchFamily="50" charset="0"/>
              </a:rPr>
              <a:t>Identify that different forms or creative works are made by artists, craftspeople and designers from all cultures and backgrounds.</a:t>
            </a:r>
          </a:p>
          <a:p>
            <a:pPr marL="285750" indent="-285750">
              <a:spcAft>
                <a:spcPts val="600"/>
              </a:spcAft>
              <a:buFontTx/>
              <a:buChar char="-"/>
            </a:pPr>
            <a:r>
              <a:rPr lang="en-US" sz="1400" dirty="0">
                <a:solidFill>
                  <a:schemeClr val="tx1"/>
                </a:solidFill>
                <a:latin typeface="Sassoon Penpals" panose="02000400000000000000" pitchFamily="50" charset="0"/>
              </a:rPr>
              <a:t>E</a:t>
            </a:r>
            <a:r>
              <a:rPr lang="en-GB" sz="1400" dirty="0" err="1">
                <a:solidFill>
                  <a:schemeClr val="tx1"/>
                </a:solidFill>
                <a:latin typeface="Sassoon Penpals" panose="02000400000000000000" pitchFamily="50" charset="0"/>
              </a:rPr>
              <a:t>xperiment</a:t>
            </a:r>
            <a:r>
              <a:rPr lang="en-GB" sz="1400" dirty="0">
                <a:solidFill>
                  <a:schemeClr val="tx1"/>
                </a:solidFill>
                <a:latin typeface="Sassoon Penpals" panose="02000400000000000000" pitchFamily="50" charset="0"/>
              </a:rPr>
              <a:t> with different media.</a:t>
            </a:r>
          </a:p>
          <a:p>
            <a:pPr marL="285750" indent="-285750">
              <a:spcAft>
                <a:spcPts val="600"/>
              </a:spcAft>
              <a:buFontTx/>
              <a:buChar char="-"/>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F2BCFD39-3625-4E0D-BAB1-83F5E9D626D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85624" y="7257663"/>
            <a:ext cx="574920" cy="444938"/>
          </a:xfrm>
          <a:prstGeom prst="rect">
            <a:avLst/>
          </a:prstGeom>
        </p:spPr>
      </p:pic>
    </p:spTree>
    <p:extLst>
      <p:ext uri="{BB962C8B-B14F-4D97-AF65-F5344CB8AC3E}">
        <p14:creationId xmlns:p14="http://schemas.microsoft.com/office/powerpoint/2010/main" val="669162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4</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2952538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Storytelling Through Drawing</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586153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GB" sz="1400" b="1" dirty="0">
                <a:solidFill>
                  <a:schemeClr val="tx1"/>
                </a:solidFill>
                <a:latin typeface="Sassoon Penpals" panose="02000400000000000000" pitchFamily="50" charset="0"/>
              </a:rPr>
              <a:t>Drawing</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that artists and illustrators interpret narrative texts and create sequenced drawings. </a:t>
            </a:r>
          </a:p>
          <a:p>
            <a:pPr>
              <a:spcAft>
                <a:spcPts val="600"/>
              </a:spcAft>
            </a:pPr>
            <a:r>
              <a:rPr lang="en-GB" sz="1400" b="1" dirty="0">
                <a:solidFill>
                  <a:schemeClr val="tx1"/>
                </a:solidFill>
                <a:latin typeface="Sassoon Penpals" panose="02000400000000000000" pitchFamily="50" charset="0"/>
              </a:rPr>
              <a:t>Sketchbooks</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that artists use sketchbooks for different purposes and that each artist will find their own ways of working in a sketchbook. </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Look at the work of illustrators and graphic artists, painters and sculptors. Understand the processes, intentions an outcomes of different artists, using visual notes in a sketchbook to help consolidate and own the learning.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artists often collaborate on projects, bringing different skills together.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Deconstruct and discuss an original artwork, using the sketchbooks to make visual notes to nurture pupils own creative response to the work.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we may all have different responses in terms of our thoughts and the things we make. That we may share similarities. Understand all responses are valid. </a:t>
            </a: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83576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Drawing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Create owned narratives by arranging toys in staged scenes, using these as subject matter to explore creation of drawings using charcoal and chalk which convey drama and mood. Use light and portray light/shadow.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Interpret poetry or prose and create sequenced images in either an </a:t>
            </a:r>
            <a:r>
              <a:rPr kumimoji="0" lang="en-GB" sz="1400" i="0" u="none" strike="noStrike" kern="1200" cap="none" spc="0" normalizeH="0" baseline="0" noProof="0" dirty="0" err="1">
                <a:ln>
                  <a:noFill/>
                </a:ln>
                <a:solidFill>
                  <a:prstClr val="black"/>
                </a:solidFill>
                <a:effectLst/>
                <a:uLnTx/>
                <a:uFillTx/>
                <a:latin typeface="Sassoon Penpals" panose="02000400000000000000" pitchFamily="50" charset="0"/>
                <a:ea typeface="+mn-ea"/>
                <a:cs typeface="+mn-cs"/>
              </a:rPr>
              <a:t>accordian</a:t>
            </a: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or poetry comic format. Work in a variety of media according to intention, including handwriting pen, graphite or ink.</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a variety of drawing media including charcoal, graphite, wax resist and watercolour to make observational and experimental drawings. To feel able to take creative risks in pursuit of creating drawings with energy and feeling. </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visual notes to record ideas and processes discovered through looking at other artists.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Test and experiment with materials.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Reflect</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 I didn’t understand… it reminded me of… It links to…”).</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 I would have liked… next time I might.. I was inspired  by….). 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 collaboratively to present outcomes to others where appropriate. Present as a team.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and differences. Listen to feedback about your own work and respond.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Document work using still image (photography) or by making a drawing of the work</a:t>
            </a: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46649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GB" sz="1400" b="1" dirty="0">
                <a:solidFill>
                  <a:schemeClr val="tx1"/>
                </a:solidFill>
                <a:latin typeface="Sassoon Penpals" panose="02000400000000000000" pitchFamily="50" charset="0"/>
              </a:rPr>
              <a:t>Use sketchbooks to record and develop ideas and experiment with techniques.</a:t>
            </a:r>
          </a:p>
          <a:p>
            <a:pPr marL="285750" indent="-285750">
              <a:spcAft>
                <a:spcPts val="600"/>
              </a:spcAft>
              <a:buFontTx/>
              <a:buChar char="-"/>
            </a:pPr>
            <a:r>
              <a:rPr lang="en-US" sz="1400" b="1" dirty="0">
                <a:solidFill>
                  <a:schemeClr val="tx1"/>
                </a:solidFill>
                <a:latin typeface="Sassoon Penpals" panose="02000400000000000000" pitchFamily="50" charset="0"/>
              </a:rPr>
              <a:t>U</a:t>
            </a:r>
            <a:r>
              <a:rPr lang="en-GB" sz="1400" b="1" dirty="0">
                <a:solidFill>
                  <a:schemeClr val="tx1"/>
                </a:solidFill>
                <a:latin typeface="Sassoon Penpals" panose="02000400000000000000" pitchFamily="50" charset="0"/>
              </a:rPr>
              <a:t>se key concept vocabulary when discussing art.</a:t>
            </a:r>
          </a:p>
          <a:p>
            <a:pPr marL="285750" indent="-285750">
              <a:spcAft>
                <a:spcPts val="600"/>
              </a:spcAft>
              <a:buFontTx/>
              <a:buChar char="-"/>
            </a:pPr>
            <a:r>
              <a:rPr lang="en-US" sz="1400" b="1" dirty="0">
                <a:solidFill>
                  <a:schemeClr val="tx1"/>
                </a:solidFill>
                <a:latin typeface="Sassoon Penpals" panose="02000400000000000000" pitchFamily="50" charset="0"/>
              </a:rPr>
              <a:t>C</a:t>
            </a:r>
            <a:r>
              <a:rPr lang="en-GB" sz="1400" b="1" dirty="0">
                <a:solidFill>
                  <a:schemeClr val="tx1"/>
                </a:solidFill>
                <a:latin typeface="Sassoon Penpals" panose="02000400000000000000" pitchFamily="50" charset="0"/>
              </a:rPr>
              <a:t>reate tone, texture and form through observational drawing.</a:t>
            </a:r>
          </a:p>
          <a:p>
            <a:pPr marL="285750" indent="-285750">
              <a:spcAft>
                <a:spcPts val="600"/>
              </a:spcAft>
              <a:buFontTx/>
              <a:buChar char="-"/>
            </a:pPr>
            <a:r>
              <a:rPr lang="en-US" sz="1400" b="1" dirty="0">
                <a:solidFill>
                  <a:schemeClr val="tx1"/>
                </a:solidFill>
                <a:latin typeface="Sassoon Penpals" panose="02000400000000000000" pitchFamily="50" charset="0"/>
              </a:rPr>
              <a:t>U</a:t>
            </a:r>
            <a:r>
              <a:rPr lang="en-GB" sz="1400" b="1" dirty="0">
                <a:solidFill>
                  <a:schemeClr val="tx1"/>
                </a:solidFill>
                <a:latin typeface="Sassoon Penpals" panose="02000400000000000000" pitchFamily="50" charset="0"/>
              </a:rPr>
              <a:t>se drawing as a way of communicating ideas.</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materials to create 3D forms.</a:t>
            </a:r>
          </a:p>
          <a:p>
            <a:pPr marL="285750" indent="-285750">
              <a:spcAft>
                <a:spcPts val="600"/>
              </a:spcAft>
              <a:buFontTx/>
              <a:buChar char="-"/>
            </a:pPr>
            <a:r>
              <a:rPr lang="en-US" sz="1400" dirty="0">
                <a:solidFill>
                  <a:schemeClr val="tx1"/>
                </a:solidFill>
                <a:latin typeface="Sassoon Penpals" panose="02000400000000000000" pitchFamily="50" charset="0"/>
              </a:rPr>
              <a:t>I</a:t>
            </a:r>
            <a:r>
              <a:rPr lang="en-GB" sz="1400" dirty="0" err="1">
                <a:solidFill>
                  <a:schemeClr val="tx1"/>
                </a:solidFill>
                <a:latin typeface="Sassoon Penpals" panose="02000400000000000000" pitchFamily="50" charset="0"/>
              </a:rPr>
              <a:t>nvestigate</a:t>
            </a:r>
            <a:r>
              <a:rPr lang="en-GB" sz="1400" dirty="0">
                <a:solidFill>
                  <a:schemeClr val="tx1"/>
                </a:solidFill>
                <a:latin typeface="Sassoon Penpals" panose="02000400000000000000" pitchFamily="50" charset="0"/>
              </a:rPr>
              <a:t> the nature and quality of different materials and how they can be manipulated.</a:t>
            </a:r>
          </a:p>
          <a:p>
            <a:pPr marL="285750" indent="-285750">
              <a:spcAft>
                <a:spcPts val="600"/>
              </a:spcAft>
              <a:buFontTx/>
              <a:buChar char="-"/>
            </a:pPr>
            <a:r>
              <a:rPr lang="en-US" sz="1400" dirty="0">
                <a:solidFill>
                  <a:schemeClr val="tx1"/>
                </a:solidFill>
                <a:latin typeface="Sassoon Penpals" panose="02000400000000000000" pitchFamily="50" charset="0"/>
              </a:rPr>
              <a:t>D</a:t>
            </a:r>
            <a:r>
              <a:rPr lang="en-GB" sz="1400" dirty="0" err="1">
                <a:solidFill>
                  <a:schemeClr val="tx1"/>
                </a:solidFill>
                <a:latin typeface="Sassoon Penpals" panose="02000400000000000000" pitchFamily="50" charset="0"/>
              </a:rPr>
              <a:t>evelop</a:t>
            </a:r>
            <a:r>
              <a:rPr lang="en-GB" sz="1400" dirty="0">
                <a:solidFill>
                  <a:schemeClr val="tx1"/>
                </a:solidFill>
                <a:latin typeface="Sassoon Penpals" panose="02000400000000000000" pitchFamily="50" charset="0"/>
              </a:rPr>
              <a:t> understanding of pattern (rotation, symmetry, repetition)</a:t>
            </a:r>
          </a:p>
          <a:p>
            <a:pPr marL="285750" indent="-285750">
              <a:spcAft>
                <a:spcPts val="600"/>
              </a:spcAft>
              <a:buFontTx/>
              <a:buChar char="-"/>
            </a:pPr>
            <a:r>
              <a:rPr lang="en-US" sz="1400" dirty="0">
                <a:solidFill>
                  <a:schemeClr val="tx1"/>
                </a:solidFill>
                <a:latin typeface="Sassoon Penpals" panose="02000400000000000000" pitchFamily="50" charset="0"/>
              </a:rPr>
              <a:t>C</a:t>
            </a:r>
            <a:r>
              <a:rPr lang="en-GB" sz="1400" dirty="0" err="1">
                <a:solidFill>
                  <a:schemeClr val="tx1"/>
                </a:solidFill>
                <a:latin typeface="Sassoon Penpals" panose="02000400000000000000" pitchFamily="50" charset="0"/>
              </a:rPr>
              <a:t>reate</a:t>
            </a:r>
            <a:r>
              <a:rPr lang="en-GB" sz="1400" dirty="0">
                <a:solidFill>
                  <a:schemeClr val="tx1"/>
                </a:solidFill>
                <a:latin typeface="Sassoon Penpals" panose="02000400000000000000" pitchFamily="50" charset="0"/>
              </a:rPr>
              <a:t> artwork for a purpose (historical jewellery).</a:t>
            </a:r>
          </a:p>
          <a:p>
            <a:pPr marL="285750" indent="-285750">
              <a:spcAft>
                <a:spcPts val="600"/>
              </a:spcAft>
              <a:buFontTx/>
              <a:buChar char="-"/>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8065477"/>
            <a:ext cx="4080000" cy="13590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3"/>
              </a:rPr>
              <a:t>https://www.accessart.org.uk/storytelling-through-drawing/</a:t>
            </a:r>
            <a:endParaRPr lang="en-GB" sz="1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12243"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E3F28A22-FA50-4E6D-ACD0-C2A2B5A76828}"/>
              </a:ext>
            </a:extLst>
          </p:cNvPr>
          <p:cNvSpPr/>
          <p:nvPr/>
        </p:nvSpPr>
        <p:spPr>
          <a:xfrm>
            <a:off x="8587119" y="5673970"/>
            <a:ext cx="4010205" cy="22156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F164DAC0-BDAF-45D9-9724-F5A4021A289F}"/>
              </a:ext>
            </a:extLst>
          </p:cNvPr>
          <p:cNvSpPr/>
          <p:nvPr/>
        </p:nvSpPr>
        <p:spPr>
          <a:xfrm>
            <a:off x="184582" y="7069015"/>
            <a:ext cx="4049595" cy="2355485"/>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charcoal to create a range of marks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light and dark in their drawings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their sketchbooks for personal experimentation and development as well as knowing that everyone’s sketchbook is unique to them</a:t>
            </a:r>
            <a:endParaRPr lang="en-GB" sz="1400" dirty="0">
              <a:solidFill>
                <a:prstClr val="black"/>
              </a:solidFill>
              <a:latin typeface="Sassoon Penpals" panose="02000400000000000000" pitchFamily="50" charset="0"/>
            </a:endParaRP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Create still life drawing and paintings</a:t>
            </a:r>
          </a:p>
          <a:p>
            <a:pPr marL="285750" indent="-285750">
              <a:spcAft>
                <a:spcPts val="600"/>
              </a:spcAft>
              <a:buFontTx/>
              <a:buChar char="-"/>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7FA3BB0C-2689-4E34-A40D-86BEBB7E596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52384" y="7174071"/>
            <a:ext cx="575036" cy="445028"/>
          </a:xfrm>
          <a:prstGeom prst="rect">
            <a:avLst/>
          </a:prstGeom>
        </p:spPr>
      </p:pic>
    </p:spTree>
    <p:extLst>
      <p:ext uri="{BB962C8B-B14F-4D97-AF65-F5344CB8AC3E}">
        <p14:creationId xmlns:p14="http://schemas.microsoft.com/office/powerpoint/2010/main" val="509448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1020907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Sculpture, Structure, Inventiveness &amp; Determination</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60491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300"/>
              </a:spcAft>
            </a:pPr>
            <a:r>
              <a:rPr lang="en-GB" sz="1400" b="1" dirty="0">
                <a:solidFill>
                  <a:schemeClr val="tx1"/>
                </a:solidFill>
                <a:latin typeface="Sassoon Penpals" panose="02000400000000000000" pitchFamily="50" charset="0"/>
              </a:rPr>
              <a:t>Sketchbooks</a:t>
            </a:r>
          </a:p>
          <a:p>
            <a:pPr marL="285750" indent="-285750">
              <a:spcAft>
                <a:spcPts val="300"/>
              </a:spcAft>
              <a:buFont typeface="Arial" panose="020B0604020202020204" pitchFamily="34" charset="0"/>
              <a:buChar char="•"/>
            </a:pPr>
            <a:r>
              <a:rPr lang="en-GB" sz="1400" dirty="0">
                <a:solidFill>
                  <a:prstClr val="black"/>
                </a:solidFill>
                <a:latin typeface="Sassoon Penpals" panose="02000400000000000000" pitchFamily="50" charset="0"/>
              </a:rPr>
              <a:t>Understand that artists use sketchbooks for different purposes and that each artist will find their own ways of working in a sketchbook. </a:t>
            </a:r>
          </a:p>
          <a:p>
            <a:pPr>
              <a:spcAft>
                <a:spcPts val="300"/>
              </a:spcAft>
            </a:pPr>
            <a:r>
              <a:rPr lang="en-GB" sz="1400" b="1" dirty="0">
                <a:solidFill>
                  <a:prstClr val="black"/>
                </a:solidFill>
                <a:latin typeface="Sassoon Penpals" panose="02000400000000000000" pitchFamily="50" charset="0"/>
              </a:rPr>
              <a:t>Making</a:t>
            </a:r>
          </a:p>
          <a:p>
            <a:pPr marL="285750" indent="-2857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To understand that make sculpture can be challenging.</a:t>
            </a:r>
          </a:p>
          <a:p>
            <a:pPr marL="285750" indent="-2857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To understand its takes a combination of skills, but that we can learn through practice. That it is ok to take creative risks and ok if things go wrong as well as right</a:t>
            </a:r>
            <a:r>
              <a:rPr lang="en-GB" sz="1400" dirty="0">
                <a:solidFill>
                  <a:prstClr val="black"/>
                </a:solidFill>
                <a:latin typeface="Sassoon Penpals" panose="02000400000000000000" pitchFamily="50" charset="0"/>
              </a:rPr>
              <a:t>. </a:t>
            </a:r>
          </a:p>
          <a:p>
            <a:pPr>
              <a:spcAft>
                <a:spcPts val="3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Look at the work of illustrators and graphic artists, painters and sculptors. Understand the processes, intentions an outcomes of different artists, using visual notes in a sketchbook to help consolidate and own the learning. </a:t>
            </a:r>
          </a:p>
          <a:p>
            <a:pPr marL="285750" marR="0" lvl="0" indent="-2857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artists often collaborate on projects, bringing different skills together.   </a:t>
            </a:r>
          </a:p>
          <a:p>
            <a:pPr marL="285750" marR="0" lvl="0" indent="-2857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Deconstruct and discuss an original artwork, using the sketchbooks to make visual notes to nurture pupils own creative response to the work. </a:t>
            </a:r>
          </a:p>
          <a:p>
            <a:pPr marL="285750" marR="0" lvl="0" indent="-2857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we may all have different responses in terms of our thoughts and the things we make. That we may share similarities. Understand all responses are valid. </a:t>
            </a: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83576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visual notes to record ideas and processes discovered through looking at other artists.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Test and experiment with materials.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Reflect</a:t>
            </a:r>
          </a:p>
          <a:p>
            <a:pPr marR="0" lvl="0" algn="l" defTabSz="457200" rtl="0" eaLnBrk="1" fontAlgn="auto" latinLnBrk="0" hangingPunct="1">
              <a:lnSpc>
                <a:spcPct val="100000"/>
              </a:lnSpc>
              <a:spcBef>
                <a:spcPts val="0"/>
              </a:spcBef>
              <a:spcAft>
                <a:spcPts val="600"/>
              </a:spcAft>
              <a:buClrTx/>
              <a:buSzTx/>
              <a:tabLst/>
              <a:defRPr/>
            </a:pPr>
            <a:r>
              <a:rPr lang="en-GB" sz="1400" b="1" dirty="0">
                <a:solidFill>
                  <a:prstClr val="black"/>
                </a:solidFill>
                <a:latin typeface="Sassoon Penpals" panose="02000400000000000000" pitchFamily="50" charset="0"/>
              </a:rPr>
              <a:t>Making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Develop our construction skills, creative thinking and resilience skills by making sculpture which combines lots of materials.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Use tools to help us construct and take creative risks by experimenting to see what happens.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Use Design through Making philosophy and reflect at all stages to inform future making</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 I didn’t understand… it reminded me of… It links to…”).</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 I would have liked… next time I might.. I was inspired  by….). 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 collaboratively to present outcomes to others where appropriate. Present as a team.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and differences. Listen to feedback about your own work and respond.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Document work using still image (photography) or by making a drawing of the work</a:t>
            </a: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53683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GB" sz="1400" b="1" dirty="0">
                <a:solidFill>
                  <a:schemeClr val="tx1"/>
                </a:solidFill>
                <a:latin typeface="Sassoon Penpals" panose="02000400000000000000" pitchFamily="50" charset="0"/>
              </a:rPr>
              <a:t>Use sketchbooks to record and develop ideas and experiment with techniques.</a:t>
            </a:r>
          </a:p>
          <a:p>
            <a:pPr marL="285750" indent="-285750">
              <a:spcAft>
                <a:spcPts val="600"/>
              </a:spcAft>
              <a:buFontTx/>
              <a:buChar char="-"/>
            </a:pPr>
            <a:r>
              <a:rPr lang="en-US" sz="1400" b="1" dirty="0">
                <a:solidFill>
                  <a:schemeClr val="tx1"/>
                </a:solidFill>
                <a:latin typeface="Sassoon Penpals" panose="02000400000000000000" pitchFamily="50" charset="0"/>
              </a:rPr>
              <a:t>U</a:t>
            </a:r>
            <a:r>
              <a:rPr lang="en-GB" sz="1400" b="1" dirty="0">
                <a:solidFill>
                  <a:schemeClr val="tx1"/>
                </a:solidFill>
                <a:latin typeface="Sassoon Penpals" panose="02000400000000000000" pitchFamily="50" charset="0"/>
              </a:rPr>
              <a:t>se key concept vocabulary when discussing art.</a:t>
            </a:r>
          </a:p>
          <a:p>
            <a:pPr marL="285750" indent="-285750">
              <a:spcAft>
                <a:spcPts val="600"/>
              </a:spcAft>
              <a:buFontTx/>
              <a:buChar char="-"/>
            </a:pPr>
            <a:r>
              <a:rPr lang="en-US" sz="1400" dirty="0">
                <a:solidFill>
                  <a:schemeClr val="tx1"/>
                </a:solidFill>
                <a:latin typeface="Sassoon Penpals" panose="02000400000000000000" pitchFamily="50" charset="0"/>
              </a:rPr>
              <a:t>C</a:t>
            </a:r>
            <a:r>
              <a:rPr lang="en-GB" sz="1400" dirty="0" err="1">
                <a:solidFill>
                  <a:schemeClr val="tx1"/>
                </a:solidFill>
                <a:latin typeface="Sassoon Penpals" panose="02000400000000000000" pitchFamily="50" charset="0"/>
              </a:rPr>
              <a:t>reate</a:t>
            </a:r>
            <a:r>
              <a:rPr lang="en-GB" sz="1400" dirty="0">
                <a:solidFill>
                  <a:schemeClr val="tx1"/>
                </a:solidFill>
                <a:latin typeface="Sassoon Penpals" panose="02000400000000000000" pitchFamily="50" charset="0"/>
              </a:rPr>
              <a:t> tone, texture and form through observational drawing.</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drawing as a way of communicating ideas.</a:t>
            </a:r>
          </a:p>
          <a:p>
            <a:pPr marL="285750" indent="-285750">
              <a:spcAft>
                <a:spcPts val="600"/>
              </a:spcAft>
              <a:buFontTx/>
              <a:buChar char="-"/>
            </a:pPr>
            <a:r>
              <a:rPr lang="en-US" sz="1400" b="1" dirty="0">
                <a:solidFill>
                  <a:schemeClr val="tx1"/>
                </a:solidFill>
                <a:latin typeface="Sassoon Penpals" panose="02000400000000000000" pitchFamily="50" charset="0"/>
              </a:rPr>
              <a:t>U</a:t>
            </a:r>
            <a:r>
              <a:rPr lang="en-GB" sz="1400" b="1" dirty="0">
                <a:solidFill>
                  <a:schemeClr val="tx1"/>
                </a:solidFill>
                <a:latin typeface="Sassoon Penpals" panose="02000400000000000000" pitchFamily="50" charset="0"/>
              </a:rPr>
              <a:t>se materials to create 3D forms.</a:t>
            </a:r>
          </a:p>
          <a:p>
            <a:pPr marL="285750" indent="-285750">
              <a:spcAft>
                <a:spcPts val="600"/>
              </a:spcAft>
              <a:buFontTx/>
              <a:buChar char="-"/>
            </a:pPr>
            <a:r>
              <a:rPr lang="en-US" sz="1400" b="1" dirty="0">
                <a:solidFill>
                  <a:schemeClr val="tx1"/>
                </a:solidFill>
                <a:latin typeface="Sassoon Penpals" panose="02000400000000000000" pitchFamily="50" charset="0"/>
              </a:rPr>
              <a:t>I</a:t>
            </a:r>
            <a:r>
              <a:rPr lang="en-GB" sz="1400" b="1" dirty="0" err="1">
                <a:solidFill>
                  <a:schemeClr val="tx1"/>
                </a:solidFill>
                <a:latin typeface="Sassoon Penpals" panose="02000400000000000000" pitchFamily="50" charset="0"/>
              </a:rPr>
              <a:t>nvestigate</a:t>
            </a:r>
            <a:r>
              <a:rPr lang="en-GB" sz="1400" b="1" dirty="0">
                <a:solidFill>
                  <a:schemeClr val="tx1"/>
                </a:solidFill>
                <a:latin typeface="Sassoon Penpals" panose="02000400000000000000" pitchFamily="50" charset="0"/>
              </a:rPr>
              <a:t> the nature and quality of different materials and how they can be manipulated.</a:t>
            </a:r>
          </a:p>
          <a:p>
            <a:pPr marL="285750" indent="-285750">
              <a:spcAft>
                <a:spcPts val="600"/>
              </a:spcAft>
              <a:buFontTx/>
              <a:buChar char="-"/>
            </a:pPr>
            <a:r>
              <a:rPr lang="en-US" sz="1400" dirty="0">
                <a:solidFill>
                  <a:schemeClr val="tx1"/>
                </a:solidFill>
                <a:latin typeface="Sassoon Penpals" panose="02000400000000000000" pitchFamily="50" charset="0"/>
              </a:rPr>
              <a:t>D</a:t>
            </a:r>
            <a:r>
              <a:rPr lang="en-GB" sz="1400" dirty="0" err="1">
                <a:solidFill>
                  <a:schemeClr val="tx1"/>
                </a:solidFill>
                <a:latin typeface="Sassoon Penpals" panose="02000400000000000000" pitchFamily="50" charset="0"/>
              </a:rPr>
              <a:t>evelop</a:t>
            </a:r>
            <a:r>
              <a:rPr lang="en-GB" sz="1400" dirty="0">
                <a:solidFill>
                  <a:schemeClr val="tx1"/>
                </a:solidFill>
                <a:latin typeface="Sassoon Penpals" panose="02000400000000000000" pitchFamily="50" charset="0"/>
              </a:rPr>
              <a:t> understanding of pattern (rotation, symmetry, repetition)</a:t>
            </a:r>
          </a:p>
          <a:p>
            <a:pPr marL="285750" indent="-285750">
              <a:spcAft>
                <a:spcPts val="600"/>
              </a:spcAft>
              <a:buFontTx/>
              <a:buChar char="-"/>
            </a:pPr>
            <a:r>
              <a:rPr lang="en-US" sz="1400" dirty="0">
                <a:solidFill>
                  <a:schemeClr val="tx1"/>
                </a:solidFill>
                <a:latin typeface="Sassoon Penpals" panose="02000400000000000000" pitchFamily="50" charset="0"/>
              </a:rPr>
              <a:t>C</a:t>
            </a:r>
            <a:r>
              <a:rPr lang="en-GB" sz="1400" dirty="0" err="1">
                <a:solidFill>
                  <a:schemeClr val="tx1"/>
                </a:solidFill>
                <a:latin typeface="Sassoon Penpals" panose="02000400000000000000" pitchFamily="50" charset="0"/>
              </a:rPr>
              <a:t>reate</a:t>
            </a:r>
            <a:r>
              <a:rPr lang="en-GB" sz="1400" dirty="0">
                <a:solidFill>
                  <a:schemeClr val="tx1"/>
                </a:solidFill>
                <a:latin typeface="Sassoon Penpals" panose="02000400000000000000" pitchFamily="50" charset="0"/>
              </a:rPr>
              <a:t> artwork for a purpose (historical jewellery).</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8107201"/>
            <a:ext cx="4080000" cy="13172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3"/>
              </a:rPr>
              <a:t>https://www.accessart.org.uk/sculpture-and-structure/</a:t>
            </a:r>
            <a:endParaRPr lang="en-GB" sz="1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12243"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245AE7D0-F3A0-42B3-A3F9-35C3F42ACAAE}"/>
              </a:ext>
            </a:extLst>
          </p:cNvPr>
          <p:cNvSpPr/>
          <p:nvPr/>
        </p:nvSpPr>
        <p:spPr>
          <a:xfrm>
            <a:off x="8606815" y="5743499"/>
            <a:ext cx="4010205" cy="222383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8976890F-17D3-4A79-9B52-0162DED2C7AC}"/>
              </a:ext>
            </a:extLst>
          </p:cNvPr>
          <p:cNvSpPr/>
          <p:nvPr/>
        </p:nvSpPr>
        <p:spPr>
          <a:xfrm>
            <a:off x="184582" y="7256585"/>
            <a:ext cx="4049595" cy="2167915"/>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their sketchbooks for personal experimentation and development as well as knowing that everyone’s sketchbook is unique to them</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Create sculptures by modelling (adding parts)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paint on fabric and combine with sewing to create line and texture</a:t>
            </a: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EBAF59EE-2AD1-461C-A6B8-6E2E78DAAD7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52384" y="7314747"/>
            <a:ext cx="575036" cy="445028"/>
          </a:xfrm>
          <a:prstGeom prst="rect">
            <a:avLst/>
          </a:prstGeom>
        </p:spPr>
      </p:pic>
    </p:spTree>
    <p:extLst>
      <p:ext uri="{BB962C8B-B14F-4D97-AF65-F5344CB8AC3E}">
        <p14:creationId xmlns:p14="http://schemas.microsoft.com/office/powerpoint/2010/main" val="1425223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1020907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Exploring Pattern</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773725"/>
            <a:ext cx="4790481" cy="65649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400"/>
              </a:spcAft>
            </a:pPr>
            <a:r>
              <a:rPr lang="en-GB" sz="1400" b="1" dirty="0">
                <a:solidFill>
                  <a:schemeClr val="tx1"/>
                </a:solidFill>
                <a:latin typeface="Sassoon Penpals" panose="02000400000000000000" pitchFamily="50" charset="0"/>
              </a:rPr>
              <a:t>Drawing</a:t>
            </a:r>
          </a:p>
          <a:p>
            <a:pPr marL="285750" indent="-285750">
              <a:spcAft>
                <a:spcPts val="400"/>
              </a:spcAft>
              <a:buFont typeface="Arial" panose="020B0604020202020204" pitchFamily="34" charset="0"/>
              <a:buChar char="•"/>
            </a:pPr>
            <a:r>
              <a:rPr lang="en-GB" sz="1400" dirty="0">
                <a:solidFill>
                  <a:schemeClr val="tx1"/>
                </a:solidFill>
                <a:latin typeface="Sassoon Penpals" panose="02000400000000000000" pitchFamily="50" charset="0"/>
              </a:rPr>
              <a:t>Understand artists can work with pattern for different reasons: Understand Surface Pattern Designers work to briefs to create patterns for products: Artists work with pattern to create paintings or other works. </a:t>
            </a:r>
          </a:p>
          <a:p>
            <a:pPr marL="285750" indent="-285750">
              <a:spcAft>
                <a:spcPts val="400"/>
              </a:spcAft>
              <a:buFont typeface="Arial" panose="020B0604020202020204" pitchFamily="34" charset="0"/>
              <a:buChar char="•"/>
            </a:pPr>
            <a:r>
              <a:rPr lang="en-GB" sz="1400" dirty="0">
                <a:solidFill>
                  <a:srgbClr val="FF0000"/>
                </a:solidFill>
                <a:latin typeface="Sassoon Penpals" panose="02000400000000000000" pitchFamily="50" charset="0"/>
              </a:rPr>
              <a:t>Understand working with pattern uses lots of different concepts including repetition, sequencing, symmetry. </a:t>
            </a:r>
          </a:p>
          <a:p>
            <a:pPr marL="285750" indent="-285750">
              <a:spcAft>
                <a:spcPts val="400"/>
              </a:spcAft>
              <a:buFont typeface="Arial" panose="020B0604020202020204" pitchFamily="34" charset="0"/>
              <a:buChar char="•"/>
            </a:pPr>
            <a:r>
              <a:rPr lang="en-GB" sz="1400" dirty="0">
                <a:solidFill>
                  <a:srgbClr val="FF0000"/>
                </a:solidFill>
                <a:latin typeface="Sassoon Penpals" panose="02000400000000000000" pitchFamily="50" charset="0"/>
              </a:rPr>
              <a:t>Understand that patterns can be purely decorative or hold symbolic significance. They can be personal or cultural. </a:t>
            </a:r>
          </a:p>
          <a:p>
            <a:pPr>
              <a:spcAft>
                <a:spcPts val="400"/>
              </a:spcAft>
            </a:pPr>
            <a:r>
              <a:rPr lang="en-GB" sz="1400" b="1" dirty="0">
                <a:solidFill>
                  <a:schemeClr val="tx1"/>
                </a:solidFill>
                <a:latin typeface="Sassoon Penpals" panose="02000400000000000000" pitchFamily="50" charset="0"/>
              </a:rPr>
              <a:t>Sketchbooks</a:t>
            </a:r>
          </a:p>
          <a:p>
            <a:pPr marL="285750" indent="-285750">
              <a:spcAft>
                <a:spcPts val="400"/>
              </a:spcAft>
              <a:buFont typeface="Arial" panose="020B0604020202020204" pitchFamily="34" charset="0"/>
              <a:buChar char="•"/>
            </a:pPr>
            <a:r>
              <a:rPr lang="en-GB" sz="1400" dirty="0">
                <a:solidFill>
                  <a:srgbClr val="FF0000"/>
                </a:solidFill>
                <a:latin typeface="Sassoon Penpals" panose="02000400000000000000" pitchFamily="50" charset="0"/>
              </a:rPr>
              <a:t>Understand that artists use sketchbooks for different purposes and that each artist will find their own ways of working in a sketchbook. </a:t>
            </a:r>
          </a:p>
          <a:p>
            <a:pPr>
              <a:spcAft>
                <a:spcPts val="4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Look at the work of illustrators and graphic artists, painters and sculptors. Understand the processes, intentions an outcomes of different artists, using visual notes in a sketchbook to help consolidate and own the learning. </a:t>
            </a:r>
          </a:p>
          <a:p>
            <a:pPr marL="285750" marR="0" lvl="0" indent="-2857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artists often collaborate on projects, bringing different skills together.   </a:t>
            </a:r>
          </a:p>
          <a:p>
            <a:pPr marL="285750" marR="0" lvl="0" indent="-2857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Deconstruct and discuss an original artwork, using the sketchbooks to make visual notes to nurture pupils own creative response to the work. </a:t>
            </a:r>
          </a:p>
          <a:p>
            <a:pPr marL="285750" marR="0" lvl="0" indent="-2857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we may all have different responses in terms of our thoughts and the things we make. That we may share similarities. Understand all responses are valid. </a:t>
            </a: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5146431" y="773725"/>
            <a:ext cx="3279166" cy="865077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Drawing: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colour, composition, elements, line, shape to create pattern working with tessellations, repeat pattern or folding patterns.</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visual notes to record ideas and processes discovered through looking at other artists.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Test and experiment with materials.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Brainstorm pattern, colour, line and shape</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Reflect</a:t>
            </a:r>
          </a:p>
          <a:p>
            <a:pPr>
              <a:spcAft>
                <a:spcPts val="2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 I didn’t understand… it reminded me of… It links to…”).</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 I would have liked… next time I might.. I was inspired  by….). 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 collaboratively to present outcomes to others where appropriate. Present as a team.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and differences. Listen to feedback about your own work and respond.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Document work using still image (photography) or by making a drawing of the work</a:t>
            </a: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59544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GB" sz="1400" b="1" dirty="0">
                <a:solidFill>
                  <a:schemeClr val="tx1"/>
                </a:solidFill>
                <a:latin typeface="Sassoon Penpals" panose="02000400000000000000" pitchFamily="50" charset="0"/>
              </a:rPr>
              <a:t>Use sketchbooks to record and develop ideas and experiment with techniques.</a:t>
            </a:r>
          </a:p>
          <a:p>
            <a:pPr marL="285750" indent="-285750">
              <a:spcAft>
                <a:spcPts val="600"/>
              </a:spcAft>
              <a:buFontTx/>
              <a:buChar char="-"/>
            </a:pPr>
            <a:r>
              <a:rPr lang="en-US" sz="1400" b="1" dirty="0">
                <a:solidFill>
                  <a:schemeClr val="tx1"/>
                </a:solidFill>
                <a:latin typeface="Sassoon Penpals" panose="02000400000000000000" pitchFamily="50" charset="0"/>
              </a:rPr>
              <a:t>U</a:t>
            </a:r>
            <a:r>
              <a:rPr lang="en-GB" sz="1400" b="1" dirty="0">
                <a:solidFill>
                  <a:schemeClr val="tx1"/>
                </a:solidFill>
                <a:latin typeface="Sassoon Penpals" panose="02000400000000000000" pitchFamily="50" charset="0"/>
              </a:rPr>
              <a:t>se key concept vocabulary when discussing art.</a:t>
            </a:r>
          </a:p>
          <a:p>
            <a:pPr marL="285750" indent="-285750">
              <a:spcAft>
                <a:spcPts val="600"/>
              </a:spcAft>
              <a:buFontTx/>
              <a:buChar char="-"/>
            </a:pPr>
            <a:r>
              <a:rPr lang="en-US" sz="1400" dirty="0">
                <a:solidFill>
                  <a:schemeClr val="tx1"/>
                </a:solidFill>
                <a:latin typeface="Sassoon Penpals" panose="02000400000000000000" pitchFamily="50" charset="0"/>
              </a:rPr>
              <a:t>C</a:t>
            </a:r>
            <a:r>
              <a:rPr lang="en-GB" sz="1400" dirty="0" err="1">
                <a:solidFill>
                  <a:schemeClr val="tx1"/>
                </a:solidFill>
                <a:latin typeface="Sassoon Penpals" panose="02000400000000000000" pitchFamily="50" charset="0"/>
              </a:rPr>
              <a:t>reate</a:t>
            </a:r>
            <a:r>
              <a:rPr lang="en-GB" sz="1400" dirty="0">
                <a:solidFill>
                  <a:schemeClr val="tx1"/>
                </a:solidFill>
                <a:latin typeface="Sassoon Penpals" panose="02000400000000000000" pitchFamily="50" charset="0"/>
              </a:rPr>
              <a:t> tone, texture and form through observational drawing.</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drawing as a way of communicating ideas.</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materials to create 3D forms.</a:t>
            </a:r>
          </a:p>
          <a:p>
            <a:pPr marL="285750" indent="-285750">
              <a:spcAft>
                <a:spcPts val="600"/>
              </a:spcAft>
              <a:buFontTx/>
              <a:buChar char="-"/>
            </a:pPr>
            <a:r>
              <a:rPr lang="en-US" sz="1400" dirty="0">
                <a:solidFill>
                  <a:schemeClr val="tx1"/>
                </a:solidFill>
                <a:latin typeface="Sassoon Penpals" panose="02000400000000000000" pitchFamily="50" charset="0"/>
              </a:rPr>
              <a:t>I</a:t>
            </a:r>
            <a:r>
              <a:rPr lang="en-GB" sz="1400" dirty="0" err="1">
                <a:solidFill>
                  <a:schemeClr val="tx1"/>
                </a:solidFill>
                <a:latin typeface="Sassoon Penpals" panose="02000400000000000000" pitchFamily="50" charset="0"/>
              </a:rPr>
              <a:t>nvestigate</a:t>
            </a:r>
            <a:r>
              <a:rPr lang="en-GB" sz="1400" dirty="0">
                <a:solidFill>
                  <a:schemeClr val="tx1"/>
                </a:solidFill>
                <a:latin typeface="Sassoon Penpals" panose="02000400000000000000" pitchFamily="50" charset="0"/>
              </a:rPr>
              <a:t> the nature and quality of different materials and how they can be manipulated.</a:t>
            </a:r>
          </a:p>
          <a:p>
            <a:pPr marL="285750" indent="-285750">
              <a:spcAft>
                <a:spcPts val="600"/>
              </a:spcAft>
              <a:buFontTx/>
              <a:buChar char="-"/>
            </a:pPr>
            <a:r>
              <a:rPr lang="en-US" sz="1400" b="1" dirty="0">
                <a:solidFill>
                  <a:schemeClr val="tx1"/>
                </a:solidFill>
                <a:latin typeface="Sassoon Penpals" panose="02000400000000000000" pitchFamily="50" charset="0"/>
              </a:rPr>
              <a:t>D</a:t>
            </a:r>
            <a:r>
              <a:rPr lang="en-GB" sz="1400" b="1" dirty="0" err="1">
                <a:solidFill>
                  <a:schemeClr val="tx1"/>
                </a:solidFill>
                <a:latin typeface="Sassoon Penpals" panose="02000400000000000000" pitchFamily="50" charset="0"/>
              </a:rPr>
              <a:t>evelop</a:t>
            </a:r>
            <a:r>
              <a:rPr lang="en-GB" sz="1400" b="1" dirty="0">
                <a:solidFill>
                  <a:schemeClr val="tx1"/>
                </a:solidFill>
                <a:latin typeface="Sassoon Penpals" panose="02000400000000000000" pitchFamily="50" charset="0"/>
              </a:rPr>
              <a:t> understanding of pattern (rotation, symmetry, repetition)</a:t>
            </a:r>
          </a:p>
          <a:p>
            <a:pPr marL="285750" indent="-285750">
              <a:spcAft>
                <a:spcPts val="600"/>
              </a:spcAft>
              <a:buFontTx/>
              <a:buChar char="-"/>
            </a:pPr>
            <a:r>
              <a:rPr lang="en-US" sz="1400" b="1" dirty="0">
                <a:solidFill>
                  <a:schemeClr val="tx1"/>
                </a:solidFill>
                <a:latin typeface="Sassoon Penpals" panose="02000400000000000000" pitchFamily="50" charset="0"/>
              </a:rPr>
              <a:t>C</a:t>
            </a:r>
            <a:r>
              <a:rPr lang="en-GB" sz="1400" b="1" dirty="0" err="1">
                <a:solidFill>
                  <a:schemeClr val="tx1"/>
                </a:solidFill>
                <a:latin typeface="Sassoon Penpals" panose="02000400000000000000" pitchFamily="50" charset="0"/>
              </a:rPr>
              <a:t>reate</a:t>
            </a:r>
            <a:r>
              <a:rPr lang="en-GB" sz="1400" b="1" dirty="0">
                <a:solidFill>
                  <a:schemeClr val="tx1"/>
                </a:solidFill>
                <a:latin typeface="Sassoon Penpals" panose="02000400000000000000" pitchFamily="50" charset="0"/>
              </a:rPr>
              <a:t> artwork for a purpose (historical jewellery).</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983415"/>
            <a:ext cx="4080000" cy="14410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3"/>
              </a:rPr>
              <a:t>https://www.accessart.org.uk/exploring-pattern/</a:t>
            </a:r>
            <a:endParaRPr lang="en-GB" sz="1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12243"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B1756313-0E01-43B9-A166-17B8721E41E1}"/>
              </a:ext>
            </a:extLst>
          </p:cNvPr>
          <p:cNvSpPr/>
          <p:nvPr/>
        </p:nvSpPr>
        <p:spPr>
          <a:xfrm>
            <a:off x="8596965" y="5767873"/>
            <a:ext cx="4010205" cy="212221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8DEB8163-0A51-4103-85D2-D050CCA2C4F1}"/>
              </a:ext>
            </a:extLst>
          </p:cNvPr>
          <p:cNvSpPr/>
          <p:nvPr/>
        </p:nvSpPr>
        <p:spPr>
          <a:xfrm>
            <a:off x="184582" y="7479323"/>
            <a:ext cx="4790481" cy="194517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their sketchbooks for personal experimentation and development as well as knowing that everyone’s sketchbook is unique to them</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a range of artforms for inspiration for their own work</a:t>
            </a: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77DD9213-BE29-473B-B171-0196A583707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49549" y="7572653"/>
            <a:ext cx="575036" cy="445028"/>
          </a:xfrm>
          <a:prstGeom prst="rect">
            <a:avLst/>
          </a:prstGeom>
        </p:spPr>
      </p:pic>
    </p:spTree>
    <p:extLst>
      <p:ext uri="{BB962C8B-B14F-4D97-AF65-F5344CB8AC3E}">
        <p14:creationId xmlns:p14="http://schemas.microsoft.com/office/powerpoint/2010/main" val="836500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1268831" y="191963"/>
            <a:ext cx="1213505" cy="1209486"/>
          </a:xfrm>
          <a:prstGeom prst="rect">
            <a:avLst/>
          </a:prstGeom>
        </p:spPr>
      </p:pic>
      <p:sp>
        <p:nvSpPr>
          <p:cNvPr id="26" name="Rectangle 25"/>
          <p:cNvSpPr/>
          <p:nvPr/>
        </p:nvSpPr>
        <p:spPr>
          <a:xfrm>
            <a:off x="184582" y="98320"/>
            <a:ext cx="9774258" cy="58748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000" b="1" dirty="0">
                <a:solidFill>
                  <a:srgbClr val="FF0000"/>
                </a:solidFill>
                <a:latin typeface="Sassoon Penpals" panose="02000400000000000000" pitchFamily="50" charset="0"/>
              </a:rPr>
              <a:t>Early Years – Laying the Foundations for Art  </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55432" y="685800"/>
            <a:ext cx="4174957" cy="877717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600" b="1" dirty="0">
                <a:solidFill>
                  <a:srgbClr val="FF0000"/>
                </a:solidFill>
                <a:latin typeface="Comic Sans MS" panose="030F0702030302020204" pitchFamily="66" charset="0"/>
              </a:rPr>
              <a:t>The following activities will provide opportunities to develop the required knowledge I need; </a:t>
            </a:r>
          </a:p>
          <a:p>
            <a:pPr>
              <a:spcAft>
                <a:spcPts val="600"/>
              </a:spcAft>
            </a:pPr>
            <a:r>
              <a:rPr lang="en-GB" sz="1200" b="1" u="sng" dirty="0">
                <a:solidFill>
                  <a:schemeClr val="tx1"/>
                </a:solidFill>
                <a:latin typeface="Comic Sans MS" panose="030F0702030302020204" pitchFamily="66" charset="0"/>
              </a:rPr>
              <a:t>Term 1 – Me and my family</a:t>
            </a:r>
          </a:p>
          <a:p>
            <a:pPr>
              <a:spcAft>
                <a:spcPts val="600"/>
              </a:spcAft>
            </a:pPr>
            <a:r>
              <a:rPr lang="en-GB" sz="1200" dirty="0">
                <a:solidFill>
                  <a:schemeClr val="tx1"/>
                </a:solidFill>
                <a:latin typeface="Comic Sans MS" panose="030F0702030302020204" pitchFamily="66" charset="0"/>
              </a:rPr>
              <a:t>Create self-portraits using pens, pencils or paint. </a:t>
            </a:r>
          </a:p>
          <a:p>
            <a:pPr>
              <a:spcAft>
                <a:spcPts val="600"/>
              </a:spcAft>
            </a:pPr>
            <a:r>
              <a:rPr lang="en-GB" sz="1200" dirty="0">
                <a:solidFill>
                  <a:schemeClr val="tx1"/>
                </a:solidFill>
                <a:latin typeface="Comic Sans MS" panose="030F0702030302020204" pitchFamily="66" charset="0"/>
              </a:rPr>
              <a:t>Create a finger painting of my Year 5 Buddy.  </a:t>
            </a:r>
          </a:p>
          <a:p>
            <a:pPr>
              <a:spcAft>
                <a:spcPts val="600"/>
              </a:spcAft>
            </a:pPr>
            <a:r>
              <a:rPr lang="en-GB" sz="1200" dirty="0">
                <a:solidFill>
                  <a:schemeClr val="tx1"/>
                </a:solidFill>
                <a:latin typeface="Comic Sans MS" panose="030F0702030302020204" pitchFamily="66" charset="0"/>
              </a:rPr>
              <a:t>Use natural resources to create </a:t>
            </a:r>
            <a:r>
              <a:rPr lang="en-GB" sz="1200" dirty="0" err="1">
                <a:solidFill>
                  <a:schemeClr val="tx1"/>
                </a:solidFill>
                <a:latin typeface="Comic Sans MS" panose="030F0702030302020204" pitchFamily="66" charset="0"/>
              </a:rPr>
              <a:t>plasticine</a:t>
            </a:r>
            <a:r>
              <a:rPr lang="en-GB" sz="1200" dirty="0">
                <a:solidFill>
                  <a:schemeClr val="tx1"/>
                </a:solidFill>
                <a:latin typeface="Comic Sans MS" panose="030F0702030302020204" pitchFamily="66" charset="0"/>
              </a:rPr>
              <a:t> prints. </a:t>
            </a:r>
          </a:p>
          <a:p>
            <a:pPr>
              <a:spcAft>
                <a:spcPts val="600"/>
              </a:spcAft>
            </a:pPr>
            <a:r>
              <a:rPr lang="en-GB" sz="1200" b="1" u="sng" dirty="0">
                <a:solidFill>
                  <a:schemeClr val="tx1"/>
                </a:solidFill>
                <a:latin typeface="Comic Sans MS" panose="030F0702030302020204" pitchFamily="66" charset="0"/>
              </a:rPr>
              <a:t>Term 2 - My Country</a:t>
            </a:r>
          </a:p>
          <a:p>
            <a:pPr>
              <a:spcAft>
                <a:spcPts val="600"/>
              </a:spcAft>
            </a:pPr>
            <a:r>
              <a:rPr lang="en-GB" sz="1200" dirty="0">
                <a:solidFill>
                  <a:schemeClr val="tx1"/>
                </a:solidFill>
                <a:latin typeface="Comic Sans MS" panose="030F0702030302020204" pitchFamily="66" charset="0"/>
              </a:rPr>
              <a:t>Create firework inspired art using paint, chalk, glue and glitter, in particular using spiral patterns. </a:t>
            </a:r>
          </a:p>
          <a:p>
            <a:pPr>
              <a:spcAft>
                <a:spcPts val="600"/>
              </a:spcAft>
            </a:pPr>
            <a:r>
              <a:rPr lang="en-GB" sz="1200" dirty="0">
                <a:solidFill>
                  <a:schemeClr val="tx1"/>
                </a:solidFill>
                <a:latin typeface="Comic Sans MS" panose="030F0702030302020204" pitchFamily="66" charset="0"/>
              </a:rPr>
              <a:t>Collect and use fallen leaves for printing and rubbing.</a:t>
            </a:r>
          </a:p>
          <a:p>
            <a:pPr>
              <a:spcAft>
                <a:spcPts val="600"/>
              </a:spcAft>
            </a:pPr>
            <a:r>
              <a:rPr lang="en-GB" sz="1200" b="1" u="sng" dirty="0">
                <a:solidFill>
                  <a:schemeClr val="tx1"/>
                </a:solidFill>
                <a:latin typeface="Comic Sans MS" panose="030F0702030302020204" pitchFamily="66" charset="0"/>
              </a:rPr>
              <a:t>Term 3 – My planet </a:t>
            </a:r>
          </a:p>
          <a:p>
            <a:pPr>
              <a:spcAft>
                <a:spcPts val="600"/>
              </a:spcAft>
            </a:pPr>
            <a:r>
              <a:rPr lang="en-GB" sz="1200" dirty="0">
                <a:solidFill>
                  <a:schemeClr val="tx1"/>
                </a:solidFill>
                <a:latin typeface="Comic Sans MS" panose="030F0702030302020204" pitchFamily="66" charset="0"/>
              </a:rPr>
              <a:t>Create a collage of something that represents a country other than the one I live in e.g. a flag a pizza (Italy), blossom tree (China).  </a:t>
            </a:r>
          </a:p>
          <a:p>
            <a:pPr>
              <a:spcAft>
                <a:spcPts val="600"/>
              </a:spcAft>
            </a:pPr>
            <a:r>
              <a:rPr lang="en-GB" sz="1200" dirty="0">
                <a:solidFill>
                  <a:schemeClr val="tx1"/>
                </a:solidFill>
                <a:latin typeface="Comic Sans MS" panose="030F0702030302020204" pitchFamily="66" charset="0"/>
              </a:rPr>
              <a:t>Use charcoal to create Chinese writing. </a:t>
            </a:r>
          </a:p>
          <a:p>
            <a:pPr>
              <a:spcAft>
                <a:spcPts val="600"/>
              </a:spcAft>
            </a:pPr>
            <a:r>
              <a:rPr lang="en-GB" sz="1200" dirty="0">
                <a:solidFill>
                  <a:schemeClr val="tx1"/>
                </a:solidFill>
                <a:latin typeface="Comic Sans MS" panose="030F0702030302020204" pitchFamily="66" charset="0"/>
              </a:rPr>
              <a:t>Paint a backwash of the African Savannah using colour mixing, observational drawing and scale.  </a:t>
            </a:r>
          </a:p>
          <a:p>
            <a:pPr>
              <a:spcAft>
                <a:spcPts val="600"/>
              </a:spcAft>
            </a:pPr>
            <a:r>
              <a:rPr lang="en-GB" sz="1200" dirty="0">
                <a:solidFill>
                  <a:schemeClr val="tx1"/>
                </a:solidFill>
                <a:latin typeface="Comic Sans MS" panose="030F0702030302020204" pitchFamily="66" charset="0"/>
              </a:rPr>
              <a:t>Use </a:t>
            </a:r>
            <a:r>
              <a:rPr lang="en-GB" sz="1200" dirty="0" err="1">
                <a:solidFill>
                  <a:schemeClr val="tx1"/>
                </a:solidFill>
                <a:latin typeface="Comic Sans MS" panose="030F0702030302020204" pitchFamily="66" charset="0"/>
              </a:rPr>
              <a:t>Papier</a:t>
            </a:r>
            <a:r>
              <a:rPr lang="en-GB" sz="1200" dirty="0">
                <a:solidFill>
                  <a:schemeClr val="tx1"/>
                </a:solidFill>
                <a:latin typeface="Comic Sans MS" panose="030F0702030302020204" pitchFamily="66" charset="0"/>
              </a:rPr>
              <a:t> Mache to make African animal masks, practising 3D modelling techniques.</a:t>
            </a:r>
          </a:p>
          <a:p>
            <a:pPr>
              <a:spcAft>
                <a:spcPts val="600"/>
              </a:spcAft>
            </a:pPr>
            <a:r>
              <a:rPr lang="en-GB" sz="1200" b="1" u="sng" dirty="0">
                <a:solidFill>
                  <a:schemeClr val="tx1"/>
                </a:solidFill>
                <a:latin typeface="Comic Sans MS" panose="030F0702030302020204" pitchFamily="66" charset="0"/>
              </a:rPr>
              <a:t>Term 4 - My Universe </a:t>
            </a:r>
          </a:p>
          <a:p>
            <a:pPr>
              <a:spcAft>
                <a:spcPts val="600"/>
              </a:spcAft>
            </a:pPr>
            <a:r>
              <a:rPr lang="en-GB" sz="1200" dirty="0">
                <a:solidFill>
                  <a:schemeClr val="tx1"/>
                </a:solidFill>
                <a:latin typeface="Comic Sans MS" panose="030F0702030302020204" pitchFamily="66" charset="0"/>
              </a:rPr>
              <a:t>Make a Mothers Day card using flower stems for printing, altering angles and adding curves. Press flowers to create different textures and make observational drawings of the petals using fine paintbrushes, pencils and watercolour pens. </a:t>
            </a:r>
          </a:p>
          <a:p>
            <a:pPr>
              <a:spcAft>
                <a:spcPts val="600"/>
              </a:spcAft>
            </a:pPr>
            <a:r>
              <a:rPr lang="en-GB" sz="1200" b="1" u="sng" dirty="0">
                <a:solidFill>
                  <a:schemeClr val="tx1"/>
                </a:solidFill>
                <a:latin typeface="Comic Sans MS" panose="030F0702030302020204" pitchFamily="66" charset="0"/>
              </a:rPr>
              <a:t>Term 5 - Looking after myself and others</a:t>
            </a:r>
          </a:p>
          <a:p>
            <a:pPr>
              <a:spcAft>
                <a:spcPts val="600"/>
              </a:spcAft>
            </a:pPr>
            <a:r>
              <a:rPr lang="en-GB" sz="1200" dirty="0">
                <a:solidFill>
                  <a:schemeClr val="tx1"/>
                </a:solidFill>
                <a:latin typeface="Comic Sans MS" panose="030F0702030302020204" pitchFamily="66" charset="0"/>
              </a:rPr>
              <a:t>Create paintings of our pet ducklings, using different lengths of card to give the effect of feathers/down. Add detail to our paintings using fine paintbrushes, toothbrushes, toothpicks and cotton buds. </a:t>
            </a:r>
          </a:p>
          <a:p>
            <a:pPr>
              <a:spcAft>
                <a:spcPts val="600"/>
              </a:spcAft>
            </a:pPr>
            <a:r>
              <a:rPr lang="en-GB" sz="1200" b="1" u="sng" dirty="0">
                <a:solidFill>
                  <a:schemeClr val="tx1"/>
                </a:solidFill>
                <a:latin typeface="Comic Sans MS" panose="030F0702030302020204" pitchFamily="66" charset="0"/>
              </a:rPr>
              <a:t>Term 6 - My next move </a:t>
            </a:r>
          </a:p>
          <a:p>
            <a:pPr>
              <a:spcAft>
                <a:spcPts val="600"/>
              </a:spcAft>
            </a:pPr>
            <a:r>
              <a:rPr lang="en-GB" sz="1200" dirty="0">
                <a:solidFill>
                  <a:schemeClr val="tx1"/>
                </a:solidFill>
                <a:latin typeface="Comic Sans MS" panose="030F0702030302020204" pitchFamily="66" charset="0"/>
              </a:rPr>
              <a:t>Taking inspiration from the artist Andy Goldsworthy, explore natural collage and use natural materials such as rocks, leaves, branches, ice, thorns, and mud among others to create a picture.</a:t>
            </a:r>
          </a:p>
          <a:p>
            <a:pPr>
              <a:spcAft>
                <a:spcPts val="600"/>
              </a:spcAft>
            </a:pPr>
            <a:endParaRPr lang="en-GB" sz="2000" dirty="0">
              <a:solidFill>
                <a:schemeClr val="tx1"/>
              </a:solidFill>
              <a:latin typeface="Comic Sans MS" panose="030F0702030302020204" pitchFamily="66"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17029" y="4848614"/>
            <a:ext cx="4029898" cy="4614363"/>
          </a:xfrm>
          <a:prstGeom prst="roundRect">
            <a:avLst>
              <a:gd name="adj" fmla="val 9730"/>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600" b="1" dirty="0">
                <a:solidFill>
                  <a:srgbClr val="FF0000"/>
                </a:solidFill>
                <a:latin typeface="Comic Sans MS" panose="030F0702030302020204" pitchFamily="66" charset="0"/>
              </a:rPr>
              <a:t>By the end of the reception year, I will have gained a good level of development in the following areas, which will sufficiently prepare me for the Year 1 Art curriculum at PAWS. </a:t>
            </a:r>
          </a:p>
          <a:p>
            <a:pPr>
              <a:spcAft>
                <a:spcPts val="600"/>
              </a:spcAft>
            </a:pPr>
            <a:endParaRPr lang="en-GB" sz="1400" b="1" dirty="0">
              <a:solidFill>
                <a:schemeClr val="tx1"/>
              </a:solidFill>
              <a:latin typeface="Comic Sans MS" panose="030F0702030302020204" pitchFamily="66" charset="0"/>
            </a:endParaRPr>
          </a:p>
          <a:p>
            <a:pPr>
              <a:spcAft>
                <a:spcPts val="600"/>
              </a:spcAft>
            </a:pPr>
            <a:r>
              <a:rPr lang="en-GB" sz="1400" b="1" dirty="0">
                <a:solidFill>
                  <a:schemeClr val="tx1"/>
                </a:solidFill>
                <a:latin typeface="Comic Sans MS" panose="030F0702030302020204" pitchFamily="66" charset="0"/>
              </a:rPr>
              <a:t>Expressive Arts and Design	</a:t>
            </a:r>
          </a:p>
          <a:p>
            <a:pPr marL="285750" indent="-285750">
              <a:spcAft>
                <a:spcPts val="600"/>
              </a:spcAft>
              <a:buFontTx/>
              <a:buChar char="-"/>
            </a:pPr>
            <a:r>
              <a:rPr lang="en-GB" sz="1400" dirty="0">
                <a:solidFill>
                  <a:schemeClr val="tx1"/>
                </a:solidFill>
                <a:latin typeface="Comic Sans MS" panose="030F0702030302020204" pitchFamily="66" charset="0"/>
              </a:rPr>
              <a:t>Creating with materials</a:t>
            </a:r>
          </a:p>
          <a:p>
            <a:pPr marL="285750" indent="-285750">
              <a:spcAft>
                <a:spcPts val="600"/>
              </a:spcAft>
              <a:buFontTx/>
              <a:buChar char="-"/>
            </a:pPr>
            <a:r>
              <a:rPr lang="en-GB" sz="1400" dirty="0">
                <a:solidFill>
                  <a:schemeClr val="tx1"/>
                </a:solidFill>
                <a:latin typeface="Comic Sans MS" panose="030F0702030302020204" pitchFamily="66" charset="0"/>
              </a:rPr>
              <a:t>Being Imaginative &amp; 			                                Expressive </a:t>
            </a:r>
          </a:p>
          <a:p>
            <a:pPr>
              <a:spcAft>
                <a:spcPts val="600"/>
              </a:spcAft>
            </a:pPr>
            <a:r>
              <a:rPr lang="en-GB" sz="1400" b="1" dirty="0">
                <a:solidFill>
                  <a:schemeClr val="tx1"/>
                </a:solidFill>
                <a:latin typeface="Comic Sans MS" panose="030F0702030302020204" pitchFamily="66" charset="0"/>
              </a:rPr>
              <a:t>Physical Development</a:t>
            </a:r>
          </a:p>
          <a:p>
            <a:pPr>
              <a:spcAft>
                <a:spcPts val="600"/>
              </a:spcAft>
            </a:pPr>
            <a:r>
              <a:rPr lang="en-GB" sz="1400" b="1" dirty="0">
                <a:solidFill>
                  <a:schemeClr val="tx1"/>
                </a:solidFill>
                <a:latin typeface="Comic Sans MS" panose="030F0702030302020204" pitchFamily="66" charset="0"/>
              </a:rPr>
              <a:t>-  </a:t>
            </a:r>
            <a:r>
              <a:rPr lang="en-GB" sz="1400" dirty="0">
                <a:solidFill>
                  <a:schemeClr val="tx1"/>
                </a:solidFill>
                <a:latin typeface="Comic Sans MS" panose="030F0702030302020204" pitchFamily="66" charset="0"/>
              </a:rPr>
              <a:t>Fine motor skills </a:t>
            </a:r>
          </a:p>
          <a:p>
            <a:pPr>
              <a:spcAft>
                <a:spcPts val="600"/>
              </a:spcAft>
            </a:pPr>
            <a:r>
              <a:rPr lang="en-GB" sz="1400" b="1" dirty="0">
                <a:solidFill>
                  <a:schemeClr val="tx1"/>
                </a:solidFill>
                <a:latin typeface="Comic Sans MS" panose="030F0702030302020204" pitchFamily="66" charset="0"/>
              </a:rPr>
              <a:t>PSED</a:t>
            </a:r>
          </a:p>
          <a:p>
            <a:pPr marL="285750" indent="-285750">
              <a:spcAft>
                <a:spcPts val="600"/>
              </a:spcAft>
              <a:buFontTx/>
              <a:buChar char="-"/>
            </a:pPr>
            <a:r>
              <a:rPr lang="en-GB" sz="1400" dirty="0">
                <a:solidFill>
                  <a:schemeClr val="tx1"/>
                </a:solidFill>
                <a:latin typeface="Comic Sans MS" panose="030F0702030302020204" pitchFamily="66" charset="0"/>
              </a:rPr>
              <a:t>Self regulation</a:t>
            </a:r>
          </a:p>
          <a:p>
            <a:pPr marL="285750" indent="-285750">
              <a:spcAft>
                <a:spcPts val="600"/>
              </a:spcAft>
              <a:buFontTx/>
              <a:buChar char="-"/>
            </a:pPr>
            <a:r>
              <a:rPr lang="en-GB" sz="1400" dirty="0">
                <a:solidFill>
                  <a:schemeClr val="tx1"/>
                </a:solidFill>
                <a:latin typeface="Comic Sans MS" panose="030F0702030302020204" pitchFamily="66" charset="0"/>
              </a:rPr>
              <a:t>Managing self </a:t>
            </a:r>
          </a:p>
          <a:p>
            <a:pPr>
              <a:spcAft>
                <a:spcPts val="600"/>
              </a:spcAft>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US"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8617029" y="1607898"/>
            <a:ext cx="4029899" cy="282781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600" b="1" dirty="0">
                <a:solidFill>
                  <a:srgbClr val="FF0000"/>
                </a:solidFill>
                <a:latin typeface="Comic Sans MS" panose="030F0702030302020204" pitchFamily="66" charset="0"/>
              </a:rPr>
              <a:t>I will gain relevant experiences of art through the continuous and enhanced provision within the following areas; </a:t>
            </a:r>
            <a:endParaRPr lang="en-GB" sz="1600" b="1" dirty="0">
              <a:solidFill>
                <a:schemeClr val="tx1"/>
              </a:solidFill>
              <a:latin typeface="Comic Sans MS" panose="030F0702030302020204" pitchFamily="66" charset="0"/>
            </a:endParaRPr>
          </a:p>
          <a:p>
            <a:pPr algn="ctr">
              <a:spcAft>
                <a:spcPts val="600"/>
              </a:spcAft>
            </a:pPr>
            <a:r>
              <a:rPr lang="en-GB" sz="1600" b="1" dirty="0">
                <a:solidFill>
                  <a:schemeClr val="tx1"/>
                </a:solidFill>
                <a:latin typeface="Comic Sans MS" panose="030F0702030302020204" pitchFamily="66" charset="0"/>
              </a:rPr>
              <a:t>Role play (small and large), small world, large and small construction (indoors and outdoors), mark making (indoors and outdoors), malleable and in the performance and musical areas.  </a:t>
            </a:r>
          </a:p>
          <a:p>
            <a:pPr>
              <a:spcAft>
                <a:spcPts val="600"/>
              </a:spcAft>
            </a:pPr>
            <a:endParaRPr lang="en-GB" b="1" u="sng" dirty="0">
              <a:solidFill>
                <a:schemeClr val="tx1"/>
              </a:solidFill>
              <a:latin typeface="Comic Sans MS" panose="030F0702030302020204" pitchFamily="66" charset="0"/>
            </a:endParaRPr>
          </a:p>
          <a:p>
            <a:pPr>
              <a:spcAft>
                <a:spcPts val="600"/>
              </a:spcAft>
            </a:pPr>
            <a:endParaRPr lang="en-GB" b="1" u="sng"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2177837A-91D4-4692-B65E-451ADBCB79AD}"/>
              </a:ext>
            </a:extLst>
          </p:cNvPr>
          <p:cNvSpPr/>
          <p:nvPr/>
        </p:nvSpPr>
        <p:spPr>
          <a:xfrm>
            <a:off x="184582" y="685800"/>
            <a:ext cx="4039747" cy="877717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300"/>
              </a:spcAft>
            </a:pPr>
            <a:r>
              <a:rPr lang="en-GB" sz="1600" b="1" dirty="0">
                <a:solidFill>
                  <a:srgbClr val="FF0000"/>
                </a:solidFill>
                <a:effectLst/>
                <a:latin typeface="Comic Sans MS" panose="030F0702030302020204" pitchFamily="66" charset="0"/>
                <a:ea typeface="Times New Roman" panose="02020603050405020304" pitchFamily="18" charset="0"/>
              </a:rPr>
              <a:t>Throughout the reception year at PAWS I will be building on the foundations in Art that will allow me to…</a:t>
            </a:r>
          </a:p>
          <a:p>
            <a:pPr marL="285750" lvl="0" indent="-285750">
              <a:spcAft>
                <a:spcPts val="300"/>
              </a:spcAft>
              <a:buFont typeface="Arial" panose="020B0604020202020204" pitchFamily="34" charset="0"/>
              <a:buChar char="•"/>
            </a:pPr>
            <a:r>
              <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rPr>
              <a:t>Use and explore a variety of tools such as pencils, crayons, paintbrushes, chalk and scissors with increasing precision and beginning to show accuracy and care when drawing. </a:t>
            </a:r>
          </a:p>
          <a:p>
            <a:pPr marL="285750" lvl="0" indent="-285750">
              <a:spcAft>
                <a:spcPts val="300"/>
              </a:spcAft>
              <a:buFont typeface="Arial" panose="020B0604020202020204" pitchFamily="34" charset="0"/>
              <a:buChar char="•"/>
            </a:pPr>
            <a:endPar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endParaRPr>
          </a:p>
          <a:p>
            <a:pPr marL="285750" lvl="0" indent="-285750">
              <a:spcAft>
                <a:spcPts val="300"/>
              </a:spcAft>
              <a:buFont typeface="Arial" panose="020B0604020202020204" pitchFamily="34" charset="0"/>
              <a:buChar char="•"/>
            </a:pPr>
            <a:r>
              <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rPr>
              <a:t>Experiment using art materials to explore colour, texture and form. </a:t>
            </a:r>
          </a:p>
          <a:p>
            <a:pPr marL="285750" lvl="0" indent="-285750">
              <a:spcAft>
                <a:spcPts val="300"/>
              </a:spcAft>
              <a:buFont typeface="Arial" panose="020B0604020202020204" pitchFamily="34" charset="0"/>
              <a:buChar char="•"/>
            </a:pPr>
            <a:endPar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endParaRPr>
          </a:p>
          <a:p>
            <a:pPr marL="285750" lvl="0" indent="-285750">
              <a:spcAft>
                <a:spcPts val="300"/>
              </a:spcAft>
              <a:buFont typeface="Arial" panose="020B0604020202020204" pitchFamily="34" charset="0"/>
              <a:buChar char="•"/>
            </a:pPr>
            <a:r>
              <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rPr>
              <a:t>Safely use and explore a variety of materials, tools and techniques whilst experimenting with colour, design form and function.</a:t>
            </a:r>
          </a:p>
          <a:p>
            <a:pPr marL="285750" lvl="0" indent="-285750">
              <a:spcAft>
                <a:spcPts val="300"/>
              </a:spcAft>
              <a:buFont typeface="Arial" panose="020B0604020202020204" pitchFamily="34" charset="0"/>
              <a:buChar char="•"/>
            </a:pPr>
            <a:endPar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endParaRPr>
          </a:p>
          <a:p>
            <a:pPr marL="285750" lvl="0" indent="-285750">
              <a:spcAft>
                <a:spcPts val="300"/>
              </a:spcAft>
              <a:buFont typeface="Arial" panose="020B0604020202020204" pitchFamily="34" charset="0"/>
              <a:buChar char="•"/>
            </a:pPr>
            <a:r>
              <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rPr>
              <a:t>Explore ideas and imagination by creating drawings, paintings, prints and sculptures, using a range of techniques to help create art work. </a:t>
            </a:r>
          </a:p>
          <a:p>
            <a:pPr marL="285750" lvl="0" indent="-285750">
              <a:spcAft>
                <a:spcPts val="300"/>
              </a:spcAft>
              <a:buFont typeface="Arial" panose="020B0604020202020204" pitchFamily="34" charset="0"/>
              <a:buChar char="•"/>
            </a:pPr>
            <a:endPar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endParaRPr>
          </a:p>
          <a:p>
            <a:pPr marL="285750" lvl="0" indent="-285750">
              <a:spcAft>
                <a:spcPts val="300"/>
              </a:spcAft>
              <a:buFont typeface="Arial" panose="020B0604020202020204" pitchFamily="34" charset="0"/>
              <a:buChar char="•"/>
            </a:pPr>
            <a:r>
              <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rPr>
              <a:t>Explore creating designs and art work on a range of scales.</a:t>
            </a:r>
          </a:p>
          <a:p>
            <a:pPr marL="285750" lvl="0" indent="-285750">
              <a:spcAft>
                <a:spcPts val="300"/>
              </a:spcAft>
              <a:buFont typeface="Arial" panose="020B0604020202020204" pitchFamily="34" charset="0"/>
              <a:buChar char="•"/>
            </a:pPr>
            <a:endPar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endParaRPr>
          </a:p>
          <a:p>
            <a:pPr marL="285750" lvl="0" indent="-285750">
              <a:spcAft>
                <a:spcPts val="300"/>
              </a:spcAft>
              <a:buFont typeface="Arial" panose="020B0604020202020204" pitchFamily="34" charset="0"/>
              <a:buChar char="•"/>
            </a:pPr>
            <a:r>
              <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rPr>
              <a:t>Set and work towards simple goals and share work with other people, talking about what I have created.</a:t>
            </a:r>
          </a:p>
          <a:p>
            <a:pPr marL="285750" lvl="0" indent="-285750">
              <a:spcAft>
                <a:spcPts val="300"/>
              </a:spcAft>
              <a:buFont typeface="Arial" panose="020B0604020202020204" pitchFamily="34" charset="0"/>
              <a:buChar char="•"/>
            </a:pPr>
            <a:endPar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endParaRPr>
          </a:p>
          <a:p>
            <a:pPr marL="285750" lvl="0" indent="-285750">
              <a:spcAft>
                <a:spcPts val="300"/>
              </a:spcAft>
              <a:buFont typeface="Arial" panose="020B0604020202020204" pitchFamily="34" charset="0"/>
              <a:buChar char="•"/>
            </a:pPr>
            <a:r>
              <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rPr>
              <a:t>Recognise and explore the colours, patterns and shapes in other artist’s work.</a:t>
            </a:r>
          </a:p>
          <a:p>
            <a:pPr marL="285750" lvl="0" indent="-285750">
              <a:spcAft>
                <a:spcPts val="300"/>
              </a:spcAft>
              <a:buFont typeface="Arial" panose="020B0604020202020204" pitchFamily="34" charset="0"/>
              <a:buChar char="•"/>
            </a:pPr>
            <a:endPar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endParaRPr>
          </a:p>
          <a:p>
            <a:pPr marL="285750" lvl="0" indent="-285750">
              <a:spcAft>
                <a:spcPts val="300"/>
              </a:spcAft>
              <a:buFont typeface="Arial" panose="020B0604020202020204" pitchFamily="34" charset="0"/>
              <a:buChar char="•"/>
            </a:pPr>
            <a:r>
              <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rPr>
              <a:t>Express opinions and feelings in response to my own and other artist’s work.</a:t>
            </a:r>
          </a:p>
          <a:p>
            <a:pPr marL="285750" lvl="0" indent="-285750">
              <a:spcAft>
                <a:spcPts val="300"/>
              </a:spcAft>
              <a:buFont typeface="Arial" panose="020B0604020202020204" pitchFamily="34" charset="0"/>
              <a:buChar char="•"/>
            </a:pPr>
            <a:endPar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endParaRPr>
          </a:p>
          <a:p>
            <a:pPr marL="285750" lvl="0" indent="-285750">
              <a:spcAft>
                <a:spcPts val="300"/>
              </a:spcAft>
              <a:buFont typeface="Arial" panose="020B0604020202020204" pitchFamily="34" charset="0"/>
              <a:buChar char="•"/>
            </a:pPr>
            <a:endParaRPr lang="en-GB" sz="1400" dirty="0">
              <a:solidFill>
                <a:schemeClr val="tx1"/>
              </a:solidFill>
              <a:latin typeface="Comic Sans MS" panose="030F0702030302020204" pitchFamily="66" charset="0"/>
              <a:ea typeface="Times New Roman" panose="02020603050405020304" pitchFamily="18" charset="0"/>
              <a:cs typeface="Arial" panose="020B0604020202020204" pitchFamily="34" charset="0"/>
            </a:endParaRPr>
          </a:p>
          <a:p>
            <a:pPr lvl="0">
              <a:spcAft>
                <a:spcPts val="300"/>
              </a:spcAft>
            </a:pPr>
            <a:endParaRPr lang="en-GB" sz="1400" dirty="0">
              <a:solidFill>
                <a:srgbClr val="00B050"/>
              </a:solidFill>
              <a:latin typeface="Comic Sans MS" panose="030F0702030302020204" pitchFamily="66" charset="0"/>
              <a:ea typeface="Times New Roman" panose="02020603050405020304" pitchFamily="18" charset="0"/>
              <a:cs typeface="Arial" panose="020B0604020202020204" pitchFamily="34" charset="0"/>
            </a:endParaRPr>
          </a:p>
          <a:p>
            <a:pPr lvl="0">
              <a:spcAft>
                <a:spcPts val="300"/>
              </a:spcAft>
            </a:pPr>
            <a:endParaRPr lang="en-GB" sz="1400" dirty="0">
              <a:solidFill>
                <a:schemeClr val="tx1"/>
              </a:solidFill>
              <a:effectLst/>
              <a:latin typeface="Comic Sans MS" panose="030F0702030302020204" pitchFamily="66" charset="0"/>
              <a:ea typeface="Times New Roman" panose="02020603050405020304" pitchFamily="18" charset="0"/>
              <a:cs typeface="Arial" panose="020B0604020202020204" pitchFamily="34" charset="0"/>
            </a:endParaRPr>
          </a:p>
          <a:p>
            <a:pPr marL="342900" lvl="0" indent="-342900">
              <a:spcAft>
                <a:spcPts val="300"/>
              </a:spcAft>
              <a:buFont typeface="Symbol" panose="05050102010706020507" pitchFamily="18" charset="2"/>
              <a:buChar char=""/>
            </a:pPr>
            <a:endParaRPr lang="en-US" sz="1400" dirty="0">
              <a:solidFill>
                <a:schemeClr val="tx1"/>
              </a:solidFill>
              <a:latin typeface="Comic Sans MS" panose="030F0702030302020204" pitchFamily="66" charset="0"/>
            </a:endParaRPr>
          </a:p>
          <a:p>
            <a:pPr marL="171450" indent="-171450">
              <a:spcAft>
                <a:spcPts val="600"/>
              </a:spcAft>
              <a:buFont typeface="Arial" panose="020B0604020202020204" pitchFamily="34" charset="0"/>
              <a:buChar char="•"/>
            </a:pPr>
            <a:endParaRPr lang="en-US" sz="1400" dirty="0">
              <a:solidFill>
                <a:schemeClr val="tx1"/>
              </a:solidFill>
              <a:latin typeface="Comic Sans MS" panose="030F0702030302020204" pitchFamily="66" charset="0"/>
            </a:endParaRPr>
          </a:p>
          <a:p>
            <a:pPr marL="171450" indent="-171450">
              <a:spcAft>
                <a:spcPts val="600"/>
              </a:spcAft>
              <a:buFont typeface="Arial" panose="020B0604020202020204" pitchFamily="34" charset="0"/>
              <a:buChar char="•"/>
            </a:pPr>
            <a:endParaRPr lang="en-GB" sz="14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3169002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5</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2566500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Typography and Maps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821070"/>
            <a:ext cx="4029899" cy="49349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GB" sz="1400" b="1" dirty="0">
                <a:solidFill>
                  <a:schemeClr val="tx1"/>
                </a:solidFill>
                <a:latin typeface="Sassoon Penpals" panose="02000400000000000000" pitchFamily="50" charset="0"/>
              </a:rPr>
              <a:t>Drawing</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that designers create fonts and work with Typography.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that some artists use graphic skills to create pictorial maps, using symbols (personal and cultural) to map identity as well as geography. </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Look at the work of designers, artists, animators, architects.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Understand the processes, intentions an outcomes of different artists, using visual notes in a sketchbook to help consolidate and own the learning.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we may all have different responses in terms of our thoughts and the things we make. That we may share similarities. Understand all responses are valid.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821069"/>
            <a:ext cx="4029898" cy="860342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Drawing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Create fonts inspired by objects/elements around you. Use close observational drawing with pen to inspire, and use creative skills to transform into letters.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Draw over maps/existing marks to explore how you can make mark making more visually powerful.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Combine drawing with making to create pictorial / 3 dimension maps which explore qualities of your personality or otherwise respond to a theme. Explore line weight, rhythm, grip, mark making and shape, and explore how 2d can become 3d through manipulation of paper. </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mark making.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visual notes to capture, consolidate and reflect upon the artists studied. </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 I didn’t understand… it reminded me of… It links to…”).</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 I would have liked… next time I might.. I was inspired  by….). 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 collaboratively to present outcomes to others where appropriate. Present as a team.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and differences. Listen to feedback about your own work and respond.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Document work using still image (photography) or by making a drawing of the work. If using photography consider lighting and focus. Some children may make films thinking about viewpoint, lighting &amp; perspective.</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 the ways in which artists have a responsibility to themselves/society. What purpose does art serve? </a:t>
            </a: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37337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US" sz="1400" b="1" dirty="0">
                <a:solidFill>
                  <a:schemeClr val="tx1"/>
                </a:solidFill>
                <a:latin typeface="Sassoon Penpals" panose="02000400000000000000" pitchFamily="50" charset="0"/>
              </a:rPr>
              <a:t>R</a:t>
            </a:r>
            <a:r>
              <a:rPr lang="en-GB" sz="1400" b="1" dirty="0" err="1">
                <a:solidFill>
                  <a:schemeClr val="tx1"/>
                </a:solidFill>
                <a:latin typeface="Sassoon Penpals" panose="02000400000000000000" pitchFamily="50" charset="0"/>
              </a:rPr>
              <a:t>esearch</a:t>
            </a:r>
            <a:r>
              <a:rPr lang="en-GB" sz="1400" b="1" dirty="0">
                <a:solidFill>
                  <a:schemeClr val="tx1"/>
                </a:solidFill>
                <a:latin typeface="Sassoon Penpals" panose="02000400000000000000" pitchFamily="50" charset="0"/>
              </a:rPr>
              <a:t> and discuss the ideas and approaches used by a range of different artists.</a:t>
            </a:r>
          </a:p>
          <a:p>
            <a:pPr marL="285750" indent="-285750">
              <a:spcAft>
                <a:spcPts val="600"/>
              </a:spcAft>
              <a:buFont typeface="Arial" panose="020B0604020202020204" pitchFamily="34" charset="0"/>
              <a:buChar char="•"/>
            </a:pPr>
            <a:r>
              <a:rPr lang="en-US" sz="1400" b="1" dirty="0">
                <a:solidFill>
                  <a:schemeClr val="tx1"/>
                </a:solidFill>
                <a:latin typeface="Sassoon Penpals" panose="02000400000000000000" pitchFamily="50" charset="0"/>
              </a:rPr>
              <a:t>C</a:t>
            </a:r>
            <a:r>
              <a:rPr lang="en-GB" sz="1400" b="1" dirty="0" err="1">
                <a:solidFill>
                  <a:schemeClr val="tx1"/>
                </a:solidFill>
                <a:latin typeface="Sassoon Penpals" panose="02000400000000000000" pitchFamily="50" charset="0"/>
              </a:rPr>
              <a:t>onfidently</a:t>
            </a:r>
            <a:r>
              <a:rPr lang="en-GB" sz="1400" b="1" dirty="0">
                <a:solidFill>
                  <a:schemeClr val="tx1"/>
                </a:solidFill>
                <a:latin typeface="Sassoon Penpals" panose="02000400000000000000" pitchFamily="50" charset="0"/>
              </a:rPr>
              <a:t> use sketchbooks for a variety of purposes, </a:t>
            </a:r>
            <a:r>
              <a:rPr lang="en-GB" sz="1400" b="1" dirty="0" err="1">
                <a:solidFill>
                  <a:schemeClr val="tx1"/>
                </a:solidFill>
                <a:latin typeface="Sassoon Penpals" panose="02000400000000000000" pitchFamily="50" charset="0"/>
              </a:rPr>
              <a:t>e.g</a:t>
            </a:r>
            <a:r>
              <a:rPr lang="en-GB" sz="1400" b="1" dirty="0">
                <a:solidFill>
                  <a:schemeClr val="tx1"/>
                </a:solidFill>
                <a:latin typeface="Sassoon Penpals" panose="02000400000000000000" pitchFamily="50" charset="0"/>
              </a:rPr>
              <a:t>: observations, developing ideas, testing materials and planning.</a:t>
            </a:r>
          </a:p>
          <a:p>
            <a:pPr marL="285750" indent="-285750">
              <a:spcAft>
                <a:spcPts val="600"/>
              </a:spcAft>
              <a:buFont typeface="Arial" panose="020B0604020202020204" pitchFamily="34" charset="0"/>
              <a:buChar char="•"/>
            </a:pPr>
            <a:r>
              <a:rPr lang="en-US" sz="1400" b="1" dirty="0">
                <a:solidFill>
                  <a:schemeClr val="tx1"/>
                </a:solidFill>
                <a:latin typeface="Sassoon Penpals" panose="02000400000000000000" pitchFamily="50" charset="0"/>
              </a:rPr>
              <a:t>A</a:t>
            </a:r>
            <a:r>
              <a:rPr lang="en-GB" sz="1400" b="1" dirty="0" err="1">
                <a:solidFill>
                  <a:schemeClr val="tx1"/>
                </a:solidFill>
                <a:latin typeface="Sassoon Penpals" panose="02000400000000000000" pitchFamily="50" charset="0"/>
              </a:rPr>
              <a:t>nalyse</a:t>
            </a:r>
            <a:r>
              <a:rPr lang="en-GB" sz="1400" b="1" dirty="0">
                <a:solidFill>
                  <a:schemeClr val="tx1"/>
                </a:solidFill>
                <a:latin typeface="Sassoon Penpals" panose="02000400000000000000" pitchFamily="50" charset="0"/>
              </a:rPr>
              <a:t> and reflect upon on their choice of mediums, techniques, colours, tones and marks.</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C</a:t>
            </a:r>
            <a:r>
              <a:rPr lang="en-GB" sz="1400" dirty="0" err="1">
                <a:solidFill>
                  <a:schemeClr val="tx1"/>
                </a:solidFill>
                <a:latin typeface="Sassoon Penpals" panose="02000400000000000000" pitchFamily="50" charset="0"/>
              </a:rPr>
              <a:t>reate</a:t>
            </a:r>
            <a:r>
              <a:rPr lang="en-GB" sz="1400" dirty="0">
                <a:solidFill>
                  <a:schemeClr val="tx1"/>
                </a:solidFill>
                <a:latin typeface="Sassoon Penpals" panose="02000400000000000000" pitchFamily="50" charset="0"/>
              </a:rPr>
              <a:t> models which are both 2D and 3D.</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3"/>
              </a:rPr>
              <a:t>https://www.accessart.org.uk/typography-and-maps/</a:t>
            </a:r>
            <a:endParaRPr lang="en-GB" sz="1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12243"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26B00C3E-AC5F-4135-93C4-78E3EAAE5F14}"/>
              </a:ext>
            </a:extLst>
          </p:cNvPr>
          <p:cNvSpPr/>
          <p:nvPr/>
        </p:nvSpPr>
        <p:spPr>
          <a:xfrm>
            <a:off x="8629373" y="5063979"/>
            <a:ext cx="4010205" cy="2544633"/>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C4A0C0A7-BC39-41C6-92CD-00E06E07EBF1}"/>
              </a:ext>
            </a:extLst>
          </p:cNvPr>
          <p:cNvSpPr/>
          <p:nvPr/>
        </p:nvSpPr>
        <p:spPr>
          <a:xfrm>
            <a:off x="184582" y="5920155"/>
            <a:ext cx="4049595" cy="350434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4</a:t>
            </a:r>
          </a:p>
          <a:p>
            <a:pPr marL="285750" indent="-285750">
              <a:spcAft>
                <a:spcPts val="600"/>
              </a:spcAft>
              <a:buFontTx/>
              <a:buChar char="-"/>
            </a:pPr>
            <a:r>
              <a:rPr lang="en-GB" sz="1400" dirty="0">
                <a:solidFill>
                  <a:schemeClr val="tx1"/>
                </a:solidFill>
                <a:latin typeface="Sassoon Penpals" panose="02000400000000000000" pitchFamily="50" charset="0"/>
              </a:rPr>
              <a:t>Use sketchbooks to record and develop ideas and experiment with techniques.</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key concept vocabulary when discussing art.</a:t>
            </a:r>
          </a:p>
          <a:p>
            <a:pPr marL="285750" indent="-285750">
              <a:spcAft>
                <a:spcPts val="600"/>
              </a:spcAft>
              <a:buFontTx/>
              <a:buChar char="-"/>
            </a:pPr>
            <a:r>
              <a:rPr lang="en-US" sz="1400" dirty="0">
                <a:solidFill>
                  <a:schemeClr val="tx1"/>
                </a:solidFill>
                <a:latin typeface="Sassoon Penpals" panose="02000400000000000000" pitchFamily="50" charset="0"/>
              </a:rPr>
              <a:t>C</a:t>
            </a:r>
            <a:r>
              <a:rPr lang="en-GB" sz="1400" dirty="0" err="1">
                <a:solidFill>
                  <a:schemeClr val="tx1"/>
                </a:solidFill>
                <a:latin typeface="Sassoon Penpals" panose="02000400000000000000" pitchFamily="50" charset="0"/>
              </a:rPr>
              <a:t>reate</a:t>
            </a:r>
            <a:r>
              <a:rPr lang="en-GB" sz="1400" dirty="0">
                <a:solidFill>
                  <a:schemeClr val="tx1"/>
                </a:solidFill>
                <a:latin typeface="Sassoon Penpals" panose="02000400000000000000" pitchFamily="50" charset="0"/>
              </a:rPr>
              <a:t> tone, texture and form through observational drawing.</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drawing as a way of communicating ideas.</a:t>
            </a:r>
          </a:p>
          <a:p>
            <a:pPr marL="285750" indent="-285750">
              <a:spcAft>
                <a:spcPts val="600"/>
              </a:spcAft>
              <a:buFontTx/>
              <a:buChar char="-"/>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8F4DD9A8-1770-44DF-BE39-8E97C99C35D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31257" y="5984827"/>
            <a:ext cx="575036" cy="445028"/>
          </a:xfrm>
          <a:prstGeom prst="rect">
            <a:avLst/>
          </a:prstGeom>
        </p:spPr>
      </p:pic>
    </p:spTree>
    <p:extLst>
      <p:ext uri="{BB962C8B-B14F-4D97-AF65-F5344CB8AC3E}">
        <p14:creationId xmlns:p14="http://schemas.microsoft.com/office/powerpoint/2010/main" val="2224535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33314"/>
            <a:ext cx="8647443"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Mixed Media – Land and City </a:t>
            </a:r>
            <a:r>
              <a:rPr lang="en-GB" sz="3600" b="1" dirty="0" err="1">
                <a:solidFill>
                  <a:schemeClr val="tx1"/>
                </a:solidFill>
                <a:latin typeface="Sassoon Penpals" panose="02000400000000000000" pitchFamily="50" charset="0"/>
              </a:rPr>
              <a:t>Scapes</a:t>
            </a:r>
            <a:endParaRPr lang="en-GB" sz="3600" b="1" dirty="0">
              <a:solidFill>
                <a:schemeClr val="tx1"/>
              </a:solidFill>
              <a:latin typeface="Sassoon Penpals" panose="02000400000000000000" pitchFamily="50" charset="0"/>
            </a:endParaRP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709686"/>
            <a:ext cx="4029899" cy="504634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0" marR="0" lvl="0" indent="0" algn="l" defTabSz="457200" rtl="0" eaLnBrk="1" fontAlgn="auto" latinLnBrk="0" hangingPunct="1">
              <a:lnSpc>
                <a:spcPct val="100000"/>
              </a:lnSpc>
              <a:spcBef>
                <a:spcPts val="0"/>
              </a:spcBef>
              <a:spcAft>
                <a:spcPts val="200"/>
              </a:spcAft>
              <a:buClrTx/>
              <a:buSzTx/>
              <a:buFontTx/>
              <a:buNone/>
              <a:tabLst/>
              <a:defRPr/>
            </a:pPr>
            <a:r>
              <a:rPr lang="en-US" sz="1400" b="1" dirty="0">
                <a:solidFill>
                  <a:prstClr val="black"/>
                </a:solidFill>
                <a:latin typeface="Sassoon Penpals" panose="02000400000000000000" pitchFamily="50" charset="0"/>
              </a:rPr>
              <a:t>Painting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1400" dirty="0">
                <a:solidFill>
                  <a:prstClr val="black"/>
                </a:solidFill>
                <a:latin typeface="Sassoon Penpals" panose="02000400000000000000" pitchFamily="50" charset="0"/>
              </a:rPr>
              <a:t>Understand that there is a tradition of artists working from land, sea or cityscapes.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1400" dirty="0">
                <a:solidFill>
                  <a:srgbClr val="FF0000"/>
                </a:solidFill>
                <a:latin typeface="Sassoon Penpals" panose="02000400000000000000" pitchFamily="50" charset="0"/>
              </a:rPr>
              <a:t>Understand that artists use a variety of media to capture the energy of a place, and that artists often work outdoors to do this.</a:t>
            </a:r>
          </a:p>
          <a:p>
            <a:pPr marL="0" marR="0" lvl="0" indent="0" algn="l" defTabSz="457200" rtl="0" eaLnBrk="1" fontAlgn="auto" latinLnBrk="0" hangingPunct="1">
              <a:lnSpc>
                <a:spcPct val="100000"/>
              </a:lnSpc>
              <a:spcBef>
                <a:spcPts val="0"/>
              </a:spcBef>
              <a:spcAft>
                <a:spcPts val="20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r>
              <a:rPr lang="en-GB" sz="1400" b="1" dirty="0">
                <a:solidFill>
                  <a:schemeClr val="tx1"/>
                </a:solidFill>
                <a:latin typeface="Sassoon Penpals" panose="02000400000000000000" pitchFamily="50" charset="0"/>
              </a:rPr>
              <a:t>Responding to Art</a:t>
            </a:r>
          </a:p>
          <a:p>
            <a:pPr marL="285750" lvl="0" indent="-285750">
              <a:spcAft>
                <a:spcPts val="600"/>
              </a:spcAft>
              <a:buFont typeface="Arial" panose="020B0604020202020204" pitchFamily="34" charset="0"/>
              <a:buChar char="•"/>
              <a:defRPr/>
            </a:pPr>
            <a:r>
              <a:rPr lang="en-GB" sz="1400" dirty="0">
                <a:solidFill>
                  <a:prstClr val="black"/>
                </a:solidFill>
                <a:latin typeface="Sassoon Penpals" panose="02000400000000000000" pitchFamily="50" charset="0"/>
              </a:rPr>
              <a:t>Look at the work of designers, artists, animators, architects. </a:t>
            </a:r>
          </a:p>
          <a:p>
            <a:pPr marL="285750" lvl="0" indent="-285750">
              <a:spcAft>
                <a:spcPts val="600"/>
              </a:spcAft>
              <a:buFont typeface="Arial" panose="020B0604020202020204" pitchFamily="34" charset="0"/>
              <a:buChar char="•"/>
              <a:defRPr/>
            </a:pPr>
            <a:r>
              <a:rPr lang="en-GB" sz="1400" dirty="0">
                <a:solidFill>
                  <a:prstClr val="black"/>
                </a:solidFill>
                <a:latin typeface="Sassoon Penpals" panose="02000400000000000000" pitchFamily="50" charset="0"/>
              </a:rPr>
              <a:t>Understand the processes, intentions an outcomes of different artists, using visual notes in a sketchbook to help consolidate and own the learning.  </a:t>
            </a:r>
          </a:p>
          <a:p>
            <a:pPr marL="285750" lvl="0" indent="-285750">
              <a:spcAft>
                <a:spcPts val="600"/>
              </a:spcAft>
              <a:buFont typeface="Arial" panose="020B0604020202020204" pitchFamily="34" charset="0"/>
              <a:buChar char="•"/>
              <a:defRPr/>
            </a:pPr>
            <a:r>
              <a:rPr lang="en-GB" sz="1400" dirty="0">
                <a:solidFill>
                  <a:srgbClr val="FF0000"/>
                </a:solidFill>
                <a:latin typeface="Sassoon Penpals" panose="02000400000000000000" pitchFamily="50" charset="0"/>
              </a:rPr>
              <a:t>Understand we may all have different responses in terms of our thoughts and the things we make. That we may share similarities. Understand all responses are valid. </a:t>
            </a: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709685"/>
            <a:ext cx="4029898" cy="87148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200"/>
              </a:spcAft>
              <a:buClrTx/>
              <a:buSzTx/>
              <a:tabLst/>
              <a:defRPr/>
            </a:pPr>
            <a:r>
              <a:rPr kumimoji="0" lang="en-GB" sz="135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lvl="0" indent="-285750">
              <a:spcAft>
                <a:spcPts val="200"/>
              </a:spcAft>
              <a:buFont typeface="Arial" panose="020B0604020202020204" pitchFamily="34" charset="0"/>
              <a:buChar char="•"/>
              <a:defRPr/>
            </a:pPr>
            <a:r>
              <a:rPr lang="en-GB" sz="1350" dirty="0">
                <a:solidFill>
                  <a:prstClr val="black"/>
                </a:solidFill>
                <a:latin typeface="Sassoon Penpals" panose="02000400000000000000" pitchFamily="50" charset="0"/>
              </a:rPr>
              <a:t>Explore mark making. </a:t>
            </a:r>
          </a:p>
          <a:p>
            <a:pPr marL="285750" lvl="0" indent="-285750">
              <a:spcAft>
                <a:spcPts val="200"/>
              </a:spcAft>
              <a:buFont typeface="Arial" panose="020B0604020202020204" pitchFamily="34" charset="0"/>
              <a:buChar char="•"/>
              <a:defRPr/>
            </a:pPr>
            <a:r>
              <a:rPr lang="en-US" sz="1350" dirty="0">
                <a:solidFill>
                  <a:prstClr val="black"/>
                </a:solidFill>
                <a:latin typeface="Sassoon Penpals" panose="02000400000000000000" pitchFamily="50" charset="0"/>
              </a:rPr>
              <a:t>Make visual notes to capture, consolidate and reflect upon the artists studied. </a:t>
            </a:r>
          </a:p>
          <a:p>
            <a:pPr marL="285750" lvl="0" indent="-285750">
              <a:spcAft>
                <a:spcPts val="200"/>
              </a:spcAft>
              <a:buFont typeface="Arial" panose="020B0604020202020204" pitchFamily="34" charset="0"/>
              <a:buChar char="•"/>
              <a:defRPr/>
            </a:pPr>
            <a:r>
              <a:rPr lang="en-US" sz="1350" dirty="0">
                <a:solidFill>
                  <a:prstClr val="black"/>
                </a:solidFill>
                <a:latin typeface="Sassoon Penpals" panose="02000400000000000000" pitchFamily="50" charset="0"/>
              </a:rPr>
              <a:t>Experiment with different media and different marks to capture the energy of a landscape.  Explore colour, and colour mixing, working intuitively to mix hues and tints, but able to articulate the processes involved. </a:t>
            </a:r>
          </a:p>
          <a:p>
            <a:pPr lvl="0">
              <a:spcAft>
                <a:spcPts val="200"/>
              </a:spcAft>
              <a:defRPr/>
            </a:pPr>
            <a:r>
              <a:rPr kumimoji="0" lang="en-US" sz="135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Painting</a:t>
            </a:r>
          </a:p>
          <a:p>
            <a:pPr marL="285750" lvl="0" indent="-285750">
              <a:spcAft>
                <a:spcPts val="200"/>
              </a:spcAft>
              <a:buFont typeface="Arial" panose="020B0604020202020204" pitchFamily="34" charset="0"/>
              <a:buChar char="•"/>
              <a:defRPr/>
            </a:pPr>
            <a:r>
              <a:rPr lang="en-US" sz="1350" dirty="0">
                <a:solidFill>
                  <a:prstClr val="black"/>
                </a:solidFill>
                <a:latin typeface="Sassoon Penpals" panose="02000400000000000000" pitchFamily="50" charset="0"/>
              </a:rPr>
              <a:t>Explore how you can you paint (possibly combined with drawing) to capture your response to a place. Explore how the media you choose, combined with the marks you make and how you use your body will affect the end result. Think about colour, composition and mark making. Think about light and dark, movement and energy</a:t>
            </a:r>
          </a:p>
          <a:p>
            <a:pPr marR="0" lvl="0" algn="l" defTabSz="457200" rtl="0" eaLnBrk="1" fontAlgn="auto" latinLnBrk="0" hangingPunct="1">
              <a:lnSpc>
                <a:spcPct val="100000"/>
              </a:lnSpc>
              <a:spcBef>
                <a:spcPts val="0"/>
              </a:spcBef>
              <a:spcAft>
                <a:spcPts val="200"/>
              </a:spcAft>
              <a:buClrTx/>
              <a:buSzTx/>
              <a:tabLst/>
              <a:defRPr/>
            </a:pPr>
            <a:endParaRPr lang="en-GB" sz="1350" b="1" dirty="0">
              <a:solidFill>
                <a:prstClr val="black"/>
              </a:solidFill>
              <a:latin typeface="Sassoon Penpals" panose="02000400000000000000" pitchFamily="50" charset="0"/>
            </a:endParaRPr>
          </a:p>
          <a:p>
            <a:pPr>
              <a:spcAft>
                <a:spcPts val="600"/>
              </a:spcAft>
            </a:pPr>
            <a:r>
              <a:rPr lang="en-GB" sz="1350" b="1" dirty="0">
                <a:solidFill>
                  <a:schemeClr val="tx1"/>
                </a:solidFill>
                <a:latin typeface="Sassoon Penpals" panose="02000400000000000000" pitchFamily="50" charset="0"/>
              </a:rPr>
              <a:t>Responding to Art</a:t>
            </a:r>
          </a:p>
          <a:p>
            <a:pPr marL="285750" indent="-285750">
              <a:spcAft>
                <a:spcPts val="600"/>
              </a:spcAft>
              <a:buFont typeface="Arial" panose="020B0604020202020204" pitchFamily="34" charset="0"/>
              <a:buChar char="•"/>
            </a:pPr>
            <a:r>
              <a:rPr lang="en-US" sz="1350" dirty="0">
                <a:solidFill>
                  <a:schemeClr val="tx1"/>
                </a:solidFill>
                <a:latin typeface="Sassoon Penpals" panose="02000400000000000000" pitchFamily="50" charset="0"/>
              </a:rPr>
              <a:t>Reflect upon the artists’ work, and share your response verbally (“I liked… I didn’t understand… it reminded me of… It links to…”).</a:t>
            </a:r>
          </a:p>
          <a:p>
            <a:pPr marL="285750" indent="-285750">
              <a:spcAft>
                <a:spcPts val="600"/>
              </a:spcAft>
              <a:buFont typeface="Arial" panose="020B0604020202020204" pitchFamily="34" charset="0"/>
              <a:buChar char="•"/>
            </a:pPr>
            <a:r>
              <a:rPr lang="en-US" sz="1350" dirty="0">
                <a:solidFill>
                  <a:schemeClr val="tx1"/>
                </a:solidFill>
                <a:latin typeface="Sassoon Penpals" panose="02000400000000000000" pitchFamily="50" charset="0"/>
              </a:rPr>
              <a:t>Present your own artwork (journey and any final outcome), reflect and share verbally (“I enjoyed… This went well… I would have liked… next time I might.. I was inspired  by….). Talk about intention. </a:t>
            </a:r>
          </a:p>
          <a:p>
            <a:pPr marL="285750" indent="-285750">
              <a:spcAft>
                <a:spcPts val="600"/>
              </a:spcAft>
              <a:buFont typeface="Arial" panose="020B0604020202020204" pitchFamily="34" charset="0"/>
              <a:buChar char="•"/>
            </a:pPr>
            <a:r>
              <a:rPr lang="en-US" sz="1350" dirty="0">
                <a:solidFill>
                  <a:schemeClr val="tx1"/>
                </a:solidFill>
                <a:latin typeface="Sassoon Penpals" panose="02000400000000000000" pitchFamily="50" charset="0"/>
              </a:rPr>
              <a:t>Work collaboratively to present outcomes to others where appropriate. Present as a team. </a:t>
            </a:r>
          </a:p>
          <a:p>
            <a:pPr marL="285750" indent="-285750">
              <a:spcAft>
                <a:spcPts val="600"/>
              </a:spcAft>
              <a:buFont typeface="Arial" panose="020B0604020202020204" pitchFamily="34" charset="0"/>
              <a:buChar char="•"/>
            </a:pPr>
            <a:r>
              <a:rPr lang="en-US" sz="1350" dirty="0">
                <a:solidFill>
                  <a:schemeClr val="tx1"/>
                </a:solidFill>
                <a:latin typeface="Sassoon Penpals" panose="02000400000000000000" pitchFamily="50" charset="0"/>
              </a:rPr>
              <a:t>Share responses to classmates work, appreciating similarities and differences. Listen to feedback about your own work and respond. </a:t>
            </a:r>
          </a:p>
          <a:p>
            <a:pPr marL="285750" indent="-285750">
              <a:spcAft>
                <a:spcPts val="600"/>
              </a:spcAft>
              <a:buFont typeface="Arial" panose="020B0604020202020204" pitchFamily="34" charset="0"/>
              <a:buChar char="•"/>
            </a:pPr>
            <a:r>
              <a:rPr lang="en-US" sz="1350" dirty="0">
                <a:solidFill>
                  <a:schemeClr val="tx1"/>
                </a:solidFill>
                <a:latin typeface="Sassoon Penpals" panose="02000400000000000000" pitchFamily="50" charset="0"/>
              </a:rPr>
              <a:t>Document work using still image (photography) or by making a drawing of the work. If using photography consider lighting and focus. Some children may make films thinking about viewpoint, lighting &amp; perspective.</a:t>
            </a:r>
          </a:p>
          <a:p>
            <a:pPr marL="285750" indent="-285750">
              <a:spcAft>
                <a:spcPts val="600"/>
              </a:spcAft>
              <a:buFont typeface="Arial" panose="020B0604020202020204" pitchFamily="34" charset="0"/>
              <a:buChar char="•"/>
            </a:pPr>
            <a:r>
              <a:rPr lang="en-US" sz="1350" dirty="0">
                <a:solidFill>
                  <a:schemeClr val="tx1"/>
                </a:solidFill>
                <a:latin typeface="Sassoon Penpals" panose="02000400000000000000" pitchFamily="50" charset="0"/>
              </a:rPr>
              <a:t>Discuss the ways in which artists have a responsibility to themselves/society. What purpose does art serve? </a:t>
            </a:r>
          </a:p>
          <a:p>
            <a:pPr>
              <a:spcAft>
                <a:spcPts val="600"/>
              </a:spcAft>
            </a:pPr>
            <a:endParaRPr lang="en-GB" sz="1400" b="1"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0049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US" sz="1400" b="1" dirty="0">
                <a:solidFill>
                  <a:schemeClr val="tx1"/>
                </a:solidFill>
                <a:latin typeface="Sassoon Penpals" panose="02000400000000000000" pitchFamily="50" charset="0"/>
              </a:rPr>
              <a:t>R</a:t>
            </a:r>
            <a:r>
              <a:rPr lang="en-GB" sz="1400" b="1" dirty="0" err="1">
                <a:solidFill>
                  <a:schemeClr val="tx1"/>
                </a:solidFill>
                <a:latin typeface="Sassoon Penpals" panose="02000400000000000000" pitchFamily="50" charset="0"/>
              </a:rPr>
              <a:t>esearch</a:t>
            </a:r>
            <a:r>
              <a:rPr lang="en-GB" sz="1400" b="1" dirty="0">
                <a:solidFill>
                  <a:schemeClr val="tx1"/>
                </a:solidFill>
                <a:latin typeface="Sassoon Penpals" panose="02000400000000000000" pitchFamily="50" charset="0"/>
              </a:rPr>
              <a:t> and discuss the ideas and approaches used by a range of different artists.</a:t>
            </a:r>
          </a:p>
          <a:p>
            <a:pPr marL="285750" indent="-285750">
              <a:spcAft>
                <a:spcPts val="600"/>
              </a:spcAft>
              <a:buFont typeface="Arial" panose="020B0604020202020204" pitchFamily="34" charset="0"/>
              <a:buChar char="•"/>
            </a:pPr>
            <a:r>
              <a:rPr lang="en-US" sz="1400" b="1" dirty="0">
                <a:solidFill>
                  <a:schemeClr val="tx1"/>
                </a:solidFill>
                <a:latin typeface="Sassoon Penpals" panose="02000400000000000000" pitchFamily="50" charset="0"/>
              </a:rPr>
              <a:t>C</a:t>
            </a:r>
            <a:r>
              <a:rPr lang="en-GB" sz="1400" b="1" dirty="0" err="1">
                <a:solidFill>
                  <a:schemeClr val="tx1"/>
                </a:solidFill>
                <a:latin typeface="Sassoon Penpals" panose="02000400000000000000" pitchFamily="50" charset="0"/>
              </a:rPr>
              <a:t>onfidently</a:t>
            </a:r>
            <a:r>
              <a:rPr lang="en-GB" sz="1400" b="1" dirty="0">
                <a:solidFill>
                  <a:schemeClr val="tx1"/>
                </a:solidFill>
                <a:latin typeface="Sassoon Penpals" panose="02000400000000000000" pitchFamily="50" charset="0"/>
              </a:rPr>
              <a:t> use sketchbooks for a variety of purposes, </a:t>
            </a:r>
            <a:r>
              <a:rPr lang="en-GB" sz="1400" b="1" dirty="0" err="1">
                <a:solidFill>
                  <a:schemeClr val="tx1"/>
                </a:solidFill>
                <a:latin typeface="Sassoon Penpals" panose="02000400000000000000" pitchFamily="50" charset="0"/>
              </a:rPr>
              <a:t>e.g</a:t>
            </a:r>
            <a:r>
              <a:rPr lang="en-GB" sz="1400" b="1" dirty="0">
                <a:solidFill>
                  <a:schemeClr val="tx1"/>
                </a:solidFill>
                <a:latin typeface="Sassoon Penpals" panose="02000400000000000000" pitchFamily="50" charset="0"/>
              </a:rPr>
              <a:t>: observations, developing ideas, testing materials and planning.</a:t>
            </a:r>
          </a:p>
          <a:p>
            <a:pPr marL="285750" indent="-285750">
              <a:spcAft>
                <a:spcPts val="600"/>
              </a:spcAft>
              <a:buFont typeface="Arial" panose="020B0604020202020204" pitchFamily="34" charset="0"/>
              <a:buChar char="•"/>
            </a:pPr>
            <a:r>
              <a:rPr lang="en-US" sz="1400" b="1" dirty="0">
                <a:solidFill>
                  <a:schemeClr val="tx1"/>
                </a:solidFill>
                <a:latin typeface="Sassoon Penpals" panose="02000400000000000000" pitchFamily="50" charset="0"/>
              </a:rPr>
              <a:t>A</a:t>
            </a:r>
            <a:r>
              <a:rPr lang="en-GB" sz="1400" b="1" dirty="0" err="1">
                <a:solidFill>
                  <a:schemeClr val="tx1"/>
                </a:solidFill>
                <a:latin typeface="Sassoon Penpals" panose="02000400000000000000" pitchFamily="50" charset="0"/>
              </a:rPr>
              <a:t>nalyse</a:t>
            </a:r>
            <a:r>
              <a:rPr lang="en-GB" sz="1400" b="1" dirty="0">
                <a:solidFill>
                  <a:schemeClr val="tx1"/>
                </a:solidFill>
                <a:latin typeface="Sassoon Penpals" panose="02000400000000000000" pitchFamily="50" charset="0"/>
              </a:rPr>
              <a:t> and reflect upon on their choice of mediums, techniques, colours, tones and marks.</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C</a:t>
            </a:r>
            <a:r>
              <a:rPr lang="en-GB" sz="1400" dirty="0" err="1">
                <a:solidFill>
                  <a:schemeClr val="tx1"/>
                </a:solidFill>
                <a:latin typeface="Sassoon Penpals" panose="02000400000000000000" pitchFamily="50" charset="0"/>
              </a:rPr>
              <a:t>reate</a:t>
            </a:r>
            <a:r>
              <a:rPr lang="en-GB" sz="1400" dirty="0">
                <a:solidFill>
                  <a:schemeClr val="tx1"/>
                </a:solidFill>
                <a:latin typeface="Sassoon Penpals" panose="02000400000000000000" pitchFamily="50" charset="0"/>
              </a:rPr>
              <a:t> models which are both 2D and 3D.</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12243"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9DFE8F68-F1F2-4632-82E2-712B5780563F}"/>
              </a:ext>
            </a:extLst>
          </p:cNvPr>
          <p:cNvSpPr/>
          <p:nvPr/>
        </p:nvSpPr>
        <p:spPr>
          <a:xfrm>
            <a:off x="8587119" y="5204860"/>
            <a:ext cx="4010205" cy="2544633"/>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E8D64BE5-3031-46E9-A5DC-86DB8252DD0F}"/>
              </a:ext>
            </a:extLst>
          </p:cNvPr>
          <p:cNvSpPr/>
          <p:nvPr/>
        </p:nvSpPr>
        <p:spPr>
          <a:xfrm>
            <a:off x="184582" y="5920155"/>
            <a:ext cx="4049595" cy="350434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4</a:t>
            </a:r>
          </a:p>
          <a:p>
            <a:pPr marL="285750" indent="-285750">
              <a:spcAft>
                <a:spcPts val="600"/>
              </a:spcAft>
              <a:buFontTx/>
              <a:buChar char="-"/>
            </a:pPr>
            <a:r>
              <a:rPr lang="en-GB" sz="1400" dirty="0">
                <a:solidFill>
                  <a:schemeClr val="tx1"/>
                </a:solidFill>
                <a:latin typeface="Sassoon Penpals" panose="02000400000000000000" pitchFamily="50" charset="0"/>
              </a:rPr>
              <a:t>Use sketchbooks to record and develop ideas and experiment with techniques.</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key concept vocabulary when discussing art.</a:t>
            </a:r>
          </a:p>
          <a:p>
            <a:pPr marL="285750" indent="-285750">
              <a:spcAft>
                <a:spcPts val="600"/>
              </a:spcAft>
              <a:buFontTx/>
              <a:buChar char="-"/>
            </a:pPr>
            <a:r>
              <a:rPr lang="en-US" sz="1400" dirty="0">
                <a:solidFill>
                  <a:schemeClr val="tx1"/>
                </a:solidFill>
                <a:latin typeface="Sassoon Penpals" panose="02000400000000000000" pitchFamily="50" charset="0"/>
              </a:rPr>
              <a:t>C</a:t>
            </a:r>
            <a:r>
              <a:rPr lang="en-GB" sz="1400" dirty="0" err="1">
                <a:solidFill>
                  <a:schemeClr val="tx1"/>
                </a:solidFill>
                <a:latin typeface="Sassoon Penpals" panose="02000400000000000000" pitchFamily="50" charset="0"/>
              </a:rPr>
              <a:t>reate</a:t>
            </a:r>
            <a:r>
              <a:rPr lang="en-GB" sz="1400" dirty="0">
                <a:solidFill>
                  <a:schemeClr val="tx1"/>
                </a:solidFill>
                <a:latin typeface="Sassoon Penpals" panose="02000400000000000000" pitchFamily="50" charset="0"/>
              </a:rPr>
              <a:t> tone, texture and form through observational drawing.</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drawing as a way of communicating ideas.</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materials to create 3D forms.</a:t>
            </a:r>
          </a:p>
          <a:p>
            <a:pPr marL="285750" indent="-285750">
              <a:spcAft>
                <a:spcPts val="600"/>
              </a:spcAft>
              <a:buFontTx/>
              <a:buChar char="-"/>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188F2F3E-FB15-421F-81F7-DF0DCA52964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31257" y="5984827"/>
            <a:ext cx="575036" cy="445028"/>
          </a:xfrm>
          <a:prstGeom prst="rect">
            <a:avLst/>
          </a:prstGeom>
        </p:spPr>
      </p:pic>
    </p:spTree>
    <p:extLst>
      <p:ext uri="{BB962C8B-B14F-4D97-AF65-F5344CB8AC3E}">
        <p14:creationId xmlns:p14="http://schemas.microsoft.com/office/powerpoint/2010/main" val="553130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Fashion Design</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3" y="821070"/>
            <a:ext cx="3578526" cy="49349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Understand that architects and other artists have responsibilities towards society. Understand that artists can help shape the world for the better. </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Look at the work of designers, artists, animators, architects.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the processes, intentions an outcomes of different artists, using visual notes in a sketchbook to help consolidate and own the learning.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we may all have different responses in terms of our thoughts and the things we make. That we may share similarities. Understand all responses are valid.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3962400" y="821069"/>
            <a:ext cx="4463197" cy="860342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mark making.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visual notes to capture, consolidate and reflect upon the artists studied.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ideas relating to design (though do not use sketchbooks to design on paper), exploring thoughts about inspiration source, materials, textures, colours, mood, lighting etc</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Experiment with colour mixing and pattern, working towards creating paper “fabrics” for fashion design</a:t>
            </a:r>
          </a:p>
          <a:p>
            <a:pPr marR="0" lvl="0" algn="l" defTabSz="457200" rtl="0" eaLnBrk="1" fontAlgn="auto" latinLnBrk="0" hangingPunct="1">
              <a:lnSpc>
                <a:spcPct val="100000"/>
              </a:lnSpc>
              <a:spcBef>
                <a:spcPts val="0"/>
              </a:spcBef>
              <a:spcAft>
                <a:spcPts val="200"/>
              </a:spcAft>
              <a:buClrTx/>
              <a:buSzTx/>
              <a:tabLst/>
              <a:defRPr/>
            </a:pPr>
            <a:r>
              <a:rPr lang="en-GB" sz="1400" b="1" dirty="0">
                <a:solidFill>
                  <a:prstClr val="black"/>
                </a:solidFill>
                <a:latin typeface="Sassoon Penpals" panose="02000400000000000000" pitchFamily="50" charset="0"/>
              </a:rPr>
              <a:t>Painting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Mix colour intuitively to create painted sheets. Use pattern to decorate, working with more paint or ink. Transform these 2d patterned sheets into 3d forms or collaged elements to explore fashion design (see column 6 “making”). </a:t>
            </a:r>
          </a:p>
          <a:p>
            <a:pPr marR="0" lvl="0" algn="l" defTabSz="457200" rtl="0" eaLnBrk="1" fontAlgn="auto" latinLnBrk="0" hangingPunct="1">
              <a:lnSpc>
                <a:spcPct val="100000"/>
              </a:lnSpc>
              <a:spcBef>
                <a:spcPts val="0"/>
              </a:spcBef>
              <a:spcAft>
                <a:spcPts val="200"/>
              </a:spcAft>
              <a:buClrTx/>
              <a:buSzTx/>
              <a:tabLst/>
              <a:defRPr/>
            </a:pPr>
            <a:r>
              <a:rPr lang="en-GB" sz="1400" b="1" dirty="0">
                <a:solidFill>
                  <a:prstClr val="black"/>
                </a:solidFill>
                <a:latin typeface="Sassoon Penpals" panose="02000400000000000000" pitchFamily="50" charset="0"/>
              </a:rPr>
              <a:t>Making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Option to work in 3d to devise fashion constructed from patterned papers. </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 I didn’t understand… it reminded me of… It links to…”).</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 I would have liked… next time I might.. I was inspired  by….). 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 collaboratively to present outcomes to others where appropriate. Present as a team.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&amp; differences. Listen to feedback about your own work &amp; respond.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Document work using still image (photography) or by making a drawing of the work. If using photography consider lighting and focus. Some children may make films thinking about viewpoint, lighting &amp; perspective.</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 the ways in which artists have a responsibility to themselves/society. What purpose does art serve? </a:t>
            </a: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39942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US" sz="1400" b="1" dirty="0">
                <a:solidFill>
                  <a:schemeClr val="tx1"/>
                </a:solidFill>
                <a:latin typeface="Sassoon Penpals" panose="02000400000000000000" pitchFamily="50" charset="0"/>
              </a:rPr>
              <a:t>R</a:t>
            </a:r>
            <a:r>
              <a:rPr lang="en-GB" sz="1400" b="1" dirty="0" err="1">
                <a:solidFill>
                  <a:schemeClr val="tx1"/>
                </a:solidFill>
                <a:latin typeface="Sassoon Penpals" panose="02000400000000000000" pitchFamily="50" charset="0"/>
              </a:rPr>
              <a:t>esearch</a:t>
            </a:r>
            <a:r>
              <a:rPr lang="en-GB" sz="1400" b="1" dirty="0">
                <a:solidFill>
                  <a:schemeClr val="tx1"/>
                </a:solidFill>
                <a:latin typeface="Sassoon Penpals" panose="02000400000000000000" pitchFamily="50" charset="0"/>
              </a:rPr>
              <a:t> and discuss the ideas and approaches used by a range of different artists.</a:t>
            </a:r>
          </a:p>
          <a:p>
            <a:pPr marL="285750" indent="-285750">
              <a:spcAft>
                <a:spcPts val="600"/>
              </a:spcAft>
              <a:buFont typeface="Arial" panose="020B0604020202020204" pitchFamily="34" charset="0"/>
              <a:buChar char="•"/>
            </a:pPr>
            <a:r>
              <a:rPr lang="en-US" sz="1400" b="1" dirty="0">
                <a:solidFill>
                  <a:schemeClr val="tx1"/>
                </a:solidFill>
                <a:latin typeface="Sassoon Penpals" panose="02000400000000000000" pitchFamily="50" charset="0"/>
              </a:rPr>
              <a:t>C</a:t>
            </a:r>
            <a:r>
              <a:rPr lang="en-GB" sz="1400" b="1" dirty="0" err="1">
                <a:solidFill>
                  <a:schemeClr val="tx1"/>
                </a:solidFill>
                <a:latin typeface="Sassoon Penpals" panose="02000400000000000000" pitchFamily="50" charset="0"/>
              </a:rPr>
              <a:t>onfidently</a:t>
            </a:r>
            <a:r>
              <a:rPr lang="en-GB" sz="1400" b="1" dirty="0">
                <a:solidFill>
                  <a:schemeClr val="tx1"/>
                </a:solidFill>
                <a:latin typeface="Sassoon Penpals" panose="02000400000000000000" pitchFamily="50" charset="0"/>
              </a:rPr>
              <a:t> use sketchbooks for a variety of purposes, </a:t>
            </a:r>
            <a:r>
              <a:rPr lang="en-GB" sz="1400" b="1" dirty="0" err="1">
                <a:solidFill>
                  <a:schemeClr val="tx1"/>
                </a:solidFill>
                <a:latin typeface="Sassoon Penpals" panose="02000400000000000000" pitchFamily="50" charset="0"/>
              </a:rPr>
              <a:t>e.g</a:t>
            </a:r>
            <a:r>
              <a:rPr lang="en-GB" sz="1400" b="1" dirty="0">
                <a:solidFill>
                  <a:schemeClr val="tx1"/>
                </a:solidFill>
                <a:latin typeface="Sassoon Penpals" panose="02000400000000000000" pitchFamily="50" charset="0"/>
              </a:rPr>
              <a:t>: observations, developing ideas, testing materials and planning.</a:t>
            </a:r>
          </a:p>
          <a:p>
            <a:pPr marL="285750" indent="-285750">
              <a:spcAft>
                <a:spcPts val="600"/>
              </a:spcAft>
              <a:buFont typeface="Arial" panose="020B0604020202020204" pitchFamily="34" charset="0"/>
              <a:buChar char="•"/>
            </a:pPr>
            <a:r>
              <a:rPr lang="en-US" sz="1400" b="1" dirty="0">
                <a:solidFill>
                  <a:schemeClr val="tx1"/>
                </a:solidFill>
                <a:latin typeface="Sassoon Penpals" panose="02000400000000000000" pitchFamily="50" charset="0"/>
              </a:rPr>
              <a:t>A</a:t>
            </a:r>
            <a:r>
              <a:rPr lang="en-GB" sz="1400" b="1" dirty="0" err="1">
                <a:solidFill>
                  <a:schemeClr val="tx1"/>
                </a:solidFill>
                <a:latin typeface="Sassoon Penpals" panose="02000400000000000000" pitchFamily="50" charset="0"/>
              </a:rPr>
              <a:t>nalyse</a:t>
            </a:r>
            <a:r>
              <a:rPr lang="en-GB" sz="1400" b="1" dirty="0">
                <a:solidFill>
                  <a:schemeClr val="tx1"/>
                </a:solidFill>
                <a:latin typeface="Sassoon Penpals" panose="02000400000000000000" pitchFamily="50" charset="0"/>
              </a:rPr>
              <a:t> and reflect upon on their choice of mediums, techniques, colours, tones and marks.</a:t>
            </a:r>
          </a:p>
          <a:p>
            <a:pPr marL="285750" indent="-285750">
              <a:spcAft>
                <a:spcPts val="600"/>
              </a:spcAft>
              <a:buFont typeface="Arial" panose="020B0604020202020204" pitchFamily="34" charset="0"/>
              <a:buChar char="•"/>
            </a:pPr>
            <a:r>
              <a:rPr lang="en-US" sz="1400" b="1" dirty="0">
                <a:solidFill>
                  <a:schemeClr val="tx1"/>
                </a:solidFill>
                <a:latin typeface="Sassoon Penpals" panose="02000400000000000000" pitchFamily="50" charset="0"/>
              </a:rPr>
              <a:t>C</a:t>
            </a:r>
            <a:r>
              <a:rPr lang="en-GB" sz="1400" b="1" dirty="0">
                <a:solidFill>
                  <a:schemeClr val="tx1"/>
                </a:solidFill>
                <a:latin typeface="Sassoon Penpals" panose="02000400000000000000" pitchFamily="50" charset="0"/>
              </a:rPr>
              <a:t>reate models which are both 2D and 3D.</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3"/>
              </a:rPr>
              <a:t>https://www.accessart.org.uk/fashion/</a:t>
            </a:r>
            <a:endParaRPr lang="en-GB" sz="1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12243"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B554644C-717F-4D3D-AD33-6DD5CE982D87}"/>
              </a:ext>
            </a:extLst>
          </p:cNvPr>
          <p:cNvSpPr/>
          <p:nvPr/>
        </p:nvSpPr>
        <p:spPr>
          <a:xfrm>
            <a:off x="8587119" y="5204860"/>
            <a:ext cx="4010205" cy="2544633"/>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431B1D24-C809-46F7-A593-96B37F67B6CA}"/>
              </a:ext>
            </a:extLst>
          </p:cNvPr>
          <p:cNvSpPr/>
          <p:nvPr/>
        </p:nvSpPr>
        <p:spPr>
          <a:xfrm>
            <a:off x="184582" y="5920155"/>
            <a:ext cx="3484741" cy="350434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4</a:t>
            </a:r>
          </a:p>
          <a:p>
            <a:pPr marL="285750" indent="-285750">
              <a:spcAft>
                <a:spcPts val="600"/>
              </a:spcAft>
              <a:buFontTx/>
              <a:buChar char="-"/>
            </a:pPr>
            <a:r>
              <a:rPr lang="en-GB" sz="1400" dirty="0">
                <a:solidFill>
                  <a:schemeClr val="tx1"/>
                </a:solidFill>
                <a:latin typeface="Sassoon Penpals" panose="02000400000000000000" pitchFamily="50" charset="0"/>
              </a:rPr>
              <a:t>Use sketchbooks to record and develop ideas and experiment with techniques.</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key concept vocabulary when discussing art.</a:t>
            </a:r>
          </a:p>
          <a:p>
            <a:pPr marL="285750" indent="-285750">
              <a:spcAft>
                <a:spcPts val="600"/>
              </a:spcAft>
              <a:buFontTx/>
              <a:buChar char="-"/>
            </a:pPr>
            <a:r>
              <a:rPr lang="en-US" sz="1400" dirty="0">
                <a:solidFill>
                  <a:schemeClr val="tx1"/>
                </a:solidFill>
                <a:latin typeface="Sassoon Penpals" panose="02000400000000000000" pitchFamily="50" charset="0"/>
              </a:rPr>
              <a:t>C</a:t>
            </a:r>
            <a:r>
              <a:rPr lang="en-GB" sz="1400" dirty="0" err="1">
                <a:solidFill>
                  <a:schemeClr val="tx1"/>
                </a:solidFill>
                <a:latin typeface="Sassoon Penpals" panose="02000400000000000000" pitchFamily="50" charset="0"/>
              </a:rPr>
              <a:t>reate</a:t>
            </a:r>
            <a:r>
              <a:rPr lang="en-GB" sz="1400" dirty="0">
                <a:solidFill>
                  <a:schemeClr val="tx1"/>
                </a:solidFill>
                <a:latin typeface="Sassoon Penpals" panose="02000400000000000000" pitchFamily="50" charset="0"/>
              </a:rPr>
              <a:t> tone, texture and form through observational drawing.</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drawing as a way of communicating ideas.</a:t>
            </a:r>
          </a:p>
          <a:p>
            <a:pPr marL="285750" indent="-285750">
              <a:spcAft>
                <a:spcPts val="600"/>
              </a:spcAft>
              <a:buFontTx/>
              <a:buChar char="-"/>
            </a:pPr>
            <a:r>
              <a:rPr lang="en-US" sz="1400" dirty="0">
                <a:solidFill>
                  <a:schemeClr val="tx1"/>
                </a:solidFill>
                <a:latin typeface="Sassoon Penpals" panose="02000400000000000000" pitchFamily="50" charset="0"/>
              </a:rPr>
              <a:t>U</a:t>
            </a:r>
            <a:r>
              <a:rPr lang="en-GB" sz="1400" dirty="0">
                <a:solidFill>
                  <a:schemeClr val="tx1"/>
                </a:solidFill>
                <a:latin typeface="Sassoon Penpals" panose="02000400000000000000" pitchFamily="50" charset="0"/>
              </a:rPr>
              <a:t>se materials to create 3D forms.</a:t>
            </a:r>
          </a:p>
          <a:p>
            <a:pPr marL="285750" indent="-285750">
              <a:spcAft>
                <a:spcPts val="600"/>
              </a:spcAft>
              <a:buFontTx/>
              <a:buChar char="-"/>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DE4FB7BF-D49E-44AD-8CF3-2CADEE95FC7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79736" y="5985256"/>
            <a:ext cx="631900" cy="445028"/>
          </a:xfrm>
          <a:prstGeom prst="rect">
            <a:avLst/>
          </a:prstGeom>
        </p:spPr>
      </p:pic>
    </p:spTree>
    <p:extLst>
      <p:ext uri="{BB962C8B-B14F-4D97-AF65-F5344CB8AC3E}">
        <p14:creationId xmlns:p14="http://schemas.microsoft.com/office/powerpoint/2010/main" val="837951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6</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851977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33314"/>
            <a:ext cx="8336591"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Human Form: Drawings and Skeletons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3" y="821071"/>
            <a:ext cx="3893991" cy="505219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defRPr/>
            </a:pPr>
            <a:r>
              <a:rPr lang="en-GB" sz="1400" b="1" dirty="0">
                <a:solidFill>
                  <a:prstClr val="black"/>
                </a:solidFill>
                <a:latin typeface="Sassoon Penpals" panose="02000400000000000000" pitchFamily="50" charset="0"/>
              </a:rPr>
              <a:t>Drawing</a:t>
            </a:r>
          </a:p>
          <a:p>
            <a:pPr marL="285750" indent="-285750">
              <a:spcAft>
                <a:spcPts val="600"/>
              </a:spcAft>
              <a:buFont typeface="Arial" panose="020B0604020202020204" pitchFamily="34" charset="0"/>
              <a:buChar char="•"/>
              <a:defRPr/>
            </a:pPr>
            <a:r>
              <a:rPr lang="en-GB" sz="1400" dirty="0">
                <a:solidFill>
                  <a:srgbClr val="FF0000"/>
                </a:solidFill>
                <a:latin typeface="Sassoon Penpals" panose="02000400000000000000" pitchFamily="50" charset="0"/>
              </a:rPr>
              <a:t>Understand what portraits are and the key features</a:t>
            </a:r>
          </a:p>
          <a:p>
            <a:pPr marL="285750" indent="-285750">
              <a:spcAft>
                <a:spcPts val="600"/>
              </a:spcAft>
              <a:buFont typeface="Arial" panose="020B0604020202020204" pitchFamily="34" charset="0"/>
              <a:buChar char="•"/>
              <a:defRPr/>
            </a:pPr>
            <a:r>
              <a:rPr lang="en-GB" sz="1400" dirty="0">
                <a:solidFill>
                  <a:prstClr val="black"/>
                </a:solidFill>
                <a:latin typeface="Sassoon Penpals" panose="02000400000000000000" pitchFamily="50" charset="0"/>
              </a:rPr>
              <a:t>Understand the history of portraits</a:t>
            </a:r>
          </a:p>
          <a:p>
            <a:pPr marL="285750" indent="-285750">
              <a:spcAft>
                <a:spcPts val="600"/>
              </a:spcAft>
              <a:buFont typeface="Arial" panose="020B0604020202020204" pitchFamily="34" charset="0"/>
              <a:buChar char="•"/>
              <a:defRPr/>
            </a:pPr>
            <a:r>
              <a:rPr lang="en-GB" sz="1400" dirty="0">
                <a:solidFill>
                  <a:prstClr val="black"/>
                </a:solidFill>
                <a:latin typeface="Sassoon Penpals" panose="02000400000000000000" pitchFamily="50" charset="0"/>
              </a:rPr>
              <a:t>Know the names and work of established and diverse portrait artists. </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Look at the work of designers, artists, art activists, installation artists, craftspeople and puppeteers.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that artists use art to explore their own experience, and that as viewers we can use our visual literacy skills to learn more about both the artist and ourselves.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we may all have different responses in terms of our thoughts and the things we make</a:t>
            </a:r>
            <a:r>
              <a:rPr lang="en-GB" sz="1400" dirty="0">
                <a:solidFill>
                  <a:prstClr val="black"/>
                </a:solidFill>
                <a:latin typeface="Sassoon Penpals" panose="02000400000000000000" pitchFamily="50" charset="0"/>
              </a:rPr>
              <a:t>, t</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hat we may share similarities and that all responses are valid.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Understand that artists and designers add colour, texture, meaning and richness to our life</a:t>
            </a: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a:t>
            </a: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247453" y="821069"/>
            <a:ext cx="4178144" cy="860342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Drawing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and draw the basic shape of portraits through skull drawings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Draw realistic facial features following explorations and observation</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Draw full faces, considering proportions and spacing</a:t>
            </a:r>
          </a:p>
          <a:p>
            <a:pPr marR="0" lvl="0" algn="l" defTabSz="457200" rtl="0" eaLnBrk="1" fontAlgn="auto" latinLnBrk="0" hangingPunct="1">
              <a:lnSpc>
                <a:spcPct val="100000"/>
              </a:lnSpc>
              <a:spcBef>
                <a:spcPts val="0"/>
              </a:spcBef>
              <a:spcAft>
                <a:spcPts val="200"/>
              </a:spcAft>
              <a:buClrTx/>
              <a:buSzTx/>
              <a:tabLst/>
              <a:defRPr/>
            </a:pPr>
            <a:r>
              <a:rPr lang="en-GB" sz="1400" b="1" dirty="0">
                <a:solidFill>
                  <a:prstClr val="black"/>
                </a:solidFill>
                <a:latin typeface="Sassoon Penpals" panose="02000400000000000000" pitchFamily="50" charset="0"/>
              </a:rPr>
              <a:t>Sketchbooks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visual notes to capture, consulate and reflect upon the artists studied</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Make visual notes on their own work and revisit these in order to develop work over time </a:t>
            </a:r>
            <a:endPar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 I didn’t understand… it reminded me of… It links to…”).</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 I would have liked… next time I might.. I was inspired  by….). 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and differences. Listen to feedback about your own work and respond.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54148" y="1066800"/>
            <a:ext cx="4029898" cy="413805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b="1" dirty="0">
                <a:solidFill>
                  <a:schemeClr val="tx1"/>
                </a:solidFill>
                <a:latin typeface="Sassoon Penpals" panose="02000400000000000000" pitchFamily="50" charset="0"/>
              </a:rPr>
              <a:t>Purposely control the types of marks made and experiment with different effects, textures, lines, tone and pattern.</a:t>
            </a:r>
          </a:p>
          <a:p>
            <a:pPr>
              <a:spcAft>
                <a:spcPts val="600"/>
              </a:spcAft>
            </a:pPr>
            <a:r>
              <a:rPr lang="en-GB" sz="1400" b="1" dirty="0">
                <a:solidFill>
                  <a:schemeClr val="tx1"/>
                </a:solidFill>
                <a:latin typeface="Sassoon Penpals" panose="02000400000000000000" pitchFamily="50" charset="0"/>
              </a:rPr>
              <a:t>Analyse and reflect on their progress, taking into account what they had hoped to achieve. </a:t>
            </a:r>
          </a:p>
          <a:p>
            <a:pPr>
              <a:spcAft>
                <a:spcPts val="600"/>
              </a:spcAft>
            </a:pPr>
            <a:r>
              <a:rPr lang="en-GB" sz="1400" b="1" dirty="0">
                <a:solidFill>
                  <a:schemeClr val="tx1"/>
                </a:solidFill>
                <a:latin typeface="Sassoon Penpals" panose="02000400000000000000" pitchFamily="50" charset="0"/>
              </a:rPr>
              <a:t>Describe how their work has been influenced by elements from the work of various artists. </a:t>
            </a:r>
          </a:p>
          <a:p>
            <a:pPr>
              <a:spcAft>
                <a:spcPts val="600"/>
              </a:spcAft>
            </a:pPr>
            <a:r>
              <a:rPr lang="en-GB" sz="1400" b="1" dirty="0">
                <a:solidFill>
                  <a:schemeClr val="tx1"/>
                </a:solidFill>
                <a:latin typeface="Sassoon Penpals" panose="02000400000000000000" pitchFamily="50" charset="0"/>
              </a:rPr>
              <a:t>Systematically investigate, research and test ideas and plans using sketchbooks. </a:t>
            </a:r>
          </a:p>
          <a:p>
            <a:pPr>
              <a:spcAft>
                <a:spcPts val="600"/>
              </a:spcAft>
            </a:pPr>
            <a:r>
              <a:rPr lang="en-GB" sz="1400" b="1" dirty="0">
                <a:solidFill>
                  <a:schemeClr val="tx1"/>
                </a:solidFill>
                <a:latin typeface="Sassoon Penpals" panose="02000400000000000000" pitchFamily="50" charset="0"/>
              </a:rPr>
              <a:t>Use technical vocabulary and techniques for modifying the qualities of different materials and processes.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12243"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16ECAD64-8B3E-4895-89DE-D833027A563A}"/>
              </a:ext>
            </a:extLst>
          </p:cNvPr>
          <p:cNvSpPr/>
          <p:nvPr/>
        </p:nvSpPr>
        <p:spPr>
          <a:xfrm>
            <a:off x="8587119" y="5380706"/>
            <a:ext cx="4010205" cy="236878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9565E24D-5092-44FD-95CD-FC12E60F551A}"/>
              </a:ext>
            </a:extLst>
          </p:cNvPr>
          <p:cNvSpPr/>
          <p:nvPr/>
        </p:nvSpPr>
        <p:spPr>
          <a:xfrm>
            <a:off x="184582" y="5984827"/>
            <a:ext cx="3901349" cy="343967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5</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R</a:t>
            </a:r>
            <a:r>
              <a:rPr lang="en-GB" sz="1400" dirty="0" err="1">
                <a:solidFill>
                  <a:schemeClr val="tx1"/>
                </a:solidFill>
                <a:latin typeface="Sassoon Penpals" panose="02000400000000000000" pitchFamily="50" charset="0"/>
              </a:rPr>
              <a:t>esearch</a:t>
            </a:r>
            <a:r>
              <a:rPr lang="en-GB" sz="1400" dirty="0">
                <a:solidFill>
                  <a:schemeClr val="tx1"/>
                </a:solidFill>
                <a:latin typeface="Sassoon Penpals" panose="02000400000000000000" pitchFamily="50" charset="0"/>
              </a:rPr>
              <a:t> and discuss the ideas and approaches used by a range of different artists.</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C</a:t>
            </a:r>
            <a:r>
              <a:rPr lang="en-GB" sz="1400" dirty="0" err="1">
                <a:solidFill>
                  <a:schemeClr val="tx1"/>
                </a:solidFill>
                <a:latin typeface="Sassoon Penpals" panose="02000400000000000000" pitchFamily="50" charset="0"/>
              </a:rPr>
              <a:t>onfidently</a:t>
            </a:r>
            <a:r>
              <a:rPr lang="en-GB" sz="1400" dirty="0">
                <a:solidFill>
                  <a:schemeClr val="tx1"/>
                </a:solidFill>
                <a:latin typeface="Sassoon Penpals" panose="02000400000000000000" pitchFamily="50" charset="0"/>
              </a:rPr>
              <a:t> use sketchbooks for a variety of purposes, </a:t>
            </a:r>
            <a:r>
              <a:rPr lang="en-GB" sz="1400" dirty="0" err="1">
                <a:solidFill>
                  <a:schemeClr val="tx1"/>
                </a:solidFill>
                <a:latin typeface="Sassoon Penpals" panose="02000400000000000000" pitchFamily="50" charset="0"/>
              </a:rPr>
              <a:t>e.g</a:t>
            </a:r>
            <a:r>
              <a:rPr lang="en-GB" sz="1400" dirty="0">
                <a:solidFill>
                  <a:schemeClr val="tx1"/>
                </a:solidFill>
                <a:latin typeface="Sassoon Penpals" panose="02000400000000000000" pitchFamily="50" charset="0"/>
              </a:rPr>
              <a:t>: observations, developing ideas, testing materials and planning.</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A</a:t>
            </a:r>
            <a:r>
              <a:rPr lang="en-GB" sz="1400" dirty="0" err="1">
                <a:solidFill>
                  <a:schemeClr val="tx1"/>
                </a:solidFill>
                <a:latin typeface="Sassoon Penpals" panose="02000400000000000000" pitchFamily="50" charset="0"/>
              </a:rPr>
              <a:t>nalyse</a:t>
            </a:r>
            <a:r>
              <a:rPr lang="en-GB" sz="1400" dirty="0">
                <a:solidFill>
                  <a:schemeClr val="tx1"/>
                </a:solidFill>
                <a:latin typeface="Sassoon Penpals" panose="02000400000000000000" pitchFamily="50" charset="0"/>
              </a:rPr>
              <a:t> and reflect upon on their choice of mediums, techniques, colours, tones and marks.</a:t>
            </a:r>
          </a:p>
          <a:p>
            <a:pPr marL="285750" indent="-285750">
              <a:spcAft>
                <a:spcPts val="600"/>
              </a:spcAft>
              <a:buFontTx/>
              <a:buChar char="-"/>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B069130E-5BD1-4F16-96A6-13817A9A108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04138" y="6031719"/>
            <a:ext cx="575036" cy="445028"/>
          </a:xfrm>
          <a:prstGeom prst="rect">
            <a:avLst/>
          </a:prstGeom>
        </p:spPr>
      </p:pic>
    </p:spTree>
    <p:extLst>
      <p:ext uri="{BB962C8B-B14F-4D97-AF65-F5344CB8AC3E}">
        <p14:creationId xmlns:p14="http://schemas.microsoft.com/office/powerpoint/2010/main" val="2147908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Exploring Identity</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3" y="821070"/>
            <a:ext cx="3485579" cy="50287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that designers &amp; makers sometimes work towards briefs, but always brings their own experience in the project to bear</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Understand that artists and designers add colour, texture, meaning and richness to our life. </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Look at the work of designers, artists, art activists, installation artists, craftspeople and puppeteers.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that artists use art to explore their own experience, and that as viewers we can use our visual literacy skills to learn more about both the artist and ourselves.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Understand we may all have different responses in terms of our thoughts and the things we make</a:t>
            </a:r>
            <a:r>
              <a:rPr lang="en-GB" sz="1400" dirty="0">
                <a:solidFill>
                  <a:srgbClr val="FF0000"/>
                </a:solidFill>
                <a:latin typeface="Sassoon Penpals" panose="02000400000000000000" pitchFamily="50" charset="0"/>
              </a:rPr>
              <a:t>, t</a:t>
            </a: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hat we may share similarities and that all responses are valid. </a:t>
            </a: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3839041" y="821069"/>
            <a:ext cx="4586556" cy="860342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what your passions, hopes and fears might be. What makes you </a:t>
            </a:r>
            <a:r>
              <a:rPr kumimoji="0" lang="en-GB" sz="1400" i="0" u="none" strike="noStrike" kern="1200" cap="none" spc="0" normalizeH="0" baseline="0" noProof="0" dirty="0" err="1">
                <a:ln>
                  <a:noFill/>
                </a:ln>
                <a:solidFill>
                  <a:prstClr val="black"/>
                </a:solidFill>
                <a:effectLst/>
                <a:uLnTx/>
                <a:uFillTx/>
                <a:latin typeface="Sassoon Penpals" panose="02000400000000000000" pitchFamily="50" charset="0"/>
                <a:ea typeface="+mn-ea"/>
                <a:cs typeface="+mn-cs"/>
              </a:rPr>
              <a:t>you</a:t>
            </a: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How can you find visual equivalents for the words in your head?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combinations and layering of media.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Mark Making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visual notes to capture, consolidate and reflect upon the artists studied. </a:t>
            </a:r>
          </a:p>
          <a:p>
            <a:pPr marR="0" lvl="0" algn="l" defTabSz="457200" rtl="0" eaLnBrk="1" fontAlgn="auto" latinLnBrk="0" hangingPunct="1">
              <a:lnSpc>
                <a:spcPct val="100000"/>
              </a:lnSpc>
              <a:spcBef>
                <a:spcPts val="0"/>
              </a:spcBef>
              <a:spcAft>
                <a:spcPts val="200"/>
              </a:spcAft>
              <a:buClrTx/>
              <a:buSzTx/>
              <a:tabLst/>
              <a:defRPr/>
            </a:pPr>
            <a:r>
              <a:rPr lang="en-GB" sz="1400" b="1" dirty="0">
                <a:solidFill>
                  <a:prstClr val="black"/>
                </a:solidFill>
                <a:latin typeface="Sassoon Penpals" panose="02000400000000000000" pitchFamily="50" charset="0"/>
              </a:rPr>
              <a:t>Printmaking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what kinds of topics or themes YOU care about. Articulate your fears, hopes, dreams. Think about what you could create (possibly working collaboratively) to share your voice and passion with the world. </a:t>
            </a:r>
          </a:p>
          <a:p>
            <a:pPr marR="0" lvl="0" algn="l" defTabSz="457200" rtl="0" eaLnBrk="1" fontAlgn="auto" latinLnBrk="0" hangingPunct="1">
              <a:lnSpc>
                <a:spcPct val="100000"/>
              </a:lnSpc>
              <a:spcBef>
                <a:spcPts val="0"/>
              </a:spcBef>
              <a:spcAft>
                <a:spcPts val="200"/>
              </a:spcAft>
              <a:buClrTx/>
              <a:buSzTx/>
              <a:tabLst/>
              <a:defRPr/>
            </a:pPr>
            <a:r>
              <a:rPr lang="en-GB" sz="1400" b="1" dirty="0">
                <a:solidFill>
                  <a:prstClr val="black"/>
                </a:solidFill>
                <a:latin typeface="Sassoon Penpals" panose="02000400000000000000" pitchFamily="50" charset="0"/>
              </a:rPr>
              <a:t>Painting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how we can use layers (physical or digital) to explore and build portraits of ourselves which explore aspects of our background, experience, culture and personality.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independent decisions as to which materials are best to use, which kinds of marks, which methods will best help you explore</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 I didn’t understand… it reminded me of… It links to…”).</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 I would have liked… next time I might.. I was inspired  by….). 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and differences. Listen to feedback about your own work and respond.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58097"/>
            <a:ext cx="4029898" cy="409556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b="1" dirty="0">
                <a:solidFill>
                  <a:schemeClr val="tx1"/>
                </a:solidFill>
                <a:latin typeface="Sassoon Penpals" panose="02000400000000000000" pitchFamily="50" charset="0"/>
              </a:rPr>
              <a:t>Purposely control the types of marks made and experiment with different effects, textures, lines, tone and pattern.</a:t>
            </a:r>
          </a:p>
          <a:p>
            <a:pPr>
              <a:spcAft>
                <a:spcPts val="600"/>
              </a:spcAft>
            </a:pPr>
            <a:r>
              <a:rPr lang="en-GB" sz="1400" b="1" dirty="0">
                <a:solidFill>
                  <a:schemeClr val="tx1"/>
                </a:solidFill>
                <a:latin typeface="Sassoon Penpals" panose="02000400000000000000" pitchFamily="50" charset="0"/>
              </a:rPr>
              <a:t>Analyse and reflect on their progress, taking into account what they had hoped to achieve. </a:t>
            </a:r>
          </a:p>
          <a:p>
            <a:pPr>
              <a:spcAft>
                <a:spcPts val="600"/>
              </a:spcAft>
            </a:pPr>
            <a:r>
              <a:rPr lang="en-GB" sz="1400" b="1" dirty="0">
                <a:solidFill>
                  <a:schemeClr val="tx1"/>
                </a:solidFill>
                <a:latin typeface="Sassoon Penpals" panose="02000400000000000000" pitchFamily="50" charset="0"/>
              </a:rPr>
              <a:t>Describe how their work has been influenced by elements from the work of various artists. </a:t>
            </a:r>
          </a:p>
          <a:p>
            <a:pPr>
              <a:spcAft>
                <a:spcPts val="600"/>
              </a:spcAft>
            </a:pPr>
            <a:r>
              <a:rPr lang="en-GB" sz="1400" b="1" dirty="0">
                <a:solidFill>
                  <a:schemeClr val="tx1"/>
                </a:solidFill>
                <a:latin typeface="Sassoon Penpals" panose="02000400000000000000" pitchFamily="50" charset="0"/>
              </a:rPr>
              <a:t>Systematically investigate, research and test ideas and plans using sketchbooks. </a:t>
            </a:r>
          </a:p>
          <a:p>
            <a:pPr>
              <a:spcAft>
                <a:spcPts val="600"/>
              </a:spcAft>
            </a:pPr>
            <a:r>
              <a:rPr lang="en-GB" sz="1400" b="1" dirty="0">
                <a:solidFill>
                  <a:schemeClr val="tx1"/>
                </a:solidFill>
                <a:latin typeface="Sassoon Penpals" panose="02000400000000000000" pitchFamily="50" charset="0"/>
              </a:rPr>
              <a:t>Use technical vocabulary and techniques for modifying the qualities of different materials and processes.</a:t>
            </a:r>
          </a:p>
          <a:p>
            <a:pPr>
              <a:spcAft>
                <a:spcPts val="600"/>
              </a:spcAft>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3"/>
              </a:rPr>
              <a:t>https://www.accessart.org.uk/identity/</a:t>
            </a:r>
            <a:endParaRPr lang="en-GB" sz="2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12243"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B6AF516E-15E6-49FA-A4B7-0DC079AD51F1}"/>
              </a:ext>
            </a:extLst>
          </p:cNvPr>
          <p:cNvSpPr/>
          <p:nvPr/>
        </p:nvSpPr>
        <p:spPr>
          <a:xfrm>
            <a:off x="8587119" y="5276158"/>
            <a:ext cx="4010205" cy="247333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5B7CDCDE-BB8E-40C0-A41D-BF3D8FD25AA0}"/>
              </a:ext>
            </a:extLst>
          </p:cNvPr>
          <p:cNvSpPr/>
          <p:nvPr/>
        </p:nvSpPr>
        <p:spPr>
          <a:xfrm>
            <a:off x="184582" y="6067797"/>
            <a:ext cx="3485579" cy="335670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5</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R</a:t>
            </a:r>
            <a:r>
              <a:rPr lang="en-GB" sz="1400" dirty="0" err="1">
                <a:solidFill>
                  <a:schemeClr val="tx1"/>
                </a:solidFill>
                <a:latin typeface="Sassoon Penpals" panose="02000400000000000000" pitchFamily="50" charset="0"/>
              </a:rPr>
              <a:t>esearch</a:t>
            </a:r>
            <a:r>
              <a:rPr lang="en-GB" sz="1400" dirty="0">
                <a:solidFill>
                  <a:schemeClr val="tx1"/>
                </a:solidFill>
                <a:latin typeface="Sassoon Penpals" panose="02000400000000000000" pitchFamily="50" charset="0"/>
              </a:rPr>
              <a:t> and discuss the ideas and approaches used by a range of different artists.</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C</a:t>
            </a:r>
            <a:r>
              <a:rPr lang="en-GB" sz="1400" dirty="0" err="1">
                <a:solidFill>
                  <a:schemeClr val="tx1"/>
                </a:solidFill>
                <a:latin typeface="Sassoon Penpals" panose="02000400000000000000" pitchFamily="50" charset="0"/>
              </a:rPr>
              <a:t>onfidently</a:t>
            </a:r>
            <a:r>
              <a:rPr lang="en-GB" sz="1400" dirty="0">
                <a:solidFill>
                  <a:schemeClr val="tx1"/>
                </a:solidFill>
                <a:latin typeface="Sassoon Penpals" panose="02000400000000000000" pitchFamily="50" charset="0"/>
              </a:rPr>
              <a:t> use sketchbooks for a variety of purposes, </a:t>
            </a:r>
            <a:r>
              <a:rPr lang="en-GB" sz="1400" dirty="0" err="1">
                <a:solidFill>
                  <a:schemeClr val="tx1"/>
                </a:solidFill>
                <a:latin typeface="Sassoon Penpals" panose="02000400000000000000" pitchFamily="50" charset="0"/>
              </a:rPr>
              <a:t>e.g</a:t>
            </a:r>
            <a:r>
              <a:rPr lang="en-GB" sz="1400" dirty="0">
                <a:solidFill>
                  <a:schemeClr val="tx1"/>
                </a:solidFill>
                <a:latin typeface="Sassoon Penpals" panose="02000400000000000000" pitchFamily="50" charset="0"/>
              </a:rPr>
              <a:t>: observations, developing ideas, testing materials and planning.</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A</a:t>
            </a:r>
            <a:r>
              <a:rPr lang="en-GB" sz="1400" dirty="0" err="1">
                <a:solidFill>
                  <a:schemeClr val="tx1"/>
                </a:solidFill>
                <a:latin typeface="Sassoon Penpals" panose="02000400000000000000" pitchFamily="50" charset="0"/>
              </a:rPr>
              <a:t>nalyse</a:t>
            </a:r>
            <a:r>
              <a:rPr lang="en-GB" sz="1400" dirty="0">
                <a:solidFill>
                  <a:schemeClr val="tx1"/>
                </a:solidFill>
                <a:latin typeface="Sassoon Penpals" panose="02000400000000000000" pitchFamily="50" charset="0"/>
              </a:rPr>
              <a:t> and reflect upon on their choice of mediums, techniques, colours, tones and marks.</a:t>
            </a:r>
          </a:p>
          <a:p>
            <a:pPr marL="285750" indent="-285750">
              <a:spcAft>
                <a:spcPts val="600"/>
              </a:spcAft>
              <a:buFontTx/>
              <a:buChar char="-"/>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FAA6A288-16FB-462C-947A-415363701CA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980291" y="6178061"/>
            <a:ext cx="513754" cy="405101"/>
          </a:xfrm>
          <a:prstGeom prst="rect">
            <a:avLst/>
          </a:prstGeom>
        </p:spPr>
      </p:pic>
    </p:spTree>
    <p:extLst>
      <p:ext uri="{BB962C8B-B14F-4D97-AF65-F5344CB8AC3E}">
        <p14:creationId xmlns:p14="http://schemas.microsoft.com/office/powerpoint/2010/main" val="1616742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Shadow Puppets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3" y="821070"/>
            <a:ext cx="3485579" cy="507563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Understand that artists reinvent. Understand that as artists, we can take the work of others and re-form it to suit us. That we can be inspired by the past and make things for the future</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Look at the work of designers, artists, art activists, installation artists, craftspeople and puppeteers.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 that artists use art to explore their own experience, and that as viewers we can use our visual literacy skills to learn more about both the artist and ourselves.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Understand we may all have different responses in terms of our thoughts and the things we make</a:t>
            </a:r>
            <a:r>
              <a:rPr lang="en-GB" sz="1400" dirty="0">
                <a:solidFill>
                  <a:srgbClr val="FF0000"/>
                </a:solidFill>
                <a:latin typeface="Sassoon Penpals" panose="02000400000000000000" pitchFamily="50" charset="0"/>
              </a:rPr>
              <a:t>, t</a:t>
            </a: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hat we may share similarities and that all responses are valid. </a:t>
            </a: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3839041" y="821069"/>
            <a:ext cx="4586556" cy="860342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Mark Making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visual notes to capture, consolidate and reflect upon the artists studied. </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Combine making with drawing skills to create shadow puppets using cut and constructed lines, shapes and forms from a variety of materials.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Working collaboratively to perform a simple show sharing a narrative which has meaning to you. </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 I didn’t understand… it reminded me of… It links to…”).</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 I would have liked… next time I might.. I was inspired  by….). 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 collaboratively to present outcomes to others where appropriate. Present as a team.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and differences. Listen to feedback about your own work and respond.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Document work using still image (photography) or by making a drawing of the work. If using photography consider lighting and focus. Some children may make films thinking about viewpoint, lighting &amp; perspective.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42619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b="1" dirty="0">
                <a:solidFill>
                  <a:schemeClr val="tx1"/>
                </a:solidFill>
                <a:latin typeface="Sassoon Penpals" panose="02000400000000000000" pitchFamily="50" charset="0"/>
              </a:rPr>
              <a:t>Purposely control the types of marks made and experiment with different effects, textures, lines, tone and pattern.</a:t>
            </a:r>
          </a:p>
          <a:p>
            <a:pPr>
              <a:spcAft>
                <a:spcPts val="600"/>
              </a:spcAft>
            </a:pPr>
            <a:r>
              <a:rPr lang="en-GB" sz="1400" b="1" dirty="0">
                <a:solidFill>
                  <a:schemeClr val="tx1"/>
                </a:solidFill>
                <a:latin typeface="Sassoon Penpals" panose="02000400000000000000" pitchFamily="50" charset="0"/>
              </a:rPr>
              <a:t>Analyse and reflect on their progress, taking into account what they had hoped to achieve. </a:t>
            </a:r>
          </a:p>
          <a:p>
            <a:pPr>
              <a:spcAft>
                <a:spcPts val="600"/>
              </a:spcAft>
            </a:pPr>
            <a:r>
              <a:rPr lang="en-GB" sz="1400" b="1" dirty="0">
                <a:solidFill>
                  <a:schemeClr val="tx1"/>
                </a:solidFill>
                <a:latin typeface="Sassoon Penpals" panose="02000400000000000000" pitchFamily="50" charset="0"/>
              </a:rPr>
              <a:t>Describe how their work has been influenced by elements from the work of various artists. </a:t>
            </a:r>
          </a:p>
          <a:p>
            <a:pPr>
              <a:spcAft>
                <a:spcPts val="600"/>
              </a:spcAft>
            </a:pPr>
            <a:r>
              <a:rPr lang="en-GB" sz="1400" b="1" dirty="0">
                <a:solidFill>
                  <a:schemeClr val="tx1"/>
                </a:solidFill>
                <a:latin typeface="Sassoon Penpals" panose="02000400000000000000" pitchFamily="50" charset="0"/>
              </a:rPr>
              <a:t>Systematically investigate, research and test ideas and plans using sketchbooks. </a:t>
            </a:r>
          </a:p>
          <a:p>
            <a:pPr>
              <a:spcAft>
                <a:spcPts val="600"/>
              </a:spcAft>
            </a:pPr>
            <a:r>
              <a:rPr lang="en-GB" sz="1400" b="1" dirty="0">
                <a:solidFill>
                  <a:schemeClr val="tx1"/>
                </a:solidFill>
                <a:latin typeface="Sassoon Penpals" panose="02000400000000000000" pitchFamily="50" charset="0"/>
              </a:rPr>
              <a:t>Use technical vocabulary and techniques for modifying the qualities of different materials and processes.</a:t>
            </a:r>
          </a:p>
          <a:p>
            <a:pPr>
              <a:spcAft>
                <a:spcPts val="600"/>
              </a:spcAft>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3"/>
              </a:rPr>
              <a:t>https://www.accessart.org.uk/shadow-puppets/</a:t>
            </a:r>
            <a:endParaRPr lang="en-GB" sz="1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12243"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7E1ECA5A-2926-4C8A-8818-D47867FECDD3}"/>
              </a:ext>
            </a:extLst>
          </p:cNvPr>
          <p:cNvSpPr/>
          <p:nvPr/>
        </p:nvSpPr>
        <p:spPr>
          <a:xfrm>
            <a:off x="8587119" y="5451231"/>
            <a:ext cx="4010205" cy="229826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2F0CA4BD-472E-47E3-B82B-DE5CD44B8BD5}"/>
              </a:ext>
            </a:extLst>
          </p:cNvPr>
          <p:cNvSpPr/>
          <p:nvPr/>
        </p:nvSpPr>
        <p:spPr>
          <a:xfrm>
            <a:off x="184582" y="6067797"/>
            <a:ext cx="3485579" cy="335670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5</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R</a:t>
            </a:r>
            <a:r>
              <a:rPr lang="en-GB" sz="1400" dirty="0" err="1">
                <a:solidFill>
                  <a:schemeClr val="tx1"/>
                </a:solidFill>
                <a:latin typeface="Sassoon Penpals" panose="02000400000000000000" pitchFamily="50" charset="0"/>
              </a:rPr>
              <a:t>esearch</a:t>
            </a:r>
            <a:r>
              <a:rPr lang="en-GB" sz="1400" dirty="0">
                <a:solidFill>
                  <a:schemeClr val="tx1"/>
                </a:solidFill>
                <a:latin typeface="Sassoon Penpals" panose="02000400000000000000" pitchFamily="50" charset="0"/>
              </a:rPr>
              <a:t> and discuss the ideas and approaches used by a range of different artists.</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C</a:t>
            </a:r>
            <a:r>
              <a:rPr lang="en-GB" sz="1400" dirty="0" err="1">
                <a:solidFill>
                  <a:schemeClr val="tx1"/>
                </a:solidFill>
                <a:latin typeface="Sassoon Penpals" panose="02000400000000000000" pitchFamily="50" charset="0"/>
              </a:rPr>
              <a:t>onfidently</a:t>
            </a:r>
            <a:r>
              <a:rPr lang="en-GB" sz="1400" dirty="0">
                <a:solidFill>
                  <a:schemeClr val="tx1"/>
                </a:solidFill>
                <a:latin typeface="Sassoon Penpals" panose="02000400000000000000" pitchFamily="50" charset="0"/>
              </a:rPr>
              <a:t> use sketchbooks for a variety of purposes, </a:t>
            </a:r>
            <a:r>
              <a:rPr lang="en-GB" sz="1400" dirty="0" err="1">
                <a:solidFill>
                  <a:schemeClr val="tx1"/>
                </a:solidFill>
                <a:latin typeface="Sassoon Penpals" panose="02000400000000000000" pitchFamily="50" charset="0"/>
              </a:rPr>
              <a:t>e.g</a:t>
            </a:r>
            <a:r>
              <a:rPr lang="en-GB" sz="1400" dirty="0">
                <a:solidFill>
                  <a:schemeClr val="tx1"/>
                </a:solidFill>
                <a:latin typeface="Sassoon Penpals" panose="02000400000000000000" pitchFamily="50" charset="0"/>
              </a:rPr>
              <a:t>: observations, developing ideas, testing materials and planning.</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A</a:t>
            </a:r>
            <a:r>
              <a:rPr lang="en-GB" sz="1400" dirty="0" err="1">
                <a:solidFill>
                  <a:schemeClr val="tx1"/>
                </a:solidFill>
                <a:latin typeface="Sassoon Penpals" panose="02000400000000000000" pitchFamily="50" charset="0"/>
              </a:rPr>
              <a:t>nalyse</a:t>
            </a:r>
            <a:r>
              <a:rPr lang="en-GB" sz="1400" dirty="0">
                <a:solidFill>
                  <a:schemeClr val="tx1"/>
                </a:solidFill>
                <a:latin typeface="Sassoon Penpals" panose="02000400000000000000" pitchFamily="50" charset="0"/>
              </a:rPr>
              <a:t> and reflect upon on their choice of mediums, techniques, colours, tones and marks.</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C</a:t>
            </a:r>
            <a:r>
              <a:rPr lang="en-GB" sz="1400" dirty="0" err="1">
                <a:solidFill>
                  <a:schemeClr val="tx1"/>
                </a:solidFill>
                <a:latin typeface="Sassoon Penpals" panose="02000400000000000000" pitchFamily="50" charset="0"/>
              </a:rPr>
              <a:t>reate</a:t>
            </a:r>
            <a:r>
              <a:rPr lang="en-GB" sz="1400" dirty="0">
                <a:solidFill>
                  <a:schemeClr val="tx1"/>
                </a:solidFill>
                <a:latin typeface="Sassoon Penpals" panose="02000400000000000000" pitchFamily="50" charset="0"/>
              </a:rPr>
              <a:t> models which are both 2D and 3D.</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0BA6014F-D28B-439A-BB70-F514092599F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980291" y="6178061"/>
            <a:ext cx="513754" cy="405101"/>
          </a:xfrm>
          <a:prstGeom prst="rect">
            <a:avLst/>
          </a:prstGeom>
        </p:spPr>
      </p:pic>
    </p:spTree>
    <p:extLst>
      <p:ext uri="{BB962C8B-B14F-4D97-AF65-F5344CB8AC3E}">
        <p14:creationId xmlns:p14="http://schemas.microsoft.com/office/powerpoint/2010/main" val="30066668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33314"/>
            <a:ext cx="10130751"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Art and Design – Inclusive and Adaptive Teaching Strategies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12243"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9" name="Rectangle 8">
            <a:extLst>
              <a:ext uri="{FF2B5EF4-FFF2-40B4-BE49-F238E27FC236}">
                <a16:creationId xmlns:a16="http://schemas.microsoft.com/office/drawing/2014/main" id="{C1700B2A-3F67-4C64-9F62-3B4E69726341}"/>
              </a:ext>
            </a:extLst>
          </p:cNvPr>
          <p:cNvSpPr/>
          <p:nvPr/>
        </p:nvSpPr>
        <p:spPr>
          <a:xfrm>
            <a:off x="238053" y="1688123"/>
            <a:ext cx="11767182" cy="916744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p>
            <a:r>
              <a:rPr lang="en-GB" sz="2800" dirty="0">
                <a:solidFill>
                  <a:schemeClr val="tx1"/>
                </a:solidFill>
                <a:latin typeface="Sassoon Penpals" panose="02000400000000000000" pitchFamily="50" charset="0"/>
              </a:rPr>
              <a:t>In addition to the generic inclusive and adaptive teaching strategies at PaWS, in Art and Design, teachers consider the following:</a:t>
            </a:r>
          </a:p>
          <a:p>
            <a:endParaRPr lang="en-GB" sz="2800" dirty="0">
              <a:solidFill>
                <a:schemeClr val="tx1"/>
              </a:solidFill>
              <a:latin typeface="Sassoon Penpals" panose="02000400000000000000" pitchFamily="50" charset="0"/>
            </a:endParaRPr>
          </a:p>
          <a:p>
            <a:r>
              <a:rPr lang="en-GB" sz="2800" dirty="0">
                <a:solidFill>
                  <a:schemeClr val="tx1"/>
                </a:solidFill>
                <a:latin typeface="Sassoon Penpals" panose="02000400000000000000" pitchFamily="50" charset="0"/>
              </a:rPr>
              <a:t>●	Access to a range of adapted stationary such as left handed pencils and adapted scissors to respond to variations in fine and gross motor skills.</a:t>
            </a:r>
          </a:p>
          <a:p>
            <a:r>
              <a:rPr lang="en-GB" sz="2800" dirty="0">
                <a:solidFill>
                  <a:schemeClr val="tx1"/>
                </a:solidFill>
                <a:latin typeface="Sassoon Penpals" panose="02000400000000000000" pitchFamily="50" charset="0"/>
              </a:rPr>
              <a:t>●	Model processes on a step-by-step basis, allowing learners time to do practical tasks alongside the teacher. It is important the teachers’ thought processes are shared aloud. </a:t>
            </a:r>
          </a:p>
          <a:p>
            <a:r>
              <a:rPr lang="en-GB" sz="2800" dirty="0">
                <a:solidFill>
                  <a:schemeClr val="tx1"/>
                </a:solidFill>
                <a:latin typeface="Sassoon Penpals" panose="02000400000000000000" pitchFamily="50" charset="0"/>
              </a:rPr>
              <a:t>●	Diverse range of artists studied - promoting diversity and equality in the classroom.</a:t>
            </a:r>
          </a:p>
          <a:p>
            <a:r>
              <a:rPr lang="en-GB" sz="2800" dirty="0">
                <a:solidFill>
                  <a:schemeClr val="tx1"/>
                </a:solidFill>
                <a:latin typeface="Sassoon Penpals" panose="02000400000000000000" pitchFamily="50" charset="0"/>
              </a:rPr>
              <a:t>●	Consider adapting the lesson to break it into chunks that permit time for paired or group talk and allow tasks to be completed across manageable stages</a:t>
            </a:r>
          </a:p>
          <a:p>
            <a:r>
              <a:rPr lang="en-GB" sz="2800" dirty="0">
                <a:solidFill>
                  <a:schemeClr val="tx1"/>
                </a:solidFill>
                <a:latin typeface="Sassoon Penpals" panose="02000400000000000000" pitchFamily="50" charset="0"/>
              </a:rPr>
              <a:t>●	Worked examples – children will be shown a range of examples such as teacher modelling and key artists work.</a:t>
            </a:r>
          </a:p>
          <a:p>
            <a:r>
              <a:rPr lang="en-GB" sz="2800" dirty="0">
                <a:solidFill>
                  <a:schemeClr val="tx1"/>
                </a:solidFill>
                <a:latin typeface="Sassoon Penpals" panose="02000400000000000000" pitchFamily="50" charset="0"/>
              </a:rPr>
              <a:t>●	Introduce each piece of equipment – name it, explain what it does, model how it can be used or applied.</a:t>
            </a:r>
          </a:p>
          <a:p>
            <a:endParaRPr lang="en-GB" sz="3600" b="1"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1180767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03652"/>
            <a:ext cx="1004784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endParaRPr lang="en-GB" sz="3600" b="1"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530225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rgbClr val="FF0000"/>
                </a:solidFill>
                <a:latin typeface="Comic Sans MS" panose="030F0702030302020204" pitchFamily="66" charset="0"/>
              </a:rPr>
              <a:t>I will widen my art vocabulary as I become exposed to and encouraged to use the following words; </a:t>
            </a:r>
            <a:r>
              <a:rPr lang="en-GB" dirty="0">
                <a:solidFill>
                  <a:schemeClr val="tx1"/>
                </a:solidFill>
                <a:latin typeface="Comic Sans MS" panose="030F0702030302020204" pitchFamily="66" charset="0"/>
              </a:rPr>
              <a:t>Roll, pinch, pat, twist, squeeze</a:t>
            </a:r>
          </a:p>
          <a:p>
            <a:pPr>
              <a:spcAft>
                <a:spcPts val="600"/>
              </a:spcAft>
            </a:pPr>
            <a:endParaRPr lang="en-GB" dirty="0">
              <a:solidFill>
                <a:schemeClr val="tx1"/>
              </a:solidFill>
              <a:latin typeface="Comic Sans MS" panose="030F0702030302020204" pitchFamily="66" charset="0"/>
            </a:endParaRPr>
          </a:p>
          <a:p>
            <a:pPr>
              <a:spcAft>
                <a:spcPts val="600"/>
              </a:spcAft>
            </a:pPr>
            <a:r>
              <a:rPr lang="en-GB" dirty="0">
                <a:solidFill>
                  <a:schemeClr val="tx1"/>
                </a:solidFill>
                <a:latin typeface="Comic Sans MS" panose="030F0702030302020204" pitchFamily="66" charset="0"/>
              </a:rPr>
              <a:t>Stretch, push, sculpt, mix</a:t>
            </a:r>
          </a:p>
          <a:p>
            <a:pPr>
              <a:spcAft>
                <a:spcPts val="600"/>
              </a:spcAft>
            </a:pPr>
            <a:endParaRPr lang="en-GB" dirty="0">
              <a:solidFill>
                <a:schemeClr val="tx1"/>
              </a:solidFill>
              <a:latin typeface="Comic Sans MS" panose="030F0702030302020204" pitchFamily="66" charset="0"/>
            </a:endParaRPr>
          </a:p>
          <a:p>
            <a:pPr>
              <a:spcAft>
                <a:spcPts val="600"/>
              </a:spcAft>
            </a:pPr>
            <a:r>
              <a:rPr lang="en-GB" dirty="0">
                <a:solidFill>
                  <a:schemeClr val="tx1"/>
                </a:solidFill>
                <a:latin typeface="Comic Sans MS" panose="030F0702030302020204" pitchFamily="66" charset="0"/>
              </a:rPr>
              <a:t>Thread, tweeze, cut, grip</a:t>
            </a:r>
          </a:p>
          <a:p>
            <a:pPr>
              <a:spcAft>
                <a:spcPts val="600"/>
              </a:spcAft>
            </a:pPr>
            <a:endParaRPr lang="en-GB" dirty="0">
              <a:solidFill>
                <a:schemeClr val="tx1"/>
              </a:solidFill>
              <a:latin typeface="Comic Sans MS" panose="030F0702030302020204" pitchFamily="66" charset="0"/>
            </a:endParaRPr>
          </a:p>
          <a:p>
            <a:pPr>
              <a:spcAft>
                <a:spcPts val="600"/>
              </a:spcAft>
            </a:pPr>
            <a:r>
              <a:rPr lang="en-GB" dirty="0">
                <a:solidFill>
                  <a:schemeClr val="tx1"/>
                </a:solidFill>
                <a:latin typeface="Comic Sans MS" panose="030F0702030302020204" pitchFamily="66" charset="0"/>
              </a:rPr>
              <a:t>Imagine, explain, sing, act, props</a:t>
            </a:r>
          </a:p>
          <a:p>
            <a:pPr>
              <a:spcAft>
                <a:spcPts val="600"/>
              </a:spcAft>
            </a:pPr>
            <a:endParaRPr lang="en-GB" dirty="0">
              <a:solidFill>
                <a:schemeClr val="tx1"/>
              </a:solidFill>
              <a:latin typeface="Comic Sans MS" panose="030F0702030302020204" pitchFamily="66" charset="0"/>
            </a:endParaRPr>
          </a:p>
          <a:p>
            <a:pPr>
              <a:spcAft>
                <a:spcPts val="600"/>
              </a:spcAft>
            </a:pPr>
            <a:r>
              <a:rPr lang="en-GB" dirty="0">
                <a:solidFill>
                  <a:schemeClr val="tx1"/>
                </a:solidFill>
                <a:latin typeface="Comic Sans MS" panose="030F0702030302020204" pitchFamily="66" charset="0"/>
              </a:rPr>
              <a:t>Join, paint, stick</a:t>
            </a:r>
          </a:p>
          <a:p>
            <a:pPr>
              <a:spcAft>
                <a:spcPts val="600"/>
              </a:spcAft>
            </a:pPr>
            <a:endParaRPr lang="en-GB" dirty="0">
              <a:solidFill>
                <a:schemeClr val="tx1"/>
              </a:solidFill>
              <a:latin typeface="Comic Sans MS" panose="030F0702030302020204" pitchFamily="66" charset="0"/>
            </a:endParaRPr>
          </a:p>
          <a:p>
            <a:pPr>
              <a:spcAft>
                <a:spcPts val="600"/>
              </a:spcAft>
            </a:pPr>
            <a:r>
              <a:rPr lang="en-GB" dirty="0">
                <a:solidFill>
                  <a:schemeClr val="tx1"/>
                </a:solidFill>
                <a:latin typeface="Comic Sans MS" panose="030F0702030302020204" pitchFamily="66" charset="0"/>
              </a:rPr>
              <a:t>Mark, dab, press, print</a:t>
            </a:r>
          </a:p>
          <a:p>
            <a:pPr>
              <a:spcAft>
                <a:spcPts val="600"/>
              </a:spcAft>
            </a:pPr>
            <a:endParaRPr lang="en-GB" dirty="0">
              <a:solidFill>
                <a:schemeClr val="tx1"/>
              </a:solidFill>
              <a:latin typeface="Comic Sans MS" panose="030F0702030302020204" pitchFamily="66" charset="0"/>
            </a:endParaRPr>
          </a:p>
          <a:p>
            <a:pPr>
              <a:spcAft>
                <a:spcPts val="600"/>
              </a:spcAft>
            </a:pPr>
            <a:r>
              <a:rPr lang="en-GB" dirty="0">
                <a:solidFill>
                  <a:schemeClr val="tx1"/>
                </a:solidFill>
                <a:latin typeface="Comic Sans MS" panose="030F0702030302020204" pitchFamily="66" charset="0"/>
              </a:rPr>
              <a:t>design, plan, build </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412184" y="1066799"/>
            <a:ext cx="4029898" cy="830178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dirty="0">
                <a:ln>
                  <a:noFill/>
                </a:ln>
                <a:solidFill>
                  <a:srgbClr val="FF0000"/>
                </a:solidFill>
                <a:effectLst/>
                <a:uLnTx/>
                <a:uFillTx/>
                <a:latin typeface="Comic Sans MS" panose="030F0702030302020204" pitchFamily="66" charset="0"/>
              </a:rPr>
              <a:t>These</a:t>
            </a:r>
            <a:r>
              <a:rPr kumimoji="0" lang="en-GB" sz="2000" b="1" i="0" u="sng" strike="noStrike" kern="1200" cap="none" spc="0" normalizeH="0" dirty="0">
                <a:ln>
                  <a:noFill/>
                </a:ln>
                <a:solidFill>
                  <a:srgbClr val="FF0000"/>
                </a:solidFill>
                <a:effectLst/>
                <a:uLnTx/>
                <a:uFillTx/>
                <a:latin typeface="Comic Sans MS" panose="030F0702030302020204" pitchFamily="66" charset="0"/>
              </a:rPr>
              <a:t> </a:t>
            </a:r>
            <a:r>
              <a:rPr lang="en-GB" sz="2000" b="1" u="sng" dirty="0">
                <a:solidFill>
                  <a:srgbClr val="FF0000"/>
                </a:solidFill>
                <a:latin typeface="Comic Sans MS" panose="030F0702030302020204" pitchFamily="66" charset="0"/>
              </a:rPr>
              <a:t>c</a:t>
            </a:r>
            <a:r>
              <a:rPr kumimoji="0" lang="en-GB" sz="2000" b="1" i="0" u="sng" strike="noStrike" kern="1200" cap="none" spc="0" normalizeH="0" baseline="0" dirty="0">
                <a:ln>
                  <a:noFill/>
                </a:ln>
                <a:solidFill>
                  <a:srgbClr val="FF0000"/>
                </a:solidFill>
                <a:effectLst/>
                <a:uLnTx/>
                <a:uFillTx/>
                <a:latin typeface="Comic Sans MS" panose="030F0702030302020204" pitchFamily="66" charset="0"/>
              </a:rPr>
              <a:t>ore</a:t>
            </a:r>
            <a:r>
              <a:rPr kumimoji="0" lang="en-GB" sz="2000" b="1" i="0" u="sng" strike="noStrike" kern="1200" cap="none" spc="0" normalizeH="0" dirty="0">
                <a:ln>
                  <a:noFill/>
                </a:ln>
                <a:solidFill>
                  <a:srgbClr val="FF0000"/>
                </a:solidFill>
                <a:effectLst/>
                <a:uLnTx/>
                <a:uFillTx/>
                <a:latin typeface="Comic Sans MS" panose="030F0702030302020204" pitchFamily="66" charset="0"/>
              </a:rPr>
              <a:t> texts will stimulate discussion and help me to make links within my understanding; </a:t>
            </a:r>
            <a:endParaRPr lang="en-GB" sz="2000" dirty="0">
              <a:solidFill>
                <a:schemeClr val="tx1"/>
              </a:solidFill>
              <a:latin typeface="Comic Sans MS" panose="030F0702030302020204" pitchFamily="66" charset="0"/>
            </a:endParaRPr>
          </a:p>
          <a:p>
            <a:pPr lvl="0">
              <a:spcAft>
                <a:spcPts val="600"/>
              </a:spcAft>
              <a:defRPr/>
            </a:pPr>
            <a:r>
              <a:rPr lang="en-GB" sz="2000" dirty="0">
                <a:solidFill>
                  <a:schemeClr val="tx1"/>
                </a:solidFill>
                <a:latin typeface="Comic Sans MS" panose="030F0702030302020204" pitchFamily="66" charset="0"/>
              </a:rPr>
              <a:t>The Colour Monster</a:t>
            </a:r>
          </a:p>
          <a:p>
            <a:pPr lvl="0">
              <a:spcAft>
                <a:spcPts val="600"/>
              </a:spcAft>
              <a:defRPr/>
            </a:pPr>
            <a:r>
              <a:rPr lang="en-GB" sz="2000" dirty="0">
                <a:solidFill>
                  <a:schemeClr val="tx1"/>
                </a:solidFill>
                <a:latin typeface="Comic Sans MS" panose="030F0702030302020204" pitchFamily="66" charset="0"/>
              </a:rPr>
              <a:t>Elmer </a:t>
            </a:r>
          </a:p>
          <a:p>
            <a:pPr lvl="0">
              <a:spcAft>
                <a:spcPts val="600"/>
              </a:spcAft>
              <a:defRPr/>
            </a:pPr>
            <a:r>
              <a:rPr lang="en-GB" sz="2000" dirty="0">
                <a:solidFill>
                  <a:schemeClr val="tx1"/>
                </a:solidFill>
                <a:latin typeface="Comic Sans MS" panose="030F0702030302020204" pitchFamily="66" charset="0"/>
              </a:rPr>
              <a:t>There’s only one you</a:t>
            </a:r>
          </a:p>
          <a:p>
            <a:pPr lvl="0">
              <a:spcAft>
                <a:spcPts val="600"/>
              </a:spcAft>
              <a:defRPr/>
            </a:pPr>
            <a:r>
              <a:rPr lang="en-GB" sz="2000" dirty="0">
                <a:solidFill>
                  <a:schemeClr val="tx1"/>
                </a:solidFill>
                <a:latin typeface="Comic Sans MS" panose="030F0702030302020204" pitchFamily="66" charset="0"/>
              </a:rPr>
              <a:t>Mixed</a:t>
            </a:r>
          </a:p>
          <a:p>
            <a:pPr lvl="0">
              <a:spcAft>
                <a:spcPts val="600"/>
              </a:spcAft>
              <a:defRPr/>
            </a:pPr>
            <a:r>
              <a:rPr lang="en-GB" sz="2000" dirty="0">
                <a:solidFill>
                  <a:schemeClr val="tx1"/>
                </a:solidFill>
                <a:latin typeface="Comic Sans MS" panose="030F0702030302020204" pitchFamily="66" charset="0"/>
              </a:rPr>
              <a:t>Little glow </a:t>
            </a:r>
          </a:p>
          <a:p>
            <a:pPr lvl="0">
              <a:spcAft>
                <a:spcPts val="600"/>
              </a:spcAft>
              <a:defRPr/>
            </a:pPr>
            <a:r>
              <a:rPr lang="en-GB" sz="2000" dirty="0">
                <a:solidFill>
                  <a:schemeClr val="tx1"/>
                </a:solidFill>
                <a:latin typeface="Comic Sans MS" panose="030F0702030302020204" pitchFamily="66" charset="0"/>
              </a:rPr>
              <a:t>Rainbow Fish </a:t>
            </a:r>
          </a:p>
          <a:p>
            <a:pPr lvl="0">
              <a:spcAft>
                <a:spcPts val="600"/>
              </a:spcAft>
              <a:defRPr/>
            </a:pPr>
            <a:r>
              <a:rPr lang="en-GB" sz="2000" dirty="0">
                <a:solidFill>
                  <a:schemeClr val="tx1"/>
                </a:solidFill>
                <a:latin typeface="Comic Sans MS" panose="030F0702030302020204" pitchFamily="66" charset="0"/>
              </a:rPr>
              <a:t>The Darkest Dark</a:t>
            </a:r>
          </a:p>
          <a:p>
            <a:pPr lvl="0">
              <a:spcAft>
                <a:spcPts val="600"/>
              </a:spcAft>
              <a:defRPr/>
            </a:pPr>
            <a:r>
              <a:rPr lang="en-GB" sz="2000" dirty="0">
                <a:solidFill>
                  <a:schemeClr val="tx1"/>
                </a:solidFill>
                <a:latin typeface="Comic Sans MS" panose="030F0702030302020204" pitchFamily="66" charset="0"/>
              </a:rPr>
              <a:t>The Magic Paintbrush</a:t>
            </a:r>
          </a:p>
          <a:p>
            <a:pPr lvl="0">
              <a:spcAft>
                <a:spcPts val="600"/>
              </a:spcAft>
              <a:defRPr/>
            </a:pPr>
            <a:r>
              <a:rPr lang="en-GB" sz="2000" dirty="0">
                <a:solidFill>
                  <a:schemeClr val="tx1"/>
                </a:solidFill>
                <a:latin typeface="Comic Sans MS" panose="030F0702030302020204" pitchFamily="66" charset="0"/>
              </a:rPr>
              <a:t>Anna Hibiscus’ song </a:t>
            </a:r>
          </a:p>
          <a:p>
            <a:pPr lvl="0">
              <a:spcAft>
                <a:spcPts val="600"/>
              </a:spcAft>
              <a:defRPr/>
            </a:pPr>
            <a:r>
              <a:rPr lang="en-GB" sz="2000" dirty="0">
                <a:solidFill>
                  <a:schemeClr val="tx1"/>
                </a:solidFill>
                <a:latin typeface="Comic Sans MS" panose="030F0702030302020204" pitchFamily="66" charset="0"/>
              </a:rPr>
              <a:t>Katie &amp; The dinosaurs </a:t>
            </a:r>
          </a:p>
          <a:p>
            <a:pPr lvl="0">
              <a:spcAft>
                <a:spcPts val="600"/>
              </a:spcAft>
              <a:defRPr/>
            </a:pPr>
            <a:r>
              <a:rPr lang="en-GB" sz="2000" dirty="0">
                <a:solidFill>
                  <a:schemeClr val="tx1"/>
                </a:solidFill>
                <a:latin typeface="Comic Sans MS" panose="030F0702030302020204" pitchFamily="66" charset="0"/>
              </a:rPr>
              <a:t>Seasons</a:t>
            </a:r>
          </a:p>
          <a:p>
            <a:pPr lvl="0">
              <a:spcAft>
                <a:spcPts val="600"/>
              </a:spcAft>
              <a:defRPr/>
            </a:pPr>
            <a:r>
              <a:rPr lang="en-GB" sz="2000" dirty="0">
                <a:solidFill>
                  <a:schemeClr val="tx1"/>
                </a:solidFill>
                <a:latin typeface="Comic Sans MS" panose="030F0702030302020204" pitchFamily="66" charset="0"/>
              </a:rPr>
              <a:t>Too Much Glue</a:t>
            </a:r>
          </a:p>
          <a:p>
            <a:pPr lvl="0">
              <a:spcAft>
                <a:spcPts val="600"/>
              </a:spcAft>
              <a:defRPr/>
            </a:pPr>
            <a:r>
              <a:rPr lang="en-GB" sz="2000" dirty="0">
                <a:solidFill>
                  <a:schemeClr val="tx1"/>
                </a:solidFill>
                <a:latin typeface="Comic Sans MS" panose="030F0702030302020204" pitchFamily="66" charset="0"/>
              </a:rPr>
              <a:t>Just Ducks</a:t>
            </a:r>
          </a:p>
          <a:p>
            <a:pPr lvl="0">
              <a:spcAft>
                <a:spcPts val="600"/>
              </a:spcAft>
              <a:defRPr/>
            </a:pPr>
            <a:r>
              <a:rPr lang="en-GB" sz="2000" dirty="0">
                <a:solidFill>
                  <a:schemeClr val="tx1"/>
                </a:solidFill>
                <a:latin typeface="Comic Sans MS" panose="030F0702030302020204" pitchFamily="66" charset="0"/>
              </a:rPr>
              <a:t>Katie and the Starry Night</a:t>
            </a:r>
          </a:p>
          <a:p>
            <a:pPr lvl="0">
              <a:spcAft>
                <a:spcPts val="600"/>
              </a:spcAft>
              <a:defRPr/>
            </a:pPr>
            <a:r>
              <a:rPr lang="en-GB" sz="2000" dirty="0">
                <a:solidFill>
                  <a:schemeClr val="tx1"/>
                </a:solidFill>
                <a:latin typeface="Comic Sans MS" panose="030F0702030302020204" pitchFamily="66" charset="0"/>
              </a:rPr>
              <a:t>Beautiful Oops </a:t>
            </a:r>
          </a:p>
          <a:p>
            <a:pPr lvl="0">
              <a:spcAft>
                <a:spcPts val="600"/>
              </a:spcAft>
              <a:defRPr/>
            </a:pPr>
            <a:r>
              <a:rPr lang="en-GB" sz="2000" dirty="0">
                <a:solidFill>
                  <a:schemeClr val="tx1"/>
                </a:solidFill>
                <a:latin typeface="Comic Sans MS" panose="030F0702030302020204" pitchFamily="66" charset="0"/>
              </a:rPr>
              <a:t>The pencil </a:t>
            </a:r>
          </a:p>
          <a:p>
            <a:pPr lvl="0">
              <a:spcAft>
                <a:spcPts val="600"/>
              </a:spcAft>
              <a:defRPr/>
            </a:pPr>
            <a:r>
              <a:rPr lang="en-GB" sz="2000" dirty="0">
                <a:solidFill>
                  <a:schemeClr val="tx1"/>
                </a:solidFill>
                <a:latin typeface="Comic Sans MS" panose="030F0702030302020204" pitchFamily="66" charset="0"/>
              </a:rPr>
              <a:t>The day the crayons quit</a:t>
            </a:r>
          </a:p>
          <a:p>
            <a:pPr lvl="0">
              <a:spcAft>
                <a:spcPts val="600"/>
              </a:spcAft>
              <a:defRPr/>
            </a:pPr>
            <a:r>
              <a:rPr lang="en-GB" sz="2000" dirty="0">
                <a:solidFill>
                  <a:schemeClr val="tx1"/>
                </a:solidFill>
                <a:latin typeface="Comic Sans MS" panose="030F0702030302020204" pitchFamily="66" charset="0"/>
              </a:rPr>
              <a:t>The dot </a:t>
            </a:r>
          </a:p>
          <a:p>
            <a:pPr lvl="0">
              <a:spcAft>
                <a:spcPts val="600"/>
              </a:spcAft>
              <a:defRPr/>
            </a:pPr>
            <a:endParaRPr lang="en-GB" sz="1400" b="1" u="sng" dirty="0">
              <a:solidFill>
                <a:schemeClr val="tx1"/>
              </a:solidFill>
              <a:latin typeface="Sassoon Penpals" panose="02000400000000000000" pitchFamily="50" charset="0"/>
            </a:endParaRPr>
          </a:p>
          <a:p>
            <a:pPr lvl="0">
              <a:spcAft>
                <a:spcPts val="600"/>
              </a:spcAft>
              <a:defRPr/>
            </a:pPr>
            <a:endParaRPr lang="en-GB" sz="1400" b="1" u="sng" dirty="0">
              <a:solidFill>
                <a:schemeClr val="tx1"/>
              </a:solidFill>
              <a:latin typeface="Sassoon Penpals" panose="02000400000000000000" pitchFamily="50" charset="0"/>
            </a:endParaRPr>
          </a:p>
          <a:p>
            <a:pPr lvl="0">
              <a:spcAft>
                <a:spcPts val="600"/>
              </a:spcAft>
              <a:defRPr/>
            </a:pPr>
            <a:endParaRPr kumimoji="0" lang="en-GB" sz="1400" b="1" i="0" u="sng" strike="noStrike" kern="1200" cap="none" spc="0" normalizeH="0" baseline="0" noProof="0" dirty="0">
              <a:ln>
                <a:noFill/>
              </a:ln>
              <a:solidFill>
                <a:schemeClr val="tx1"/>
              </a:solidFill>
              <a:effectLst/>
              <a:uLnTx/>
              <a:uFillTx/>
              <a:latin typeface="Sassoon Penpals" panose="02000400000000000000" pitchFamily="50" charset="0"/>
              <a:ea typeface="+mn-ea"/>
              <a:cs typeface="+mn-cs"/>
            </a:endParaRPr>
          </a:p>
          <a:p>
            <a:pPr lvl="0">
              <a:spcAft>
                <a:spcPts val="600"/>
              </a:spcAft>
              <a:defRPr/>
            </a:pPr>
            <a:endParaRPr kumimoji="0" lang="en-GB" sz="1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78569" y="1087158"/>
            <a:ext cx="4029898" cy="701040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rgbClr val="FF0000"/>
                </a:solidFill>
                <a:latin typeface="Comic Sans MS" panose="030F0702030302020204" pitchFamily="66" charset="0"/>
              </a:rPr>
              <a:t>These home learning links will help my parents and care givers support my learning at home: </a:t>
            </a:r>
          </a:p>
          <a:p>
            <a:pPr>
              <a:spcAft>
                <a:spcPts val="600"/>
              </a:spcAft>
            </a:pPr>
            <a:r>
              <a:rPr lang="en-GB" sz="1600" b="1" dirty="0">
                <a:solidFill>
                  <a:schemeClr val="tx1"/>
                </a:solidFill>
                <a:latin typeface="Comic Sans MS" panose="030F0702030302020204" pitchFamily="66" charset="0"/>
              </a:rPr>
              <a:t>The Artful Parent </a:t>
            </a:r>
            <a:r>
              <a:rPr lang="en-GB" sz="1400" b="1" dirty="0">
                <a:solidFill>
                  <a:schemeClr val="tx1"/>
                </a:solidFill>
                <a:latin typeface="Comic Sans MS" panose="030F0702030302020204" pitchFamily="66" charset="0"/>
                <a:hlinkClick r:id="rId2"/>
              </a:rPr>
              <a:t>https://artfulparent.com/kids-arts-crafts-activities-500-fun-artful-things-kids/</a:t>
            </a:r>
            <a:r>
              <a:rPr lang="en-GB" sz="1400" b="1" dirty="0">
                <a:solidFill>
                  <a:schemeClr val="tx1"/>
                </a:solidFill>
                <a:latin typeface="Comic Sans MS" panose="030F0702030302020204" pitchFamily="66" charset="0"/>
              </a:rPr>
              <a:t> </a:t>
            </a:r>
          </a:p>
          <a:p>
            <a:pPr>
              <a:spcAft>
                <a:spcPts val="600"/>
              </a:spcAft>
            </a:pPr>
            <a:endParaRPr lang="da-DK" sz="1600" b="1" dirty="0">
              <a:solidFill>
                <a:schemeClr val="tx1"/>
              </a:solidFill>
              <a:latin typeface="Comic Sans MS" panose="030F0702030302020204" pitchFamily="66" charset="0"/>
            </a:endParaRPr>
          </a:p>
          <a:p>
            <a:pPr>
              <a:spcAft>
                <a:spcPts val="600"/>
              </a:spcAft>
            </a:pPr>
            <a:r>
              <a:rPr lang="da-DK" sz="1600" b="1" dirty="0">
                <a:solidFill>
                  <a:schemeClr val="tx1"/>
                </a:solidFill>
                <a:latin typeface="Comic Sans MS" panose="030F0702030302020204" pitchFamily="66" charset="0"/>
              </a:rPr>
              <a:t>Art for Kids hub</a:t>
            </a:r>
          </a:p>
          <a:p>
            <a:pPr>
              <a:spcAft>
                <a:spcPts val="600"/>
              </a:spcAft>
            </a:pPr>
            <a:r>
              <a:rPr lang="da-DK" sz="1400" b="1" dirty="0">
                <a:solidFill>
                  <a:schemeClr val="tx1"/>
                </a:solidFill>
                <a:latin typeface="Comic Sans MS" panose="030F0702030302020204" pitchFamily="66" charset="0"/>
                <a:hlinkClick r:id="rId3"/>
              </a:rPr>
              <a:t>https://www.artforkidshub.com/</a:t>
            </a:r>
            <a:r>
              <a:rPr lang="da-DK" sz="1400" b="1" dirty="0">
                <a:solidFill>
                  <a:schemeClr val="tx1"/>
                </a:solidFill>
                <a:latin typeface="Comic Sans MS" panose="030F0702030302020204" pitchFamily="66" charset="0"/>
              </a:rPr>
              <a:t> </a:t>
            </a:r>
          </a:p>
          <a:p>
            <a:pPr>
              <a:spcAft>
                <a:spcPts val="600"/>
              </a:spcAft>
            </a:pPr>
            <a:endParaRPr lang="da-DK" sz="1600" b="1" dirty="0">
              <a:solidFill>
                <a:schemeClr val="tx1"/>
              </a:solidFill>
              <a:latin typeface="Comic Sans MS" panose="030F0702030302020204" pitchFamily="66" charset="0"/>
            </a:endParaRPr>
          </a:p>
          <a:p>
            <a:pPr>
              <a:spcAft>
                <a:spcPts val="600"/>
              </a:spcAft>
            </a:pPr>
            <a:r>
              <a:rPr lang="da-DK" sz="1600" b="1" dirty="0">
                <a:solidFill>
                  <a:schemeClr val="tx1"/>
                </a:solidFill>
                <a:latin typeface="Comic Sans MS" panose="030F0702030302020204" pitchFamily="66" charset="0"/>
              </a:rPr>
              <a:t>Land Art for Kids</a:t>
            </a:r>
          </a:p>
          <a:p>
            <a:pPr>
              <a:spcAft>
                <a:spcPts val="600"/>
              </a:spcAft>
            </a:pPr>
            <a:r>
              <a:rPr lang="da-DK" sz="1400" b="1" dirty="0">
                <a:solidFill>
                  <a:schemeClr val="tx1"/>
                </a:solidFill>
                <a:latin typeface="Comic Sans MS" panose="030F0702030302020204" pitchFamily="66" charset="0"/>
                <a:hlinkClick r:id="rId4"/>
              </a:rPr>
              <a:t>http://www.landartforkids.com/</a:t>
            </a:r>
            <a:r>
              <a:rPr lang="da-DK" sz="1400" b="1" dirty="0">
                <a:solidFill>
                  <a:schemeClr val="tx1"/>
                </a:solidFill>
                <a:latin typeface="Comic Sans MS" panose="030F0702030302020204" pitchFamily="66" charset="0"/>
              </a:rPr>
              <a:t> </a:t>
            </a:r>
          </a:p>
          <a:p>
            <a:pPr>
              <a:spcAft>
                <a:spcPts val="600"/>
              </a:spcAft>
            </a:pPr>
            <a:endParaRPr lang="da-DK" sz="1600" b="1" dirty="0">
              <a:solidFill>
                <a:schemeClr val="tx1"/>
              </a:solidFill>
              <a:latin typeface="Comic Sans MS" panose="030F0702030302020204" pitchFamily="66" charset="0"/>
            </a:endParaRPr>
          </a:p>
          <a:p>
            <a:pPr>
              <a:spcAft>
                <a:spcPts val="600"/>
              </a:spcAft>
            </a:pPr>
            <a:r>
              <a:rPr lang="en-GB" sz="1600" b="1" dirty="0">
                <a:solidFill>
                  <a:schemeClr val="tx1"/>
                </a:solidFill>
                <a:latin typeface="Comic Sans MS" panose="030F0702030302020204" pitchFamily="66" charset="0"/>
              </a:rPr>
              <a:t>Tate Kids-The Best Art Website for Kids</a:t>
            </a:r>
          </a:p>
          <a:p>
            <a:pPr>
              <a:spcAft>
                <a:spcPts val="600"/>
              </a:spcAft>
            </a:pPr>
            <a:r>
              <a:rPr lang="en-GB" sz="1400" b="1" dirty="0">
                <a:solidFill>
                  <a:schemeClr val="tx1"/>
                </a:solidFill>
                <a:latin typeface="Comic Sans MS" panose="030F0702030302020204" pitchFamily="66" charset="0"/>
                <a:hlinkClick r:id="rId5"/>
              </a:rPr>
              <a:t>https://www.tate.org.uk/kids?gclid=EAIaIQobChMIu8WF6J_C6QIVVeDtCh04qwjXEAAYAiAAEgKMGPD_BwE</a:t>
            </a:r>
            <a:endParaRPr lang="en-GB" sz="1400" b="1" dirty="0">
              <a:solidFill>
                <a:schemeClr val="tx1"/>
              </a:solidFill>
              <a:latin typeface="Comic Sans MS" panose="030F0702030302020204" pitchFamily="66" charset="0"/>
            </a:endParaRPr>
          </a:p>
          <a:p>
            <a:pPr>
              <a:spcAft>
                <a:spcPts val="600"/>
              </a:spcAft>
            </a:pPr>
            <a:endParaRPr lang="en-GB" sz="1600" b="1" dirty="0">
              <a:solidFill>
                <a:schemeClr val="tx1"/>
              </a:solidFill>
              <a:latin typeface="Comic Sans MS" panose="030F0702030302020204" pitchFamily="66" charset="0"/>
            </a:endParaRPr>
          </a:p>
          <a:p>
            <a:pPr>
              <a:spcAft>
                <a:spcPts val="600"/>
              </a:spcAft>
            </a:pPr>
            <a:r>
              <a:rPr lang="en-GB" sz="1600" b="1" dirty="0">
                <a:solidFill>
                  <a:schemeClr val="tx1"/>
                </a:solidFill>
                <a:latin typeface="Comic Sans MS" panose="030F0702030302020204" pitchFamily="66" charset="0"/>
              </a:rPr>
              <a:t>BBC </a:t>
            </a:r>
            <a:r>
              <a:rPr lang="en-GB" sz="1600" b="1" dirty="0" err="1">
                <a:solidFill>
                  <a:schemeClr val="tx1"/>
                </a:solidFill>
                <a:latin typeface="Comic Sans MS" panose="030F0702030302020204" pitchFamily="66" charset="0"/>
              </a:rPr>
              <a:t>Bitesize</a:t>
            </a:r>
            <a:r>
              <a:rPr lang="en-GB" sz="1600" b="1" dirty="0">
                <a:solidFill>
                  <a:schemeClr val="tx1"/>
                </a:solidFill>
                <a:latin typeface="Comic Sans MS" panose="030F0702030302020204" pitchFamily="66" charset="0"/>
              </a:rPr>
              <a:t> Art and Design</a:t>
            </a:r>
          </a:p>
          <a:p>
            <a:pPr>
              <a:spcAft>
                <a:spcPts val="600"/>
              </a:spcAft>
            </a:pPr>
            <a:r>
              <a:rPr lang="en-GB" sz="1400" b="1" dirty="0">
                <a:solidFill>
                  <a:schemeClr val="tx1"/>
                </a:solidFill>
                <a:latin typeface="Comic Sans MS" panose="030F0702030302020204" pitchFamily="66" charset="0"/>
                <a:hlinkClick r:id="rId6"/>
              </a:rPr>
              <a:t>https://www.bbc.co.uk/bitesize/subjects/z8tnvcw</a:t>
            </a:r>
            <a:r>
              <a:rPr lang="en-GB" sz="1400" b="1" dirty="0">
                <a:solidFill>
                  <a:schemeClr val="tx1"/>
                </a:solidFill>
                <a:latin typeface="Comic Sans MS" panose="030F0702030302020204" pitchFamily="66" charset="0"/>
              </a:rPr>
              <a:t> </a:t>
            </a:r>
          </a:p>
        </p:txBody>
      </p:sp>
      <p:sp>
        <p:nvSpPr>
          <p:cNvPr id="18" name="Rounded Rectangle 48">
            <a:extLst>
              <a:ext uri="{FF2B5EF4-FFF2-40B4-BE49-F238E27FC236}">
                <a16:creationId xmlns:a16="http://schemas.microsoft.com/office/drawing/2014/main" id="{07876F9E-6C8A-49D2-8CF0-8D4540C9D6B1}"/>
              </a:ext>
            </a:extLst>
          </p:cNvPr>
          <p:cNvSpPr/>
          <p:nvPr/>
        </p:nvSpPr>
        <p:spPr>
          <a:xfrm>
            <a:off x="8617029" y="8252592"/>
            <a:ext cx="4029899" cy="116067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b="1" dirty="0">
                <a:solidFill>
                  <a:srgbClr val="FF0000"/>
                </a:solidFill>
                <a:latin typeface="Comic Sans MS" panose="030F0702030302020204" pitchFamily="66" charset="0"/>
              </a:rPr>
              <a:t>Here are some examples of the work that we have created so far!; </a:t>
            </a:r>
            <a:r>
              <a:rPr lang="en-GB" sz="1400" dirty="0">
                <a:solidFill>
                  <a:schemeClr val="tx1"/>
                </a:solidFill>
                <a:latin typeface="Comic Sans MS" panose="030F0702030302020204" pitchFamily="66" charset="0"/>
              </a:rPr>
              <a:t>Hyperlink to Art evidence folder. </a:t>
            </a:r>
          </a:p>
        </p:txBody>
      </p:sp>
      <p:sp>
        <p:nvSpPr>
          <p:cNvPr id="17" name="Rectangle 16">
            <a:extLst>
              <a:ext uri="{FF2B5EF4-FFF2-40B4-BE49-F238E27FC236}">
                <a16:creationId xmlns:a16="http://schemas.microsoft.com/office/drawing/2014/main" id="{E01667D7-E6C7-4F36-96B5-AD599809D478}"/>
              </a:ext>
            </a:extLst>
          </p:cNvPr>
          <p:cNvSpPr/>
          <p:nvPr/>
        </p:nvSpPr>
        <p:spPr>
          <a:xfrm>
            <a:off x="184582" y="244372"/>
            <a:ext cx="977425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000" b="1" dirty="0">
                <a:solidFill>
                  <a:srgbClr val="FF0000"/>
                </a:solidFill>
                <a:latin typeface="Sassoon Penpals" panose="02000400000000000000" pitchFamily="50" charset="0"/>
              </a:rPr>
              <a:t>Early Years – Laying the Foundations for Art  </a:t>
            </a:r>
          </a:p>
        </p:txBody>
      </p:sp>
      <p:sp>
        <p:nvSpPr>
          <p:cNvPr id="13" name="Rounded Rectangle 48">
            <a:extLst>
              <a:ext uri="{FF2B5EF4-FFF2-40B4-BE49-F238E27FC236}">
                <a16:creationId xmlns:a16="http://schemas.microsoft.com/office/drawing/2014/main" id="{D41D75FB-851C-4BFE-BA00-454C9F202832}"/>
              </a:ext>
            </a:extLst>
          </p:cNvPr>
          <p:cNvSpPr/>
          <p:nvPr/>
        </p:nvSpPr>
        <p:spPr>
          <a:xfrm>
            <a:off x="184582" y="6526680"/>
            <a:ext cx="4010205" cy="2963118"/>
          </a:xfrm>
          <a:prstGeom prst="roundRect">
            <a:avLst>
              <a:gd name="adj" fmla="val 8094"/>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srgbClr val="FF0000"/>
                </a:solidFill>
                <a:effectLst/>
                <a:uLnTx/>
                <a:uFillTx/>
                <a:latin typeface="Comic Sans MS" panose="030F0702030302020204" pitchFamily="66" charset="0"/>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mic Sans MS" panose="030F0702030302020204" pitchFamily="66" charset="0"/>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Comic Sans MS" panose="030F0702030302020204" pitchFamily="66"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Comic Sans MS" panose="030F0702030302020204" pitchFamily="66"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7" action="ppaction://hlinksldjump"/>
              </a:rPr>
              <a:t>Subject specific inclusive and adaptive strategies can be found here.</a:t>
            </a:r>
            <a:endParaRPr kumimoji="0" lang="en-GB" sz="14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4" name="Picture 13"/>
          <p:cNvPicPr>
            <a:picLocks noChangeAspect="1"/>
          </p:cNvPicPr>
          <p:nvPr/>
        </p:nvPicPr>
        <p:blipFill>
          <a:blip r:embed="rId8"/>
          <a:stretch>
            <a:fillRect/>
          </a:stretch>
        </p:blipFill>
        <p:spPr>
          <a:xfrm>
            <a:off x="11734800" y="102971"/>
            <a:ext cx="912128" cy="909107"/>
          </a:xfrm>
          <a:prstGeom prst="rect">
            <a:avLst/>
          </a:prstGeom>
        </p:spPr>
      </p:pic>
    </p:spTree>
    <p:extLst>
      <p:ext uri="{BB962C8B-B14F-4D97-AF65-F5344CB8AC3E}">
        <p14:creationId xmlns:p14="http://schemas.microsoft.com/office/powerpoint/2010/main" val="3809596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1</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714014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 Spirals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6744149"/>
            <a:ext cx="4010205" cy="269032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37338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GB" sz="1400" b="1" dirty="0">
                <a:solidFill>
                  <a:schemeClr val="tx1"/>
                </a:solidFill>
                <a:latin typeface="Sassoon Penpals" panose="02000400000000000000" pitchFamily="50" charset="0"/>
              </a:rPr>
              <a:t>Drawing</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drawing is a physical activity</a:t>
            </a:r>
          </a:p>
          <a:p>
            <a:pPr>
              <a:spcAft>
                <a:spcPts val="600"/>
              </a:spcAft>
            </a:pPr>
            <a:r>
              <a:rPr lang="en-GB" sz="1400" b="1" dirty="0">
                <a:solidFill>
                  <a:schemeClr val="tx1"/>
                </a:solidFill>
                <a:latin typeface="Sassoon Penpals" panose="02000400000000000000" pitchFamily="50" charset="0"/>
              </a:rPr>
              <a:t>Sketchbooks</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what a sketchbook is for. </a:t>
            </a:r>
            <a:r>
              <a:rPr lang="en-GB" sz="1400" dirty="0">
                <a:solidFill>
                  <a:schemeClr val="tx1"/>
                </a:solidFill>
                <a:latin typeface="Sassoon Penpals" panose="02000400000000000000" pitchFamily="50" charset="0"/>
              </a:rPr>
              <a:t>Understand it is owned by the child for exploration and experimentation.</a:t>
            </a:r>
          </a:p>
          <a:p>
            <a:pPr>
              <a:spcAft>
                <a:spcPts val="600"/>
              </a:spcAft>
            </a:pPr>
            <a:r>
              <a:rPr lang="en-GB" sz="1400" b="1" dirty="0">
                <a:solidFill>
                  <a:schemeClr val="tx1"/>
                </a:solidFill>
                <a:latin typeface="Sassoon Penpals" panose="02000400000000000000" pitchFamily="50" charset="0"/>
              </a:rPr>
              <a:t>Responding to Art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Look at the work of artists who draw, sculptors, and painters, listening to the artists’ intention behind the work and the context in which it was made.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we may all have different responses in terms of our thoughts and the things we make</a:t>
            </a:r>
            <a:r>
              <a:rPr lang="en-GB" sz="1400" dirty="0">
                <a:solidFill>
                  <a:schemeClr val="tx1"/>
                </a:solidFill>
                <a:latin typeface="Sassoon Penpals" panose="02000400000000000000" pitchFamily="50" charset="0"/>
              </a:rPr>
              <a:t>. That we may share similarities. Understand all responses are valid.</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550412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Drawing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lines made by a drawing tool, made by moving fingers, wrist, elbow, shoulder and body. Work at a scale to accommodate exploration.</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colour (pastels, chalks) intuitively to develop spiral drawings. </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Personalise own sketchbook.</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experience of primary and secondary colours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Practice observational drawing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mark making </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their response about classmates work.</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521676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GB" sz="1400" b="1" dirty="0">
                <a:solidFill>
                  <a:schemeClr val="tx1"/>
                </a:solidFill>
                <a:latin typeface="Sassoon Penpals" panose="02000400000000000000" pitchFamily="50" charset="0"/>
              </a:rPr>
              <a:t>Ask questions about their own art and other artists work.</a:t>
            </a:r>
          </a:p>
          <a:p>
            <a:pPr marL="285750" indent="-285750">
              <a:spcAft>
                <a:spcPts val="600"/>
              </a:spcAft>
              <a:buFontTx/>
              <a:buChar char="-"/>
            </a:pPr>
            <a:r>
              <a:rPr lang="en-US" sz="1400" b="1" dirty="0">
                <a:solidFill>
                  <a:schemeClr val="tx1"/>
                </a:solidFill>
                <a:latin typeface="Sassoon Penpals" panose="02000400000000000000" pitchFamily="50" charset="0"/>
              </a:rPr>
              <a:t>Use a variety of tools including pencils, rubbers, crayons, pastels, felt tips and charcoal.</a:t>
            </a:r>
          </a:p>
          <a:p>
            <a:pPr marL="285750" indent="-285750">
              <a:spcAft>
                <a:spcPts val="600"/>
              </a:spcAft>
              <a:buFontTx/>
              <a:buChar char="-"/>
            </a:pPr>
            <a:r>
              <a:rPr lang="en-US" sz="1400" b="1" dirty="0">
                <a:solidFill>
                  <a:schemeClr val="tx1"/>
                </a:solidFill>
                <a:latin typeface="Sassoon Penpals" panose="02000400000000000000" pitchFamily="50" charset="0"/>
              </a:rPr>
              <a:t>Use a sketchbook to gather and create artwork.</a:t>
            </a:r>
          </a:p>
          <a:p>
            <a:pPr marL="285750" indent="-285750">
              <a:spcAft>
                <a:spcPts val="600"/>
              </a:spcAft>
              <a:buFontTx/>
              <a:buChar char="-"/>
            </a:pPr>
            <a:r>
              <a:rPr lang="en-US" sz="1400" b="1" dirty="0">
                <a:solidFill>
                  <a:schemeClr val="tx1"/>
                </a:solidFill>
                <a:latin typeface="Sassoon Penpals" panose="02000400000000000000" pitchFamily="50" charset="0"/>
              </a:rPr>
              <a:t>Explore the use of line, shape and </a:t>
            </a:r>
            <a:r>
              <a:rPr lang="en-US" sz="1400" b="1" dirty="0" err="1">
                <a:solidFill>
                  <a:schemeClr val="tx1"/>
                </a:solidFill>
                <a:latin typeface="Sassoon Penpals" panose="02000400000000000000" pitchFamily="50" charset="0"/>
              </a:rPr>
              <a:t>colour</a:t>
            </a:r>
            <a:r>
              <a:rPr lang="en-US" sz="1400" b="1" dirty="0">
                <a:solidFill>
                  <a:schemeClr val="tx1"/>
                </a:solidFill>
                <a:latin typeface="Sassoon Penpals" panose="02000400000000000000" pitchFamily="50" charset="0"/>
              </a:rPr>
              <a:t>.</a:t>
            </a:r>
          </a:p>
          <a:p>
            <a:pPr marL="285750" indent="-285750">
              <a:spcAft>
                <a:spcPts val="600"/>
              </a:spcAft>
              <a:buFontTx/>
              <a:buChar char="-"/>
            </a:pPr>
            <a:r>
              <a:rPr lang="en-GB" sz="1400" dirty="0">
                <a:solidFill>
                  <a:schemeClr val="tx1"/>
                </a:solidFill>
                <a:latin typeface="Sassoon Penpals" panose="02000400000000000000" pitchFamily="50" charset="0"/>
              </a:rPr>
              <a:t>Use a variety of tools and techniques including the use of different brush sizes and types.</a:t>
            </a:r>
          </a:p>
          <a:p>
            <a:pPr marL="285750" indent="-285750">
              <a:spcAft>
                <a:spcPts val="600"/>
              </a:spcAft>
              <a:buFontTx/>
              <a:buChar char="-"/>
            </a:pPr>
            <a:r>
              <a:rPr lang="en-US" sz="1400" dirty="0">
                <a:solidFill>
                  <a:schemeClr val="tx1"/>
                </a:solidFill>
                <a:latin typeface="Sassoon Penpals" panose="02000400000000000000" pitchFamily="50" charset="0"/>
              </a:rPr>
              <a:t>Be able to mix primary </a:t>
            </a:r>
            <a:r>
              <a:rPr lang="en-US" sz="1400" dirty="0" err="1">
                <a:solidFill>
                  <a:schemeClr val="tx1"/>
                </a:solidFill>
                <a:latin typeface="Sassoon Penpals" panose="02000400000000000000" pitchFamily="50" charset="0"/>
              </a:rPr>
              <a:t>colours</a:t>
            </a:r>
            <a:r>
              <a:rPr lang="en-US" sz="1400" dirty="0">
                <a:solidFill>
                  <a:schemeClr val="tx1"/>
                </a:solidFill>
                <a:latin typeface="Sassoon Penpals" panose="02000400000000000000" pitchFamily="50" charset="0"/>
              </a:rPr>
              <a:t> to create secondary </a:t>
            </a:r>
            <a:r>
              <a:rPr lang="en-US" sz="1400" dirty="0" err="1">
                <a:solidFill>
                  <a:schemeClr val="tx1"/>
                </a:solidFill>
                <a:latin typeface="Sassoon Penpals" panose="02000400000000000000" pitchFamily="50" charset="0"/>
              </a:rPr>
              <a:t>colours</a:t>
            </a:r>
            <a:r>
              <a:rPr lang="en-US" sz="1400" dirty="0">
                <a:solidFill>
                  <a:schemeClr val="tx1"/>
                </a:solidFill>
                <a:latin typeface="Sassoon Penpals" panose="02000400000000000000" pitchFamily="50" charset="0"/>
              </a:rPr>
              <a:t>.</a:t>
            </a:r>
          </a:p>
          <a:p>
            <a:pPr marL="285750" indent="-285750">
              <a:spcAft>
                <a:spcPts val="600"/>
              </a:spcAft>
              <a:buFontTx/>
              <a:buChar char="-"/>
            </a:pPr>
            <a:r>
              <a:rPr lang="en-GB" sz="1400" dirty="0">
                <a:solidFill>
                  <a:schemeClr val="tx1"/>
                </a:solidFill>
                <a:latin typeface="Sassoon Penpals" panose="02000400000000000000" pitchFamily="50" charset="0"/>
              </a:rPr>
              <a:t>Understand the difference and relationship between 2D and 3D.</a:t>
            </a:r>
          </a:p>
          <a:p>
            <a:pPr marL="285750" indent="-285750">
              <a:spcAft>
                <a:spcPts val="600"/>
              </a:spcAft>
              <a:buFontTx/>
              <a:buChar char="-"/>
            </a:pPr>
            <a:r>
              <a:rPr lang="en-GB" sz="1400" dirty="0">
                <a:solidFill>
                  <a:schemeClr val="tx1"/>
                </a:solidFill>
                <a:latin typeface="Sassoon Penpals" panose="02000400000000000000" pitchFamily="50" charset="0"/>
              </a:rPr>
              <a:t>Explore a range of mark making techniques.</a:t>
            </a:r>
          </a:p>
          <a:p>
            <a:pPr marL="285750" indent="-285750">
              <a:spcAft>
                <a:spcPts val="600"/>
              </a:spcAft>
              <a:buFontTx/>
              <a:buChar char="-"/>
            </a:pPr>
            <a:r>
              <a:rPr lang="en-GB" sz="1400" dirty="0">
                <a:solidFill>
                  <a:schemeClr val="tx1"/>
                </a:solidFill>
                <a:latin typeface="Sassoon Penpals" panose="02000400000000000000" pitchFamily="50" charset="0"/>
              </a:rPr>
              <a:t>Shape and model materials for a purpose.</a:t>
            </a:r>
          </a:p>
          <a:p>
            <a:pPr marL="285750" indent="-285750">
              <a:spcAft>
                <a:spcPts val="600"/>
              </a:spcAft>
              <a:buFontTx/>
              <a:buChar char="-"/>
            </a:pPr>
            <a:r>
              <a:rPr lang="en-GB" sz="1400" dirty="0">
                <a:solidFill>
                  <a:schemeClr val="tx1"/>
                </a:solidFill>
                <a:latin typeface="Sassoon Penpals" panose="02000400000000000000" pitchFamily="50" charset="0"/>
              </a:rPr>
              <a:t>Practice observational drawing</a:t>
            </a:r>
          </a:p>
          <a:p>
            <a:pPr marL="285750" indent="-285750">
              <a:spcAft>
                <a:spcPts val="600"/>
              </a:spcAft>
              <a:buFontTx/>
              <a:buChar char="-"/>
            </a:pPr>
            <a:endParaRPr lang="en-US" sz="1400" dirty="0">
              <a:solidFill>
                <a:schemeClr val="tx1"/>
              </a:solidFill>
              <a:latin typeface="Sassoon Penpals" panose="02000400000000000000" pitchFamily="50" charset="0"/>
            </a:endParaRPr>
          </a:p>
          <a:p>
            <a:pPr marL="285750" indent="-285750">
              <a:spcAft>
                <a:spcPts val="600"/>
              </a:spcAft>
              <a:buFontTx/>
              <a:buChar char="-"/>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881969"/>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4"/>
              </a:rPr>
              <a:t>https://www.accessart.org.uk/spirals/</a:t>
            </a:r>
            <a:endParaRPr lang="en-GB" sz="2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00519" y="166723"/>
            <a:ext cx="749741" cy="757238"/>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3" name="Rounded Rectangle 48">
            <a:extLst>
              <a:ext uri="{FF2B5EF4-FFF2-40B4-BE49-F238E27FC236}">
                <a16:creationId xmlns:a16="http://schemas.microsoft.com/office/drawing/2014/main" id="{F06F7A69-DE77-44DD-81C7-E5C9CF2E3350}"/>
              </a:ext>
            </a:extLst>
          </p:cNvPr>
          <p:cNvSpPr/>
          <p:nvPr/>
        </p:nvSpPr>
        <p:spPr>
          <a:xfrm>
            <a:off x="217675" y="5046333"/>
            <a:ext cx="4016502" cy="438814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EYFS</a:t>
            </a:r>
          </a:p>
          <a:p>
            <a:r>
              <a:rPr lang="en-GB" sz="1400" dirty="0">
                <a:solidFill>
                  <a:schemeClr val="tx1"/>
                </a:solidFill>
                <a:latin typeface="Sassoon Penpals" panose="02000400000000000000" pitchFamily="50" charset="0"/>
              </a:rPr>
              <a:t>In Early Years children learn:</a:t>
            </a:r>
          </a:p>
          <a:p>
            <a:endParaRPr lang="en-GB" sz="1400" dirty="0">
              <a:solidFill>
                <a:schemeClr val="tx1"/>
              </a:solidFill>
              <a:latin typeface="Sassoon Penpals" panose="02000400000000000000" pitchFamily="50" charset="0"/>
            </a:endParaRPr>
          </a:p>
          <a:p>
            <a:pPr marL="285750" indent="-285750">
              <a:buFontTx/>
              <a:buChar char="-"/>
            </a:pPr>
            <a:r>
              <a:rPr lang="en-GB" sz="1400" dirty="0">
                <a:solidFill>
                  <a:schemeClr val="tx1"/>
                </a:solidFill>
                <a:latin typeface="Sassoon Penpals" panose="02000400000000000000" pitchFamily="50" charset="0"/>
              </a:rPr>
              <a:t>To use and explore a variety tools such as pencils, crayons, paintbrushes and chalk. </a:t>
            </a:r>
            <a:r>
              <a:rPr lang="en-GB" sz="1400" b="1" dirty="0">
                <a:solidFill>
                  <a:schemeClr val="tx1"/>
                </a:solidFill>
                <a:latin typeface="Sassoon Penpals" panose="02000400000000000000" pitchFamily="50" charset="0"/>
              </a:rPr>
              <a:t>ELG: Creating with Materials</a:t>
            </a:r>
          </a:p>
          <a:p>
            <a:pPr marL="285750" indent="-285750">
              <a:buFontTx/>
              <a:buChar char="-"/>
            </a:pPr>
            <a:endParaRPr lang="en-GB" sz="1400" b="1"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Begin to show accuracy and care when drawing. </a:t>
            </a:r>
            <a:r>
              <a:rPr lang="en-US" sz="1400" b="1" dirty="0">
                <a:solidFill>
                  <a:schemeClr val="tx1"/>
                </a:solidFill>
                <a:latin typeface="Sassoon Penpals" panose="02000400000000000000" pitchFamily="50" charset="0"/>
              </a:rPr>
              <a:t>ELG: Fine motor skills</a:t>
            </a:r>
          </a:p>
          <a:p>
            <a:pPr marL="285750" indent="-285750">
              <a:buFontTx/>
              <a:buChar char="-"/>
            </a:pPr>
            <a:endParaRPr lang="en-US" sz="1400" b="1"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To share their creations, explaining the process they have used. </a:t>
            </a:r>
            <a:r>
              <a:rPr lang="en-US" sz="1400" b="1" dirty="0">
                <a:solidFill>
                  <a:schemeClr val="tx1"/>
                </a:solidFill>
                <a:latin typeface="Sassoon Penpals" panose="02000400000000000000" pitchFamily="50" charset="0"/>
              </a:rPr>
              <a:t>ELG: Creating with materials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08299D81-BB57-4D4D-B0D8-E27E9BC99EB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47754" y="5152903"/>
            <a:ext cx="651354" cy="471594"/>
          </a:xfrm>
          <a:prstGeom prst="rect">
            <a:avLst/>
          </a:prstGeom>
        </p:spPr>
      </p:pic>
    </p:spTree>
    <p:extLst>
      <p:ext uri="{BB962C8B-B14F-4D97-AF65-F5344CB8AC3E}">
        <p14:creationId xmlns:p14="http://schemas.microsoft.com/office/powerpoint/2010/main" val="278951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 Exploring Watercolour</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7164318"/>
            <a:ext cx="4010205" cy="230356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0013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GB" sz="1400" b="1" dirty="0">
                <a:solidFill>
                  <a:schemeClr val="tx1"/>
                </a:solidFill>
                <a:latin typeface="Sassoon Penpals" panose="02000400000000000000" pitchFamily="50" charset="0"/>
              </a:rPr>
              <a:t>Painting</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watercolour is a media which uses water and pigment</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we can use a variety of brushes, holding them in a variety of ways to make watercolour marks. </a:t>
            </a:r>
            <a:endParaRPr lang="en-GB" sz="1400" b="1" dirty="0">
              <a:solidFill>
                <a:srgbClr val="FF0000"/>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Responding to Art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Look at the work of artists who draw, sculptors, and painters, listening to the artists’ intention behind the work and the context in which it was made.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we may all have different responses in terms of our thoughts and the things we make. </a:t>
            </a:r>
            <a:r>
              <a:rPr lang="en-GB" sz="1400" dirty="0">
                <a:solidFill>
                  <a:schemeClr val="tx1"/>
                </a:solidFill>
                <a:latin typeface="Sassoon Penpals" panose="02000400000000000000" pitchFamily="50" charset="0"/>
              </a:rPr>
              <a:t>That we may share similarities. Understand all responses are valid.</a:t>
            </a:r>
          </a:p>
          <a:p>
            <a:pPr>
              <a:spcAft>
                <a:spcPts val="600"/>
              </a:spcAft>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59787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experience of primary and secondary colours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mark making with a range of media</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Painting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watercolour in an intuitive way to build understanding of the properties of the medium.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Paint without a fixed image of what you are painting in mind.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Respond to your painting, and try to “imagine” an image within.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 back into your painting with paint, pen or coloured pencil to develop the imaginative imagery.</a:t>
            </a:r>
          </a:p>
          <a:p>
            <a:pPr>
              <a:spcAft>
                <a:spcPts val="6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their response about their peers work.</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541606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GB" sz="1400" b="1" dirty="0">
                <a:solidFill>
                  <a:schemeClr val="tx1"/>
                </a:solidFill>
                <a:latin typeface="Sassoon Penpals" panose="02000400000000000000" pitchFamily="50" charset="0"/>
              </a:rPr>
              <a:t>Ask questions about their own art and other artists work.</a:t>
            </a:r>
          </a:p>
          <a:p>
            <a:pPr marL="285750" indent="-285750">
              <a:spcAft>
                <a:spcPts val="600"/>
              </a:spcAft>
              <a:buFontTx/>
              <a:buChar char="-"/>
            </a:pPr>
            <a:r>
              <a:rPr lang="en-US" sz="1400" dirty="0">
                <a:solidFill>
                  <a:schemeClr val="tx1"/>
                </a:solidFill>
                <a:latin typeface="Sassoon Penpals" panose="02000400000000000000" pitchFamily="50" charset="0"/>
              </a:rPr>
              <a:t>Use a variety of tools including pencils, rubbers, crayons, pastels, felt tips and charcoal.</a:t>
            </a:r>
          </a:p>
          <a:p>
            <a:pPr marL="285750" indent="-285750">
              <a:spcAft>
                <a:spcPts val="600"/>
              </a:spcAft>
              <a:buFontTx/>
              <a:buChar char="-"/>
            </a:pPr>
            <a:r>
              <a:rPr lang="en-US" sz="1400" dirty="0">
                <a:solidFill>
                  <a:schemeClr val="tx1"/>
                </a:solidFill>
                <a:latin typeface="Sassoon Penpals" panose="02000400000000000000" pitchFamily="50" charset="0"/>
              </a:rPr>
              <a:t>Use a sketchbook to gather and create artwork.</a:t>
            </a:r>
          </a:p>
          <a:p>
            <a:pPr marL="285750" indent="-285750">
              <a:spcAft>
                <a:spcPts val="600"/>
              </a:spcAft>
              <a:buFontTx/>
              <a:buChar char="-"/>
            </a:pPr>
            <a:r>
              <a:rPr lang="en-US" sz="1400" dirty="0">
                <a:solidFill>
                  <a:schemeClr val="tx1"/>
                </a:solidFill>
                <a:latin typeface="Sassoon Penpals" panose="02000400000000000000" pitchFamily="50" charset="0"/>
              </a:rPr>
              <a:t>Explore the use of line, shape and </a:t>
            </a:r>
            <a:r>
              <a:rPr lang="en-US" sz="1400" dirty="0" err="1">
                <a:solidFill>
                  <a:schemeClr val="tx1"/>
                </a:solidFill>
                <a:latin typeface="Sassoon Penpals" panose="02000400000000000000" pitchFamily="50" charset="0"/>
              </a:rPr>
              <a:t>colour</a:t>
            </a:r>
            <a:r>
              <a:rPr lang="en-US" sz="1400" dirty="0">
                <a:solidFill>
                  <a:schemeClr val="tx1"/>
                </a:solidFill>
                <a:latin typeface="Sassoon Penpals" panose="02000400000000000000" pitchFamily="50" charset="0"/>
              </a:rPr>
              <a:t>.</a:t>
            </a:r>
          </a:p>
          <a:p>
            <a:pPr marL="285750" indent="-285750">
              <a:spcAft>
                <a:spcPts val="600"/>
              </a:spcAft>
              <a:buFontTx/>
              <a:buChar char="-"/>
            </a:pPr>
            <a:r>
              <a:rPr lang="en-GB" sz="1400" b="1" dirty="0">
                <a:solidFill>
                  <a:schemeClr val="tx1"/>
                </a:solidFill>
                <a:latin typeface="Sassoon Penpals" panose="02000400000000000000" pitchFamily="50" charset="0"/>
              </a:rPr>
              <a:t>Use a variety of tools and techniques including the use of different brush sizes and types.</a:t>
            </a:r>
          </a:p>
          <a:p>
            <a:pPr marL="285750" indent="-285750">
              <a:spcAft>
                <a:spcPts val="600"/>
              </a:spcAft>
              <a:buFontTx/>
              <a:buChar char="-"/>
            </a:pPr>
            <a:r>
              <a:rPr lang="en-US" sz="1400" b="1" dirty="0">
                <a:solidFill>
                  <a:schemeClr val="tx1"/>
                </a:solidFill>
                <a:latin typeface="Sassoon Penpals" panose="02000400000000000000" pitchFamily="50" charset="0"/>
              </a:rPr>
              <a:t>Be able to mix primary </a:t>
            </a:r>
            <a:r>
              <a:rPr lang="en-US" sz="1400" b="1" dirty="0" err="1">
                <a:solidFill>
                  <a:schemeClr val="tx1"/>
                </a:solidFill>
                <a:latin typeface="Sassoon Penpals" panose="02000400000000000000" pitchFamily="50" charset="0"/>
              </a:rPr>
              <a:t>colours</a:t>
            </a:r>
            <a:r>
              <a:rPr lang="en-US" sz="1400" b="1" dirty="0">
                <a:solidFill>
                  <a:schemeClr val="tx1"/>
                </a:solidFill>
                <a:latin typeface="Sassoon Penpals" panose="02000400000000000000" pitchFamily="50" charset="0"/>
              </a:rPr>
              <a:t> to create secondary </a:t>
            </a:r>
            <a:r>
              <a:rPr lang="en-US" sz="1400" b="1" dirty="0" err="1">
                <a:solidFill>
                  <a:schemeClr val="tx1"/>
                </a:solidFill>
                <a:latin typeface="Sassoon Penpals" panose="02000400000000000000" pitchFamily="50" charset="0"/>
              </a:rPr>
              <a:t>colours</a:t>
            </a:r>
            <a:r>
              <a:rPr lang="en-US" sz="1400" b="1" dirty="0">
                <a:solidFill>
                  <a:schemeClr val="tx1"/>
                </a:solidFill>
                <a:latin typeface="Sassoon Penpals" panose="02000400000000000000" pitchFamily="50" charset="0"/>
              </a:rPr>
              <a:t>.</a:t>
            </a:r>
          </a:p>
          <a:p>
            <a:pPr marL="285750" indent="-285750">
              <a:spcAft>
                <a:spcPts val="600"/>
              </a:spcAft>
              <a:buFontTx/>
              <a:buChar char="-"/>
            </a:pPr>
            <a:r>
              <a:rPr lang="en-GB" sz="1400" dirty="0">
                <a:solidFill>
                  <a:schemeClr val="tx1"/>
                </a:solidFill>
                <a:latin typeface="Sassoon Penpals" panose="02000400000000000000" pitchFamily="50" charset="0"/>
              </a:rPr>
              <a:t>Understand the difference and relationship between 2D and 3D.</a:t>
            </a:r>
          </a:p>
          <a:p>
            <a:pPr marL="285750" indent="-285750">
              <a:spcAft>
                <a:spcPts val="600"/>
              </a:spcAft>
              <a:buFontTx/>
              <a:buChar char="-"/>
            </a:pPr>
            <a:r>
              <a:rPr lang="en-GB" sz="1400" dirty="0">
                <a:solidFill>
                  <a:schemeClr val="tx1"/>
                </a:solidFill>
                <a:latin typeface="Sassoon Penpals" panose="02000400000000000000" pitchFamily="50" charset="0"/>
              </a:rPr>
              <a:t>Explore a range of mark making techniques.</a:t>
            </a:r>
          </a:p>
          <a:p>
            <a:pPr marL="285750" indent="-285750">
              <a:spcAft>
                <a:spcPts val="600"/>
              </a:spcAft>
              <a:buFontTx/>
              <a:buChar char="-"/>
            </a:pPr>
            <a:r>
              <a:rPr lang="en-GB" sz="1400" dirty="0">
                <a:solidFill>
                  <a:schemeClr val="tx1"/>
                </a:solidFill>
                <a:latin typeface="Sassoon Penpals" panose="02000400000000000000" pitchFamily="50" charset="0"/>
              </a:rPr>
              <a:t>Shape and model materials for a purpose.</a:t>
            </a:r>
          </a:p>
          <a:p>
            <a:pPr marL="285750" indent="-285750">
              <a:spcAft>
                <a:spcPts val="600"/>
              </a:spcAft>
              <a:buFontTx/>
              <a:buChar char="-"/>
            </a:pPr>
            <a:r>
              <a:rPr lang="en-GB" sz="1400" dirty="0">
                <a:solidFill>
                  <a:schemeClr val="tx1"/>
                </a:solidFill>
                <a:latin typeface="Sassoon Penpals" panose="02000400000000000000" pitchFamily="50" charset="0"/>
              </a:rPr>
              <a:t>Practice observational drawing</a:t>
            </a:r>
          </a:p>
          <a:p>
            <a:pPr>
              <a:spcAft>
                <a:spcPts val="600"/>
              </a:spcAft>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US" sz="1400"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4"/>
              </a:rPr>
              <a:t>https://www.accessart.org.uk/exploring-watercolour-pathway/</a:t>
            </a:r>
            <a:endParaRPr lang="en-GB" sz="2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00519" y="166723"/>
            <a:ext cx="749741" cy="757238"/>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E5E64EAB-69DC-4832-9D02-1C430AB78DED}"/>
              </a:ext>
            </a:extLst>
          </p:cNvPr>
          <p:cNvSpPr/>
          <p:nvPr/>
        </p:nvSpPr>
        <p:spPr>
          <a:xfrm>
            <a:off x="184580" y="5428744"/>
            <a:ext cx="4016502" cy="3401935"/>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EYFS</a:t>
            </a:r>
          </a:p>
          <a:p>
            <a:r>
              <a:rPr lang="en-GB" sz="1400" dirty="0">
                <a:solidFill>
                  <a:schemeClr val="tx1"/>
                </a:solidFill>
                <a:latin typeface="Sassoon Penpals" panose="02000400000000000000" pitchFamily="50" charset="0"/>
              </a:rPr>
              <a:t>In Early Years children learn:</a:t>
            </a:r>
          </a:p>
          <a:p>
            <a:pPr marL="285750" indent="-285750">
              <a:buFontTx/>
              <a:buChar char="-"/>
            </a:pPr>
            <a:r>
              <a:rPr lang="en-GB" sz="1400" dirty="0">
                <a:solidFill>
                  <a:schemeClr val="tx1"/>
                </a:solidFill>
                <a:latin typeface="Sassoon Penpals" panose="02000400000000000000" pitchFamily="50" charset="0"/>
              </a:rPr>
              <a:t>To use and explore a variety tools such as pencils, crayons, paintbrushes and chalk.</a:t>
            </a:r>
            <a:r>
              <a:rPr lang="en-GB" sz="1400" b="1" dirty="0">
                <a:solidFill>
                  <a:schemeClr val="tx1"/>
                </a:solidFill>
                <a:latin typeface="Sassoon Penpals" panose="02000400000000000000" pitchFamily="50" charset="0"/>
              </a:rPr>
              <a:t> ELG: Creating with Materials</a:t>
            </a:r>
          </a:p>
          <a:p>
            <a:pPr marL="285750" indent="-285750">
              <a:buFontTx/>
              <a:buChar char="-"/>
            </a:pPr>
            <a:endParaRPr lang="en-GB"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T</a:t>
            </a:r>
            <a:r>
              <a:rPr lang="en-GB" sz="1400" dirty="0">
                <a:solidFill>
                  <a:schemeClr val="tx1"/>
                </a:solidFill>
                <a:latin typeface="Sassoon Penpals" panose="02000400000000000000" pitchFamily="50" charset="0"/>
              </a:rPr>
              <a:t>o experiment with colour, design and function. </a:t>
            </a:r>
            <a:r>
              <a:rPr lang="en-GB" sz="1400" b="1" dirty="0">
                <a:solidFill>
                  <a:schemeClr val="tx1"/>
                </a:solidFill>
                <a:latin typeface="Sassoon Penpals" panose="02000400000000000000" pitchFamily="50" charset="0"/>
              </a:rPr>
              <a:t>ELG: Creating with materials</a:t>
            </a:r>
          </a:p>
          <a:p>
            <a:pPr marL="285750" indent="-285750">
              <a:buFontTx/>
              <a:buChar char="-"/>
            </a:pPr>
            <a:endParaRPr lang="en-GB" sz="1400" b="1"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To share their creations, explaining the process they have used. </a:t>
            </a:r>
            <a:r>
              <a:rPr lang="en-US" sz="1400" b="1" dirty="0">
                <a:solidFill>
                  <a:schemeClr val="tx1"/>
                </a:solidFill>
                <a:latin typeface="Sassoon Penpals" panose="02000400000000000000" pitchFamily="50" charset="0"/>
              </a:rPr>
              <a:t>ELG: Creating with materials</a:t>
            </a:r>
          </a:p>
          <a:p>
            <a:endParaRPr lang="en-GB" sz="14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endParaRPr lang="en-GB" sz="1400" dirty="0">
              <a:solidFill>
                <a:schemeClr val="tx1"/>
              </a:solidFill>
              <a:latin typeface="Sassoon Penpals" panose="02000400000000000000" pitchFamily="50" charset="0"/>
            </a:endParaRPr>
          </a:p>
          <a:p>
            <a:endParaRPr lang="en-US" sz="14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endParaRPr lang="en-GB" sz="1400" dirty="0">
              <a:solidFill>
                <a:schemeClr val="tx1"/>
              </a:solidFill>
              <a:latin typeface="Sassoon Penpals" panose="02000400000000000000" pitchFamily="50" charset="0"/>
            </a:endParaRPr>
          </a:p>
          <a:p>
            <a:endParaRPr lang="en-GB" sz="1400" dirty="0">
              <a:solidFill>
                <a:schemeClr val="tx1"/>
              </a:solidFill>
              <a:latin typeface="Sassoon Penpals" panose="02000400000000000000" pitchFamily="50" charset="0"/>
            </a:endParaRPr>
          </a:p>
        </p:txBody>
      </p:sp>
      <p:pic>
        <p:nvPicPr>
          <p:cNvPr id="4" name="Picture 3">
            <a:extLst>
              <a:ext uri="{FF2B5EF4-FFF2-40B4-BE49-F238E27FC236}">
                <a16:creationId xmlns:a16="http://schemas.microsoft.com/office/drawing/2014/main" id="{A9712B66-6F1D-46A5-A720-9C5D73BF63E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76247" y="5516319"/>
            <a:ext cx="651354" cy="471594"/>
          </a:xfrm>
          <a:prstGeom prst="rect">
            <a:avLst/>
          </a:prstGeom>
        </p:spPr>
      </p:pic>
    </p:spTree>
    <p:extLst>
      <p:ext uri="{BB962C8B-B14F-4D97-AF65-F5344CB8AC3E}">
        <p14:creationId xmlns:p14="http://schemas.microsoft.com/office/powerpoint/2010/main" val="476244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 Making birds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05545" y="7335235"/>
            <a:ext cx="4010205" cy="213512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726833"/>
            <a:ext cx="4029899" cy="522649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GB" sz="1400" b="1" dirty="0">
                <a:solidFill>
                  <a:schemeClr val="tx1"/>
                </a:solidFill>
                <a:latin typeface="Sassoon Penpals" panose="02000400000000000000" pitchFamily="50" charset="0"/>
              </a:rPr>
              <a:t>Drawing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there is a relationship between drawings on paper (2d) and making (3d). </a:t>
            </a:r>
            <a:r>
              <a:rPr lang="en-GB" sz="1400" dirty="0">
                <a:solidFill>
                  <a:srgbClr val="FF0000"/>
                </a:solidFill>
                <a:latin typeface="Sassoon Penpals" panose="02000400000000000000" pitchFamily="50" charset="0"/>
              </a:rPr>
              <a:t>That we can transform 2d drawings into 3d objects. </a:t>
            </a:r>
          </a:p>
          <a:p>
            <a:pPr>
              <a:spcAft>
                <a:spcPts val="600"/>
              </a:spcAft>
            </a:pPr>
            <a:r>
              <a:rPr lang="en-GB" sz="1400" b="1" dirty="0">
                <a:solidFill>
                  <a:schemeClr val="tx1"/>
                </a:solidFill>
                <a:latin typeface="Sassoon Penpals" panose="02000400000000000000" pitchFamily="50" charset="0"/>
              </a:rPr>
              <a:t>Collage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we can create our own papers with which to collage. </a:t>
            </a:r>
          </a:p>
          <a:p>
            <a:pPr>
              <a:spcAft>
                <a:spcPts val="600"/>
              </a:spcAft>
            </a:pPr>
            <a:r>
              <a:rPr lang="en-GB" sz="1400" b="1" dirty="0">
                <a:solidFill>
                  <a:schemeClr val="tx1"/>
                </a:solidFill>
                <a:latin typeface="Sassoon Penpals" panose="02000400000000000000" pitchFamily="50" charset="0"/>
              </a:rPr>
              <a:t>Making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that sculpture is the name sometimes given for artwork which exists in three dimensions.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the meaning of “Design through Making” </a:t>
            </a:r>
          </a:p>
          <a:p>
            <a:pPr>
              <a:spcAft>
                <a:spcPts val="600"/>
              </a:spcAft>
            </a:pPr>
            <a:r>
              <a:rPr lang="en-GB" sz="1400" b="1" dirty="0">
                <a:solidFill>
                  <a:schemeClr val="tx1"/>
                </a:solidFill>
                <a:latin typeface="Sassoon Penpals" panose="02000400000000000000" pitchFamily="50" charset="0"/>
              </a:rPr>
              <a:t>Responding to Art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Look at the work of artists who draw, sculptors, and painters, listening to the artists’ intention behind the work and the context in which it was made.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we may all have different responses in terms of our thoughts and the things we make. </a:t>
            </a:r>
            <a:r>
              <a:rPr lang="en-GB" sz="1400" dirty="0">
                <a:solidFill>
                  <a:schemeClr val="tx1"/>
                </a:solidFill>
                <a:latin typeface="Sassoon Penpals" panose="02000400000000000000" pitchFamily="50" charset="0"/>
              </a:rPr>
              <a:t>That we may share similarities. Understand all responses are valid.</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726834"/>
            <a:ext cx="4029898" cy="64007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Drawing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Pupils draw from paused film, observing detail using pencil, graphite, handwriting pen. </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Practice observational drawing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mark making </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Collage</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Combine collage with making by cutting and tearing drawn imagery, manipulating it into simple 3d forms to add to sculpture. </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a combination of two or more materials to make sculpture.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construction methods to build.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 in a playful, exploratory way, responding to a simple brief, using Design through Making philosophy. </a:t>
            </a:r>
          </a:p>
          <a:p>
            <a:pPr>
              <a:spcAft>
                <a:spcPts val="2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their response about classmates work.</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51698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GB" sz="1400" b="1" dirty="0">
                <a:solidFill>
                  <a:schemeClr val="tx1"/>
                </a:solidFill>
                <a:latin typeface="Sassoon Penpals" panose="02000400000000000000" pitchFamily="50" charset="0"/>
              </a:rPr>
              <a:t>Ask questions about their own art and other artists work.</a:t>
            </a:r>
          </a:p>
          <a:p>
            <a:pPr marL="285750" indent="-285750">
              <a:spcAft>
                <a:spcPts val="600"/>
              </a:spcAft>
              <a:buFontTx/>
              <a:buChar char="-"/>
            </a:pPr>
            <a:r>
              <a:rPr lang="en-US" sz="1400" dirty="0">
                <a:solidFill>
                  <a:schemeClr val="tx1"/>
                </a:solidFill>
                <a:latin typeface="Sassoon Penpals" panose="02000400000000000000" pitchFamily="50" charset="0"/>
              </a:rPr>
              <a:t>Use a variety of tools including pencils, rubbers, crayons, pastels, felt tips and charcoal.</a:t>
            </a:r>
          </a:p>
          <a:p>
            <a:pPr marL="285750" indent="-285750">
              <a:spcAft>
                <a:spcPts val="600"/>
              </a:spcAft>
              <a:buFontTx/>
              <a:buChar char="-"/>
            </a:pPr>
            <a:r>
              <a:rPr lang="en-US" sz="1400" dirty="0">
                <a:solidFill>
                  <a:schemeClr val="tx1"/>
                </a:solidFill>
                <a:latin typeface="Sassoon Penpals" panose="02000400000000000000" pitchFamily="50" charset="0"/>
              </a:rPr>
              <a:t>Use a sketchbook to gather and create artwork.</a:t>
            </a:r>
          </a:p>
          <a:p>
            <a:pPr marL="285750" indent="-285750">
              <a:spcAft>
                <a:spcPts val="600"/>
              </a:spcAft>
              <a:buFontTx/>
              <a:buChar char="-"/>
            </a:pPr>
            <a:r>
              <a:rPr lang="en-US" sz="1400" dirty="0">
                <a:solidFill>
                  <a:schemeClr val="tx1"/>
                </a:solidFill>
                <a:latin typeface="Sassoon Penpals" panose="02000400000000000000" pitchFamily="50" charset="0"/>
              </a:rPr>
              <a:t>Explore the use of line, shape and </a:t>
            </a:r>
            <a:r>
              <a:rPr lang="en-US" sz="1400" dirty="0" err="1">
                <a:solidFill>
                  <a:schemeClr val="tx1"/>
                </a:solidFill>
                <a:latin typeface="Sassoon Penpals" panose="02000400000000000000" pitchFamily="50" charset="0"/>
              </a:rPr>
              <a:t>colour</a:t>
            </a:r>
            <a:r>
              <a:rPr lang="en-US" sz="1400" dirty="0">
                <a:solidFill>
                  <a:schemeClr val="tx1"/>
                </a:solidFill>
                <a:latin typeface="Sassoon Penpals" panose="02000400000000000000" pitchFamily="50" charset="0"/>
              </a:rPr>
              <a:t>.</a:t>
            </a:r>
          </a:p>
          <a:p>
            <a:pPr marL="285750" indent="-285750">
              <a:spcAft>
                <a:spcPts val="600"/>
              </a:spcAft>
              <a:buFontTx/>
              <a:buChar char="-"/>
            </a:pPr>
            <a:r>
              <a:rPr lang="en-GB" sz="1400" dirty="0">
                <a:solidFill>
                  <a:schemeClr val="tx1"/>
                </a:solidFill>
                <a:latin typeface="Sassoon Penpals" panose="02000400000000000000" pitchFamily="50" charset="0"/>
              </a:rPr>
              <a:t>Use a variety of tools and techniques including the use of different brush sizes and types.</a:t>
            </a:r>
          </a:p>
          <a:p>
            <a:pPr marL="285750" indent="-285750">
              <a:spcAft>
                <a:spcPts val="600"/>
              </a:spcAft>
              <a:buFontTx/>
              <a:buChar char="-"/>
            </a:pPr>
            <a:r>
              <a:rPr lang="en-US" sz="1400" dirty="0">
                <a:solidFill>
                  <a:schemeClr val="tx1"/>
                </a:solidFill>
                <a:latin typeface="Sassoon Penpals" panose="02000400000000000000" pitchFamily="50" charset="0"/>
              </a:rPr>
              <a:t>Be able to mix primary </a:t>
            </a:r>
            <a:r>
              <a:rPr lang="en-US" sz="1400" dirty="0" err="1">
                <a:solidFill>
                  <a:schemeClr val="tx1"/>
                </a:solidFill>
                <a:latin typeface="Sassoon Penpals" panose="02000400000000000000" pitchFamily="50" charset="0"/>
              </a:rPr>
              <a:t>colours</a:t>
            </a:r>
            <a:r>
              <a:rPr lang="en-US" sz="1400" dirty="0">
                <a:solidFill>
                  <a:schemeClr val="tx1"/>
                </a:solidFill>
                <a:latin typeface="Sassoon Penpals" panose="02000400000000000000" pitchFamily="50" charset="0"/>
              </a:rPr>
              <a:t> to create secondary </a:t>
            </a:r>
            <a:r>
              <a:rPr lang="en-US" sz="1400" dirty="0" err="1">
                <a:solidFill>
                  <a:schemeClr val="tx1"/>
                </a:solidFill>
                <a:latin typeface="Sassoon Penpals" panose="02000400000000000000" pitchFamily="50" charset="0"/>
              </a:rPr>
              <a:t>colours</a:t>
            </a:r>
            <a:r>
              <a:rPr lang="en-US" sz="1400" dirty="0">
                <a:solidFill>
                  <a:schemeClr val="tx1"/>
                </a:solidFill>
                <a:latin typeface="Sassoon Penpals" panose="02000400000000000000" pitchFamily="50" charset="0"/>
              </a:rPr>
              <a:t>.</a:t>
            </a:r>
          </a:p>
          <a:p>
            <a:pPr marL="285750" indent="-285750">
              <a:spcAft>
                <a:spcPts val="600"/>
              </a:spcAft>
              <a:buFontTx/>
              <a:buChar char="-"/>
            </a:pPr>
            <a:r>
              <a:rPr lang="en-GB" sz="1400" b="1" dirty="0">
                <a:solidFill>
                  <a:schemeClr val="tx1"/>
                </a:solidFill>
                <a:latin typeface="Sassoon Penpals" panose="02000400000000000000" pitchFamily="50" charset="0"/>
              </a:rPr>
              <a:t>Understand the difference and relationship between 2D and 3D.</a:t>
            </a:r>
          </a:p>
          <a:p>
            <a:pPr marL="285750" indent="-285750">
              <a:spcAft>
                <a:spcPts val="600"/>
              </a:spcAft>
              <a:buFontTx/>
              <a:buChar char="-"/>
            </a:pPr>
            <a:r>
              <a:rPr lang="en-GB" sz="1400" b="1" dirty="0">
                <a:solidFill>
                  <a:schemeClr val="tx1"/>
                </a:solidFill>
                <a:latin typeface="Sassoon Penpals" panose="02000400000000000000" pitchFamily="50" charset="0"/>
              </a:rPr>
              <a:t>Explore a range of mark making techniques.</a:t>
            </a:r>
          </a:p>
          <a:p>
            <a:pPr marL="285750" indent="-285750">
              <a:spcAft>
                <a:spcPts val="600"/>
              </a:spcAft>
              <a:buFontTx/>
              <a:buChar char="-"/>
            </a:pPr>
            <a:r>
              <a:rPr lang="en-GB" sz="1400" b="1" dirty="0">
                <a:solidFill>
                  <a:schemeClr val="tx1"/>
                </a:solidFill>
                <a:latin typeface="Sassoon Penpals" panose="02000400000000000000" pitchFamily="50" charset="0"/>
              </a:rPr>
              <a:t>Shape and model materials for a purpose.</a:t>
            </a:r>
          </a:p>
          <a:p>
            <a:pPr marL="285750" indent="-285750">
              <a:spcAft>
                <a:spcPts val="600"/>
              </a:spcAft>
              <a:buFontTx/>
              <a:buChar char="-"/>
            </a:pPr>
            <a:r>
              <a:rPr lang="en-GB" sz="1400" b="1" dirty="0">
                <a:solidFill>
                  <a:schemeClr val="tx1"/>
                </a:solidFill>
                <a:latin typeface="Sassoon Penpals" panose="02000400000000000000" pitchFamily="50" charset="0"/>
              </a:rPr>
              <a:t>Practice observational drawing</a:t>
            </a: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4"/>
              </a:rPr>
              <a:t>https://www.accessart.org.uk/pathway-making-birds/</a:t>
            </a:r>
            <a:endParaRPr lang="en-GB" sz="2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00519" y="166723"/>
            <a:ext cx="749741" cy="757238"/>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6D482B91-D7E4-402B-9BF5-C0A5D6F07166}"/>
              </a:ext>
            </a:extLst>
          </p:cNvPr>
          <p:cNvSpPr/>
          <p:nvPr/>
        </p:nvSpPr>
        <p:spPr>
          <a:xfrm>
            <a:off x="175421" y="6060332"/>
            <a:ext cx="4016502" cy="340755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EYFS</a:t>
            </a:r>
          </a:p>
          <a:p>
            <a:r>
              <a:rPr lang="en-GB" sz="1400" dirty="0">
                <a:solidFill>
                  <a:schemeClr val="tx1"/>
                </a:solidFill>
                <a:latin typeface="Sassoon Penpals" panose="02000400000000000000" pitchFamily="50" charset="0"/>
              </a:rPr>
              <a:t>In Early Years children learn:</a:t>
            </a:r>
          </a:p>
          <a:p>
            <a:endParaRPr lang="en-GB" sz="1400" dirty="0">
              <a:solidFill>
                <a:schemeClr val="tx1"/>
              </a:solidFill>
              <a:latin typeface="Sassoon Penpals" panose="02000400000000000000" pitchFamily="50" charset="0"/>
            </a:endParaRPr>
          </a:p>
          <a:p>
            <a:pPr marL="285750" indent="-285750">
              <a:buFontTx/>
              <a:buChar char="-"/>
            </a:pPr>
            <a:r>
              <a:rPr lang="en-GB" sz="1400" dirty="0">
                <a:solidFill>
                  <a:schemeClr val="tx1"/>
                </a:solidFill>
                <a:latin typeface="Sassoon Penpals" panose="02000400000000000000" pitchFamily="50" charset="0"/>
              </a:rPr>
              <a:t>Use a range of small tools, including scissors. </a:t>
            </a:r>
            <a:r>
              <a:rPr lang="en-GB" sz="1400" b="1" dirty="0">
                <a:solidFill>
                  <a:schemeClr val="tx1"/>
                </a:solidFill>
                <a:latin typeface="Sassoon Penpals" panose="02000400000000000000" pitchFamily="50" charset="0"/>
              </a:rPr>
              <a:t>ELG: Fine motor skills</a:t>
            </a:r>
          </a:p>
          <a:p>
            <a:pPr marL="285750" indent="-285750">
              <a:buFontTx/>
              <a:buChar char="-"/>
            </a:pPr>
            <a:endParaRPr lang="en-GB" sz="800" b="1" dirty="0">
              <a:solidFill>
                <a:schemeClr val="tx1"/>
              </a:solidFill>
              <a:latin typeface="Sassoon Penpals" panose="02000400000000000000" pitchFamily="50" charset="0"/>
            </a:endParaRPr>
          </a:p>
          <a:p>
            <a:pPr marL="285750" indent="-285750">
              <a:buFontTx/>
              <a:buChar char="-"/>
            </a:pPr>
            <a:r>
              <a:rPr lang="en-GB" sz="1400" dirty="0">
                <a:solidFill>
                  <a:schemeClr val="tx1"/>
                </a:solidFill>
                <a:latin typeface="Sassoon Penpals" panose="02000400000000000000" pitchFamily="50" charset="0"/>
              </a:rPr>
              <a:t>Safely use and explore a variety of materials, tools and techniques, experimenting with design, form and function. </a:t>
            </a:r>
            <a:r>
              <a:rPr lang="en-GB" sz="1400" b="1" dirty="0">
                <a:solidFill>
                  <a:schemeClr val="tx1"/>
                </a:solidFill>
                <a:latin typeface="Sassoon Penpals" panose="02000400000000000000" pitchFamily="50" charset="0"/>
              </a:rPr>
              <a:t>ELG: Creating with materials</a:t>
            </a:r>
          </a:p>
          <a:p>
            <a:pPr marL="285750" indent="-285750">
              <a:buFontTx/>
              <a:buChar char="-"/>
            </a:pPr>
            <a:endParaRPr lang="en-GB" sz="800" b="1" dirty="0">
              <a:solidFill>
                <a:schemeClr val="tx1"/>
              </a:solidFill>
              <a:latin typeface="Sassoon Penpals" panose="02000400000000000000" pitchFamily="50" charset="0"/>
            </a:endParaRPr>
          </a:p>
          <a:p>
            <a:pPr marL="285750" indent="-285750">
              <a:buFontTx/>
              <a:buChar char="-"/>
            </a:pPr>
            <a:r>
              <a:rPr lang="en-GB" sz="1400" dirty="0">
                <a:solidFill>
                  <a:schemeClr val="tx1"/>
                </a:solidFill>
                <a:latin typeface="Sassoon Penpals" panose="02000400000000000000" pitchFamily="50" charset="0"/>
              </a:rPr>
              <a:t>Set and work towards simple goals. </a:t>
            </a:r>
            <a:r>
              <a:rPr lang="en-GB" sz="1400" b="1" dirty="0">
                <a:solidFill>
                  <a:schemeClr val="tx1"/>
                </a:solidFill>
                <a:latin typeface="Sassoon Penpals" panose="02000400000000000000" pitchFamily="50" charset="0"/>
              </a:rPr>
              <a:t>ELG: Self-regulation</a:t>
            </a:r>
          </a:p>
          <a:p>
            <a:pPr marL="285750" indent="-285750">
              <a:buFontTx/>
              <a:buChar char="-"/>
            </a:pPr>
            <a:endParaRPr lang="en-GB" sz="800" b="1"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To share their creations, explaining the process they have used. </a:t>
            </a:r>
            <a:r>
              <a:rPr lang="en-US" sz="1400" b="1" dirty="0">
                <a:solidFill>
                  <a:schemeClr val="tx1"/>
                </a:solidFill>
                <a:latin typeface="Sassoon Penpals" panose="02000400000000000000" pitchFamily="50" charset="0"/>
              </a:rPr>
              <a:t>ELG: Self-regulation</a:t>
            </a:r>
          </a:p>
          <a:p>
            <a:pPr marL="285750" indent="-285750">
              <a:buFontTx/>
              <a:buChar char="-"/>
            </a:pPr>
            <a:endParaRPr lang="en-GB" sz="11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endParaRPr lang="en-GB" sz="1400" dirty="0">
              <a:solidFill>
                <a:schemeClr val="tx1"/>
              </a:solidFill>
              <a:latin typeface="Sassoon Penpals" panose="02000400000000000000" pitchFamily="50" charset="0"/>
            </a:endParaRPr>
          </a:p>
          <a:p>
            <a:endParaRPr lang="en-GB" sz="1400" dirty="0">
              <a:solidFill>
                <a:schemeClr val="tx1"/>
              </a:solidFill>
              <a:latin typeface="Sassoon Penpals" panose="02000400000000000000" pitchFamily="50" charset="0"/>
            </a:endParaRPr>
          </a:p>
          <a:p>
            <a:endParaRPr lang="en-GB" sz="140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2B460F29-92C7-411F-A9CD-A94C706CC8D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87970" y="6145591"/>
            <a:ext cx="651354" cy="471594"/>
          </a:xfrm>
          <a:prstGeom prst="rect">
            <a:avLst/>
          </a:prstGeom>
        </p:spPr>
      </p:pic>
    </p:spTree>
    <p:extLst>
      <p:ext uri="{BB962C8B-B14F-4D97-AF65-F5344CB8AC3E}">
        <p14:creationId xmlns:p14="http://schemas.microsoft.com/office/powerpoint/2010/main" val="2686579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2</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14744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 Explore and Draw</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Art &amp; Design</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3" y="864302"/>
            <a:ext cx="4022542" cy="676702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200"/>
              </a:spcAft>
            </a:pPr>
            <a:r>
              <a:rPr lang="en-GB" sz="1400" b="1" dirty="0">
                <a:solidFill>
                  <a:schemeClr val="tx1"/>
                </a:solidFill>
                <a:latin typeface="Sassoon Penpals" panose="02000400000000000000" pitchFamily="50" charset="0"/>
              </a:rPr>
              <a:t>Drawing</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Understand that we can use different media (sometimes combined in one drawing) to capture the nature of things we find. </a:t>
            </a:r>
          </a:p>
          <a:p>
            <a:pPr marL="285750" indent="-285750">
              <a:spcAft>
                <a:spcPts val="200"/>
              </a:spcAft>
              <a:buFont typeface="Arial" panose="020B0604020202020204" pitchFamily="34" charset="0"/>
              <a:buChar char="•"/>
            </a:pPr>
            <a:r>
              <a:rPr lang="en-GB" sz="1400" dirty="0">
                <a:solidFill>
                  <a:srgbClr val="FF0000"/>
                </a:solidFill>
                <a:latin typeface="Sassoon Penpals" panose="02000400000000000000" pitchFamily="50" charset="0"/>
              </a:rPr>
              <a:t>Understand that we can hold our drawing tools in a variety of ways, experimenting with pressure, grip and speed to affect line. </a:t>
            </a:r>
          </a:p>
          <a:p>
            <a:pPr>
              <a:spcAft>
                <a:spcPts val="200"/>
              </a:spcAft>
            </a:pPr>
            <a:r>
              <a:rPr lang="en-GB" sz="1400" b="1" dirty="0">
                <a:solidFill>
                  <a:schemeClr val="tx1"/>
                </a:solidFill>
                <a:latin typeface="Sassoon Penpals" panose="02000400000000000000" pitchFamily="50" charset="0"/>
              </a:rPr>
              <a:t>Sketchbooks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Continue to build understanding that sketchbooks are places for personal experimentation. </a:t>
            </a:r>
          </a:p>
          <a:p>
            <a:pPr marL="285750" indent="-285750">
              <a:spcAft>
                <a:spcPts val="200"/>
              </a:spcAft>
              <a:buFont typeface="Arial" panose="020B0604020202020204" pitchFamily="34" charset="0"/>
              <a:buChar char="•"/>
            </a:pPr>
            <a:r>
              <a:rPr lang="en-GB" sz="1400" dirty="0">
                <a:solidFill>
                  <a:srgbClr val="FF0000"/>
                </a:solidFill>
                <a:latin typeface="Sassoon Penpals" panose="02000400000000000000" pitchFamily="50" charset="0"/>
              </a:rPr>
              <a:t>Understand that the way each persons’ sketchbook looks is unique to them. </a:t>
            </a:r>
          </a:p>
          <a:p>
            <a:pPr>
              <a:spcAft>
                <a:spcPts val="200"/>
              </a:spcAft>
            </a:pPr>
            <a:r>
              <a:rPr lang="en-GB" sz="1400" b="1" dirty="0">
                <a:solidFill>
                  <a:schemeClr val="tx1"/>
                </a:solidFill>
                <a:latin typeface="Sassoon Penpals" panose="02000400000000000000" pitchFamily="50" charset="0"/>
              </a:rPr>
              <a:t>Collage</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Understand that we can combine collage with other disciplines such as drawing, printmaking and making.</a:t>
            </a:r>
          </a:p>
          <a:p>
            <a:pPr>
              <a:spcAft>
                <a:spcPts val="200"/>
              </a:spcAft>
            </a:pPr>
            <a:r>
              <a:rPr lang="en-GB" sz="1400" b="1" dirty="0">
                <a:solidFill>
                  <a:schemeClr val="tx1"/>
                </a:solidFill>
                <a:latin typeface="Sassoon Penpals" panose="02000400000000000000" pitchFamily="50" charset="0"/>
              </a:rPr>
              <a:t>Responding to Art</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Understand artists take their inspiration from around them, collecting and transforming.</a:t>
            </a:r>
          </a:p>
          <a:p>
            <a:pPr marL="285750" indent="-285750">
              <a:spcAft>
                <a:spcPts val="200"/>
              </a:spcAft>
              <a:buFont typeface="Arial" panose="020B0604020202020204" pitchFamily="34" charset="0"/>
              <a:buChar char="•"/>
            </a:pPr>
            <a:r>
              <a:rPr lang="en-GB" sz="1400" dirty="0">
                <a:solidFill>
                  <a:srgbClr val="FF0000"/>
                </a:solidFill>
                <a:latin typeface="Sassoon Penpals" panose="02000400000000000000" pitchFamily="50" charset="0"/>
              </a:rPr>
              <a:t>Understand that in art we can  experiment and discover things for ourselves.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Look at the work of a printmaker, an architect, and artists and learn to dissect their work to help build understanding. Understand how the artists experience feeds into their work.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Understand we may all have different responses in terms of our thoughts and the things we make. That we may share similarities. Understand all responses are valid. </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05235" y="166722"/>
            <a:ext cx="727799" cy="724231"/>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289458" y="864302"/>
            <a:ext cx="4256663" cy="85601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Artistic Skills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Drawing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Visit local environment, collect natural objects, explore composition and qualities of objects through arranging, sorting &amp; representing.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drawing exercises to focus an exploration of observational drawing (of objects above) combined with experimental mark making, using graphite, soft pencil, handwriting pen.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 with care and focus, enjoying making drawings which are unrushed. Explore quality of line, texture and shape.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Create final collaged drawings (see column 5 “collage”) which explore composition. </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Sketchbooks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the qualities of different media in sketchbooks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close observational drawings of small objects, drawn to scale, working slowly, developing mark making.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visual notes about artists studied. </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Collage</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the observational drawings made, cutting the separate drawings out and using them to create a new artwork, thinking carefully about composition. Work into the collage with further drawing made in response to the collaged sheet.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Collage with drawings to create invented forms. Combine with making if appropriate. </a:t>
            </a:r>
          </a:p>
          <a:p>
            <a:pPr>
              <a:spcAft>
                <a:spcPts val="200"/>
              </a:spcAft>
            </a:pPr>
            <a:r>
              <a:rPr lang="en-GB" sz="1400" b="1" dirty="0">
                <a:solidFill>
                  <a:schemeClr val="tx1"/>
                </a:solidFill>
                <a:latin typeface="Sassoon Penpals" panose="02000400000000000000" pitchFamily="50" charset="0"/>
              </a:rPr>
              <a:t>Responding to Art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Reflect upon the artists’ work, and share your response verbally (“I liked…”).</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Present your own artwork (journey and any final outcome), reflect and share verbally (“I enjoyed… This went well”).</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Talk about intention.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Share responses to classmates work, appreciating similarities and differences. </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Document work using still image (photography) or by making a drawing of the work. </a:t>
            </a: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57457" y="1006855"/>
            <a:ext cx="4029898" cy="393728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Art and Design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GB" sz="1400" b="1" dirty="0">
                <a:solidFill>
                  <a:schemeClr val="tx1"/>
                </a:solidFill>
                <a:latin typeface="Sassoon Penpals" panose="02000400000000000000" pitchFamily="50" charset="0"/>
              </a:rPr>
              <a:t>Control the types of marks made and explore tone, patterns, shape and space with a range of media.</a:t>
            </a:r>
          </a:p>
          <a:p>
            <a:pPr marL="285750" indent="-285750">
              <a:spcAft>
                <a:spcPts val="600"/>
              </a:spcAft>
              <a:buFontTx/>
              <a:buChar char="-"/>
            </a:pPr>
            <a:r>
              <a:rPr lang="en-US" sz="1400" b="1" dirty="0">
                <a:solidFill>
                  <a:schemeClr val="tx1"/>
                </a:solidFill>
                <a:latin typeface="Sassoon Penpals" panose="02000400000000000000" pitchFamily="50" charset="0"/>
              </a:rPr>
              <a:t>U</a:t>
            </a:r>
            <a:r>
              <a:rPr lang="en-GB" sz="1400" b="1" dirty="0">
                <a:solidFill>
                  <a:schemeClr val="tx1"/>
                </a:solidFill>
                <a:latin typeface="Sassoon Penpals" panose="02000400000000000000" pitchFamily="50" charset="0"/>
              </a:rPr>
              <a:t>nderstand that a variety of colours can be mixed to make different colours, shades and tones. </a:t>
            </a:r>
          </a:p>
          <a:p>
            <a:pPr marL="285750" indent="-285750">
              <a:spcAft>
                <a:spcPts val="600"/>
              </a:spcAft>
              <a:buFontTx/>
              <a:buChar char="-"/>
            </a:pPr>
            <a:r>
              <a:rPr lang="en-US" sz="1400" b="1" dirty="0">
                <a:solidFill>
                  <a:schemeClr val="tx1"/>
                </a:solidFill>
                <a:latin typeface="Sassoon Penpals" panose="02000400000000000000" pitchFamily="50" charset="0"/>
              </a:rPr>
              <a:t>U</a:t>
            </a:r>
            <a:r>
              <a:rPr lang="en-GB" sz="1400" b="1" dirty="0">
                <a:solidFill>
                  <a:schemeClr val="tx1"/>
                </a:solidFill>
                <a:latin typeface="Sassoon Penpals" panose="02000400000000000000" pitchFamily="50" charset="0"/>
              </a:rPr>
              <a:t>se drawing to develop and share ideas.</a:t>
            </a:r>
          </a:p>
          <a:p>
            <a:pPr marL="285750" indent="-285750">
              <a:spcAft>
                <a:spcPts val="600"/>
              </a:spcAft>
              <a:buFontTx/>
              <a:buChar char="-"/>
            </a:pPr>
            <a:r>
              <a:rPr lang="en-GB" sz="1400" dirty="0">
                <a:solidFill>
                  <a:schemeClr val="tx1"/>
                </a:solidFill>
                <a:latin typeface="Sassoon Penpals" panose="02000400000000000000" pitchFamily="50" charset="0"/>
              </a:rPr>
              <a:t>Identify that different forms or creative works are made by artists, craftspeople and designers from all cultures and backgrounds.</a:t>
            </a:r>
          </a:p>
          <a:p>
            <a:pPr marL="285750" indent="-285750">
              <a:spcAft>
                <a:spcPts val="600"/>
              </a:spcAft>
              <a:buFontTx/>
              <a:buChar char="-"/>
            </a:pPr>
            <a:r>
              <a:rPr lang="en-US" sz="1400" dirty="0">
                <a:solidFill>
                  <a:schemeClr val="tx1"/>
                </a:solidFill>
                <a:latin typeface="Sassoon Penpals" panose="02000400000000000000" pitchFamily="50" charset="0"/>
              </a:rPr>
              <a:t>E</a:t>
            </a:r>
            <a:r>
              <a:rPr lang="en-GB" sz="1400" dirty="0" err="1">
                <a:solidFill>
                  <a:schemeClr val="tx1"/>
                </a:solidFill>
                <a:latin typeface="Sassoon Penpals" panose="02000400000000000000" pitchFamily="50" charset="0"/>
              </a:rPr>
              <a:t>xperiment</a:t>
            </a:r>
            <a:r>
              <a:rPr lang="en-GB" sz="1400" dirty="0">
                <a:solidFill>
                  <a:schemeClr val="tx1"/>
                </a:solidFill>
                <a:latin typeface="Sassoon Penpals" panose="02000400000000000000" pitchFamily="50" charset="0"/>
              </a:rPr>
              <a:t> with different media.</a:t>
            </a:r>
          </a:p>
          <a:p>
            <a:pPr marL="285750" indent="-285750">
              <a:spcAft>
                <a:spcPts val="600"/>
              </a:spcAft>
              <a:buFontTx/>
              <a:buChar char="-"/>
            </a:pPr>
            <a:r>
              <a:rPr lang="en-US" sz="1400" dirty="0">
                <a:solidFill>
                  <a:schemeClr val="tx1"/>
                </a:solidFill>
                <a:latin typeface="Sassoon Penpals" panose="02000400000000000000" pitchFamily="50" charset="0"/>
              </a:rPr>
              <a:t>Be able to transform objects into sculpture.</a:t>
            </a: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664814"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err="1">
                <a:solidFill>
                  <a:schemeClr val="tx1"/>
                </a:solidFill>
                <a:latin typeface="Sassoon Penpals" panose="02000400000000000000" pitchFamily="50" charset="0"/>
              </a:rPr>
              <a:t>AccessArt</a:t>
            </a:r>
            <a:r>
              <a:rPr lang="en-GB" sz="2400" b="1" dirty="0">
                <a:solidFill>
                  <a:schemeClr val="tx1"/>
                </a:solidFill>
                <a:latin typeface="Sassoon Penpals" panose="02000400000000000000" pitchFamily="50" charset="0"/>
              </a:rPr>
              <a:t> Pathway:</a:t>
            </a:r>
          </a:p>
          <a:p>
            <a:pPr>
              <a:spcAft>
                <a:spcPts val="600"/>
              </a:spcAft>
            </a:pPr>
            <a:r>
              <a:rPr lang="en-GB" sz="2400" dirty="0">
                <a:solidFill>
                  <a:schemeClr val="tx1"/>
                </a:solidFill>
                <a:latin typeface="Sassoon Penpals" panose="02000400000000000000" pitchFamily="50" charset="0"/>
                <a:hlinkClick r:id="rId3"/>
              </a:rPr>
              <a:t>https://www.accessart.org.uk/explore-draw/</a:t>
            </a:r>
            <a:endParaRPr lang="en-GB" sz="2400" dirty="0">
              <a:solidFill>
                <a:schemeClr val="tx1"/>
              </a:solidFill>
              <a:latin typeface="Sassoon Penpals" panose="02000400000000000000" pitchFamily="50" charset="0"/>
            </a:endParaRPr>
          </a:p>
        </p:txBody>
      </p:sp>
      <p:grpSp>
        <p:nvGrpSpPr>
          <p:cNvPr id="16" name="Group 11">
            <a:extLst>
              <a:ext uri="{FF2B5EF4-FFF2-40B4-BE49-F238E27FC236}">
                <a16:creationId xmlns:a16="http://schemas.microsoft.com/office/drawing/2014/main" id="{A5148D76-AB13-41AF-9B0E-EAFB0A8C7DED}"/>
              </a:ext>
            </a:extLst>
          </p:cNvPr>
          <p:cNvGrpSpPr>
            <a:grpSpLocks/>
          </p:cNvGrpSpPr>
          <p:nvPr/>
        </p:nvGrpSpPr>
        <p:grpSpPr bwMode="auto">
          <a:xfrm>
            <a:off x="11233200" y="166723"/>
            <a:ext cx="717060" cy="724230"/>
            <a:chOff x="106875921" y="106774325"/>
            <a:chExt cx="2857899" cy="2886478"/>
          </a:xfrm>
        </p:grpSpPr>
        <p:sp>
          <p:nvSpPr>
            <p:cNvPr id="18" name="Oval 12">
              <a:extLst>
                <a:ext uri="{FF2B5EF4-FFF2-40B4-BE49-F238E27FC236}">
                  <a16:creationId xmlns:a16="http://schemas.microsoft.com/office/drawing/2014/main" id="{3741ED84-AF0E-49F5-957D-AB945D7E0E0E}"/>
                </a:ext>
              </a:extLst>
            </p:cNvPr>
            <p:cNvSpPr>
              <a:spLocks noChangeArrowheads="1"/>
            </p:cNvSpPr>
            <p:nvPr/>
          </p:nvSpPr>
          <p:spPr bwMode="auto">
            <a:xfrm>
              <a:off x="106963603" y="106862006"/>
              <a:ext cx="2701767" cy="2701767"/>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37" name="Picture 13">
              <a:extLst>
                <a:ext uri="{FF2B5EF4-FFF2-40B4-BE49-F238E27FC236}">
                  <a16:creationId xmlns:a16="http://schemas.microsoft.com/office/drawing/2014/main" id="{4C5FA793-1CAE-4BBB-A9A1-A7E4667C87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75921" y="106774325"/>
              <a:ext cx="2857899" cy="288647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CE61248B-A6BF-4E3C-AFC3-065FCD59B76C}"/>
              </a:ext>
            </a:extLst>
          </p:cNvPr>
          <p:cNvSpPr/>
          <p:nvPr/>
        </p:nvSpPr>
        <p:spPr>
          <a:xfrm>
            <a:off x="8699711" y="5392615"/>
            <a:ext cx="4010205" cy="223871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6DBDBD7-F452-4630-8E57-3EE1D53746E7}"/>
              </a:ext>
            </a:extLst>
          </p:cNvPr>
          <p:cNvSpPr/>
          <p:nvPr/>
        </p:nvSpPr>
        <p:spPr>
          <a:xfrm>
            <a:off x="184583" y="7705018"/>
            <a:ext cx="4016502" cy="171948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1</a:t>
            </a:r>
          </a:p>
          <a:p>
            <a:pPr marL="285750" indent="-285750">
              <a:spcAft>
                <a:spcPts val="600"/>
              </a:spcAft>
              <a:buFontTx/>
              <a:buChar char="-"/>
            </a:pPr>
            <a:r>
              <a:rPr lang="en-US" sz="1400" dirty="0">
                <a:solidFill>
                  <a:schemeClr val="tx1"/>
                </a:solidFill>
                <a:latin typeface="Sassoon Penpals" panose="02000400000000000000" pitchFamily="50" charset="0"/>
              </a:rPr>
              <a:t>Use a variety of tools including pencils, rubbers, crayons, pastels, felt tips and charcoal.</a:t>
            </a:r>
          </a:p>
          <a:p>
            <a:pPr marL="285750" indent="-285750">
              <a:spcAft>
                <a:spcPts val="600"/>
              </a:spcAft>
              <a:buFontTx/>
              <a:buChar char="-"/>
            </a:pPr>
            <a:r>
              <a:rPr lang="en-US" sz="1400" dirty="0">
                <a:solidFill>
                  <a:schemeClr val="tx1"/>
                </a:solidFill>
                <a:latin typeface="Sassoon Penpals" panose="02000400000000000000" pitchFamily="50" charset="0"/>
              </a:rPr>
              <a:t>Use a sketchbook to gather and create artwork.</a:t>
            </a:r>
          </a:p>
          <a:p>
            <a:pPr marL="285750" indent="-285750">
              <a:spcAft>
                <a:spcPts val="600"/>
              </a:spcAft>
              <a:buFontTx/>
              <a:buChar char="-"/>
            </a:pPr>
            <a:r>
              <a:rPr lang="en-US" sz="1400" dirty="0">
                <a:solidFill>
                  <a:schemeClr val="tx1"/>
                </a:solidFill>
                <a:latin typeface="Sassoon Penpals" panose="02000400000000000000" pitchFamily="50" charset="0"/>
              </a:rPr>
              <a:t>Explore the use of line, shape and </a:t>
            </a:r>
            <a:r>
              <a:rPr lang="en-US" sz="1400" dirty="0" err="1">
                <a:solidFill>
                  <a:schemeClr val="tx1"/>
                </a:solidFill>
                <a:latin typeface="Sassoon Penpals" panose="02000400000000000000" pitchFamily="50" charset="0"/>
              </a:rPr>
              <a:t>colour</a:t>
            </a:r>
            <a:r>
              <a:rPr lang="en-US" sz="1400" dirty="0">
                <a:solidFill>
                  <a:schemeClr val="tx1"/>
                </a:solidFill>
                <a:latin typeface="Sassoon Penpals" panose="02000400000000000000" pitchFamily="50" charset="0"/>
              </a:rPr>
              <a:t>.</a:t>
            </a:r>
          </a:p>
          <a:p>
            <a:pPr marL="285750" indent="-285750">
              <a:buFontTx/>
              <a:buChar char="-"/>
            </a:pPr>
            <a:endParaRPr lang="en-GB" sz="11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GB" sz="1400" dirty="0">
              <a:solidFill>
                <a:schemeClr val="tx1"/>
              </a:solidFill>
              <a:latin typeface="Sassoon Penpals" panose="02000400000000000000" pitchFamily="50" charset="0"/>
            </a:endParaRPr>
          </a:p>
          <a:p>
            <a:endParaRPr lang="en-GB" sz="1400" dirty="0">
              <a:solidFill>
                <a:schemeClr val="tx1"/>
              </a:solidFill>
              <a:latin typeface="Sassoon Penpals" panose="02000400000000000000" pitchFamily="50" charset="0"/>
            </a:endParaRPr>
          </a:p>
          <a:p>
            <a:endParaRPr lang="en-GB" sz="1400" dirty="0">
              <a:solidFill>
                <a:schemeClr val="tx1"/>
              </a:solidFill>
              <a:latin typeface="Sassoon Penpals" panose="02000400000000000000" pitchFamily="50" charset="0"/>
            </a:endParaRPr>
          </a:p>
          <a:p>
            <a:endParaRPr lang="en-GB" sz="1400" dirty="0">
              <a:solidFill>
                <a:schemeClr val="tx1"/>
              </a:solidFill>
              <a:latin typeface="Sassoon Penpals" panose="02000400000000000000" pitchFamily="50" charset="0"/>
            </a:endParaRPr>
          </a:p>
        </p:txBody>
      </p:sp>
      <p:pic>
        <p:nvPicPr>
          <p:cNvPr id="14" name="Picture 13">
            <a:extLst>
              <a:ext uri="{FF2B5EF4-FFF2-40B4-BE49-F238E27FC236}">
                <a16:creationId xmlns:a16="http://schemas.microsoft.com/office/drawing/2014/main" id="{17E34EB8-6459-477E-952E-ACB62621F7B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97132" y="7766831"/>
            <a:ext cx="651354" cy="415877"/>
          </a:xfrm>
          <a:prstGeom prst="rect">
            <a:avLst/>
          </a:prstGeom>
        </p:spPr>
      </p:pic>
    </p:spTree>
    <p:extLst>
      <p:ext uri="{BB962C8B-B14F-4D97-AF65-F5344CB8AC3E}">
        <p14:creationId xmlns:p14="http://schemas.microsoft.com/office/powerpoint/2010/main" val="26591083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6813</TotalTime>
  <Words>11418</Words>
  <Application>Microsoft Office PowerPoint</Application>
  <PresentationFormat>A3 Paper (297x420 mm)</PresentationFormat>
  <Paragraphs>1041</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Comic Sans MS</vt:lpstr>
      <vt:lpstr>Sassoon Penpals</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Pevensey and Westham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mcarter</dc:creator>
  <cp:lastModifiedBy>Luke Paramor</cp:lastModifiedBy>
  <cp:revision>508</cp:revision>
  <cp:lastPrinted>2024-05-05T12:09:34Z</cp:lastPrinted>
  <dcterms:created xsi:type="dcterms:W3CDTF">2021-01-16T16:53:53Z</dcterms:created>
  <dcterms:modified xsi:type="dcterms:W3CDTF">2024-05-05T12:57:13Z</dcterms:modified>
</cp:coreProperties>
</file>