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360" r:id="rId3"/>
    <p:sldId id="361" r:id="rId4"/>
    <p:sldId id="306" r:id="rId5"/>
    <p:sldId id="322" r:id="rId6"/>
    <p:sldId id="341" r:id="rId7"/>
    <p:sldId id="344" r:id="rId8"/>
    <p:sldId id="343" r:id="rId9"/>
    <p:sldId id="342" r:id="rId10"/>
    <p:sldId id="345" r:id="rId11"/>
    <p:sldId id="333" r:id="rId12"/>
    <p:sldId id="346" r:id="rId13"/>
    <p:sldId id="347" r:id="rId14"/>
    <p:sldId id="348" r:id="rId15"/>
    <p:sldId id="349" r:id="rId16"/>
    <p:sldId id="350" r:id="rId17"/>
    <p:sldId id="351" r:id="rId18"/>
    <p:sldId id="352" r:id="rId19"/>
    <p:sldId id="353" r:id="rId20"/>
    <p:sldId id="354" r:id="rId21"/>
    <p:sldId id="355" r:id="rId22"/>
    <p:sldId id="356" r:id="rId23"/>
    <p:sldId id="357" r:id="rId24"/>
    <p:sldId id="358" r:id="rId25"/>
    <p:sldId id="359" r:id="rId26"/>
  </p:sldIdLst>
  <p:sldSz cx="12801600" cy="9601200" type="A3"/>
  <p:notesSz cx="7053263" cy="10180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a:srgbClr val="008000"/>
    <a:srgbClr val="0000FF"/>
    <a:srgbClr val="009900"/>
    <a:srgbClr val="FF0000"/>
    <a:srgbClr val="FFD5D5"/>
    <a:srgbClr val="FF5757"/>
    <a:srgbClr val="E5D3D6"/>
    <a:srgbClr val="F2E4B0"/>
    <a:srgbClr val="B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snapToGrid="0">
      <p:cViewPr varScale="1">
        <p:scale>
          <a:sx n="82" d="100"/>
          <a:sy n="82" d="100"/>
        </p:scale>
        <p:origin x="19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1.76744" units="1/cm"/>
          <inkml:channelProperty channel="Y" name="resolution" value="32" units="1/cm"/>
          <inkml:channelProperty channel="T" name="resolution" value="1" units="1/dev"/>
        </inkml:channelProperties>
      </inkml:inkSource>
      <inkml:timestamp xml:id="ts0" timeString="2024-02-01T12:39:08.573"/>
    </inkml:context>
    <inkml:brush xml:id="br0">
      <inkml:brushProperty name="width" value="0.06667" units="cm"/>
      <inkml:brushProperty name="height" value="0.06667" units="cm"/>
      <inkml:brushProperty name="fitToCurve" value="1"/>
    </inkml:brush>
  </inkml:definitions>
  <inkml:trace contextRef="#ctx0" brushRef="#br0">0 0 0</inkml:trace>
  <inkml:trace contextRef="#ctx0" brushRef="#br0" timeOffset="-179.53">0 0 0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1.76744" units="1/cm"/>
          <inkml:channelProperty channel="Y" name="resolution" value="32" units="1/cm"/>
          <inkml:channelProperty channel="T" name="resolution" value="1" units="1/dev"/>
        </inkml:channelProperties>
      </inkml:inkSource>
      <inkml:timestamp xml:id="ts0" timeString="2024-02-01T12:42:25.554"/>
    </inkml:context>
    <inkml:brush xml:id="br0">
      <inkml:brushProperty name="width" value="0.06667" units="cm"/>
      <inkml:brushProperty name="height" value="0.06667" units="cm"/>
      <inkml:brushProperty name="fitToCurve" value="1"/>
    </inkml:brush>
  </inkml:definitions>
  <inkml:trace contextRef="#ctx0" brushRef="#br0">0 0 0</inkml:trace>
  <inkml:trace contextRef="#ctx0" brushRef="#br0" timeOffset="-304.21">0 0 0</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1.76744" units="1/cm"/>
          <inkml:channelProperty channel="Y" name="resolution" value="32" units="1/cm"/>
          <inkml:channelProperty channel="T" name="resolution" value="1" units="1/dev"/>
        </inkml:channelProperties>
      </inkml:inkSource>
      <inkml:timestamp xml:id="ts0" timeString="2024-02-01T12:52:06.351"/>
    </inkml:context>
    <inkml:brush xml:id="br0">
      <inkml:brushProperty name="width" value="0.06667" units="cm"/>
      <inkml:brushProperty name="height" value="0.06667" units="cm"/>
      <inkml:brushProperty name="fitToCurve" value="1"/>
    </inkml:brush>
  </inkml:definitions>
  <inkml:trace contextRef="#ctx0" brushRef="#br0">0 0 0</inkml:trace>
</inkml:ink>
</file>

<file path=ppt/ink/ink4.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1.76744" units="1/cm"/>
          <inkml:channelProperty channel="Y" name="resolution" value="32" units="1/cm"/>
          <inkml:channelProperty channel="T" name="resolution" value="1" units="1/dev"/>
        </inkml:channelProperties>
      </inkml:inkSource>
      <inkml:timestamp xml:id="ts0" timeString="2024-02-01T12:41:15.663"/>
    </inkml:context>
    <inkml:brush xml:id="br0">
      <inkml:brushProperty name="width" value="0.06667" units="cm"/>
      <inkml:brushProperty name="height" value="0.06667" units="cm"/>
      <inkml:brushProperty name="fitToCurve" value="1"/>
    </inkml:brush>
  </inkml:definitions>
  <inkml:trace contextRef="#ctx0" brushRef="#br0">0 0 0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3300"/>
            </a:gs>
            <a:gs pos="48000">
              <a:srgbClr val="FF6600"/>
            </a:gs>
            <a:gs pos="100000">
              <a:srgbClr val="FF9966"/>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emf"/><Relationship Id="rId7" Type="http://schemas.openxmlformats.org/officeDocument/2006/relationships/image" Target="../media/image3.emf"/><Relationship Id="rId2"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customXml" Target="../ink/ink3.xml"/><Relationship Id="rId5" Type="http://schemas.openxmlformats.org/officeDocument/2006/relationships/image" Target="../media/image2.emf"/><Relationship Id="rId4" Type="http://schemas.openxmlformats.org/officeDocument/2006/relationships/customXml" Target="../ink/ink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foodafactoflife.org.uk/" TargetMode="External"/><Relationship Id="rId7" Type="http://schemas.openxmlformats.org/officeDocument/2006/relationships/image" Target="../media/image3.emf"/><Relationship Id="rId2" Type="http://schemas.openxmlformats.org/officeDocument/2006/relationships/hyperlink" Target="https://www.exploratorium.edu/pie/ideas.html#page" TargetMode="External"/><Relationship Id="rId1" Type="http://schemas.openxmlformats.org/officeDocument/2006/relationships/slideLayout" Target="../slideLayouts/slideLayout1.xml"/><Relationship Id="rId6" Type="http://schemas.openxmlformats.org/officeDocument/2006/relationships/customXml" Target="../ink/ink4.xml"/><Relationship Id="rId5" Type="http://schemas.openxmlformats.org/officeDocument/2006/relationships/hyperlink" Target="https://www.lego.com/en-gb/themes/letsbuildtogether/365-activities" TargetMode="External"/><Relationship Id="rId4" Type="http://schemas.openxmlformats.org/officeDocument/2006/relationships/hyperlink" Target="http://www.howstuffworks.com/" TargetMode="External"/><Relationship Id="rId9" Type="http://schemas.openxmlformats.org/officeDocument/2006/relationships/slide" Target="slide2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395046" y="1702329"/>
            <a:ext cx="9941169"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dirty="0">
                <a:latin typeface="Sassoon Penpals" panose="02000400000000000000" pitchFamily="50" charset="0"/>
              </a:rPr>
              <a:t>Progression in</a:t>
            </a:r>
          </a:p>
          <a:p>
            <a:pPr algn="ctr"/>
            <a:r>
              <a:rPr lang="en-GB" sz="8800" b="1" dirty="0">
                <a:latin typeface="Sassoon Penpals" panose="02000400000000000000" pitchFamily="50" charset="0"/>
              </a:rPr>
              <a:t>Design and Technology</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5473865"/>
            <a:ext cx="2481287" cy="2475191"/>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38821"/>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Year 6 Design Brief: To design and make a soup for a World War Two Tea Party</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276328"/>
            <a:ext cx="4010205" cy="212575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2"/>
            <a:ext cx="4029899" cy="31652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Skills</a:t>
            </a:r>
          </a:p>
          <a:p>
            <a:pPr marL="171450" indent="-1714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Follow a recipe, including using the correct quantities of each ingredient</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Adapt a recipe based on research</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Work to a given timescale</a:t>
            </a:r>
          </a:p>
          <a:p>
            <a:pPr marL="171450" indent="-1714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Work safely and hygienically with independence</a:t>
            </a:r>
          </a:p>
          <a:p>
            <a:pPr marL="171450" indent="-1714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Evaluate a recipe, considering: taste, smell, texture and origin of the food group</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Taste test and score final products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Suggest and write up points of improvements in productions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Evaluate health and safety in production to minimise cross contamination</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610402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600"/>
              </a:spcAft>
            </a:pPr>
            <a:r>
              <a:rPr lang="en-GB" sz="1400" b="1" dirty="0">
                <a:solidFill>
                  <a:schemeClr val="tx1"/>
                </a:solidFill>
                <a:latin typeface="Sassoon Penpals" panose="02000400000000000000" pitchFamily="50" charset="0"/>
              </a:rPr>
              <a:t>Design – developing ideas and planning: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Evaluate a range of existing products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differences between potential ingredients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from available ingredients and write own recipes, considering taste, healthiness and dietary requirements</a:t>
            </a:r>
          </a:p>
          <a:p>
            <a:pPr>
              <a:spcAft>
                <a:spcPts val="600"/>
              </a:spcAft>
            </a:pPr>
            <a:endParaRPr lang="en-GB" sz="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Make: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appropriately from range of tools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and use appropriate cutting techniques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safely and hygienically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won written recipe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resourcefulness and resilience when planning improvements</a:t>
            </a:r>
          </a:p>
          <a:p>
            <a:pPr>
              <a:spcAft>
                <a:spcPts val="600"/>
              </a:spcAft>
            </a:pPr>
            <a:endParaRPr lang="en-GB" sz="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Evaluate: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Critically evaluate the quality of the design, manufacture and fitness for purpose of their products as they design and make.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Consider views/ feedback of guests at World War Two tea party</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3140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2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Work safely and hygienically</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Adapt a recipe considering taste, healthiness and available ingredients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stitches appropriate to task</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 pattern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Measure and cut fabric accurately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Join fabric with strong, consistent, neat stitches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Add finishing details e.g. pocket, initials, decorative detail</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Generate innovative ideas drawing on research</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 electrical system in their produce</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Make improvements and adapt ideas during making process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Critically evaluate finished product</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201490" y="4387452"/>
            <a:ext cx="4029899" cy="26463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Knowledge</a:t>
            </a:r>
          </a:p>
          <a:p>
            <a:pPr marL="171450" indent="-1714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Know that ‘flavour’ is how a food or drink tastes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Know that many countries have ‘national dishes’ which are recipes associated with that country</a:t>
            </a:r>
          </a:p>
          <a:p>
            <a:pPr marL="171450" indent="-1714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Know that ‘processed food’ means food that has been put through multiple changes in a factory</a:t>
            </a:r>
          </a:p>
          <a:p>
            <a:pPr marL="171450" indent="-1714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Understand that it is important to wash fruit and vegetables before eating to remove any dirt and insecticides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what happens to a certain food before it appears on the supermarket shelf (Farm to Fork)</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53FCE589-73B5-4161-9A4D-25B32BE02A8F}"/>
              </a:ext>
            </a:extLst>
          </p:cNvPr>
          <p:cNvSpPr/>
          <p:nvPr/>
        </p:nvSpPr>
        <p:spPr>
          <a:xfrm>
            <a:off x="237250" y="7170821"/>
            <a:ext cx="4029899" cy="223126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equipment safely and hygienically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Identify and describe healthy benefits of different food groups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Explore and evaluate a range of existing products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ingredients for flavour and nutritional values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Evaluate critically both the appearance and function against the original specifications</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BC650875-0A36-4CAE-B4FD-7EA5DA77C7F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02298" y="7285892"/>
            <a:ext cx="670476" cy="484412"/>
          </a:xfrm>
          <a:prstGeom prst="rect">
            <a:avLst/>
          </a:prstGeom>
        </p:spPr>
      </p:pic>
      <p:sp>
        <p:nvSpPr>
          <p:cNvPr id="17" name="Rounded Rectangle 48">
            <a:extLst>
              <a:ext uri="{FF2B5EF4-FFF2-40B4-BE49-F238E27FC236}">
                <a16:creationId xmlns:a16="http://schemas.microsoft.com/office/drawing/2014/main" id="{C8126E03-8357-43B9-BEF5-0AC1643A8D73}"/>
              </a:ext>
            </a:extLst>
          </p:cNvPr>
          <p:cNvSpPr/>
          <p:nvPr/>
        </p:nvSpPr>
        <p:spPr>
          <a:xfrm>
            <a:off x="8594476" y="8534398"/>
            <a:ext cx="4080000" cy="8901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Year group planning on network</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21EAD405-1E3B-4594-B2DA-F7AFEC8F00EC}"/>
              </a:ext>
            </a:extLst>
          </p:cNvPr>
          <p:cNvPicPr>
            <a:picLocks noChangeAspect="1"/>
          </p:cNvPicPr>
          <p:nvPr/>
        </p:nvPicPr>
        <p:blipFill>
          <a:blip r:embed="rId6"/>
          <a:stretch>
            <a:fillRect/>
          </a:stretch>
        </p:blipFill>
        <p:spPr>
          <a:xfrm>
            <a:off x="8587118" y="5521117"/>
            <a:ext cx="4019119" cy="2755375"/>
          </a:xfrm>
          <a:prstGeom prst="rect">
            <a:avLst/>
          </a:prstGeom>
        </p:spPr>
      </p:pic>
    </p:spTree>
    <p:extLst>
      <p:ext uri="{BB962C8B-B14F-4D97-AF65-F5344CB8AC3E}">
        <p14:creationId xmlns:p14="http://schemas.microsoft.com/office/powerpoint/2010/main" val="3666683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17728" y="1385836"/>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Textiles</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894350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10301796"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Year 1 Textiles: To design and sew a pattern for a greeting card</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5598695"/>
            <a:ext cx="4010205" cy="377994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2875" y="1066801"/>
            <a:ext cx="4029899" cy="30245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285750" indent="-285750">
              <a:spcAft>
                <a:spcPts val="600"/>
              </a:spcAft>
              <a:buFont typeface="Arial" panose="020B0604020202020204" pitchFamily="34" charset="0"/>
              <a:buChar char="•"/>
            </a:pPr>
            <a:r>
              <a:rPr lang="en-GB" sz="1400" dirty="0">
                <a:solidFill>
                  <a:srgbClr val="FF0000"/>
                </a:solidFill>
                <a:latin typeface="Sassoon Penpals Joined" panose="02000400000000000000" pitchFamily="50" charset="0"/>
                <a:ea typeface="Calibri" panose="020F0502020204030204" pitchFamily="34" charset="0"/>
                <a:cs typeface="BPreplay"/>
              </a:rPr>
              <a:t>With support, begin to thread a needle independently</a:t>
            </a:r>
            <a:endParaRPr lang="en-GB" sz="2400" dirty="0">
              <a:solidFill>
                <a:srgbClr val="FF0000"/>
              </a:solidFill>
              <a:latin typeface="Sassoon Penpals Joined" panose="02000400000000000000" pitchFamily="50" charset="0"/>
              <a:ea typeface="Calibri" panose="020F0502020204030204" pitchFamily="34" charset="0"/>
              <a:cs typeface="BPreplay"/>
            </a:endParaRPr>
          </a:p>
          <a:p>
            <a:pPr marL="285750" indent="-285750">
              <a:spcAft>
                <a:spcPts val="600"/>
              </a:spcAft>
              <a:buFont typeface="Arial" panose="020B0604020202020204" pitchFamily="34" charset="0"/>
              <a:buChar char="•"/>
            </a:pPr>
            <a:r>
              <a:rPr lang="en-GB" sz="1400" dirty="0">
                <a:solidFill>
                  <a:srgbClr val="000000"/>
                </a:solidFill>
                <a:latin typeface="Sassoon Penpals Joined" panose="02000400000000000000" pitchFamily="50" charset="0"/>
                <a:ea typeface="Calibri" panose="020F0502020204030204" pitchFamily="34" charset="0"/>
                <a:cs typeface="BPreplay"/>
              </a:rPr>
              <a:t>With support, tie a knot or overstitch to secure thread</a:t>
            </a:r>
            <a:endParaRPr lang="en-GB" sz="2400" dirty="0">
              <a:solidFill>
                <a:srgbClr val="000000"/>
              </a:solidFill>
              <a:latin typeface="Sassoon Penpals Joined" panose="02000400000000000000" pitchFamily="50" charset="0"/>
              <a:ea typeface="Calibri" panose="020F0502020204030204" pitchFamily="34" charset="0"/>
              <a:cs typeface="BPreplay"/>
            </a:endParaRPr>
          </a:p>
          <a:p>
            <a:pPr marL="285750" indent="-285750">
              <a:spcAft>
                <a:spcPts val="600"/>
              </a:spcAft>
              <a:buFont typeface="Arial" panose="020B0604020202020204" pitchFamily="34" charset="0"/>
              <a:buChar char="•"/>
            </a:pPr>
            <a:r>
              <a:rPr lang="en-GB" sz="1400" dirty="0">
                <a:solidFill>
                  <a:srgbClr val="FF0000"/>
                </a:solidFill>
                <a:latin typeface="Sassoon Penpals Joined" panose="02000400000000000000" pitchFamily="50" charset="0"/>
                <a:ea typeface="Calibri" panose="020F0502020204030204" pitchFamily="34" charset="0"/>
                <a:cs typeface="BPreplay"/>
              </a:rPr>
              <a:t>Can use a running stitch in </a:t>
            </a:r>
            <a:r>
              <a:rPr lang="en-GB" sz="1400" dirty="0" err="1">
                <a:solidFill>
                  <a:srgbClr val="FF0000"/>
                </a:solidFill>
                <a:latin typeface="Sassoon Penpals Joined" panose="02000400000000000000" pitchFamily="50" charset="0"/>
                <a:ea typeface="Calibri" panose="020F0502020204030204" pitchFamily="34" charset="0"/>
                <a:cs typeface="BPreplay"/>
              </a:rPr>
              <a:t>binca</a:t>
            </a:r>
            <a:endParaRPr lang="en-GB" sz="2400" dirty="0">
              <a:solidFill>
                <a:srgbClr val="FF0000"/>
              </a:solidFill>
              <a:latin typeface="Sassoon Penpals Joined" panose="02000400000000000000" pitchFamily="50" charset="0"/>
              <a:ea typeface="Calibri" panose="020F0502020204030204" pitchFamily="34" charset="0"/>
              <a:cs typeface="BPreplay"/>
            </a:endParaRPr>
          </a:p>
          <a:p>
            <a:pPr marL="285750" indent="-285750">
              <a:spcAft>
                <a:spcPts val="600"/>
              </a:spcAft>
              <a:buFont typeface="Arial" panose="020B0604020202020204" pitchFamily="34" charset="0"/>
              <a:buChar char="•"/>
            </a:pPr>
            <a:r>
              <a:rPr lang="en-GB" sz="1400" dirty="0">
                <a:solidFill>
                  <a:srgbClr val="000000"/>
                </a:solidFill>
                <a:latin typeface="Sassoon Penpals Joined" panose="02000400000000000000" pitchFamily="50" charset="0"/>
                <a:ea typeface="Calibri" panose="020F0502020204030204" pitchFamily="34" charset="0"/>
                <a:cs typeface="BPreplay"/>
              </a:rPr>
              <a:t>With support, can start to use a </a:t>
            </a:r>
          </a:p>
          <a:p>
            <a:pPr>
              <a:spcAft>
                <a:spcPts val="600"/>
              </a:spcAft>
            </a:pPr>
            <a:r>
              <a:rPr lang="en-GB" sz="1400" dirty="0">
                <a:solidFill>
                  <a:srgbClr val="000000"/>
                </a:solidFill>
                <a:latin typeface="Sassoon Penpals Joined" panose="02000400000000000000" pitchFamily="50" charset="0"/>
                <a:ea typeface="Calibri" panose="020F0502020204030204" pitchFamily="34" charset="0"/>
                <a:cs typeface="BPreplay"/>
              </a:rPr>
              <a:t>backstitch in </a:t>
            </a:r>
            <a:r>
              <a:rPr lang="en-GB" sz="1400" dirty="0" err="1">
                <a:solidFill>
                  <a:srgbClr val="000000"/>
                </a:solidFill>
                <a:latin typeface="Sassoon Penpals Joined" panose="02000400000000000000" pitchFamily="50" charset="0"/>
                <a:ea typeface="Calibri" panose="020F0502020204030204" pitchFamily="34" charset="0"/>
                <a:cs typeface="BPreplay"/>
              </a:rPr>
              <a:t>binca</a:t>
            </a:r>
            <a:endParaRPr lang="en-GB" sz="2400" dirty="0">
              <a:solidFill>
                <a:srgbClr val="000000"/>
              </a:solidFill>
              <a:latin typeface="Sassoon Penpals Joined" panose="02000400000000000000" pitchFamily="50" charset="0"/>
              <a:ea typeface="Calibri" panose="020F0502020204030204" pitchFamily="34" charset="0"/>
              <a:cs typeface="BPreplay"/>
            </a:endParaRPr>
          </a:p>
          <a:p>
            <a:pPr marL="285750" indent="-285750">
              <a:spcAft>
                <a:spcPts val="600"/>
              </a:spcAft>
              <a:buFont typeface="Arial" panose="020B0604020202020204" pitchFamily="34" charset="0"/>
              <a:buChar char="•"/>
            </a:pPr>
            <a:r>
              <a:rPr lang="en-GB" sz="1400" dirty="0">
                <a:solidFill>
                  <a:srgbClr val="000000"/>
                </a:solidFill>
                <a:latin typeface="Sassoon Penpals Joined" panose="02000400000000000000" pitchFamily="50" charset="0"/>
                <a:ea typeface="Calibri" panose="020F0502020204030204" pitchFamily="34" charset="0"/>
                <a:cs typeface="BPreplay"/>
              </a:rPr>
              <a:t>Can loop thread back through to </a:t>
            </a:r>
          </a:p>
          <a:p>
            <a:pPr>
              <a:spcAft>
                <a:spcPts val="600"/>
              </a:spcAft>
            </a:pPr>
            <a:r>
              <a:rPr lang="en-GB" sz="1400" dirty="0">
                <a:solidFill>
                  <a:srgbClr val="000000"/>
                </a:solidFill>
                <a:latin typeface="Sassoon Penpals Joined" panose="02000400000000000000" pitchFamily="50" charset="0"/>
                <a:ea typeface="Calibri" panose="020F0502020204030204" pitchFamily="34" charset="0"/>
                <a:cs typeface="BPreplay"/>
              </a:rPr>
              <a:t>end stitching</a:t>
            </a:r>
            <a:endParaRPr lang="en-GB" sz="2400" dirty="0">
              <a:solidFill>
                <a:srgbClr val="000000"/>
              </a:solidFill>
              <a:latin typeface="Sassoon Penpals Joined" panose="02000400000000000000" pitchFamily="50" charset="0"/>
              <a:ea typeface="Calibri" panose="020F0502020204030204" pitchFamily="34" charset="0"/>
              <a:cs typeface="BPreplay"/>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43961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600"/>
              </a:spcAft>
            </a:pPr>
            <a:r>
              <a:rPr lang="en-GB" sz="1400" b="1" dirty="0">
                <a:solidFill>
                  <a:schemeClr val="tx1"/>
                </a:solidFill>
                <a:latin typeface="Sassoon Penpals" panose="02000400000000000000" pitchFamily="50" charset="0"/>
              </a:rPr>
              <a:t>Design – developing ideas and planning:</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Make clear, labelled drawings of the card motif</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Design a card for a purpose</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Make:</a:t>
            </a:r>
          </a:p>
          <a:p>
            <a:pPr marL="171450" indent="-1714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Practise</a:t>
            </a:r>
            <a:r>
              <a:rPr lang="en-US" sz="1400" dirty="0">
                <a:solidFill>
                  <a:schemeClr val="tx1"/>
                </a:solidFill>
                <a:latin typeface="Sassoon Penpals" panose="02000400000000000000" pitchFamily="50" charset="0"/>
              </a:rPr>
              <a:t> basic sewing techniques </a:t>
            </a:r>
            <a:r>
              <a:rPr lang="en-US" sz="1400" dirty="0" err="1">
                <a:solidFill>
                  <a:schemeClr val="tx1"/>
                </a:solidFill>
                <a:latin typeface="Sassoon Penpals" panose="02000400000000000000" pitchFamily="50" charset="0"/>
              </a:rPr>
              <a:t>eg</a:t>
            </a:r>
            <a:r>
              <a:rPr lang="en-US" sz="1400" dirty="0">
                <a:solidFill>
                  <a:schemeClr val="tx1"/>
                </a:solidFill>
                <a:latin typeface="Sassoon Penpals" panose="02000400000000000000" pitchFamily="50" charset="0"/>
              </a:rPr>
              <a:t> starting, ending, running stitch</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Count and use stitches to create motif</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Use different </a:t>
            </a:r>
            <a:r>
              <a:rPr lang="en-US" sz="1400" dirty="0" err="1">
                <a:solidFill>
                  <a:schemeClr val="tx1"/>
                </a:solidFill>
                <a:latin typeface="Sassoon Penpals" panose="02000400000000000000" pitchFamily="50" charset="0"/>
              </a:rPr>
              <a:t>colour</a:t>
            </a:r>
            <a:r>
              <a:rPr lang="en-US" sz="1400" dirty="0">
                <a:solidFill>
                  <a:schemeClr val="tx1"/>
                </a:solidFill>
                <a:latin typeface="Sassoon Penpals" panose="02000400000000000000" pitchFamily="50" charset="0"/>
              </a:rPr>
              <a:t> thread for effect</a:t>
            </a:r>
          </a:p>
          <a:p>
            <a:pPr>
              <a:spcAft>
                <a:spcPts val="600"/>
              </a:spcAft>
            </a:pPr>
            <a:r>
              <a:rPr lang="en-US" sz="1400" b="1" dirty="0">
                <a:solidFill>
                  <a:schemeClr val="tx1"/>
                </a:solidFill>
                <a:latin typeface="Sassoon Penpals" panose="02000400000000000000" pitchFamily="50" charset="0"/>
              </a:rPr>
              <a:t>Evaluate:</a:t>
            </a:r>
            <a:endParaRPr lang="en-US"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Evaluate against the design criteria. </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Evaluate </a:t>
            </a:r>
            <a:r>
              <a:rPr lang="en-GB" sz="1400" dirty="0">
                <a:solidFill>
                  <a:schemeClr val="tx1"/>
                </a:solidFill>
                <a:latin typeface="Sassoon Penpals" panose="02000400000000000000" pitchFamily="50" charset="0"/>
              </a:rPr>
              <a:t>quality of finished card</a:t>
            </a: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42874" y="4237893"/>
            <a:ext cx="4029899" cy="245012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Recognize and name different types of textiles/fabric e.g., felt, velvet, cotton.</a:t>
            </a:r>
          </a:p>
          <a:p>
            <a:pPr marL="171450" indent="-171450">
              <a:spcAft>
                <a:spcPts val="600"/>
              </a:spcAft>
              <a:buFont typeface="Arial" panose="020B0604020202020204" pitchFamily="34" charset="0"/>
              <a:buChar char="•"/>
            </a:pPr>
            <a:r>
              <a:rPr lang="en-US" sz="1400" dirty="0">
                <a:solidFill>
                  <a:srgbClr val="FF0000"/>
                </a:solidFill>
                <a:latin typeface="Sassoon Penpals" panose="02000400000000000000" pitchFamily="50" charset="0"/>
              </a:rPr>
              <a:t>Can name a needle, stitch, thread, </a:t>
            </a:r>
            <a:r>
              <a:rPr lang="en-US" sz="1400" dirty="0" err="1">
                <a:solidFill>
                  <a:srgbClr val="FF0000"/>
                </a:solidFill>
                <a:latin typeface="Sassoon Penpals" panose="02000400000000000000" pitchFamily="50" charset="0"/>
              </a:rPr>
              <a:t>binca</a:t>
            </a:r>
            <a:endParaRPr lang="en-US" sz="1400" dirty="0">
              <a:solidFill>
                <a:srgbClr val="FF0000"/>
              </a:solidFill>
              <a:latin typeface="Sassoon Penpals" panose="02000400000000000000" pitchFamily="50" charset="0"/>
            </a:endParaRPr>
          </a:p>
          <a:p>
            <a:pPr marL="171450" indent="-171450">
              <a:spcAft>
                <a:spcPts val="600"/>
              </a:spcAft>
              <a:buFont typeface="Arial" panose="020B0604020202020204" pitchFamily="34" charset="0"/>
              <a:buChar char="•"/>
            </a:pPr>
            <a:r>
              <a:rPr lang="en-US" sz="1400" dirty="0">
                <a:solidFill>
                  <a:srgbClr val="FF0000"/>
                </a:solidFill>
                <a:latin typeface="Sassoon Penpals" panose="02000400000000000000" pitchFamily="50" charset="0"/>
              </a:rPr>
              <a:t>Knows what a running stitch is. </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Understand:  strong, quality, features, strengthen, position, to, towards </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pic>
        <p:nvPicPr>
          <p:cNvPr id="7" name="Picture 6"/>
          <p:cNvPicPr>
            <a:picLocks noChangeAspect="1"/>
          </p:cNvPicPr>
          <p:nvPr/>
        </p:nvPicPr>
        <p:blipFill>
          <a:blip r:embed="rId5"/>
          <a:stretch>
            <a:fillRect/>
          </a:stretch>
        </p:blipFill>
        <p:spPr>
          <a:xfrm>
            <a:off x="2630591" y="2471134"/>
            <a:ext cx="1400145" cy="1486497"/>
          </a:xfrm>
          <a:prstGeom prst="rect">
            <a:avLst/>
          </a:prstGeom>
        </p:spPr>
      </p:pic>
      <p:sp>
        <p:nvSpPr>
          <p:cNvPr id="15" name="Rounded Rectangle 48">
            <a:extLst>
              <a:ext uri="{FF2B5EF4-FFF2-40B4-BE49-F238E27FC236}">
                <a16:creationId xmlns:a16="http://schemas.microsoft.com/office/drawing/2014/main" id="{093FC45E-D58B-4298-90D1-75A1E6F66AE4}"/>
              </a:ext>
            </a:extLst>
          </p:cNvPr>
          <p:cNvSpPr/>
          <p:nvPr/>
        </p:nvSpPr>
        <p:spPr>
          <a:xfrm>
            <a:off x="150194" y="6834554"/>
            <a:ext cx="4029899" cy="254408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171450" indent="-171450">
              <a:spcAft>
                <a:spcPts val="600"/>
              </a:spcAft>
              <a:buFont typeface="Arial" panose="020B0604020202020204" pitchFamily="34" charset="0"/>
              <a:buChar char="•"/>
            </a:pPr>
            <a:r>
              <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rPr>
              <a:t>To talk about what materials they are going to use when making / building / constructing</a:t>
            </a:r>
            <a:r>
              <a:rPr lang="en-US" sz="1400" dirty="0">
                <a:solidFill>
                  <a:schemeClr val="tx1"/>
                </a:solidFill>
                <a:latin typeface="Sassoon Penpals Joined" panose="02000400000000000000" pitchFamily="50" charset="0"/>
              </a:rPr>
              <a:t> </a:t>
            </a:r>
          </a:p>
          <a:p>
            <a:pPr marL="171450" indent="-171450">
              <a:spcAft>
                <a:spcPts val="600"/>
              </a:spcAft>
              <a:buFont typeface="Arial" panose="020B0604020202020204" pitchFamily="34" charset="0"/>
              <a:buChar char="•"/>
            </a:pPr>
            <a:r>
              <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rPr>
              <a:t>To join materials together when making / building / constructing</a:t>
            </a:r>
          </a:p>
          <a:p>
            <a:pPr marL="171450" indent="-171450">
              <a:spcAft>
                <a:spcPts val="600"/>
              </a:spcAft>
              <a:buFont typeface="Arial" panose="020B0604020202020204" pitchFamily="34" charset="0"/>
              <a:buChar char="•"/>
            </a:pPr>
            <a:r>
              <a:rPr lang="en-GB" sz="1400" dirty="0">
                <a:solidFill>
                  <a:schemeClr val="tx1"/>
                </a:solidFill>
                <a:effectLst/>
                <a:latin typeface="Sassoon Penpals Joined" panose="02000400000000000000" pitchFamily="50" charset="0"/>
                <a:ea typeface="Times New Roman" panose="02020603050405020304" pitchFamily="18" charset="0"/>
              </a:rPr>
              <a:t>To build / construct structures from a range of materials to a design brief that they have created or been given.</a:t>
            </a:r>
          </a:p>
          <a:p>
            <a:pPr marL="171450" indent="-171450">
              <a:spcAft>
                <a:spcPts val="600"/>
              </a:spcAft>
              <a:buFont typeface="Arial" panose="020B0604020202020204" pitchFamily="34" charset="0"/>
              <a:buChar char="•"/>
            </a:pPr>
            <a:r>
              <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rPr>
              <a:t>To know that tape and glue can join materials together and can make structures stronger. </a:t>
            </a:r>
            <a:endParaRPr lang="en-GB" sz="1400" dirty="0">
              <a:solidFill>
                <a:schemeClr val="tx1"/>
              </a:solidFill>
              <a:latin typeface="Sassoon Penpals Joined" panose="02000400000000000000" pitchFamily="50" charset="0"/>
            </a:endParaRPr>
          </a:p>
          <a:p>
            <a:pPr>
              <a:spcAft>
                <a:spcPts val="600"/>
              </a:spcAft>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DA9D4B13-56C0-4E50-8E7B-62A9A9D644E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30664" y="6916616"/>
            <a:ext cx="619502" cy="447584"/>
          </a:xfrm>
          <a:prstGeom prst="rect">
            <a:avLst/>
          </a:prstGeom>
        </p:spPr>
      </p:pic>
      <p:sp>
        <p:nvSpPr>
          <p:cNvPr id="17" name="Rounded Rectangle 48">
            <a:extLst>
              <a:ext uri="{FF2B5EF4-FFF2-40B4-BE49-F238E27FC236}">
                <a16:creationId xmlns:a16="http://schemas.microsoft.com/office/drawing/2014/main" id="{A6A60A56-27C6-48E9-8D57-A44A6CBA84D9}"/>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endParaRPr lang="en-GB" sz="1400" dirty="0">
              <a:solidFill>
                <a:schemeClr val="tx1"/>
              </a:solidFill>
              <a:latin typeface="Sassoon Penpals" panose="02000400000000000000" pitchFamily="50" charset="0"/>
            </a:endParaRPr>
          </a:p>
        </p:txBody>
      </p:sp>
      <p:sp>
        <p:nvSpPr>
          <p:cNvPr id="20" name="Rounded Rectangle 48">
            <a:extLst>
              <a:ext uri="{FF2B5EF4-FFF2-40B4-BE49-F238E27FC236}">
                <a16:creationId xmlns:a16="http://schemas.microsoft.com/office/drawing/2014/main" id="{C20C43DA-0B1B-413E-9682-D2C21CFFEB53}"/>
              </a:ext>
            </a:extLst>
          </p:cNvPr>
          <p:cNvSpPr/>
          <p:nvPr/>
        </p:nvSpPr>
        <p:spPr>
          <a:xfrm>
            <a:off x="8587119" y="1066800"/>
            <a:ext cx="4029898" cy="43961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Chop fruit and vegetables safely</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Name common fruits and vegetables and sort into fruit or vegetable</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Describe appearance, smell and taste</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Design a motif</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Stitch a pattern using a running stitch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a product that moves using construction kits with wheels and axles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the importance of making sure the axles run freely within the holders.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Cut and join materials and components correctly</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8722AB36-070A-44EF-93C2-561C0CDC50A1}"/>
              </a:ext>
            </a:extLst>
          </p:cNvPr>
          <p:cNvPicPr>
            <a:picLocks noChangeAspect="1"/>
          </p:cNvPicPr>
          <p:nvPr/>
        </p:nvPicPr>
        <p:blipFill>
          <a:blip r:embed="rId7"/>
          <a:stretch>
            <a:fillRect/>
          </a:stretch>
        </p:blipFill>
        <p:spPr>
          <a:xfrm>
            <a:off x="8587118" y="5625980"/>
            <a:ext cx="4054259" cy="2779466"/>
          </a:xfrm>
          <a:prstGeom prst="rect">
            <a:avLst/>
          </a:prstGeom>
        </p:spPr>
      </p:pic>
    </p:spTree>
    <p:extLst>
      <p:ext uri="{BB962C8B-B14F-4D97-AF65-F5344CB8AC3E}">
        <p14:creationId xmlns:p14="http://schemas.microsoft.com/office/powerpoint/2010/main" val="3977627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80206"/>
            <a:ext cx="9492904"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Year 2 Textiles: To design a Christmas tree decoration to display on a Christmas tree at St Mary’s Church</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7501" y="7138737"/>
            <a:ext cx="4010205" cy="215784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2875" y="1066801"/>
            <a:ext cx="4029899" cy="41030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With increasing independence, thread a needle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Stitch two pieces of fabric using a overstitch.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from and use a range of tools and equipment to perform practical tasks such as marking out, cutting, joining and finishing.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from and use textiles according to their characteristics.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how to join fabrics using different techniques e.g., running stitch, glue, over stitch, stapling.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Explore and attach different finishing techniques e.g. using painting, fabric crayons, stitching, sequins, buttons and ribbons.</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2"/>
            <a:ext cx="4029898" cy="58849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300"/>
              </a:spcAft>
            </a:pPr>
            <a:r>
              <a:rPr lang="en-GB" sz="1400" b="1" dirty="0">
                <a:solidFill>
                  <a:schemeClr val="tx1"/>
                </a:solidFill>
                <a:latin typeface="Sassoon Penpals" panose="02000400000000000000" pitchFamily="50" charset="0"/>
              </a:rPr>
              <a:t>Design – developing ideas and planning:</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Investigate and evaluate a range of existing textile tree decorations</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Explore and compare e.g. fabrics, joining techniques, finishing techniques </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Design a fabric tree decoration to hang on a Christmas tree</a:t>
            </a:r>
          </a:p>
          <a:p>
            <a:pPr>
              <a:spcAft>
                <a:spcPts val="300"/>
              </a:spcAft>
            </a:pPr>
            <a:endParaRPr lang="en-US" sz="1400" dirty="0">
              <a:solidFill>
                <a:schemeClr val="tx1"/>
              </a:solidFill>
              <a:latin typeface="Sassoon Penpals" panose="02000400000000000000" pitchFamily="50" charset="0"/>
            </a:endParaRPr>
          </a:p>
          <a:p>
            <a:pPr>
              <a:spcAft>
                <a:spcPts val="300"/>
              </a:spcAft>
            </a:pPr>
            <a:r>
              <a:rPr lang="en-US" sz="1400" b="1" dirty="0">
                <a:solidFill>
                  <a:schemeClr val="tx1"/>
                </a:solidFill>
                <a:latin typeface="Sassoon Penpals" panose="02000400000000000000" pitchFamily="50" charset="0"/>
              </a:rPr>
              <a:t>Make</a:t>
            </a:r>
          </a:p>
          <a:p>
            <a:pPr>
              <a:spcAft>
                <a:spcPts val="300"/>
              </a:spcAft>
            </a:pPr>
            <a:r>
              <a:rPr lang="en-US" sz="1400" dirty="0">
                <a:solidFill>
                  <a:schemeClr val="tx1"/>
                </a:solidFill>
                <a:latin typeface="Sassoon Penpals" panose="02000400000000000000" pitchFamily="50" charset="0"/>
              </a:rPr>
              <a:t>• Select from and use textiles according to their characteristics.</a:t>
            </a:r>
          </a:p>
          <a:p>
            <a:pPr>
              <a:spcAft>
                <a:spcPts val="300"/>
              </a:spcAft>
            </a:pPr>
            <a:r>
              <a:rPr lang="en-US" sz="1400" b="1" dirty="0">
                <a:solidFill>
                  <a:schemeClr val="tx1"/>
                </a:solidFill>
                <a:latin typeface="Sassoon Penpals" panose="02000400000000000000" pitchFamily="50" charset="0"/>
              </a:rPr>
              <a:t>• s</a:t>
            </a:r>
            <a:r>
              <a:rPr lang="en-US" sz="1400" dirty="0">
                <a:solidFill>
                  <a:schemeClr val="tx1"/>
                </a:solidFill>
                <a:latin typeface="Sassoon Penpals" panose="02000400000000000000" pitchFamily="50" charset="0"/>
              </a:rPr>
              <a:t>elect from and use a range of tools and equipment to perform practical tasks such as marking out, cutting, joining and finishing.</a:t>
            </a:r>
          </a:p>
          <a:p>
            <a:pPr>
              <a:spcAft>
                <a:spcPts val="300"/>
              </a:spcAft>
            </a:pPr>
            <a:r>
              <a:rPr lang="en-US" sz="1400" dirty="0">
                <a:solidFill>
                  <a:schemeClr val="tx1"/>
                </a:solidFill>
                <a:latin typeface="Sassoon Penpals" panose="02000400000000000000" pitchFamily="50" charset="0"/>
              </a:rPr>
              <a:t>• use neat, even running stitch to join</a:t>
            </a:r>
          </a:p>
          <a:p>
            <a:pPr>
              <a:spcAft>
                <a:spcPts val="300"/>
              </a:spcAft>
            </a:pPr>
            <a:r>
              <a:rPr lang="en-US" sz="1400" dirty="0">
                <a:solidFill>
                  <a:schemeClr val="tx1"/>
                </a:solidFill>
                <a:latin typeface="Sassoon Penpals" panose="02000400000000000000" pitchFamily="50" charset="0"/>
              </a:rPr>
              <a:t>• use stuffing to add 3D shape, before finishing stitching</a:t>
            </a:r>
          </a:p>
          <a:p>
            <a:pPr>
              <a:spcAft>
                <a:spcPts val="300"/>
              </a:spcAft>
            </a:pPr>
            <a:r>
              <a:rPr lang="en-US" sz="1400" dirty="0">
                <a:solidFill>
                  <a:schemeClr val="tx1"/>
                </a:solidFill>
                <a:latin typeface="Sassoon Penpals" panose="02000400000000000000" pitchFamily="50" charset="0"/>
              </a:rPr>
              <a:t>• select and add finishing techniques and ribbon to hang</a:t>
            </a:r>
          </a:p>
          <a:p>
            <a:pPr>
              <a:spcAft>
                <a:spcPts val="300"/>
              </a:spcAft>
            </a:pPr>
            <a:endParaRPr lang="en-US" sz="1400" dirty="0">
              <a:solidFill>
                <a:schemeClr val="tx1"/>
              </a:solidFill>
              <a:latin typeface="Sassoon Penpals" panose="02000400000000000000" pitchFamily="50" charset="0"/>
            </a:endParaRPr>
          </a:p>
          <a:p>
            <a:pPr>
              <a:spcAft>
                <a:spcPts val="300"/>
              </a:spcAft>
            </a:pPr>
            <a:r>
              <a:rPr lang="en-US" sz="1400" b="1" dirty="0">
                <a:solidFill>
                  <a:schemeClr val="tx1"/>
                </a:solidFill>
                <a:latin typeface="Sassoon Penpals" panose="02000400000000000000" pitchFamily="50" charset="0"/>
              </a:rPr>
              <a:t>Evaluate:</a:t>
            </a:r>
            <a:endParaRPr lang="en-US" sz="1400" dirty="0">
              <a:solidFill>
                <a:schemeClr val="tx1"/>
              </a:solidFill>
              <a:latin typeface="Sassoon Penpals" panose="02000400000000000000" pitchFamily="50" charset="0"/>
            </a:endParaRP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Evaluate their ideas throughout and their final products against original design criteria</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Suggest how their product could be improved</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3015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Slice safely using bridge and claw grip</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an appealing looking food which meets design brief</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taste, texture and smell</a:t>
            </a:r>
          </a:p>
          <a:p>
            <a:pPr marL="171450" indent="-1714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Select, mark out, cut and join fabric pieces.</a:t>
            </a:r>
          </a:p>
          <a:p>
            <a:pPr marL="171450" indent="-1714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Cut neatly and use neat, even running stitch</a:t>
            </a:r>
          </a:p>
          <a:p>
            <a:pPr marL="171450" indent="-1714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Add finishing features</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Communicate their ideas through talking and drawing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Assemble with increasing independence </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Evaluate finished product and suggest improvements</a:t>
            </a:r>
          </a:p>
        </p:txBody>
      </p:sp>
      <p:sp>
        <p:nvSpPr>
          <p:cNvPr id="18" name="Rounded Rectangle 48">
            <a:extLst>
              <a:ext uri="{FF2B5EF4-FFF2-40B4-BE49-F238E27FC236}">
                <a16:creationId xmlns:a16="http://schemas.microsoft.com/office/drawing/2014/main" id="{07876F9E-6C8A-49D2-8CF0-8D4540C9D6B1}"/>
              </a:ext>
            </a:extLst>
          </p:cNvPr>
          <p:cNvSpPr/>
          <p:nvPr/>
        </p:nvSpPr>
        <p:spPr>
          <a:xfrm>
            <a:off x="122528" y="5317031"/>
            <a:ext cx="4029899" cy="206204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a:spcAft>
                <a:spcPts val="600"/>
              </a:spcAft>
            </a:pPr>
            <a:r>
              <a:rPr lang="en-US" sz="1400" dirty="0">
                <a:solidFill>
                  <a:schemeClr val="tx1"/>
                </a:solidFill>
                <a:latin typeface="Sassoon Penpals" panose="02000400000000000000" pitchFamily="50" charset="0"/>
              </a:rPr>
              <a:t>• Know the skills needed for threading a needle</a:t>
            </a:r>
          </a:p>
          <a:p>
            <a:pPr>
              <a:spcAft>
                <a:spcPts val="600"/>
              </a:spcAft>
            </a:pPr>
            <a:r>
              <a:rPr lang="en-US" sz="1400" dirty="0">
                <a:solidFill>
                  <a:schemeClr val="tx1"/>
                </a:solidFill>
                <a:latin typeface="Sassoon Penpals" panose="02000400000000000000" pitchFamily="50" charset="0"/>
              </a:rPr>
              <a:t>• Knows what a overstitch is. </a:t>
            </a:r>
          </a:p>
          <a:p>
            <a:pPr>
              <a:spcAft>
                <a:spcPts val="600"/>
              </a:spcAft>
            </a:pP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Know that some joining techniques are stronger/weaker than others</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4843D72F-E9A8-44C1-843B-54121ACA81A6}"/>
              </a:ext>
            </a:extLst>
          </p:cNvPr>
          <p:cNvSpPr/>
          <p:nvPr/>
        </p:nvSpPr>
        <p:spPr>
          <a:xfrm>
            <a:off x="142875" y="7546429"/>
            <a:ext cx="4029899" cy="175014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Design a motif</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Stitch a pattern using a running stitch</a:t>
            </a: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1E9B2DC2-7092-4C4F-83D5-440E514248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0445" y="7726786"/>
            <a:ext cx="670476" cy="484412"/>
          </a:xfrm>
          <a:prstGeom prst="rect">
            <a:avLst/>
          </a:prstGeom>
        </p:spPr>
      </p:pic>
      <p:sp>
        <p:nvSpPr>
          <p:cNvPr id="17" name="Rounded Rectangle 48">
            <a:extLst>
              <a:ext uri="{FF2B5EF4-FFF2-40B4-BE49-F238E27FC236}">
                <a16:creationId xmlns:a16="http://schemas.microsoft.com/office/drawing/2014/main" id="{E8FDEC49-27A3-43A2-B571-257D381D6C18}"/>
              </a:ext>
            </a:extLst>
          </p:cNvPr>
          <p:cNvSpPr/>
          <p:nvPr/>
        </p:nvSpPr>
        <p:spPr>
          <a:xfrm>
            <a:off x="8594476" y="8534399"/>
            <a:ext cx="4080000" cy="8901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4BFAEC5F-DDEE-4526-8628-28889A52BB07}"/>
              </a:ext>
            </a:extLst>
          </p:cNvPr>
          <p:cNvPicPr>
            <a:picLocks noChangeAspect="1"/>
          </p:cNvPicPr>
          <p:nvPr/>
        </p:nvPicPr>
        <p:blipFill>
          <a:blip r:embed="rId6"/>
          <a:stretch>
            <a:fillRect/>
          </a:stretch>
        </p:blipFill>
        <p:spPr>
          <a:xfrm>
            <a:off x="8587118" y="5520612"/>
            <a:ext cx="4054055" cy="2779326"/>
          </a:xfrm>
          <a:prstGeom prst="rect">
            <a:avLst/>
          </a:prstGeom>
        </p:spPr>
      </p:pic>
    </p:spTree>
    <p:extLst>
      <p:ext uri="{BB962C8B-B14F-4D97-AF65-F5344CB8AC3E}">
        <p14:creationId xmlns:p14="http://schemas.microsoft.com/office/powerpoint/2010/main" val="3618135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1027835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Textiles: To make a hand puppet to tell a story</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5545" y="7559356"/>
            <a:ext cx="4010205" cy="176049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2875" y="1066800"/>
            <a:ext cx="4029899" cy="3733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lvl="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Thread a needle independently. </a:t>
            </a:r>
          </a:p>
          <a:p>
            <a:pPr marL="171450" lvl="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a running stitch independently.</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Understand how to securely join two pieces of fabric together. </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Understand how simple 3-D textile products are made, using a template to create two identical shapes. </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Understand the need for patterns and seam allowances.</a:t>
            </a:r>
          </a:p>
          <a:p>
            <a:pPr marL="171450" lvl="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Apply decoration using beads, buttons, feathers etc. considering the aesthetics </a:t>
            </a: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63890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The Design Process</a:t>
            </a:r>
          </a:p>
          <a:p>
            <a:pPr>
              <a:spcAft>
                <a:spcPts val="200"/>
              </a:spcAft>
            </a:pPr>
            <a:r>
              <a:rPr lang="en-GB" sz="1400" b="1" dirty="0">
                <a:solidFill>
                  <a:schemeClr val="tx1"/>
                </a:solidFill>
                <a:latin typeface="Sassoon Penpals" panose="02000400000000000000" pitchFamily="50" charset="0"/>
              </a:rPr>
              <a:t>Design – developing ideas and planning:</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Investigate a range of textile products that have a selection of stitches, joins, fabrics, finishing techniques, fastenings and purposes, linked to the product they will design, make and evaluate. </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Disassemble appropriate textiles products to gain an understanding of 3-D shape, patterns and seam allowances, different fabrics</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Teach and practice running stitch</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Discuss the intended user, purpose and appeal of their product. Create a set of design criteria.</a:t>
            </a:r>
          </a:p>
          <a:p>
            <a:pPr>
              <a:spcAft>
                <a:spcPts val="200"/>
              </a:spcAft>
            </a:pPr>
            <a:r>
              <a:rPr lang="en-US" sz="1400" b="1" dirty="0">
                <a:solidFill>
                  <a:schemeClr val="tx1"/>
                </a:solidFill>
                <a:latin typeface="Sassoon Penpals" panose="02000400000000000000" pitchFamily="50" charset="0"/>
              </a:rPr>
              <a:t>Make</a:t>
            </a:r>
          </a:p>
          <a:p>
            <a:pPr>
              <a:spcAft>
                <a:spcPts val="200"/>
              </a:spcAft>
            </a:pPr>
            <a:r>
              <a:rPr lang="en-US" sz="1400" dirty="0">
                <a:solidFill>
                  <a:schemeClr val="tx1"/>
                </a:solidFill>
                <a:latin typeface="Sassoon Penpals" panose="02000400000000000000" pitchFamily="50" charset="0"/>
              </a:rPr>
              <a:t>• Select and use a range of appropriate tools with some accuracy e.g. cutting, joining and finishing.</a:t>
            </a:r>
          </a:p>
          <a:p>
            <a:pPr>
              <a:spcAft>
                <a:spcPts val="200"/>
              </a:spcAft>
            </a:pPr>
            <a:r>
              <a:rPr lang="en-US" sz="1400" dirty="0">
                <a:solidFill>
                  <a:schemeClr val="tx1"/>
                </a:solidFill>
                <a:latin typeface="Sassoon Penpals" panose="02000400000000000000" pitchFamily="50" charset="0"/>
              </a:rPr>
              <a:t>• Select stitches, fabrics and fastenings according to their functional characteristics e.g. strength, and aesthetic qualities e.g. pattern</a:t>
            </a:r>
          </a:p>
          <a:p>
            <a:pPr>
              <a:spcAft>
                <a:spcPts val="200"/>
              </a:spcAft>
            </a:pPr>
            <a:r>
              <a:rPr lang="en-US" sz="1400" dirty="0">
                <a:solidFill>
                  <a:schemeClr val="tx1"/>
                </a:solidFill>
                <a:latin typeface="Sassoon Penpals" panose="02000400000000000000" pitchFamily="50" charset="0"/>
              </a:rPr>
              <a:t>• use neat, even stitches to join</a:t>
            </a:r>
          </a:p>
          <a:p>
            <a:pPr>
              <a:spcAft>
                <a:spcPts val="200"/>
              </a:spcAft>
            </a:pPr>
            <a:r>
              <a:rPr lang="en-US" sz="1400" dirty="0">
                <a:solidFill>
                  <a:schemeClr val="tx1"/>
                </a:solidFill>
                <a:latin typeface="Sassoon Penpals" panose="02000400000000000000" pitchFamily="50" charset="0"/>
              </a:rPr>
              <a:t>• select and add finishing techniques e.g. sequins for eyes</a:t>
            </a:r>
          </a:p>
          <a:p>
            <a:pPr>
              <a:spcAft>
                <a:spcPts val="200"/>
              </a:spcAft>
            </a:pPr>
            <a:r>
              <a:rPr lang="en-US" sz="1400" b="1" dirty="0">
                <a:solidFill>
                  <a:schemeClr val="tx1"/>
                </a:solidFill>
                <a:latin typeface="Sassoon Penpals" panose="02000400000000000000" pitchFamily="50" charset="0"/>
              </a:rPr>
              <a:t>Evaluate:</a:t>
            </a:r>
            <a:endParaRPr lang="en-US" sz="1400" dirty="0">
              <a:solidFill>
                <a:schemeClr val="tx1"/>
              </a:solidFill>
              <a:latin typeface="Sassoon Penpals" panose="02000400000000000000" pitchFamily="50" charset="0"/>
            </a:endParaRPr>
          </a:p>
          <a:p>
            <a:pPr>
              <a:spcAft>
                <a:spcPts val="200"/>
              </a:spcAft>
            </a:pPr>
            <a:r>
              <a:rPr lang="en-US" sz="1400" dirty="0">
                <a:solidFill>
                  <a:schemeClr val="tx1"/>
                </a:solidFill>
                <a:latin typeface="Sassoon Penpals" panose="02000400000000000000" pitchFamily="50" charset="0"/>
              </a:rPr>
              <a:t>•. Test their product against the original design criteria and with the intended user.</a:t>
            </a:r>
          </a:p>
          <a:p>
            <a:pPr>
              <a:spcAft>
                <a:spcPts val="200"/>
              </a:spcAft>
            </a:pPr>
            <a:r>
              <a:rPr lang="en-US" sz="1400" dirty="0">
                <a:solidFill>
                  <a:schemeClr val="tx1"/>
                </a:solidFill>
                <a:latin typeface="Sassoon Penpals" panose="02000400000000000000" pitchFamily="50" charset="0"/>
              </a:rPr>
              <a:t>• Take into account others’ views.</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4196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Prepare a safe work space </a:t>
            </a:r>
            <a:r>
              <a:rPr lang="en-GB" sz="1400" dirty="0">
                <a:solidFill>
                  <a:schemeClr val="tx1"/>
                </a:solidFill>
                <a:latin typeface="Sassoon Penpals" panose="02000400000000000000" pitchFamily="50" charset="0"/>
              </a:rPr>
              <a:t>including following rules to avoid food contamination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a recipe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health benefits of seasonal fruits and vegetable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negative affects of imported foods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Select, measure and mark out materials and components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Cut neatly and accurately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neat running and back stitch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Add detailed finishing design features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Join materials using appropriate methods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strengths and areas for development</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50194" y="5001314"/>
            <a:ext cx="4029899" cy="13600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a:spcAft>
                <a:spcPts val="600"/>
              </a:spcAft>
            </a:pPr>
            <a:r>
              <a:rPr lang="en-US" sz="1400" dirty="0">
                <a:solidFill>
                  <a:schemeClr val="tx1"/>
                </a:solidFill>
                <a:latin typeface="Sassoon Penpals" panose="02000400000000000000" pitchFamily="50" charset="0"/>
              </a:rPr>
              <a:t>• Know what a running is.</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369F20F3-FAA8-45AE-8C73-E96C24079AC0}"/>
              </a:ext>
            </a:extLst>
          </p:cNvPr>
          <p:cNvSpPr/>
          <p:nvPr/>
        </p:nvSpPr>
        <p:spPr>
          <a:xfrm>
            <a:off x="150194" y="6562084"/>
            <a:ext cx="4029899" cy="284000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Select, mark out, cut and join fabric pieces.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Cut neatly and use neat, even running stitch</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Add finishing features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their ideas through talking and drawing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Evaluate finished product and suggest improvements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DB55D6D6-92FF-40EA-A22F-688ACFC423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76932" y="6706844"/>
            <a:ext cx="670476" cy="484412"/>
          </a:xfrm>
          <a:prstGeom prst="rect">
            <a:avLst/>
          </a:prstGeom>
        </p:spPr>
      </p:pic>
      <p:sp>
        <p:nvSpPr>
          <p:cNvPr id="17" name="Rounded Rectangle 48">
            <a:extLst>
              <a:ext uri="{FF2B5EF4-FFF2-40B4-BE49-F238E27FC236}">
                <a16:creationId xmlns:a16="http://schemas.microsoft.com/office/drawing/2014/main" id="{924CF7D2-761E-4781-B843-75C734346C3D}"/>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9521D359-461F-4D81-9083-AE196DFE3AF5}"/>
              </a:ext>
            </a:extLst>
          </p:cNvPr>
          <p:cNvPicPr>
            <a:picLocks noChangeAspect="1"/>
          </p:cNvPicPr>
          <p:nvPr/>
        </p:nvPicPr>
        <p:blipFill>
          <a:blip r:embed="rId6"/>
          <a:stretch>
            <a:fillRect/>
          </a:stretch>
        </p:blipFill>
        <p:spPr>
          <a:xfrm>
            <a:off x="8594476" y="5638642"/>
            <a:ext cx="4010204" cy="2749263"/>
          </a:xfrm>
          <a:prstGeom prst="rect">
            <a:avLst/>
          </a:prstGeom>
        </p:spPr>
      </p:pic>
    </p:spTree>
    <p:extLst>
      <p:ext uri="{BB962C8B-B14F-4D97-AF65-F5344CB8AC3E}">
        <p14:creationId xmlns:p14="http://schemas.microsoft.com/office/powerpoint/2010/main" val="3825539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27098"/>
            <a:ext cx="10005921"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Textiles: Design and make a bendy bag to store a chosen item</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246070"/>
            <a:ext cx="4010205" cy="217388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2875" y="1066800"/>
            <a:ext cx="4091302" cy="29238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285750" indent="-285750">
              <a:spcAft>
                <a:spcPts val="600"/>
              </a:spcAft>
              <a:buFont typeface="Arial" panose="020B0604020202020204" pitchFamily="34" charset="0"/>
              <a:buChar char="•"/>
            </a:pPr>
            <a:r>
              <a:rPr lang="en-GB" sz="1400" dirty="0">
                <a:solidFill>
                  <a:srgbClr val="FF0000"/>
                </a:solidFill>
                <a:latin typeface="Sassoon Penpals Joined" panose="02000400000000000000" pitchFamily="50" charset="0"/>
                <a:cs typeface="Arial" panose="020B0604020202020204" pitchFamily="34" charset="0"/>
              </a:rPr>
              <a:t>Thread a needle and tie a knot independently</a:t>
            </a:r>
            <a:r>
              <a:rPr lang="en-GB" sz="1400" dirty="0">
                <a:solidFill>
                  <a:schemeClr val="tx1"/>
                </a:solidFill>
                <a:latin typeface="Sassoon Penpals Joined" panose="02000400000000000000" pitchFamily="50" charset="0"/>
                <a:cs typeface="Arial" panose="020B0604020202020204" pitchFamily="34" charset="0"/>
              </a:rPr>
              <a:t>. </a:t>
            </a:r>
          </a:p>
          <a:p>
            <a:pPr marL="285750" indent="-285750">
              <a:spcAft>
                <a:spcPts val="600"/>
              </a:spcAft>
              <a:buFont typeface="Arial" panose="020B0604020202020204" pitchFamily="34" charset="0"/>
              <a:buChar char="•"/>
            </a:pPr>
            <a:r>
              <a:rPr lang="en-GB" sz="1400" dirty="0">
                <a:solidFill>
                  <a:srgbClr val="FF0000"/>
                </a:solidFill>
                <a:latin typeface="Sassoon Penpals Joined" panose="02000400000000000000" pitchFamily="50" charset="0"/>
                <a:cs typeface="Arial" panose="020B0604020202020204" pitchFamily="34" charset="0"/>
              </a:rPr>
              <a:t>Learn to sew a backstitch and use running stitch with independence</a:t>
            </a:r>
          </a:p>
          <a:p>
            <a:pPr marL="285750" indent="-285750">
              <a:spcAft>
                <a:spcPts val="600"/>
              </a:spcAft>
              <a:buFont typeface="Arial" panose="020B0604020202020204" pitchFamily="34" charset="0"/>
              <a:buChar char="•"/>
            </a:pPr>
            <a:r>
              <a:rPr lang="en-GB" sz="1400" dirty="0">
                <a:solidFill>
                  <a:srgbClr val="FF0000"/>
                </a:solidFill>
                <a:latin typeface="Sassoon Penpals Joined" panose="02000400000000000000" pitchFamily="50" charset="0"/>
                <a:cs typeface="Arial" panose="020B0604020202020204" pitchFamily="34" charset="0"/>
              </a:rPr>
              <a:t>Understand the need for strong, even stitches and seam allowances.</a:t>
            </a:r>
          </a:p>
          <a:p>
            <a:pPr marL="285750" indent="-285750">
              <a:spcAft>
                <a:spcPts val="600"/>
              </a:spcAft>
              <a:buFont typeface="Arial" panose="020B0604020202020204" pitchFamily="34" charset="0"/>
              <a:buChar char="•"/>
            </a:pPr>
            <a:r>
              <a:rPr lang="en-GB" sz="1400" dirty="0">
                <a:solidFill>
                  <a:schemeClr val="tx1"/>
                </a:solidFill>
                <a:latin typeface="Sassoon Penpals Joined" panose="02000400000000000000" pitchFamily="50" charset="0"/>
                <a:cs typeface="Arial" panose="020B0604020202020204" pitchFamily="34" charset="0"/>
              </a:rPr>
              <a:t>Know how to strengthen, stiffen and reinforce existing fabrics. </a:t>
            </a:r>
          </a:p>
          <a:p>
            <a:pPr marL="285750" indent="-285750">
              <a:spcAft>
                <a:spcPts val="600"/>
              </a:spcAft>
              <a:buFont typeface="Arial" panose="020B0604020202020204" pitchFamily="34" charset="0"/>
              <a:buChar char="•"/>
            </a:pPr>
            <a:r>
              <a:rPr lang="en-GB" sz="1400" dirty="0">
                <a:solidFill>
                  <a:schemeClr val="tx1"/>
                </a:solidFill>
                <a:latin typeface="Sassoon Penpals Joined" panose="02000400000000000000" pitchFamily="50" charset="0"/>
                <a:cs typeface="Arial" panose="020B0604020202020204" pitchFamily="34" charset="0"/>
              </a:rPr>
              <a:t>Apply decoration using needle and thread: buttons, sequins. </a:t>
            </a:r>
          </a:p>
          <a:p>
            <a:pPr marL="285750" indent="-285750">
              <a:spcAft>
                <a:spcPts val="600"/>
              </a:spcAft>
              <a:buFont typeface="Arial" panose="020B0604020202020204" pitchFamily="34" charset="0"/>
              <a:buChar char="•"/>
            </a:pPr>
            <a:r>
              <a:rPr lang="en-GB" sz="1400" dirty="0">
                <a:solidFill>
                  <a:schemeClr val="tx1"/>
                </a:solidFill>
                <a:latin typeface="Sassoon Penpals Joined" panose="02000400000000000000" pitchFamily="50" charset="0"/>
                <a:cs typeface="Arial" panose="020B0604020202020204" pitchFamily="34" charset="0"/>
              </a:rPr>
              <a:t>Use decorative techniques e.g., appliqué, embroidery or fabric paints considering the aesthetics </a:t>
            </a:r>
            <a:endParaRPr lang="en-US" sz="1400" b="1" u="sng" dirty="0">
              <a:solidFill>
                <a:schemeClr val="tx1"/>
              </a:solidFill>
              <a:latin typeface="Sassoon Penpals" panose="02000400000000000000" pitchFamily="50" charset="0"/>
            </a:endParaRPr>
          </a:p>
          <a:p>
            <a:pPr>
              <a:spcAft>
                <a:spcPts val="600"/>
              </a:spcAft>
            </a:pPr>
            <a:endParaRPr lang="en-US" sz="2400" b="1" u="sng" dirty="0">
              <a:solidFill>
                <a:schemeClr val="tx1"/>
              </a:solidFill>
              <a:latin typeface="Sassoon Penpals" panose="02000400000000000000" pitchFamily="50" charset="0"/>
            </a:endParaRP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64996" y="1076325"/>
            <a:ext cx="4029898" cy="60558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200"/>
              </a:spcAft>
            </a:pPr>
            <a:r>
              <a:rPr lang="en-GB" sz="1400" b="1" dirty="0">
                <a:solidFill>
                  <a:schemeClr val="tx1"/>
                </a:solidFill>
                <a:latin typeface="Sassoon Penpals" panose="02000400000000000000" pitchFamily="50" charset="0"/>
              </a:rPr>
              <a:t>Design – developing ideas and planning:</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Examine carefully a collection of simple textile containers e.g. purses, wallets, spectacle cases, draw–string bags. Focus the children’s attention on the seams and seam </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Learn to sew a backstitch</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allowance, size, fitness for purpose</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Use simple paper bags to create a prototype. </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Investigate a range of fastenings</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Decide the purpose and user of the ‘bendy bag’ - draw up a simple design specification stating clearly what will be kept in the bag </a:t>
            </a:r>
          </a:p>
          <a:p>
            <a:pPr marL="171450" indent="-171450">
              <a:spcAft>
                <a:spcPts val="200"/>
              </a:spcAft>
              <a:buFont typeface="Arial" panose="020B0604020202020204" pitchFamily="34" charset="0"/>
              <a:buChar char="•"/>
            </a:pPr>
            <a:endParaRPr lang="en-US" sz="300" dirty="0">
              <a:solidFill>
                <a:schemeClr val="tx1"/>
              </a:solidFill>
              <a:latin typeface="Sassoon Penpals" panose="02000400000000000000" pitchFamily="50" charset="0"/>
            </a:endParaRPr>
          </a:p>
          <a:p>
            <a:pPr>
              <a:spcAft>
                <a:spcPts val="200"/>
              </a:spcAft>
            </a:pPr>
            <a:r>
              <a:rPr lang="en-US" sz="1400" dirty="0">
                <a:solidFill>
                  <a:schemeClr val="tx1"/>
                </a:solidFill>
                <a:latin typeface="Sassoon Penpals" panose="02000400000000000000" pitchFamily="50" charset="0"/>
              </a:rPr>
              <a:t> </a:t>
            </a:r>
            <a:r>
              <a:rPr lang="en-US" sz="1400" b="1" dirty="0">
                <a:solidFill>
                  <a:schemeClr val="tx1"/>
                </a:solidFill>
                <a:latin typeface="Sassoon Penpals" panose="02000400000000000000" pitchFamily="50" charset="0"/>
              </a:rPr>
              <a:t>Make</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Produce drawings with labels to show what they intend to make and the sequence of their work </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Order the sequence of their work </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S</a:t>
            </a:r>
            <a:r>
              <a:rPr lang="en-GB" sz="1400" dirty="0">
                <a:solidFill>
                  <a:schemeClr val="tx1"/>
                </a:solidFill>
                <a:latin typeface="Sassoon Penpals" panose="02000400000000000000" pitchFamily="50" charset="0"/>
              </a:rPr>
              <a:t>elect from given range of tools, equipment, materials and components</a:t>
            </a:r>
            <a:endParaRPr lang="en-US" sz="1400" dirty="0">
              <a:solidFill>
                <a:schemeClr val="tx1"/>
              </a:solidFill>
              <a:latin typeface="Sassoon Penpals" panose="02000400000000000000" pitchFamily="50" charset="0"/>
            </a:endParaRP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Construct their ‘bendy bag’ with some accuracy, selecting appropriate strong stitches</a:t>
            </a:r>
          </a:p>
          <a:p>
            <a:pPr>
              <a:spcAft>
                <a:spcPts val="200"/>
              </a:spcAft>
            </a:pPr>
            <a:endParaRPr lang="en-US" sz="300" b="1" dirty="0">
              <a:solidFill>
                <a:schemeClr val="tx1"/>
              </a:solidFill>
              <a:latin typeface="Sassoon Penpals" panose="02000400000000000000" pitchFamily="50" charset="0"/>
            </a:endParaRPr>
          </a:p>
          <a:p>
            <a:pPr>
              <a:spcAft>
                <a:spcPts val="200"/>
              </a:spcAft>
            </a:pPr>
            <a:r>
              <a:rPr lang="en-US" sz="1400" b="1" dirty="0">
                <a:solidFill>
                  <a:schemeClr val="tx1"/>
                </a:solidFill>
                <a:latin typeface="Sassoon Penpals" panose="02000400000000000000" pitchFamily="50" charset="0"/>
              </a:rPr>
              <a:t>Evaluate:</a:t>
            </a:r>
            <a:endParaRPr lang="en-US" sz="1400" dirty="0">
              <a:solidFill>
                <a:schemeClr val="tx1"/>
              </a:solidFill>
              <a:latin typeface="Sassoon Penpals" panose="02000400000000000000" pitchFamily="50" charset="0"/>
            </a:endParaRP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Evaluate the finished bags by testing in use, discussing strengths and areas for development of both appearance and function suggesting improvements. </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Take into account others’ views.</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7830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Work safety with a range of tools </a:t>
            </a:r>
            <a:r>
              <a:rPr lang="en-GB" sz="1400" dirty="0">
                <a:solidFill>
                  <a:schemeClr val="tx1"/>
                </a:solidFill>
                <a:latin typeface="Sassoon Penpals" panose="02000400000000000000" pitchFamily="50" charset="0"/>
              </a:rPr>
              <a:t>and hygienically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Adapt a recipe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Evaluate and compare based on taste, smell, texture and appearance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Plan and make a product within a given budget</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Select appropriate stitches for strength</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neat, consistently sized stitches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Measure, mark out, cut and shape materials and components with some accuracy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Assemble, join and combine materials and components with some accuracy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annotated sketches and cross-sectional drawings communicate ideas.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Consider the views of others, including intended users, to improve their work</a:t>
            </a:r>
          </a:p>
        </p:txBody>
      </p:sp>
      <p:sp>
        <p:nvSpPr>
          <p:cNvPr id="18" name="Rounded Rectangle 48">
            <a:extLst>
              <a:ext uri="{FF2B5EF4-FFF2-40B4-BE49-F238E27FC236}">
                <a16:creationId xmlns:a16="http://schemas.microsoft.com/office/drawing/2014/main" id="{07876F9E-6C8A-49D2-8CF0-8D4540C9D6B1}"/>
              </a:ext>
            </a:extLst>
          </p:cNvPr>
          <p:cNvSpPr/>
          <p:nvPr/>
        </p:nvSpPr>
        <p:spPr>
          <a:xfrm>
            <a:off x="142873" y="4149516"/>
            <a:ext cx="4029899" cy="18878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a:spcAft>
                <a:spcPts val="600"/>
              </a:spcAft>
            </a:pPr>
            <a:r>
              <a:rPr lang="en-US" sz="1400" dirty="0">
                <a:solidFill>
                  <a:schemeClr val="tx1"/>
                </a:solidFill>
                <a:latin typeface="Sassoon Penpals" panose="02000400000000000000" pitchFamily="50" charset="0"/>
              </a:rPr>
              <a:t>• Know how different fastenings work. </a:t>
            </a:r>
          </a:p>
          <a:p>
            <a:pPr>
              <a:spcAft>
                <a:spcPts val="600"/>
              </a:spcAft>
            </a:pP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Understand that joining needs to be secure and strong</a:t>
            </a:r>
          </a:p>
          <a:p>
            <a:pPr marL="285750" indent="-285750">
              <a:spcAft>
                <a:spcPts val="600"/>
              </a:spcAft>
              <a:buFont typeface="Arial" panose="020B0604020202020204" pitchFamily="34" charset="0"/>
              <a:buChar char="•"/>
            </a:pPr>
            <a:r>
              <a:rPr lang="en-US" sz="1400" dirty="0">
                <a:solidFill>
                  <a:srgbClr val="FF0000"/>
                </a:solidFill>
                <a:latin typeface="Sassoon Penpals" panose="02000400000000000000" pitchFamily="50" charset="0"/>
              </a:rPr>
              <a:t>Know that a back stitch is stronger than a running stitch</a:t>
            </a:r>
          </a:p>
          <a:p>
            <a:pPr>
              <a:spcAft>
                <a:spcPts val="600"/>
              </a:spcAft>
            </a:pPr>
            <a:endParaRPr lang="en-US" sz="1400" dirty="0">
              <a:solidFill>
                <a:srgbClr val="FF0000"/>
              </a:solidFill>
              <a:latin typeface="Sassoon Penpals" panose="02000400000000000000" pitchFamily="50" charset="0"/>
            </a:endParaRPr>
          </a:p>
          <a:p>
            <a:pPr>
              <a:spcAft>
                <a:spcPts val="600"/>
              </a:spcAft>
            </a:pPr>
            <a:endParaRPr lang="en-US"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A0FBAF1B-82E7-4EDD-90DD-6BAE0FFFD592}"/>
              </a:ext>
            </a:extLst>
          </p:cNvPr>
          <p:cNvSpPr/>
          <p:nvPr/>
        </p:nvSpPr>
        <p:spPr>
          <a:xfrm>
            <a:off x="142873" y="6196243"/>
            <a:ext cx="4029899" cy="323602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Prepare a safe work space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measure and mark out materials and components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Cut neatly and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neat running and back stitch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Add detailed finishing design features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strengths and areas for development</a:t>
            </a:r>
          </a:p>
          <a:p>
            <a:pPr marL="285750" indent="-285750">
              <a:spcAft>
                <a:spcPts val="600"/>
              </a:spcAft>
              <a:buFont typeface="Arial" panose="020B0604020202020204" pitchFamily="34" charset="0"/>
              <a:buChar char="•"/>
            </a:pPr>
            <a:endParaRPr lang="en-GB" sz="105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FCC107A4-3B80-4D37-8CB2-25D32DFE3B3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0487" y="6368134"/>
            <a:ext cx="670476" cy="484412"/>
          </a:xfrm>
          <a:prstGeom prst="rect">
            <a:avLst/>
          </a:prstGeom>
        </p:spPr>
      </p:pic>
      <p:sp>
        <p:nvSpPr>
          <p:cNvPr id="17" name="Rounded Rectangle 48">
            <a:extLst>
              <a:ext uri="{FF2B5EF4-FFF2-40B4-BE49-F238E27FC236}">
                <a16:creationId xmlns:a16="http://schemas.microsoft.com/office/drawing/2014/main" id="{2A13678D-1E2F-4676-BC4D-C99DA1A30F62}"/>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621CB371-E712-4E1D-A1F8-8358EBE4F324}"/>
              </a:ext>
            </a:extLst>
          </p:cNvPr>
          <p:cNvPicPr>
            <a:picLocks noChangeAspect="1"/>
          </p:cNvPicPr>
          <p:nvPr/>
        </p:nvPicPr>
        <p:blipFill>
          <a:blip r:embed="rId6"/>
          <a:stretch>
            <a:fillRect/>
          </a:stretch>
        </p:blipFill>
        <p:spPr>
          <a:xfrm>
            <a:off x="8670080" y="5919701"/>
            <a:ext cx="3833268" cy="2627962"/>
          </a:xfrm>
          <a:prstGeom prst="rect">
            <a:avLst/>
          </a:prstGeom>
        </p:spPr>
      </p:pic>
    </p:spTree>
    <p:extLst>
      <p:ext uri="{BB962C8B-B14F-4D97-AF65-F5344CB8AC3E}">
        <p14:creationId xmlns:p14="http://schemas.microsoft.com/office/powerpoint/2010/main" val="2674751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98041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2800" b="1" dirty="0">
                <a:solidFill>
                  <a:schemeClr val="tx1"/>
                </a:solidFill>
                <a:latin typeface="Sassoon Penpals" panose="02000400000000000000" pitchFamily="50" charset="0"/>
              </a:rPr>
              <a:t>Year 5 Textiles: To design and make a bag to store wash kit at camp</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53460" y="7245877"/>
            <a:ext cx="4010205" cy="222200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2875" y="879234"/>
            <a:ext cx="4053936" cy="22273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600"/>
              </a:spcAft>
              <a:buFont typeface="Arial" panose="020B0604020202020204" pitchFamily="34" charset="0"/>
              <a:buChar char="•"/>
            </a:pPr>
            <a:r>
              <a:rPr lang="en-GB" sz="1200" dirty="0">
                <a:solidFill>
                  <a:srgbClr val="FF0000"/>
                </a:solidFill>
                <a:latin typeface="Sassoon Penpals Joined" panose="02000400000000000000" pitchFamily="50" charset="0"/>
                <a:cs typeface="Arial" panose="020B0604020202020204" pitchFamily="34" charset="0"/>
              </a:rPr>
              <a:t>Continue to use a running stitch and back stitch and select appropriate stitch for strength. </a:t>
            </a:r>
          </a:p>
          <a:p>
            <a:pPr marL="171450" indent="-171450">
              <a:spcAft>
                <a:spcPts val="600"/>
              </a:spcAft>
              <a:buFont typeface="Arial" panose="020B0604020202020204" pitchFamily="34" charset="0"/>
              <a:buChar char="•"/>
            </a:pPr>
            <a:r>
              <a:rPr lang="en-GB" sz="1200" dirty="0">
                <a:solidFill>
                  <a:schemeClr val="tx1"/>
                </a:solidFill>
                <a:latin typeface="Sassoon Penpals Joined" panose="02000400000000000000" pitchFamily="50" charset="0"/>
                <a:cs typeface="Arial" panose="020B0604020202020204" pitchFamily="34" charset="0"/>
              </a:rPr>
              <a:t>Introduce a blanket stitch</a:t>
            </a:r>
          </a:p>
          <a:p>
            <a:pPr marL="171450" indent="-171450">
              <a:spcAft>
                <a:spcPts val="600"/>
              </a:spcAft>
              <a:buFont typeface="Arial" panose="020B0604020202020204" pitchFamily="34" charset="0"/>
              <a:buChar char="•"/>
            </a:pPr>
            <a:r>
              <a:rPr lang="en-GB" sz="1200" dirty="0">
                <a:solidFill>
                  <a:schemeClr val="tx1"/>
                </a:solidFill>
                <a:latin typeface="Sassoon Penpals Joined" panose="02000400000000000000" pitchFamily="50" charset="0"/>
                <a:cs typeface="Arial" panose="020B0604020202020204" pitchFamily="34" charset="0"/>
              </a:rPr>
              <a:t>Use a pattern/template in designing a product. </a:t>
            </a:r>
          </a:p>
          <a:p>
            <a:pPr marL="171450" indent="-171450">
              <a:spcAft>
                <a:spcPts val="600"/>
              </a:spcAft>
              <a:buFont typeface="Arial" panose="020B0604020202020204" pitchFamily="34" charset="0"/>
              <a:buChar char="•"/>
            </a:pPr>
            <a:r>
              <a:rPr lang="en-GB" sz="1200" dirty="0">
                <a:solidFill>
                  <a:srgbClr val="FF0000"/>
                </a:solidFill>
                <a:latin typeface="Sassoon Penpals Joined" panose="02000400000000000000" pitchFamily="50" charset="0"/>
                <a:cs typeface="Arial" panose="020B0604020202020204" pitchFamily="34" charset="0"/>
              </a:rPr>
              <a:t>Pin, sew and stitch materials together to create a product; </a:t>
            </a:r>
          </a:p>
          <a:p>
            <a:pPr marL="171450" indent="-171450">
              <a:spcAft>
                <a:spcPts val="600"/>
              </a:spcAft>
              <a:buFont typeface="Arial" panose="020B0604020202020204" pitchFamily="34" charset="0"/>
              <a:buChar char="•"/>
            </a:pPr>
            <a:r>
              <a:rPr lang="en-GB" sz="1200" dirty="0">
                <a:solidFill>
                  <a:srgbClr val="FF0000"/>
                </a:solidFill>
                <a:latin typeface="Sassoon Penpals Joined" panose="02000400000000000000" pitchFamily="50" charset="0"/>
                <a:cs typeface="Arial" panose="020B0604020202020204" pitchFamily="34" charset="0"/>
              </a:rPr>
              <a:t>To allow for seam allowance</a:t>
            </a:r>
          </a:p>
          <a:p>
            <a:pPr marL="171450" indent="-171450">
              <a:spcAft>
                <a:spcPts val="600"/>
              </a:spcAft>
              <a:buFont typeface="Arial" panose="020B0604020202020204" pitchFamily="34" charset="0"/>
              <a:buChar char="•"/>
            </a:pPr>
            <a:r>
              <a:rPr lang="en-GB" sz="1200" dirty="0">
                <a:solidFill>
                  <a:schemeClr val="tx1"/>
                </a:solidFill>
                <a:latin typeface="Sassoon Penpals Joined" panose="02000400000000000000" pitchFamily="50" charset="0"/>
                <a:cs typeface="Arial" panose="020B0604020202020204" pitchFamily="34" charset="0"/>
              </a:rPr>
              <a:t>Sew casing for and thread cord. </a:t>
            </a:r>
          </a:p>
          <a:p>
            <a:pPr>
              <a:spcAft>
                <a:spcPts val="600"/>
              </a:spcAft>
            </a:pPr>
            <a:endParaRPr lang="en-US" sz="1300" dirty="0">
              <a:solidFill>
                <a:schemeClr val="tx1"/>
              </a:solidFill>
              <a:latin typeface="Sassoon Penpals Joined" panose="02000400000000000000" pitchFamily="50" charset="0"/>
              <a:cs typeface="Arial" panose="020B0604020202020204" pitchFamily="34" charset="0"/>
            </a:endParaRPr>
          </a:p>
          <a:p>
            <a:pPr>
              <a:spcAft>
                <a:spcPts val="600"/>
              </a:spcAft>
            </a:pPr>
            <a:endParaRPr lang="en-US" sz="1300" b="1" u="sng" dirty="0">
              <a:solidFill>
                <a:schemeClr val="tx1"/>
              </a:solidFill>
              <a:latin typeface="Sassoon Penpals" panose="02000400000000000000" pitchFamily="50" charset="0"/>
            </a:endParaRP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60530" y="832341"/>
            <a:ext cx="4029898" cy="6248399"/>
          </a:xfrm>
          <a:prstGeom prst="roundRect">
            <a:avLst>
              <a:gd name="adj" fmla="val 362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The Design Process</a:t>
            </a:r>
          </a:p>
          <a:p>
            <a:pPr>
              <a:spcAft>
                <a:spcPts val="300"/>
              </a:spcAft>
            </a:pPr>
            <a:r>
              <a:rPr lang="en-GB" sz="1400" b="1" dirty="0">
                <a:solidFill>
                  <a:schemeClr val="tx1"/>
                </a:solidFill>
                <a:latin typeface="Sassoon Penpals" panose="02000400000000000000" pitchFamily="50" charset="0"/>
              </a:rPr>
              <a:t>Design – developing ideas and planning: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Research and develop design criteria to inform design</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bags considering appearance, function, cost and safety, functional and decorative products;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Learn to sew a blanket stitch </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Generate, model and communicate ideas through discussion, sketches and pattern pieces, </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Create working drawing and pattern of the chosen idea, including measurements, stitch types and fabric swatches.</a:t>
            </a:r>
          </a:p>
          <a:p>
            <a:pPr>
              <a:spcAft>
                <a:spcPts val="300"/>
              </a:spcAft>
            </a:pPr>
            <a:endParaRPr lang="en-GB" sz="100" b="1" dirty="0">
              <a:solidFill>
                <a:schemeClr val="tx1"/>
              </a:solidFill>
              <a:latin typeface="Sassoon Penpals" panose="02000400000000000000" pitchFamily="50" charset="0"/>
            </a:endParaRPr>
          </a:p>
          <a:p>
            <a:pPr>
              <a:spcAft>
                <a:spcPts val="300"/>
              </a:spcAft>
            </a:pPr>
            <a:r>
              <a:rPr lang="en-US" sz="1400" b="1" dirty="0">
                <a:solidFill>
                  <a:schemeClr val="tx1"/>
                </a:solidFill>
                <a:latin typeface="Sassoon Penpals" panose="02000400000000000000" pitchFamily="50" charset="0"/>
              </a:rPr>
              <a:t>Make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Select from and use a wider range of tools, equipment, materials and components</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Make a prototype for their bag, </a:t>
            </a:r>
            <a:r>
              <a:rPr lang="en-GB" sz="1400" dirty="0">
                <a:solidFill>
                  <a:schemeClr val="tx1"/>
                </a:solidFill>
                <a:latin typeface="Sassoon Penpals" panose="02000400000000000000" pitchFamily="50" charset="0"/>
              </a:rPr>
              <a:t>allowing for seam allowances of 1–1.5cm (plain paper or grid paper can be used). And larger top seam for drawstring </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Pin the pattern onto the fabric allowing minimal wastage</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Cut and join material using appropriate stitches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Add cord for drawstring</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Add decorative detail, considering aesthetic quality </a:t>
            </a:r>
          </a:p>
          <a:p>
            <a:pPr>
              <a:spcAft>
                <a:spcPts val="300"/>
              </a:spcAft>
            </a:pPr>
            <a:endParaRPr lang="en-US" sz="100" b="1" dirty="0">
              <a:solidFill>
                <a:schemeClr val="tx1"/>
              </a:solidFill>
              <a:latin typeface="Sassoon Penpals" panose="02000400000000000000" pitchFamily="50" charset="0"/>
            </a:endParaRPr>
          </a:p>
          <a:p>
            <a:pPr>
              <a:spcAft>
                <a:spcPts val="300"/>
              </a:spcAft>
            </a:pPr>
            <a:r>
              <a:rPr lang="en-US" sz="1400" b="1" dirty="0">
                <a:solidFill>
                  <a:schemeClr val="tx1"/>
                </a:solidFill>
                <a:latin typeface="Sassoon Penpals" panose="02000400000000000000" pitchFamily="50" charset="0"/>
              </a:rPr>
              <a:t>Evaluate:</a:t>
            </a:r>
            <a:endParaRPr lang="en-US" sz="1400" dirty="0">
              <a:solidFill>
                <a:schemeClr val="tx1"/>
              </a:solidFill>
              <a:latin typeface="Sassoon Penpals" panose="02000400000000000000" pitchFamily="50" charset="0"/>
            </a:endParaRP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bag against the design specification (including user testing). What do the users think of the bags? Do they meet their needs well? How could they be made better? What would you change? What are you pleased with? </a:t>
            </a:r>
            <a:endParaRPr lang="en-US"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42874" y="3190169"/>
            <a:ext cx="4029899" cy="25326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a:spcAft>
                <a:spcPts val="600"/>
              </a:spcAft>
            </a:pP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Understand that a pattern/template ca be used to make a bag.</a:t>
            </a:r>
          </a:p>
          <a:p>
            <a:pPr>
              <a:spcAft>
                <a:spcPts val="600"/>
              </a:spcAft>
            </a:pP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Know that when using a pattern, you need to make allowances for the seam.</a:t>
            </a:r>
          </a:p>
          <a:p>
            <a:pPr>
              <a:spcAft>
                <a:spcPts val="600"/>
              </a:spcAft>
            </a:pPr>
            <a:r>
              <a:rPr lang="en-US" sz="1400" dirty="0">
                <a:solidFill>
                  <a:schemeClr val="tx1"/>
                </a:solidFill>
                <a:latin typeface="Sassoon Penpals" panose="02000400000000000000" pitchFamily="50" charset="0"/>
              </a:rPr>
              <a:t>• Knows what a blanket stitch is. </a:t>
            </a:r>
          </a:p>
          <a:p>
            <a:pPr>
              <a:spcAft>
                <a:spcPts val="600"/>
              </a:spcAft>
            </a:pPr>
            <a:r>
              <a:rPr lang="en-US" sz="1400" dirty="0">
                <a:solidFill>
                  <a:schemeClr val="tx1"/>
                </a:solidFill>
                <a:latin typeface="Sassoon Penpals" panose="02000400000000000000" pitchFamily="50" charset="0"/>
              </a:rPr>
              <a:t>• Knows that a blanket stitch be used to hold two edges together, to neaten edges or to produce a decorative effect.</a:t>
            </a:r>
          </a:p>
          <a:p>
            <a:pPr>
              <a:spcAft>
                <a:spcPts val="600"/>
              </a:spcAft>
            </a:pPr>
            <a:endParaRPr lang="en-US"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A48C1C41-A1BE-42E2-8328-6C33D8CBDB49}"/>
              </a:ext>
            </a:extLst>
          </p:cNvPr>
          <p:cNvSpPr/>
          <p:nvPr/>
        </p:nvSpPr>
        <p:spPr>
          <a:xfrm>
            <a:off x="8604790" y="1058767"/>
            <a:ext cx="4029898" cy="48496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equipment safely </a:t>
            </a:r>
            <a:r>
              <a:rPr lang="en-GB" sz="1400" dirty="0">
                <a:solidFill>
                  <a:schemeClr val="tx1"/>
                </a:solidFill>
                <a:latin typeface="Sassoon Penpals" panose="02000400000000000000" pitchFamily="50" charset="0"/>
              </a:rPr>
              <a:t>and hygienically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Identify and describe healthy benefits of different food groups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Explore and evaluate a range of existing products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ingredients for flavour and nutritional values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Sew a running and back stitch with increasing neatness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Sew a blanket stitch</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a pattern/ template to design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Accurately measure, mark out, cut and shape materials and components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Accurately assemble, join and combine materials and components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annotated sketches cross-sectional drawings and exploded diagrams to communicate ideas.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Evaluate critically both the appearance and function against the original specifications</a:t>
            </a:r>
          </a:p>
        </p:txBody>
      </p:sp>
      <p:sp>
        <p:nvSpPr>
          <p:cNvPr id="16" name="Rounded Rectangle 48">
            <a:extLst>
              <a:ext uri="{FF2B5EF4-FFF2-40B4-BE49-F238E27FC236}">
                <a16:creationId xmlns:a16="http://schemas.microsoft.com/office/drawing/2014/main" id="{3D45C3DE-4B47-4516-8356-946FACB35F3D}"/>
              </a:ext>
            </a:extLst>
          </p:cNvPr>
          <p:cNvSpPr/>
          <p:nvPr/>
        </p:nvSpPr>
        <p:spPr>
          <a:xfrm>
            <a:off x="166912" y="5806360"/>
            <a:ext cx="4029899" cy="359572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safety with a range of tools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appropriate stitches for strength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neat, consistently sized stitches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Assemble, join and combine materials and components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and cross-sectional drawings communicate ideas.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Consider the views of others, including intended users, to improve their work</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0487F005-766D-4582-B013-4BFCC53499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69422" y="6025664"/>
            <a:ext cx="670476" cy="484412"/>
          </a:xfrm>
          <a:prstGeom prst="rect">
            <a:avLst/>
          </a:prstGeom>
        </p:spPr>
      </p:pic>
      <p:sp>
        <p:nvSpPr>
          <p:cNvPr id="20" name="Rounded Rectangle 48">
            <a:extLst>
              <a:ext uri="{FF2B5EF4-FFF2-40B4-BE49-F238E27FC236}">
                <a16:creationId xmlns:a16="http://schemas.microsoft.com/office/drawing/2014/main" id="{B3858C00-F8CA-4DD9-B67C-82BC60E68218}"/>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endParaRPr lang="en-GB" sz="1400" dirty="0">
              <a:solidFill>
                <a:schemeClr val="tx1"/>
              </a:solidFill>
              <a:latin typeface="Sassoon Penpals" panose="02000400000000000000" pitchFamily="50" charset="0"/>
            </a:endParaRPr>
          </a:p>
        </p:txBody>
      </p:sp>
      <p:pic>
        <p:nvPicPr>
          <p:cNvPr id="5" name="Picture 4">
            <a:extLst>
              <a:ext uri="{FF2B5EF4-FFF2-40B4-BE49-F238E27FC236}">
                <a16:creationId xmlns:a16="http://schemas.microsoft.com/office/drawing/2014/main" id="{0B4B3265-A27D-421F-92F5-F99D2D4DA42E}"/>
              </a:ext>
            </a:extLst>
          </p:cNvPr>
          <p:cNvPicPr>
            <a:picLocks noChangeAspect="1"/>
          </p:cNvPicPr>
          <p:nvPr/>
        </p:nvPicPr>
        <p:blipFill>
          <a:blip r:embed="rId6"/>
          <a:stretch>
            <a:fillRect/>
          </a:stretch>
        </p:blipFill>
        <p:spPr>
          <a:xfrm>
            <a:off x="8801108" y="5999084"/>
            <a:ext cx="3637261" cy="2493586"/>
          </a:xfrm>
          <a:prstGeom prst="rect">
            <a:avLst/>
          </a:prstGeom>
        </p:spPr>
      </p:pic>
    </p:spTree>
    <p:extLst>
      <p:ext uri="{BB962C8B-B14F-4D97-AF65-F5344CB8AC3E}">
        <p14:creationId xmlns:p14="http://schemas.microsoft.com/office/powerpoint/2010/main" val="99980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215375"/>
            <a:ext cx="998041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textiles: To make an apron to wear for our World War Two tea party</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88441" y="7350369"/>
            <a:ext cx="4010205" cy="210971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2875" y="1066802"/>
            <a:ext cx="4029899" cy="32008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a:spcAft>
                <a:spcPts val="300"/>
              </a:spcAft>
            </a:pPr>
            <a:r>
              <a:rPr lang="en-US" sz="1400" dirty="0">
                <a:solidFill>
                  <a:schemeClr val="tx1"/>
                </a:solidFill>
                <a:latin typeface="Sassoon Penpals Joined" panose="02000400000000000000" pitchFamily="50" charset="0"/>
                <a:cs typeface="Arial" panose="020B0604020202020204" pitchFamily="34" charset="0"/>
              </a:rPr>
              <a:t>• </a:t>
            </a:r>
            <a:r>
              <a:rPr lang="en-US" sz="1400" dirty="0">
                <a:solidFill>
                  <a:srgbClr val="FF0000"/>
                </a:solidFill>
                <a:latin typeface="Sassoon Penpals Joined" panose="02000400000000000000" pitchFamily="50" charset="0"/>
                <a:cs typeface="Arial" panose="020B0604020202020204" pitchFamily="34" charset="0"/>
              </a:rPr>
              <a:t>Use a range of stitches creatively, selecting the most appropriate to specific task, e.g., consider strength/aesthetics</a:t>
            </a:r>
          </a:p>
          <a:p>
            <a:pPr>
              <a:spcAft>
                <a:spcPts val="300"/>
              </a:spcAft>
            </a:pPr>
            <a:r>
              <a:rPr lang="en-US" sz="1400" dirty="0">
                <a:solidFill>
                  <a:schemeClr val="tx1"/>
                </a:solidFill>
                <a:latin typeface="Sassoon Penpals Joined" panose="02000400000000000000" pitchFamily="50" charset="0"/>
                <a:cs typeface="Arial" panose="020B0604020202020204" pitchFamily="34" charset="0"/>
              </a:rPr>
              <a:t>• Develop skills of sewing textiles by joining right side together and making seams. </a:t>
            </a:r>
          </a:p>
          <a:p>
            <a:pPr>
              <a:spcAft>
                <a:spcPts val="300"/>
              </a:spcAft>
            </a:pPr>
            <a:r>
              <a:rPr lang="en-US" sz="1400" dirty="0">
                <a:solidFill>
                  <a:srgbClr val="FF0000"/>
                </a:solidFill>
                <a:latin typeface="Sassoon Penpals Joined" panose="02000400000000000000" pitchFamily="50" charset="0"/>
                <a:cs typeface="Arial" panose="020B0604020202020204" pitchFamily="34" charset="0"/>
              </a:rPr>
              <a:t>• Start and finish off a row of stitches. </a:t>
            </a:r>
          </a:p>
          <a:p>
            <a:pPr>
              <a:spcAft>
                <a:spcPts val="300"/>
              </a:spcAft>
            </a:pPr>
            <a:r>
              <a:rPr lang="en-US" sz="1400" dirty="0">
                <a:solidFill>
                  <a:schemeClr val="tx1"/>
                </a:solidFill>
                <a:latin typeface="Sassoon Penpals Joined" panose="02000400000000000000" pitchFamily="50" charset="0"/>
                <a:cs typeface="Arial" panose="020B0604020202020204" pitchFamily="34" charset="0"/>
              </a:rPr>
              <a:t>• Pin a pattern on to fabric ensuring limited wastage</a:t>
            </a:r>
          </a:p>
          <a:p>
            <a:pPr>
              <a:spcAft>
                <a:spcPts val="300"/>
              </a:spcAft>
            </a:pPr>
            <a:r>
              <a:rPr lang="en-US" sz="1400" dirty="0">
                <a:solidFill>
                  <a:schemeClr val="tx1"/>
                </a:solidFill>
                <a:latin typeface="Sassoon Penpals Joined" panose="02000400000000000000" pitchFamily="50" charset="0"/>
                <a:cs typeface="Arial" panose="020B0604020202020204" pitchFamily="34" charset="0"/>
              </a:rPr>
              <a:t>• </a:t>
            </a:r>
            <a:r>
              <a:rPr lang="en-US" sz="1400" dirty="0">
                <a:solidFill>
                  <a:srgbClr val="FF0000"/>
                </a:solidFill>
                <a:latin typeface="Sassoon Penpals Joined" panose="02000400000000000000" pitchFamily="50" charset="0"/>
                <a:cs typeface="Arial" panose="020B0604020202020204" pitchFamily="34" charset="0"/>
              </a:rPr>
              <a:t>Know to leave a seam allowance and different cutting techniques. </a:t>
            </a:r>
          </a:p>
          <a:p>
            <a:pPr>
              <a:spcAft>
                <a:spcPts val="300"/>
              </a:spcAft>
            </a:pPr>
            <a:r>
              <a:rPr lang="en-US" sz="1400" dirty="0">
                <a:solidFill>
                  <a:schemeClr val="tx1"/>
                </a:solidFill>
                <a:latin typeface="Sassoon Penpals Joined" panose="02000400000000000000" pitchFamily="50" charset="0"/>
                <a:cs typeface="Arial" panose="020B0604020202020204" pitchFamily="34" charset="0"/>
              </a:rPr>
              <a:t>• Experiment with a variety of techniques. </a:t>
            </a:r>
          </a:p>
          <a:p>
            <a:pPr>
              <a:spcAft>
                <a:spcPts val="300"/>
              </a:spcAft>
            </a:pPr>
            <a:r>
              <a:rPr lang="en-US" sz="1400" dirty="0">
                <a:solidFill>
                  <a:schemeClr val="tx1"/>
                </a:solidFill>
                <a:latin typeface="Sassoon Penpals Joined" panose="02000400000000000000" pitchFamily="50" charset="0"/>
                <a:cs typeface="Arial" panose="020B0604020202020204" pitchFamily="34" charset="0"/>
              </a:rPr>
              <a:t>• </a:t>
            </a:r>
            <a:r>
              <a:rPr lang="en-US" sz="1400" dirty="0" err="1">
                <a:solidFill>
                  <a:schemeClr val="tx1"/>
                </a:solidFill>
                <a:latin typeface="Sassoon Penpals Joined" panose="02000400000000000000" pitchFamily="50" charset="0"/>
                <a:cs typeface="Arial" panose="020B0604020202020204" pitchFamily="34" charset="0"/>
              </a:rPr>
              <a:t>Recognise</a:t>
            </a:r>
            <a:r>
              <a:rPr lang="en-US" sz="1400" dirty="0">
                <a:solidFill>
                  <a:schemeClr val="tx1"/>
                </a:solidFill>
                <a:latin typeface="Sassoon Penpals Joined" panose="02000400000000000000" pitchFamily="50" charset="0"/>
                <a:cs typeface="Arial" panose="020B0604020202020204" pitchFamily="34" charset="0"/>
              </a:rPr>
              <a:t> different forms of textiles and express opinions on them.</a:t>
            </a:r>
          </a:p>
          <a:p>
            <a:pPr>
              <a:spcAft>
                <a:spcPts val="600"/>
              </a:spcAft>
            </a:pPr>
            <a:endParaRPr lang="en-US" sz="2400" b="1" u="sng" dirty="0">
              <a:solidFill>
                <a:schemeClr val="tx1"/>
              </a:solidFill>
              <a:latin typeface="Sassoon Penpals" panose="02000400000000000000" pitchFamily="50" charset="0"/>
            </a:endParaRP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18665" y="609605"/>
            <a:ext cx="4158289" cy="6542090"/>
          </a:xfrm>
          <a:prstGeom prst="roundRect">
            <a:avLst>
              <a:gd name="adj" fmla="val 507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The Design Process</a:t>
            </a:r>
          </a:p>
          <a:p>
            <a:pPr>
              <a:spcAft>
                <a:spcPts val="200"/>
              </a:spcAft>
            </a:pPr>
            <a:r>
              <a:rPr lang="en-GB" sz="1400" b="1" dirty="0">
                <a:solidFill>
                  <a:schemeClr val="tx1"/>
                </a:solidFill>
                <a:latin typeface="Sassoon Penpals" panose="02000400000000000000" pitchFamily="50" charset="0"/>
              </a:rPr>
              <a:t>Design – developing ideas and planning:</a:t>
            </a:r>
            <a:endParaRPr lang="en-US" sz="1400"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Generate and develop innovative ideas by carrying out research including evaluating existing products, surveys, interviews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Develop, model and communicate ideas through discussion, drawing, templates, mock-ups and prototypes and, where appropriate, computer-aided design.</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Design purposeful, functional, appealing products for the intended user that are fit for purpose based on a simple design specification.</a:t>
            </a:r>
          </a:p>
          <a:p>
            <a:pPr>
              <a:spcAft>
                <a:spcPts val="200"/>
              </a:spcAft>
            </a:pPr>
            <a:endParaRPr lang="en-US" sz="200" b="1" dirty="0">
              <a:solidFill>
                <a:schemeClr val="tx1"/>
              </a:solidFill>
              <a:latin typeface="Sassoon Penpals" panose="02000400000000000000" pitchFamily="50" charset="0"/>
            </a:endParaRPr>
          </a:p>
          <a:p>
            <a:pPr>
              <a:spcAft>
                <a:spcPts val="200"/>
              </a:spcAft>
            </a:pPr>
            <a:r>
              <a:rPr lang="en-US" sz="1400" b="1" dirty="0">
                <a:solidFill>
                  <a:schemeClr val="tx1"/>
                </a:solidFill>
                <a:latin typeface="Sassoon Penpals" panose="02000400000000000000" pitchFamily="50" charset="0"/>
              </a:rPr>
              <a:t>Make</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Produce detailed lists of equipment and fabrics relevant to their tasks.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Formulate step-by-step plans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from and use a range of tools and equipment to make products that are accurately assembled and well finished.</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Work within the constraints of time, resources and cost.</a:t>
            </a:r>
          </a:p>
          <a:p>
            <a:pPr>
              <a:spcAft>
                <a:spcPts val="200"/>
              </a:spcAft>
            </a:pPr>
            <a:endParaRPr lang="en-US" sz="200" b="1" dirty="0">
              <a:solidFill>
                <a:schemeClr val="tx1"/>
              </a:solidFill>
              <a:latin typeface="Sassoon Penpals" panose="02000400000000000000" pitchFamily="50" charset="0"/>
            </a:endParaRPr>
          </a:p>
          <a:p>
            <a:pPr>
              <a:spcAft>
                <a:spcPts val="200"/>
              </a:spcAft>
            </a:pPr>
            <a:r>
              <a:rPr lang="en-US" sz="1400" b="1" dirty="0">
                <a:solidFill>
                  <a:schemeClr val="tx1"/>
                </a:solidFill>
                <a:latin typeface="Sassoon Penpals" panose="02000400000000000000" pitchFamily="50" charset="0"/>
              </a:rPr>
              <a:t>Evaluate:</a:t>
            </a:r>
            <a:endParaRPr lang="en-US" sz="1400" dirty="0">
              <a:solidFill>
                <a:schemeClr val="tx1"/>
              </a:solidFill>
              <a:latin typeface="Sassoon Penpals" panose="02000400000000000000" pitchFamily="50" charset="0"/>
            </a:endParaRP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Investigate and analyse textile products linked to their final product.</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Compare the final product to the original design specification.</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Test products with intended user and critically evaluate the quality of the design, manufacture, functionality and fitness for purpose.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Consider the views of others to improve their work</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4078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Work safely </a:t>
            </a:r>
            <a:r>
              <a:rPr lang="en-GB" sz="1400" dirty="0">
                <a:solidFill>
                  <a:schemeClr val="tx1"/>
                </a:solidFill>
                <a:latin typeface="Sassoon Penpals" panose="02000400000000000000" pitchFamily="50" charset="0"/>
              </a:rPr>
              <a:t>and hygienically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Adapt a recipe considering taste, healthiness and available ingredients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Select stitches appropriate to task</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a pattern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Measure and cut fabric accurately</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Join fabric with strong, consistent, neat stitches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Add finishing details e.g. pocket, initials, decorative detail</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Generate innovative ideas drawing on research</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 electrical system in their produce</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Make improvements and adapt ideas during making process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Critically evaluate finished product</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42874" y="4325377"/>
            <a:ext cx="4029899" cy="17002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Knowledge</a:t>
            </a:r>
          </a:p>
          <a:p>
            <a:pPr>
              <a:spcAft>
                <a:spcPts val="300"/>
              </a:spcAft>
            </a:pPr>
            <a:r>
              <a:rPr lang="en-US" sz="1400" dirty="0">
                <a:solidFill>
                  <a:schemeClr val="tx1"/>
                </a:solidFill>
                <a:latin typeface="Sassoon Penpals" panose="02000400000000000000" pitchFamily="50" charset="0"/>
              </a:rPr>
              <a:t>• </a:t>
            </a:r>
            <a:r>
              <a:rPr lang="en-US" sz="1400" dirty="0">
                <a:solidFill>
                  <a:srgbClr val="FF0000"/>
                </a:solidFill>
                <a:latin typeface="Sassoon Penpals" panose="02000400000000000000" pitchFamily="50" charset="0"/>
              </a:rPr>
              <a:t>Understand how a 3-D textile product can be made from a combination of accurately made pattern pieces, fabric shapes and different fabrics.</a:t>
            </a:r>
          </a:p>
          <a:p>
            <a:pPr>
              <a:spcAft>
                <a:spcPts val="300"/>
              </a:spcAft>
            </a:pPr>
            <a:r>
              <a:rPr lang="en-US" sz="1400" dirty="0">
                <a:solidFill>
                  <a:schemeClr val="tx1"/>
                </a:solidFill>
                <a:latin typeface="Sassoon Penpals" panose="02000400000000000000" pitchFamily="50" charset="0"/>
              </a:rPr>
              <a:t>• Know that fabrics can be strengthened, stiffened and reinforced where appropriate.</a:t>
            </a:r>
          </a:p>
          <a:p>
            <a:pPr>
              <a:spcAft>
                <a:spcPts val="600"/>
              </a:spcAft>
            </a:pPr>
            <a:endParaRPr lang="en-US"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D10EEEE9-2B01-4694-87A9-3C1564F66C1F}"/>
              </a:ext>
            </a:extLst>
          </p:cNvPr>
          <p:cNvSpPr/>
          <p:nvPr/>
        </p:nvSpPr>
        <p:spPr>
          <a:xfrm>
            <a:off x="162712" y="6083399"/>
            <a:ext cx="4029899" cy="337668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equipment safely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Sew a running and back stitch with increasing neatness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Sew a blanket stitch</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 pattern/ template to design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measure, mark out, cut and shape materials and components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assemble, join and combine materials and components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cross-sectional drawings and exploded diagrams to communicate ideas.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Evaluate critically both the appearance and function against the original specifications</a:t>
            </a:r>
          </a:p>
          <a:p>
            <a:pPr>
              <a:spcAft>
                <a:spcPts val="600"/>
              </a:spcAft>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636183A7-6111-4962-8906-201F912E473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61589" y="6233529"/>
            <a:ext cx="670476" cy="484412"/>
          </a:xfrm>
          <a:prstGeom prst="rect">
            <a:avLst/>
          </a:prstGeom>
        </p:spPr>
      </p:pic>
      <p:sp>
        <p:nvSpPr>
          <p:cNvPr id="17" name="Rounded Rectangle 48">
            <a:extLst>
              <a:ext uri="{FF2B5EF4-FFF2-40B4-BE49-F238E27FC236}">
                <a16:creationId xmlns:a16="http://schemas.microsoft.com/office/drawing/2014/main" id="{A82CC6E4-E9B2-49FD-9A86-189683637336}"/>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912B1DEA-2219-42DA-B76D-2881DA1FE4C6}"/>
              </a:ext>
            </a:extLst>
          </p:cNvPr>
          <p:cNvPicPr>
            <a:picLocks noChangeAspect="1"/>
          </p:cNvPicPr>
          <p:nvPr/>
        </p:nvPicPr>
        <p:blipFill>
          <a:blip r:embed="rId6"/>
          <a:stretch>
            <a:fillRect/>
          </a:stretch>
        </p:blipFill>
        <p:spPr>
          <a:xfrm>
            <a:off x="8622845" y="5626920"/>
            <a:ext cx="4018688" cy="2755080"/>
          </a:xfrm>
          <a:prstGeom prst="rect">
            <a:avLst/>
          </a:prstGeom>
        </p:spPr>
      </p:pic>
    </p:spTree>
    <p:extLst>
      <p:ext uri="{BB962C8B-B14F-4D97-AF65-F5344CB8AC3E}">
        <p14:creationId xmlns:p14="http://schemas.microsoft.com/office/powerpoint/2010/main" val="1864396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17728" y="1385836"/>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Workshop</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425675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Wheels and Axels – Design and create a moving vehicle (moon buggy)</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183776"/>
            <a:ext cx="4010205" cy="22183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2"/>
            <a:ext cx="4029899" cy="24970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Using construction kits with wheels and axles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Investigate and understand how parts are put together in order to make a moving vehicle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Recognise the importance of correct position of wheels and axels in making a vehicle run smoothly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Test and evaluate the vehicle considering purpose and suitability</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60022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300"/>
              </a:spcAft>
            </a:pPr>
            <a:r>
              <a:rPr lang="en-GB" sz="1400" b="1" dirty="0">
                <a:solidFill>
                  <a:schemeClr val="tx1"/>
                </a:solidFill>
                <a:latin typeface="Sassoon Penpals" panose="02000400000000000000" pitchFamily="50" charset="0"/>
              </a:rPr>
              <a:t>Design – developing ideas and planning: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 the user of a product.</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Explain what a product is for.</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Generate initial ideas and simple design criteria through talking and using own experiences.  </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Develop and communicate ideas through drawings and mock-ups.</a:t>
            </a:r>
          </a:p>
          <a:p>
            <a:pPr marL="171450" indent="-171450">
              <a:spcAft>
                <a:spcPts val="3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Make:</a:t>
            </a:r>
            <a:endParaRPr lang="en-GB" sz="1400" dirty="0">
              <a:solidFill>
                <a:schemeClr val="tx1"/>
              </a:solidFill>
              <a:latin typeface="Sassoon Penpals" panose="02000400000000000000" pitchFamily="50" charset="0"/>
            </a:endParaRP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Select from and use a range of tools and equipment to perform practical tasks such as cutting and joining to allow movement and finishing.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 Select from and use a range of materials and components such as paper, card, plastic and wood according to their characteristics.</a:t>
            </a:r>
          </a:p>
          <a:p>
            <a:pPr marL="171450" indent="-171450">
              <a:spcAft>
                <a:spcPts val="3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Evaluate:</a:t>
            </a:r>
            <a:endParaRPr lang="en-GB" sz="1400" dirty="0">
              <a:solidFill>
                <a:schemeClr val="tx1"/>
              </a:solidFill>
              <a:latin typeface="Sassoon Penpals" panose="02000400000000000000" pitchFamily="50" charset="0"/>
            </a:endParaRP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Explore and evaluate a range of products with wheels and axles.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their ideas throughout and their products against original criteria. </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Explain what they like and dislike about products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3"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4484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Chop fruit and vegetables safely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Name common fruits and vegetables and sort into fruit or vegetable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appearance, smell and taste</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Design a motif</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Stitch a pattern using a running stitch</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Make a product that moves using construction kits with wheels and axles</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Explain the importance of making sure the axles run freely within the holders. </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Cut and join materials and components correctly</a:t>
            </a:r>
          </a:p>
        </p:txBody>
      </p:sp>
      <p:sp>
        <p:nvSpPr>
          <p:cNvPr id="18" name="Rounded Rectangle 48">
            <a:extLst>
              <a:ext uri="{FF2B5EF4-FFF2-40B4-BE49-F238E27FC236}">
                <a16:creationId xmlns:a16="http://schemas.microsoft.com/office/drawing/2014/main" id="{07876F9E-6C8A-49D2-8CF0-8D4540C9D6B1}"/>
              </a:ext>
            </a:extLst>
          </p:cNvPr>
          <p:cNvSpPr/>
          <p:nvPr/>
        </p:nvSpPr>
        <p:spPr>
          <a:xfrm>
            <a:off x="184582" y="3738758"/>
            <a:ext cx="4029899" cy="17764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wheels and axels can be assembled in different ways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Distinguish between fixed and freely moving axles</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B89A2A27-7C0A-489C-A4E1-12745F2DAE61}"/>
              </a:ext>
            </a:extLst>
          </p:cNvPr>
          <p:cNvSpPr/>
          <p:nvPr/>
        </p:nvSpPr>
        <p:spPr>
          <a:xfrm>
            <a:off x="237250" y="5690198"/>
            <a:ext cx="4029899" cy="373430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342900" lvl="0" indent="-342900">
              <a:spcBef>
                <a:spcPts val="300"/>
              </a:spcBef>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rPr>
              <a:t>To describe something they want to make / build / construct</a:t>
            </a:r>
          </a:p>
          <a:p>
            <a:pPr marL="342900" lvl="0" indent="-342900">
              <a:spcBef>
                <a:spcPts val="300"/>
              </a:spcBef>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rPr>
              <a:t>To say who they are making / building / constructing for</a:t>
            </a:r>
          </a:p>
          <a:p>
            <a:pPr marL="342900" lvl="0" indent="-342900">
              <a:spcBef>
                <a:spcPts val="300"/>
              </a:spcBef>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rPr>
              <a:t>To talk about what materials they are going to use when making / building / constructing</a:t>
            </a:r>
          </a:p>
          <a:p>
            <a:pPr marL="342900" lvl="0" indent="-342900">
              <a:spcBef>
                <a:spcPts val="300"/>
              </a:spcBef>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rPr>
              <a:t>To make / build / construct objects using a variety of materials</a:t>
            </a:r>
          </a:p>
          <a:p>
            <a:pPr marL="342900" lvl="0" indent="-342900">
              <a:spcBef>
                <a:spcPts val="300"/>
              </a:spcBef>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rPr>
              <a:t>To join materials together when making / building / constructing</a:t>
            </a:r>
          </a:p>
          <a:p>
            <a:pPr marL="342900" lvl="0" indent="-342900">
              <a:spcBef>
                <a:spcPts val="300"/>
              </a:spcBef>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rPr>
              <a:t>To know that tape and glue can join materials together and can make structures stronger. </a:t>
            </a:r>
            <a:endParaRPr lang="en-GB" sz="1400" dirty="0">
              <a:solidFill>
                <a:schemeClr val="tx1"/>
              </a:solidFill>
              <a:latin typeface="Sassoon Penpals Joined" panose="02000400000000000000" pitchFamily="50" charset="0"/>
            </a:endParaRPr>
          </a:p>
        </p:txBody>
      </p:sp>
      <p:pic>
        <p:nvPicPr>
          <p:cNvPr id="16" name="Picture 15">
            <a:extLst>
              <a:ext uri="{FF2B5EF4-FFF2-40B4-BE49-F238E27FC236}">
                <a16:creationId xmlns:a16="http://schemas.microsoft.com/office/drawing/2014/main" id="{140961FD-5C45-44B8-862F-423196103B3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25710" y="5737090"/>
            <a:ext cx="670476" cy="484412"/>
          </a:xfrm>
          <a:prstGeom prst="rect">
            <a:avLst/>
          </a:prstGeom>
        </p:spPr>
      </p:pic>
      <p:sp>
        <p:nvSpPr>
          <p:cNvPr id="21" name="Rounded Rectangle 48">
            <a:extLst>
              <a:ext uri="{FF2B5EF4-FFF2-40B4-BE49-F238E27FC236}">
                <a16:creationId xmlns:a16="http://schemas.microsoft.com/office/drawing/2014/main" id="{9D17F971-6166-4C5F-86AD-F51A601EF6A2}"/>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600" dirty="0">
                <a:solidFill>
                  <a:schemeClr val="tx1"/>
                </a:solidFill>
                <a:latin typeface="Sassoon Penpals" panose="02000400000000000000" pitchFamily="50" charset="0"/>
              </a:rPr>
              <a:t>D&amp;T Association Planning on a Page</a:t>
            </a:r>
          </a:p>
          <a:p>
            <a:pPr>
              <a:spcAft>
                <a:spcPts val="600"/>
              </a:spcAft>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C2343D8B-D475-4A6C-A5E9-8F6B5956C4E3}"/>
              </a:ext>
            </a:extLst>
          </p:cNvPr>
          <p:cNvPicPr>
            <a:picLocks noChangeAspect="1"/>
          </p:cNvPicPr>
          <p:nvPr/>
        </p:nvPicPr>
        <p:blipFill>
          <a:blip r:embed="rId6"/>
          <a:stretch>
            <a:fillRect/>
          </a:stretch>
        </p:blipFill>
        <p:spPr>
          <a:xfrm>
            <a:off x="8623849" y="5696194"/>
            <a:ext cx="4050627" cy="2776976"/>
          </a:xfrm>
          <a:prstGeom prst="rect">
            <a:avLst/>
          </a:prstGeom>
        </p:spPr>
      </p:pic>
    </p:spTree>
    <p:extLst>
      <p:ext uri="{BB962C8B-B14F-4D97-AF65-F5344CB8AC3E}">
        <p14:creationId xmlns:p14="http://schemas.microsoft.com/office/powerpoint/2010/main" val="303769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61070"/>
            <a:ext cx="12462346" cy="93212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800" b="1" dirty="0">
                <a:solidFill>
                  <a:schemeClr val="tx1"/>
                </a:solidFill>
                <a:latin typeface="Sassoon Penpals" panose="02000400000000000000" pitchFamily="50" charset="0"/>
              </a:rPr>
              <a:t>Early Years – Laying the Foundations for Design and Technology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95699" y="1066800"/>
            <a:ext cx="4029898" cy="84260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600"/>
              </a:spcAft>
            </a:pPr>
            <a:r>
              <a:rPr lang="en-GB" sz="1600" b="1" dirty="0">
                <a:solidFill>
                  <a:srgbClr val="FF0000"/>
                </a:solidFill>
                <a:latin typeface="Comic Sans MS" panose="030F0702030302020204" pitchFamily="66" charset="0"/>
              </a:rPr>
              <a:t>The following activities will provide opportunities to develop the required knowledge I need; </a:t>
            </a:r>
          </a:p>
          <a:p>
            <a:pPr>
              <a:spcAft>
                <a:spcPts val="600"/>
              </a:spcAft>
            </a:pPr>
            <a:endParaRPr lang="en-GB" sz="1500" dirty="0">
              <a:solidFill>
                <a:schemeClr val="tx1"/>
              </a:solidFill>
              <a:latin typeface="Sassoon Penpals" panose="02000400000000000000" pitchFamily="50" charset="0"/>
            </a:endParaRPr>
          </a:p>
          <a:p>
            <a:pPr>
              <a:spcAft>
                <a:spcPts val="600"/>
              </a:spcAft>
            </a:pPr>
            <a:r>
              <a:rPr lang="en-GB" sz="1500" b="1" u="sng" dirty="0">
                <a:solidFill>
                  <a:schemeClr val="tx1"/>
                </a:solidFill>
                <a:latin typeface="Comic Sans MS" panose="030F0702030302020204" pitchFamily="66" charset="0"/>
              </a:rPr>
              <a:t>Term 1 – My family. </a:t>
            </a:r>
          </a:p>
          <a:p>
            <a:pPr>
              <a:spcAft>
                <a:spcPts val="600"/>
              </a:spcAft>
            </a:pPr>
            <a:r>
              <a:rPr lang="en-GB" sz="1500" dirty="0">
                <a:solidFill>
                  <a:schemeClr val="tx1"/>
                </a:solidFill>
                <a:latin typeface="Comic Sans MS" panose="030F0702030302020204" pitchFamily="66" charset="0"/>
              </a:rPr>
              <a:t>Creating models of our family homes to use as dolls houses in the small world area. </a:t>
            </a:r>
          </a:p>
          <a:p>
            <a:pPr>
              <a:spcAft>
                <a:spcPts val="600"/>
              </a:spcAft>
            </a:pPr>
            <a:r>
              <a:rPr lang="en-GB" sz="1500" b="1" u="sng" dirty="0">
                <a:solidFill>
                  <a:schemeClr val="tx1"/>
                </a:solidFill>
                <a:latin typeface="Comic Sans MS" panose="030F0702030302020204" pitchFamily="66" charset="0"/>
              </a:rPr>
              <a:t>Term 2 – My country </a:t>
            </a:r>
          </a:p>
          <a:p>
            <a:pPr>
              <a:spcAft>
                <a:spcPts val="600"/>
              </a:spcAft>
            </a:pPr>
            <a:r>
              <a:rPr lang="en-GB" sz="1500" dirty="0">
                <a:solidFill>
                  <a:schemeClr val="tx1"/>
                </a:solidFill>
                <a:latin typeface="Comic Sans MS" panose="030F0702030302020204" pitchFamily="66" charset="0"/>
              </a:rPr>
              <a:t>Create London landmarks in the small and large construction areas and junk modelling area. </a:t>
            </a:r>
          </a:p>
          <a:p>
            <a:pPr>
              <a:spcAft>
                <a:spcPts val="600"/>
              </a:spcAft>
            </a:pPr>
            <a:r>
              <a:rPr lang="en-GB" sz="1500" b="1" u="sng" dirty="0">
                <a:solidFill>
                  <a:schemeClr val="tx1"/>
                </a:solidFill>
                <a:latin typeface="Comic Sans MS" panose="030F0702030302020204" pitchFamily="66" charset="0"/>
              </a:rPr>
              <a:t>Term 3 - My Planet</a:t>
            </a:r>
          </a:p>
          <a:p>
            <a:pPr>
              <a:spcAft>
                <a:spcPts val="600"/>
              </a:spcAft>
            </a:pPr>
            <a:r>
              <a:rPr lang="en-GB" sz="1500" dirty="0">
                <a:solidFill>
                  <a:schemeClr val="tx1"/>
                </a:solidFill>
                <a:latin typeface="Comic Sans MS" panose="030F0702030302020204" pitchFamily="66" charset="0"/>
              </a:rPr>
              <a:t>Upcycle plastic bags and crisp packets into kites and key rings. </a:t>
            </a:r>
          </a:p>
          <a:p>
            <a:pPr>
              <a:spcAft>
                <a:spcPts val="600"/>
              </a:spcAft>
            </a:pPr>
            <a:r>
              <a:rPr lang="en-GB" sz="1500" b="1" u="sng" dirty="0">
                <a:solidFill>
                  <a:schemeClr val="tx1"/>
                </a:solidFill>
                <a:latin typeface="Comic Sans MS" panose="030F0702030302020204" pitchFamily="66" charset="0"/>
              </a:rPr>
              <a:t>Term 4 – My Universe </a:t>
            </a:r>
          </a:p>
          <a:p>
            <a:pPr>
              <a:spcAft>
                <a:spcPts val="600"/>
              </a:spcAft>
            </a:pPr>
            <a:r>
              <a:rPr lang="en-GB" sz="1500" dirty="0">
                <a:solidFill>
                  <a:schemeClr val="tx1"/>
                </a:solidFill>
                <a:latin typeface="Comic Sans MS" panose="030F0702030302020204" pitchFamily="66" charset="0"/>
              </a:rPr>
              <a:t>Create a space rocket in the role play area that is large enough to fit inside. </a:t>
            </a:r>
          </a:p>
          <a:p>
            <a:pPr>
              <a:spcAft>
                <a:spcPts val="600"/>
              </a:spcAft>
            </a:pPr>
            <a:r>
              <a:rPr lang="en-GB" sz="1500" b="1" u="sng" dirty="0">
                <a:solidFill>
                  <a:schemeClr val="tx1"/>
                </a:solidFill>
                <a:latin typeface="Comic Sans MS" panose="030F0702030302020204" pitchFamily="66" charset="0"/>
              </a:rPr>
              <a:t>Term 5 - Looking after myself and others </a:t>
            </a:r>
          </a:p>
          <a:p>
            <a:pPr>
              <a:spcAft>
                <a:spcPts val="600"/>
              </a:spcAft>
            </a:pPr>
            <a:r>
              <a:rPr lang="en-GB" sz="1500" dirty="0">
                <a:solidFill>
                  <a:schemeClr val="tx1"/>
                </a:solidFill>
                <a:latin typeface="Comic Sans MS" panose="030F0702030302020204" pitchFamily="66" charset="0"/>
              </a:rPr>
              <a:t>Create a menu and follow a simple recipe for the healthy eating café.  </a:t>
            </a:r>
          </a:p>
          <a:p>
            <a:pPr>
              <a:spcAft>
                <a:spcPts val="600"/>
              </a:spcAft>
            </a:pPr>
            <a:r>
              <a:rPr lang="en-GB" sz="1500" dirty="0">
                <a:solidFill>
                  <a:schemeClr val="tx1"/>
                </a:solidFill>
                <a:latin typeface="Comic Sans MS" panose="030F0702030302020204" pitchFamily="66" charset="0"/>
              </a:rPr>
              <a:t>Construct finger puppets following a simple design brief.</a:t>
            </a:r>
          </a:p>
          <a:p>
            <a:pPr>
              <a:spcAft>
                <a:spcPts val="600"/>
              </a:spcAft>
            </a:pPr>
            <a:r>
              <a:rPr lang="en-GB" sz="1500" b="1" u="sng" dirty="0">
                <a:solidFill>
                  <a:schemeClr val="tx1"/>
                </a:solidFill>
                <a:latin typeface="Comic Sans MS" panose="030F0702030302020204" pitchFamily="66" charset="0"/>
              </a:rPr>
              <a:t>Term 6 - My next move  </a:t>
            </a:r>
          </a:p>
          <a:p>
            <a:pPr>
              <a:spcAft>
                <a:spcPts val="600"/>
              </a:spcAft>
            </a:pPr>
            <a:r>
              <a:rPr lang="en-GB" sz="1500" dirty="0">
                <a:solidFill>
                  <a:schemeClr val="tx1"/>
                </a:solidFill>
                <a:latin typeface="Comic Sans MS" panose="030F0702030302020204" pitchFamily="66" charset="0"/>
              </a:rPr>
              <a:t>Plan and build a bug house within our mini beast area. </a:t>
            </a:r>
          </a:p>
          <a:p>
            <a:pPr>
              <a:spcAft>
                <a:spcPts val="600"/>
              </a:spcAft>
            </a:pPr>
            <a:endParaRPr lang="en-GB" sz="2000" b="1"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703136" y="4878974"/>
            <a:ext cx="4029898" cy="46144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600"/>
              </a:spcAft>
            </a:pPr>
            <a:r>
              <a:rPr lang="en-GB" sz="1600" b="1" dirty="0">
                <a:solidFill>
                  <a:srgbClr val="FF0000"/>
                </a:solidFill>
                <a:latin typeface="Comic Sans MS" panose="030F0702030302020204" pitchFamily="66" charset="0"/>
              </a:rPr>
              <a:t>By the end of the reception year, I will have gained a good level of development in the following areas, which will sufficiently prepare me for the Year 1 Art curriculum at PAWS. </a:t>
            </a: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r>
              <a:rPr lang="en-GB" dirty="0">
                <a:solidFill>
                  <a:schemeClr val="tx1"/>
                </a:solidFill>
                <a:latin typeface="Comic Sans MS" panose="030F0702030302020204" pitchFamily="66" charset="0"/>
              </a:rPr>
              <a:t>Physical development – Fine Motor. </a:t>
            </a:r>
          </a:p>
          <a:p>
            <a:pPr marL="285750" indent="-285750">
              <a:spcAft>
                <a:spcPts val="600"/>
              </a:spcAft>
              <a:buFont typeface="Arial" panose="020B0604020202020204" pitchFamily="34" charset="0"/>
              <a:buChar char="•"/>
            </a:pPr>
            <a:r>
              <a:rPr lang="en-GB" dirty="0">
                <a:solidFill>
                  <a:schemeClr val="tx1"/>
                </a:solidFill>
                <a:latin typeface="Comic Sans MS" panose="030F0702030302020204" pitchFamily="66" charset="0"/>
              </a:rPr>
              <a:t>C&amp;L – Listening, attention and understanding. </a:t>
            </a:r>
          </a:p>
          <a:p>
            <a:pPr marL="285750" indent="-285750">
              <a:spcAft>
                <a:spcPts val="600"/>
              </a:spcAft>
              <a:buFont typeface="Arial" panose="020B0604020202020204" pitchFamily="34" charset="0"/>
              <a:buChar char="•"/>
            </a:pPr>
            <a:r>
              <a:rPr lang="en-GB" dirty="0">
                <a:solidFill>
                  <a:schemeClr val="tx1"/>
                </a:solidFill>
                <a:latin typeface="Comic Sans MS" panose="030F0702030302020204" pitchFamily="66" charset="0"/>
              </a:rPr>
              <a:t>C&amp;L – Speaking </a:t>
            </a:r>
          </a:p>
          <a:p>
            <a:pPr marL="285750" indent="-285750">
              <a:spcAft>
                <a:spcPts val="600"/>
              </a:spcAft>
              <a:buFont typeface="Arial" panose="020B0604020202020204" pitchFamily="34" charset="0"/>
              <a:buChar char="•"/>
            </a:pPr>
            <a:r>
              <a:rPr lang="en-US" dirty="0">
                <a:solidFill>
                  <a:schemeClr val="tx1"/>
                </a:solidFill>
                <a:latin typeface="Comic Sans MS" panose="030F0702030302020204" pitchFamily="66" charset="0"/>
              </a:rPr>
              <a:t>EAD – Creating with materials. </a:t>
            </a:r>
          </a:p>
          <a:p>
            <a:pPr marL="285750" indent="-285750">
              <a:spcAft>
                <a:spcPts val="600"/>
              </a:spcAft>
              <a:buFont typeface="Arial" panose="020B0604020202020204" pitchFamily="34" charset="0"/>
              <a:buChar char="•"/>
            </a:pPr>
            <a:r>
              <a:rPr lang="en-GB" dirty="0">
                <a:solidFill>
                  <a:schemeClr val="tx1"/>
                </a:solidFill>
                <a:latin typeface="Comic Sans MS" panose="030F0702030302020204" pitchFamily="66" charset="0"/>
              </a:rPr>
              <a:t>Knowledge and understanding of the world.</a:t>
            </a:r>
          </a:p>
          <a:p>
            <a:pPr marL="285750" indent="-285750">
              <a:spcAft>
                <a:spcPts val="600"/>
              </a:spcAft>
              <a:buFont typeface="Arial" panose="020B0604020202020204" pitchFamily="34" charset="0"/>
              <a:buChar char="•"/>
            </a:pPr>
            <a:endParaRPr lang="en-US"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617029" y="1304962"/>
            <a:ext cx="4029899" cy="34686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600"/>
              </a:spcAft>
            </a:pPr>
            <a:r>
              <a:rPr lang="en-GB" sz="1600" b="1" dirty="0">
                <a:solidFill>
                  <a:srgbClr val="FF0000"/>
                </a:solidFill>
                <a:latin typeface="Comic Sans MS" panose="030F0702030302020204" pitchFamily="66" charset="0"/>
              </a:rPr>
              <a:t>I will gain relevant experiences of art through the continuous and enhanced provision within the following areas; </a:t>
            </a:r>
            <a:endParaRPr lang="en-GB" sz="1600" b="1" dirty="0">
              <a:solidFill>
                <a:prstClr val="black"/>
              </a:solidFill>
              <a:latin typeface="Comic Sans MS" panose="030F0702030302020204" pitchFamily="66" charset="0"/>
            </a:endParaRPr>
          </a:p>
          <a:p>
            <a:pPr algn="ctr">
              <a:spcAft>
                <a:spcPts val="600"/>
              </a:spcAft>
            </a:pPr>
            <a:endParaRPr lang="en-GB" sz="1600" b="1" u="sng" dirty="0">
              <a:solidFill>
                <a:schemeClr val="tx1"/>
              </a:solidFill>
              <a:latin typeface="Comic Sans MS" panose="030F0702030302020204" pitchFamily="66" charset="0"/>
            </a:endParaRPr>
          </a:p>
          <a:p>
            <a:pPr algn="ctr">
              <a:spcAft>
                <a:spcPts val="600"/>
              </a:spcAft>
            </a:pPr>
            <a:r>
              <a:rPr lang="en-GB" sz="2000" dirty="0">
                <a:solidFill>
                  <a:schemeClr val="tx1"/>
                </a:solidFill>
                <a:latin typeface="Comic Sans MS" panose="030F0702030302020204" pitchFamily="66" charset="0"/>
              </a:rPr>
              <a:t>Malleable, large and small construction (inside and outside), outdoor woodland and mark making (indoor and outdoor). </a:t>
            </a:r>
          </a:p>
          <a:p>
            <a:pPr>
              <a:spcAft>
                <a:spcPts val="600"/>
              </a:spcAft>
            </a:pPr>
            <a:endParaRPr lang="en-GB"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2177837A-91D4-4692-B65E-451ADBCB79AD}"/>
              </a:ext>
            </a:extLst>
          </p:cNvPr>
          <p:cNvSpPr/>
          <p:nvPr/>
        </p:nvSpPr>
        <p:spPr>
          <a:xfrm>
            <a:off x="184582" y="1066800"/>
            <a:ext cx="4039747" cy="842606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300"/>
              </a:spcAft>
            </a:pPr>
            <a:r>
              <a:rPr lang="en-GB" sz="1600" b="1" dirty="0">
                <a:solidFill>
                  <a:srgbClr val="FF0000"/>
                </a:solidFill>
                <a:latin typeface="Comic Sans MS" panose="030F0702030302020204" pitchFamily="66" charset="0"/>
                <a:ea typeface="Times New Roman" panose="02020603050405020304" pitchFamily="18" charset="0"/>
              </a:rPr>
              <a:t>Throughout the reception year at PAWS I will be building on the foundations in DT that will allow me to…</a:t>
            </a:r>
            <a:endParaRPr lang="en-GB" sz="1400" b="1" dirty="0">
              <a:solidFill>
                <a:schemeClr val="tx1"/>
              </a:solidFill>
              <a:latin typeface="Sassoon Penpals Joined" panose="02000400000000000000" pitchFamily="50" charset="0"/>
              <a:ea typeface="Times New Roman" panose="02020603050405020304" pitchFamily="18" charset="0"/>
            </a:endParaRP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Describe something that I want to make/ build/construct</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Say who I am making/building/constructing for</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Talk about what materials I am going to use when making/building/constructing</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Make/build/construct objects using a variety of materials</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Join materials together when making/ building/constructing</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Talk about my constructions/products, and what I am pleased with </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Talk about my constructions and say how it could be even better</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Talk about everyday objects that I like and say why they are useful</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Build/construct structures from a range of materials to a design brief that I have created or been given.</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Build/construct structures that are tall or strong.</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Know that tape and glue can join materials together and can make structures stronger. </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Recognise different foods as either healthy or unhealthy</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Know how to use basic cutlery and utensils to make and eat food</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Follow simple instructions to make different foods</a:t>
            </a:r>
          </a:p>
          <a:p>
            <a:pPr marL="171450" lvl="0" indent="-171450">
              <a:spcAft>
                <a:spcPts val="300"/>
              </a:spcAft>
              <a:buFont typeface="Arial" panose="020B0604020202020204" pitchFamily="34" charset="0"/>
              <a:buChar char="•"/>
            </a:pPr>
            <a:r>
              <a:rPr lang="en-GB" sz="1300" b="1" dirty="0">
                <a:solidFill>
                  <a:schemeClr val="tx1"/>
                </a:solidFill>
                <a:latin typeface="Comic Sans MS" panose="030F0702030302020204" pitchFamily="66" charset="0"/>
                <a:ea typeface="Times New Roman" panose="02020603050405020304" pitchFamily="18" charset="0"/>
              </a:rPr>
              <a:t>Know when we make food for other people that it needs to be appealing</a:t>
            </a:r>
          </a:p>
          <a:p>
            <a:pPr marL="171450" lvl="0" indent="-171450">
              <a:spcAft>
                <a:spcPts val="300"/>
              </a:spcAft>
              <a:buFont typeface="Arial" panose="020B0604020202020204" pitchFamily="34" charset="0"/>
              <a:buChar char="•"/>
            </a:pPr>
            <a:endParaRPr lang="en-GB" sz="1400" b="1" dirty="0">
              <a:solidFill>
                <a:schemeClr val="tx1"/>
              </a:solidFill>
              <a:latin typeface="Sassoon Penpals Joined" panose="02000400000000000000" pitchFamily="50" charset="0"/>
              <a:ea typeface="Times New Roman" panose="02020603050405020304" pitchFamily="18" charset="0"/>
            </a:endParaRPr>
          </a:p>
          <a:p>
            <a:pPr marL="171450" lvl="0" indent="-171450">
              <a:spcAft>
                <a:spcPts val="300"/>
              </a:spcAft>
              <a:buFont typeface="Arial" panose="020B0604020202020204" pitchFamily="34" charset="0"/>
              <a:buChar char="•"/>
            </a:pPr>
            <a:endParaRPr lang="en-GB" sz="1100" b="1" dirty="0">
              <a:solidFill>
                <a:schemeClr val="tx1"/>
              </a:solidFill>
              <a:latin typeface="Sassoon Penpals Joined" panose="02000400000000000000" pitchFamily="50" charset="0"/>
              <a:ea typeface="Times New Roman" panose="02020603050405020304" pitchFamily="18" charset="0"/>
            </a:endParaRPr>
          </a:p>
          <a:p>
            <a:pPr lvl="0">
              <a:spcAft>
                <a:spcPts val="300"/>
              </a:spcAft>
            </a:pPr>
            <a:endParaRPr lang="en-GB" sz="1100" b="1" dirty="0">
              <a:solidFill>
                <a:schemeClr val="tx1"/>
              </a:solidFill>
              <a:effectLst/>
              <a:latin typeface="Sassoon Penpals Joined" panose="02000400000000000000" pitchFamily="50" charset="0"/>
              <a:ea typeface="Times New Roman" panose="02020603050405020304" pitchFamily="18" charset="0"/>
            </a:endParaRPr>
          </a:p>
          <a:p>
            <a:pPr lvl="0">
              <a:spcAft>
                <a:spcPts val="300"/>
              </a:spcAft>
            </a:pPr>
            <a:endParaRPr lang="en-GB" sz="11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endParaRPr>
          </a:p>
          <a:p>
            <a:pPr marL="342900" lvl="0" indent="-342900">
              <a:spcAft>
                <a:spcPts val="300"/>
              </a:spcAft>
              <a:buFont typeface="Symbol" panose="05050102010706020507" pitchFamily="18" charset="2"/>
              <a:buChar char=""/>
            </a:pPr>
            <a:endParaRPr lang="en-US" sz="11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100" dirty="0">
              <a:solidFill>
                <a:schemeClr val="tx1"/>
              </a:solidFill>
              <a:latin typeface="Sassoon Penpals" panose="02000400000000000000" pitchFamily="50" charset="0"/>
            </a:endParaRP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7918632" y="2286144"/>
              <a:ext cx="360" cy="360"/>
            </p14:xfrm>
          </p:contentPart>
        </mc:Choice>
        <mc:Fallback xmlns="">
          <p:pic>
            <p:nvPicPr>
              <p:cNvPr id="7" name="Ink 6"/>
              <p:cNvPicPr/>
              <p:nvPr/>
            </p:nvPicPr>
            <p:blipFill>
              <a:blip r:embed="rId3"/>
              <a:stretch>
                <a:fillRect/>
              </a:stretch>
            </p:blipFill>
            <p:spPr>
              <a:xfrm>
                <a:off x="7906752" y="2274264"/>
                <a:ext cx="24120" cy="241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1" name="Ink 10"/>
              <p14:cNvContentPartPr/>
              <p14:nvPr/>
            </p14:nvContentPartPr>
            <p14:xfrm>
              <a:off x="731592" y="1426464"/>
              <a:ext cx="360" cy="360"/>
            </p14:xfrm>
          </p:contentPart>
        </mc:Choice>
        <mc:Fallback xmlns="">
          <p:pic>
            <p:nvPicPr>
              <p:cNvPr id="11" name="Ink 10"/>
              <p:cNvPicPr/>
              <p:nvPr/>
            </p:nvPicPr>
            <p:blipFill>
              <a:blip r:embed="rId5"/>
              <a:stretch>
                <a:fillRect/>
              </a:stretch>
            </p:blipFill>
            <p:spPr>
              <a:xfrm>
                <a:off x="719712" y="1414584"/>
                <a:ext cx="24120" cy="24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2" name="Ink 11"/>
              <p14:cNvContentPartPr/>
              <p14:nvPr/>
            </p14:nvContentPartPr>
            <p14:xfrm>
              <a:off x="10771632" y="749664"/>
              <a:ext cx="360" cy="360"/>
            </p14:xfrm>
          </p:contentPart>
        </mc:Choice>
        <mc:Fallback xmlns="">
          <p:pic>
            <p:nvPicPr>
              <p:cNvPr id="12" name="Ink 11"/>
              <p:cNvPicPr/>
              <p:nvPr/>
            </p:nvPicPr>
            <p:blipFill>
              <a:blip r:embed="rId7"/>
              <a:stretch>
                <a:fillRect/>
              </a:stretch>
            </p:blipFill>
            <p:spPr>
              <a:xfrm>
                <a:off x="10759752" y="737784"/>
                <a:ext cx="24120" cy="24120"/>
              </a:xfrm>
              <a:prstGeom prst="rect">
                <a:avLst/>
              </a:prstGeom>
            </p:spPr>
          </p:pic>
        </mc:Fallback>
      </mc:AlternateContent>
      <p:pic>
        <p:nvPicPr>
          <p:cNvPr id="10" name="Picture 9"/>
          <p:cNvPicPr>
            <a:picLocks noChangeAspect="1"/>
          </p:cNvPicPr>
          <p:nvPr/>
        </p:nvPicPr>
        <p:blipFill>
          <a:blip r:embed="rId8"/>
          <a:stretch>
            <a:fillRect/>
          </a:stretch>
        </p:blipFill>
        <p:spPr>
          <a:xfrm>
            <a:off x="11433423" y="42782"/>
            <a:ext cx="1213505" cy="1209486"/>
          </a:xfrm>
          <a:prstGeom prst="rect">
            <a:avLst/>
          </a:prstGeom>
        </p:spPr>
      </p:pic>
    </p:spTree>
    <p:extLst>
      <p:ext uri="{BB962C8B-B14F-4D97-AF65-F5344CB8AC3E}">
        <p14:creationId xmlns:p14="http://schemas.microsoft.com/office/powerpoint/2010/main" val="280079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50544"/>
            <a:ext cx="1056759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Year 2 Freestanding structures – Design and make a bug house</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5545" y="7310431"/>
            <a:ext cx="4010205" cy="210292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172309"/>
            <a:ext cx="4029899" cy="30908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similarities and differences in free standing structures.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Experiment with different assembly techniques for strength and stability.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how to make freestanding structures stronger, stiffer and more stable.</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172309"/>
            <a:ext cx="4029898" cy="59201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400"/>
              </a:spcAft>
            </a:pPr>
            <a:r>
              <a:rPr lang="en-GB" sz="2400" b="1" u="sng" dirty="0">
                <a:solidFill>
                  <a:schemeClr val="tx1"/>
                </a:solidFill>
                <a:latin typeface="Sassoon Penpals" panose="02000400000000000000" pitchFamily="50" charset="0"/>
              </a:rPr>
              <a:t>The Design Process</a:t>
            </a:r>
          </a:p>
          <a:p>
            <a:pPr>
              <a:spcAft>
                <a:spcPts val="400"/>
              </a:spcAft>
            </a:pPr>
            <a:r>
              <a:rPr lang="en-GB" sz="1400" b="1" dirty="0">
                <a:solidFill>
                  <a:schemeClr val="tx1"/>
                </a:solidFill>
                <a:latin typeface="Sassoon Penpals" panose="02000400000000000000" pitchFamily="50" charset="0"/>
              </a:rPr>
              <a:t>Design – developing ideas and planning:</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Describe how they will make their products suitable for their intended users</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Generate ideas based on simple design criteria and their own experiences, explaining what they could make.</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Develop, model and communicate their ideas through talking, mock-ups and drawings. </a:t>
            </a:r>
          </a:p>
          <a:p>
            <a:pPr>
              <a:spcAft>
                <a:spcPts val="400"/>
              </a:spcAft>
            </a:pPr>
            <a:endParaRPr lang="en-GB" sz="1400" dirty="0">
              <a:solidFill>
                <a:schemeClr val="tx1"/>
              </a:solidFill>
              <a:latin typeface="Sassoon Penpals" panose="02000400000000000000" pitchFamily="50" charset="0"/>
            </a:endParaRPr>
          </a:p>
          <a:p>
            <a:pPr>
              <a:spcAft>
                <a:spcPts val="400"/>
              </a:spcAft>
            </a:pPr>
            <a:r>
              <a:rPr lang="en-GB" sz="1400" b="1" dirty="0">
                <a:solidFill>
                  <a:schemeClr val="tx1"/>
                </a:solidFill>
                <a:latin typeface="Sassoon Penpals" panose="02000400000000000000" pitchFamily="50" charset="0"/>
              </a:rPr>
              <a:t>Make:</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Select from a range of materials explaining their choices</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Select from a range of tools </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Assemble, join and combine materials and components with increasing independence</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Use finishing techniques, select from a range of tools</a:t>
            </a:r>
          </a:p>
          <a:p>
            <a:pPr marL="171450" indent="-171450">
              <a:spcAft>
                <a:spcPts val="4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400"/>
              </a:spcAft>
            </a:pPr>
            <a:r>
              <a:rPr lang="en-GB" sz="1400" b="1" dirty="0">
                <a:solidFill>
                  <a:schemeClr val="tx1"/>
                </a:solidFill>
                <a:latin typeface="Sassoon Penpals" panose="02000400000000000000" pitchFamily="50" charset="0"/>
              </a:rPr>
              <a:t>Evaluate:</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Make simple judgements about their products and ideas against design criteria</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Suggest how their products could be improved</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172308"/>
            <a:ext cx="4029898" cy="44430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Slice safely using bridge and claw grip</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an appealing looking food which meets design brief</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taste, texture and smell</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Select, mark out, cut and join fabric pieces.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Cut neatly and use neat, even running stitch</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Add finishing features</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Communicate their ideas through talking and drawing</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Measure, mark out, cut and shape materials and components</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Assemble with increasing independence </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Evaluate finished product and suggest improvements</a:t>
            </a: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66912" y="4503510"/>
            <a:ext cx="4029899" cy="15924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Identify free standing structures and explain how they know they are freestanding</a:t>
            </a: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BABD2412-5FCC-4B6C-8084-CE459EFC5443}"/>
              </a:ext>
            </a:extLst>
          </p:cNvPr>
          <p:cNvSpPr/>
          <p:nvPr/>
        </p:nvSpPr>
        <p:spPr>
          <a:xfrm>
            <a:off x="166912" y="6336317"/>
            <a:ext cx="4029899" cy="306576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a product that moves using construction kits with wheels and axles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the importance of making sure the axles run freely within the holders.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Cut and join materials and components correctly</a:t>
            </a:r>
          </a:p>
          <a:p>
            <a:pPr>
              <a:spcAft>
                <a:spcPts val="600"/>
              </a:spcAft>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BFA00271-335C-4052-9270-C7FD210DA7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60137" y="6361811"/>
            <a:ext cx="670476" cy="484412"/>
          </a:xfrm>
          <a:prstGeom prst="rect">
            <a:avLst/>
          </a:prstGeom>
        </p:spPr>
      </p:pic>
      <p:sp>
        <p:nvSpPr>
          <p:cNvPr id="17" name="Rounded Rectangle 48">
            <a:extLst>
              <a:ext uri="{FF2B5EF4-FFF2-40B4-BE49-F238E27FC236}">
                <a16:creationId xmlns:a16="http://schemas.microsoft.com/office/drawing/2014/main" id="{4351724F-FFBD-4BF7-A4FF-C5309F7187C9}"/>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600" dirty="0">
                <a:solidFill>
                  <a:schemeClr val="tx1"/>
                </a:solidFill>
                <a:latin typeface="Sassoon Penpals" panose="02000400000000000000" pitchFamily="50" charset="0"/>
              </a:rPr>
              <a:t>D&amp;T Association Planning on a Page</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BDCD98FA-7790-419D-B780-5D2D0F62CBE8}"/>
              </a:ext>
            </a:extLst>
          </p:cNvPr>
          <p:cNvPicPr>
            <a:picLocks noChangeAspect="1"/>
          </p:cNvPicPr>
          <p:nvPr/>
        </p:nvPicPr>
        <p:blipFill>
          <a:blip r:embed="rId6"/>
          <a:stretch>
            <a:fillRect/>
          </a:stretch>
        </p:blipFill>
        <p:spPr>
          <a:xfrm>
            <a:off x="8604790" y="5741388"/>
            <a:ext cx="3920119" cy="2687504"/>
          </a:xfrm>
          <a:prstGeom prst="rect">
            <a:avLst/>
          </a:prstGeom>
        </p:spPr>
      </p:pic>
    </p:spTree>
    <p:extLst>
      <p:ext uri="{BB962C8B-B14F-4D97-AF65-F5344CB8AC3E}">
        <p14:creationId xmlns:p14="http://schemas.microsoft.com/office/powerpoint/2010/main" val="2228560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80206"/>
            <a:ext cx="9914457"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Year 3 Shell Structures – To design and make a pencil pot for a family member</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260286"/>
            <a:ext cx="4010205" cy="214179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2"/>
            <a:ext cx="4029899" cy="318867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Evaluate a range of shell structures identifying their purpose and intended user</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how materials have been stiffened.</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Develop and use knowledge of nets of cubes and cuboids and, where appropriate, more complex 3D shapes structures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a shell structure to protect another product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how to use different ways of stiffening and strengthening their shell structures e.g., folding and shaping, corrugating, ribbing, laminating.</a:t>
            </a:r>
          </a:p>
          <a:p>
            <a:pPr>
              <a:spcAft>
                <a:spcPts val="600"/>
              </a:spcAft>
            </a:pPr>
            <a:endParaRPr lang="en-GB" sz="12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2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9670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The Design Process</a:t>
            </a:r>
          </a:p>
          <a:p>
            <a:pPr>
              <a:spcAft>
                <a:spcPts val="200"/>
              </a:spcAft>
            </a:pPr>
            <a:r>
              <a:rPr lang="en-GB" sz="1400" b="1" dirty="0">
                <a:solidFill>
                  <a:schemeClr val="tx1"/>
                </a:solidFill>
                <a:latin typeface="Sassoon Penpals" panose="02000400000000000000" pitchFamily="50" charset="0"/>
              </a:rPr>
              <a:t>Design – developing ideas and planning:</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Generate realistic ideas, focusing on the needs of the user</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Explain how particular parts of their products will work</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Share and clarify ideas through discussion</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to communicate their ideas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computer-aided design to develop and communicate their ideas</a:t>
            </a:r>
          </a:p>
          <a:p>
            <a:pPr>
              <a:spcAft>
                <a:spcPts val="200"/>
              </a:spcAft>
            </a:pPr>
            <a:endParaRPr lang="en-GB" sz="200"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Make: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Order the main stages of making</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materials, equipment and tools equipment suitable for the task</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With increasing accuracy, measure, mark out, cut and shape materials and components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Join materials together using the best method for the material</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Explain their choice of materials and components according to functional properties and aesthetic qualities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that our ideas will not always work as planned</a:t>
            </a:r>
          </a:p>
          <a:p>
            <a:pPr>
              <a:spcAft>
                <a:spcPts val="200"/>
              </a:spcAft>
            </a:pPr>
            <a:endParaRPr lang="en-GB" sz="200"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Evaluate: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Refer to their design criteria as they design and make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Identify the strengths and areas for development in their ideas and products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5368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Prepare a safe work space including following rules to avoid food contamination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a recipe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health benefits of seasonal fruits and vegetable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negative affects of imported foods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Select, measure and mark out materials and components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Cut neatly and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neat running and back stitch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Add detailed finishing design features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Join materials using appropriate methods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strengths and areas for development</a:t>
            </a: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92555" y="4457070"/>
            <a:ext cx="4029899" cy="26119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Know that shell structures are hollow shapes made from nets.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there are a range of shell structure products which have been designed, produced and evaluated.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shell structures can be made of different materials.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Recognise that shell structures can present, protect or contain another product.</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40C8D731-E08D-4F43-BECB-834B809FBE1A}"/>
              </a:ext>
            </a:extLst>
          </p:cNvPr>
          <p:cNvSpPr/>
          <p:nvPr/>
        </p:nvSpPr>
        <p:spPr>
          <a:xfrm>
            <a:off x="166912" y="7260286"/>
            <a:ext cx="4029899" cy="214179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their ideas through talking and drawing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Assemble with increasing independence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Evaluate finished product and suggest improvements</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AD3BDA53-8F5D-4B40-BB30-614DE7170C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5537" y="7295455"/>
            <a:ext cx="670476" cy="484412"/>
          </a:xfrm>
          <a:prstGeom prst="rect">
            <a:avLst/>
          </a:prstGeom>
        </p:spPr>
      </p:pic>
      <p:sp>
        <p:nvSpPr>
          <p:cNvPr id="17" name="Rounded Rectangle 48">
            <a:extLst>
              <a:ext uri="{FF2B5EF4-FFF2-40B4-BE49-F238E27FC236}">
                <a16:creationId xmlns:a16="http://schemas.microsoft.com/office/drawing/2014/main" id="{224CF517-6451-47C8-809C-1D5D9CC50C18}"/>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600" dirty="0">
                <a:solidFill>
                  <a:schemeClr val="tx1"/>
                </a:solidFill>
                <a:latin typeface="Sassoon Penpals" panose="02000400000000000000" pitchFamily="50" charset="0"/>
              </a:rPr>
              <a:t>D&amp;T Association Planning on a Page</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1AA76EC9-6A74-40A2-B533-A68AE3BB9B35}"/>
              </a:ext>
            </a:extLst>
          </p:cNvPr>
          <p:cNvPicPr>
            <a:picLocks noChangeAspect="1"/>
          </p:cNvPicPr>
          <p:nvPr/>
        </p:nvPicPr>
        <p:blipFill>
          <a:blip r:embed="rId6"/>
          <a:stretch>
            <a:fillRect/>
          </a:stretch>
        </p:blipFill>
        <p:spPr>
          <a:xfrm>
            <a:off x="8579148" y="5732428"/>
            <a:ext cx="4052886" cy="2778525"/>
          </a:xfrm>
          <a:prstGeom prst="rect">
            <a:avLst/>
          </a:prstGeom>
        </p:spPr>
      </p:pic>
    </p:spTree>
    <p:extLst>
      <p:ext uri="{BB962C8B-B14F-4D97-AF65-F5344CB8AC3E}">
        <p14:creationId xmlns:p14="http://schemas.microsoft.com/office/powerpoint/2010/main" val="4160171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262267"/>
            <a:ext cx="880124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Pneumatics – Design and create a pneumatic toy for a KS1 child</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78029" y="7220182"/>
            <a:ext cx="4010205" cy="218190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219201"/>
            <a:ext cx="4029899" cy="26611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Demonstrate how to assemble the systems using syringes, tubing, balloons and plastic bottles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and use pneumatic mechanisms.</a:t>
            </a:r>
          </a:p>
          <a:p>
            <a:pPr>
              <a:spcAft>
                <a:spcPts val="600"/>
              </a:spcAft>
            </a:pPr>
            <a:endParaRPr lang="en-GB" sz="2400" b="1" u="sng"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219201"/>
            <a:ext cx="4029898" cy="579393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The Design Process</a:t>
            </a:r>
          </a:p>
          <a:p>
            <a:pPr>
              <a:spcAft>
                <a:spcPts val="200"/>
              </a:spcAft>
            </a:pPr>
            <a:r>
              <a:rPr lang="en-GB" sz="1400" b="1" dirty="0">
                <a:solidFill>
                  <a:schemeClr val="tx1"/>
                </a:solidFill>
                <a:latin typeface="Sassoon Penpals" panose="02000400000000000000" pitchFamily="50" charset="0"/>
              </a:rPr>
              <a:t>Design – developing ideas and planning:</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Indicate the design features of their products that will appeal to intended users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Gather information about the needs and wants of particular individuals and groups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and cross-sectional drawings communicate ideas.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Make design decisions within a set budget</a:t>
            </a:r>
          </a:p>
          <a:p>
            <a:pPr>
              <a:spcAft>
                <a:spcPts val="200"/>
              </a:spcAft>
            </a:pPr>
            <a:endParaRPr lang="en-GB" sz="300"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Make: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 with some accuracy</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Assemble, join and combine materials and components with some accuracy</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Apply a range of finishing techniques, including those from art and design, with some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Begin to show resilience and adapt work when original ideas do not work.</a:t>
            </a:r>
          </a:p>
          <a:p>
            <a:pPr>
              <a:spcAft>
                <a:spcPts val="200"/>
              </a:spcAft>
            </a:pPr>
            <a:endParaRPr lang="en-GB" sz="300"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Evaluate: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Consider the views of others, including intended users, to improve their work</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their design criteria to evaluate their completed products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219200"/>
            <a:ext cx="4029898" cy="4774200"/>
          </a:xfrm>
          <a:prstGeom prst="roundRect">
            <a:avLst>
              <a:gd name="adj" fmla="val 420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Work safety with a range of tools </a:t>
            </a:r>
            <a:r>
              <a:rPr lang="en-GB" sz="1400" dirty="0">
                <a:solidFill>
                  <a:schemeClr val="tx1"/>
                </a:solidFill>
                <a:latin typeface="Sassoon Penpals" panose="02000400000000000000" pitchFamily="50" charset="0"/>
              </a:rPr>
              <a:t>and hygienically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Adapt a recipe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Evaluate and compare based on taste, smell, texture and appearance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Plan and make a product within a given budget</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Select appropriate stitches for strength</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neat, consistently sized stitches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Measure, mark out, cut and shape materials and components with some accuracy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Assemble, join and combine materials and components with some accuracy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annotated sketches and cross-sectional drawings communicate ideas.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Consider the views of others, including intended users, to improve their work</a:t>
            </a: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94431" y="4034800"/>
            <a:ext cx="4029899" cy="181501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Identify the use of pneumatics in real world contexts</a:t>
            </a:r>
          </a:p>
          <a:p>
            <a:pPr>
              <a:spcAft>
                <a:spcPts val="600"/>
              </a:spcAft>
            </a:pPr>
            <a:endParaRPr lang="en-GB" sz="2400" b="1" u="sng"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23670459-CC8A-43FA-8690-F51E102D7B84}"/>
              </a:ext>
            </a:extLst>
          </p:cNvPr>
          <p:cNvSpPr/>
          <p:nvPr/>
        </p:nvSpPr>
        <p:spPr>
          <a:xfrm>
            <a:off x="166912" y="5993400"/>
            <a:ext cx="4029899" cy="340868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measure and mark out materials and components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Cut neatly and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Join materials using appropriate methods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strengths and areas for development</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82978512-4C62-4F4F-AFB6-590E623972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02126" y="6051677"/>
            <a:ext cx="670476" cy="484412"/>
          </a:xfrm>
          <a:prstGeom prst="rect">
            <a:avLst/>
          </a:prstGeom>
        </p:spPr>
      </p:pic>
      <p:sp>
        <p:nvSpPr>
          <p:cNvPr id="17" name="Rounded Rectangle 48">
            <a:extLst>
              <a:ext uri="{FF2B5EF4-FFF2-40B4-BE49-F238E27FC236}">
                <a16:creationId xmlns:a16="http://schemas.microsoft.com/office/drawing/2014/main" id="{16EF9A5A-E570-4219-A749-EDE2C2C6826A}"/>
              </a:ext>
            </a:extLst>
          </p:cNvPr>
          <p:cNvSpPr/>
          <p:nvPr/>
        </p:nvSpPr>
        <p:spPr>
          <a:xfrm>
            <a:off x="8594476" y="8721968"/>
            <a:ext cx="4080000" cy="702531"/>
          </a:xfrm>
          <a:prstGeom prst="roundRect">
            <a:avLst>
              <a:gd name="adj" fmla="val 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D&amp;T Association Planning on a Page</a:t>
            </a: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393D3232-3862-467B-9373-7FE7B28A4B0C}"/>
              </a:ext>
            </a:extLst>
          </p:cNvPr>
          <p:cNvPicPr>
            <a:picLocks noChangeAspect="1"/>
          </p:cNvPicPr>
          <p:nvPr/>
        </p:nvPicPr>
        <p:blipFill>
          <a:blip r:embed="rId6"/>
          <a:stretch>
            <a:fillRect/>
          </a:stretch>
        </p:blipFill>
        <p:spPr>
          <a:xfrm>
            <a:off x="8792360" y="6051677"/>
            <a:ext cx="3657548" cy="2507494"/>
          </a:xfrm>
          <a:prstGeom prst="rect">
            <a:avLst/>
          </a:prstGeom>
        </p:spPr>
      </p:pic>
    </p:spTree>
    <p:extLst>
      <p:ext uri="{BB962C8B-B14F-4D97-AF65-F5344CB8AC3E}">
        <p14:creationId xmlns:p14="http://schemas.microsoft.com/office/powerpoint/2010/main" val="181330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203652"/>
            <a:ext cx="971564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Year 5 Design a bridge for students at PaWS to cross the railway line to reduce the number of pupils who are late</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162617"/>
            <a:ext cx="4010205" cy="221332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2"/>
            <a:ext cx="4029899" cy="26494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Evaluate a range of frame structures including towers, bridges, buildings, etc.</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Identifying how the structures have been made and how materials have been stiffened and strengthened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Design a frame structure product for an intended user and purpose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8500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The Design Process</a:t>
            </a:r>
          </a:p>
          <a:p>
            <a:pPr>
              <a:spcAft>
                <a:spcPts val="200"/>
              </a:spcAft>
            </a:pPr>
            <a:r>
              <a:rPr lang="en-GB" sz="1400" b="1" dirty="0">
                <a:solidFill>
                  <a:schemeClr val="tx1"/>
                </a:solidFill>
                <a:latin typeface="Sassoon Penpals" panose="02000400000000000000" pitchFamily="50" charset="0"/>
              </a:rPr>
              <a:t>Design – developing ideas and planning:</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Identify the needs, wants, preferences and values of particular individuals and groups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Model their ideas using prototypes and pattern pieces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cross-sectional drawings and exploded diagrams to communicate ideas.</a:t>
            </a:r>
          </a:p>
          <a:p>
            <a:pPr>
              <a:spcAft>
                <a:spcPts val="200"/>
              </a:spcAft>
            </a:pPr>
            <a:endParaRPr lang="en-GB" sz="400"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Make: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Produce appropriate lists of tools, equipment and materials that they need</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Formulate step-by-step plans as a guide to making</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measure, mark out, cut and shape materials and components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assemble, join and combine materials and components</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Demonstrate resilience and adapt work when original ideas do not work.</a:t>
            </a:r>
          </a:p>
          <a:p>
            <a:pPr>
              <a:spcAft>
                <a:spcPts val="200"/>
              </a:spcAft>
            </a:pPr>
            <a:endParaRPr lang="en-GB" sz="400"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Evaluate: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Evaluate their ideas and products against their original design specification</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Consider how innovative products are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Evaluate how sustainable the materials in products are</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6892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equipment safely </a:t>
            </a:r>
            <a:r>
              <a:rPr lang="en-GB" sz="1400" dirty="0">
                <a:solidFill>
                  <a:schemeClr val="tx1"/>
                </a:solidFill>
                <a:latin typeface="Sassoon Penpals" panose="02000400000000000000" pitchFamily="50" charset="0"/>
              </a:rPr>
              <a:t>and hygienically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Identify and describe healthy benefits of different food groups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Explore and evaluate a range of existing products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ingredients for flavour and nutritional values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Sew a running and back stitch with increasing neatness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Sew a blanket stitch</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 pattern/ template to design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Accurately measure, mark out, cut and shape materials and components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Accurately assemble, join and combine materials and components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annotated sketches cross-sectional drawings and exploded diagrams to communicate ideas.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Evaluate critically both the appearance and function against the original specifications </a:t>
            </a: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84581" y="3853411"/>
            <a:ext cx="4029899" cy="15626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Identify a range of frame structures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the names and buildings associated with established architects.</a:t>
            </a: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BAA4933A-B2D4-455E-908A-8604D13D824A}"/>
              </a:ext>
            </a:extLst>
          </p:cNvPr>
          <p:cNvSpPr/>
          <p:nvPr/>
        </p:nvSpPr>
        <p:spPr>
          <a:xfrm>
            <a:off x="166912" y="5553259"/>
            <a:ext cx="4029899" cy="382268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safety with a range of tools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appropriate stitches for strength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neat, consistently sized stitches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Assemble, join and combine materials and components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and cross-sectional drawings communicate ideas.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Consider the views of others, including intended users, to improve their work</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3CEA5D2-3F24-48D5-86B2-1D363253506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1858" y="5663286"/>
            <a:ext cx="670476" cy="484412"/>
          </a:xfrm>
          <a:prstGeom prst="rect">
            <a:avLst/>
          </a:prstGeom>
        </p:spPr>
      </p:pic>
      <p:sp>
        <p:nvSpPr>
          <p:cNvPr id="17" name="Rounded Rectangle 48">
            <a:extLst>
              <a:ext uri="{FF2B5EF4-FFF2-40B4-BE49-F238E27FC236}">
                <a16:creationId xmlns:a16="http://schemas.microsoft.com/office/drawing/2014/main" id="{2DA0320A-0375-4290-8018-AC7C740DF20B}"/>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D&amp;T Association Planning on a Page</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7A7BE58B-9628-4ACA-AD8A-9EF81CDF7A44}"/>
              </a:ext>
            </a:extLst>
          </p:cNvPr>
          <p:cNvPicPr>
            <a:picLocks noChangeAspect="1"/>
          </p:cNvPicPr>
          <p:nvPr/>
        </p:nvPicPr>
        <p:blipFill>
          <a:blip r:embed="rId6"/>
          <a:stretch>
            <a:fillRect/>
          </a:stretch>
        </p:blipFill>
        <p:spPr>
          <a:xfrm>
            <a:off x="8644178" y="5843813"/>
            <a:ext cx="3924614" cy="2690586"/>
          </a:xfrm>
          <a:prstGeom prst="rect">
            <a:avLst/>
          </a:prstGeom>
        </p:spPr>
      </p:pic>
    </p:spTree>
    <p:extLst>
      <p:ext uri="{BB962C8B-B14F-4D97-AF65-F5344CB8AC3E}">
        <p14:creationId xmlns:p14="http://schemas.microsoft.com/office/powerpoint/2010/main" val="1299946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Switches and circuits – To make an alarm to protect the school vegetable patch</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7197517"/>
            <a:ext cx="4010205" cy="214179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2"/>
            <a:ext cx="4029899" cy="27197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Evaluate electrical products that respond to changes in the environment using a computer control program.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Design and make an electrical product for an intended user and purpose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a computer control program to control</a:t>
            </a:r>
          </a:p>
          <a:p>
            <a:pPr marL="285750" indent="-285750">
              <a:spcAft>
                <a:spcPts val="600"/>
              </a:spcAft>
              <a:buFont typeface="Arial" panose="020B0604020202020204" pitchFamily="34" charset="0"/>
              <a:buChar char="•"/>
            </a:pPr>
            <a:endParaRPr lang="en-GB"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1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8849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600"/>
              </a:spcAft>
            </a:pPr>
            <a:r>
              <a:rPr lang="en-GB" sz="1400" b="1" dirty="0">
                <a:solidFill>
                  <a:schemeClr val="tx1"/>
                </a:solidFill>
                <a:latin typeface="Sassoon Penpals" panose="02000400000000000000" pitchFamily="50" charset="0"/>
              </a:rPr>
              <a:t>Design – developing ideas and planning: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Carry out research, using surveys, interviews, questionnaires and web-based resources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Generate innovative ideas, drawing on research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design decisions, taking account of constraints such as time, resources and cost</a:t>
            </a:r>
          </a:p>
          <a:p>
            <a:pPr>
              <a:spcAft>
                <a:spcPts val="600"/>
              </a:spcAft>
            </a:pPr>
            <a:endParaRPr lang="en-GB" sz="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Make: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Accurately apply a range of finishing techniques, including those from art and design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techniques that involve an increasing number of steps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resourcefulness when tackling practical problems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resilience and recognise the opportunities for making improvements when adapting ideas when original ideas do not work.</a:t>
            </a:r>
          </a:p>
          <a:p>
            <a:pPr>
              <a:spcAft>
                <a:spcPts val="600"/>
              </a:spcAft>
            </a:pPr>
            <a:endParaRPr lang="en-GB" sz="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Evaluate: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Critically evaluate the quality of the design, manufacture and fitness for purpose of their products as they design and make.</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4215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Work safely </a:t>
            </a:r>
            <a:r>
              <a:rPr lang="en-GB" sz="1400" dirty="0">
                <a:solidFill>
                  <a:schemeClr val="tx1"/>
                </a:solidFill>
                <a:latin typeface="Sassoon Penpals" panose="02000400000000000000" pitchFamily="50" charset="0"/>
              </a:rPr>
              <a:t>and hygienically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Adapt a recipe considering taste, healthiness and available ingredients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stitches appropriate to task</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 pattern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Measure and cut fabric accurately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Join fabric with strong, consistent, neat stitches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Add finishing details e.g. pocket, initials, decorative detail</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Generate innovative ideas drawing on research</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an electrical system in their produce</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Make improvements and adapt ideas during making process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Critically evaluate finished product</a:t>
            </a: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66911" y="4009293"/>
            <a:ext cx="4029899" cy="19694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Identify the purpose of different electrical products.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how different types of switches are operated and how they work.</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2885E07D-3F8E-4190-9F73-50672202535A}"/>
              </a:ext>
            </a:extLst>
          </p:cNvPr>
          <p:cNvSpPr/>
          <p:nvPr/>
        </p:nvSpPr>
        <p:spPr>
          <a:xfrm>
            <a:off x="166912" y="6107722"/>
            <a:ext cx="4029899" cy="329436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equipment safely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measure, mark out, cut and shape materials and components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assemble, join and combine materials and components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cross-sectional drawings and exploded diagrams to communicate ideas.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Evaluate critically both the appearance and function against the original specifications </a:t>
            </a:r>
          </a:p>
          <a:p>
            <a:pPr>
              <a:spcAft>
                <a:spcPts val="600"/>
              </a:spcAft>
            </a:pPr>
            <a:r>
              <a:rPr lang="en-GB" sz="1400" b="1"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21BC9908-E311-4427-BC19-0988C553B07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9003" y="6262081"/>
            <a:ext cx="670476" cy="484412"/>
          </a:xfrm>
          <a:prstGeom prst="rect">
            <a:avLst/>
          </a:prstGeom>
        </p:spPr>
      </p:pic>
      <p:sp>
        <p:nvSpPr>
          <p:cNvPr id="17" name="Rounded Rectangle 48">
            <a:extLst>
              <a:ext uri="{FF2B5EF4-FFF2-40B4-BE49-F238E27FC236}">
                <a16:creationId xmlns:a16="http://schemas.microsoft.com/office/drawing/2014/main" id="{219C9048-F275-457D-9600-8E2C958AB5EE}"/>
              </a:ext>
            </a:extLst>
          </p:cNvPr>
          <p:cNvSpPr/>
          <p:nvPr/>
        </p:nvSpPr>
        <p:spPr>
          <a:xfrm>
            <a:off x="8594476" y="8631328"/>
            <a:ext cx="4080000" cy="7931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D&amp;T Association Planning on a Page</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2E46DC24-95CA-41FE-B590-93BCF9135013}"/>
              </a:ext>
            </a:extLst>
          </p:cNvPr>
          <p:cNvPicPr>
            <a:picLocks noChangeAspect="1"/>
          </p:cNvPicPr>
          <p:nvPr/>
        </p:nvPicPr>
        <p:blipFill>
          <a:blip r:embed="rId6"/>
          <a:stretch>
            <a:fillRect/>
          </a:stretch>
        </p:blipFill>
        <p:spPr>
          <a:xfrm>
            <a:off x="8567424" y="5711802"/>
            <a:ext cx="4010204" cy="2749263"/>
          </a:xfrm>
          <a:prstGeom prst="rect">
            <a:avLst/>
          </a:prstGeom>
        </p:spPr>
      </p:pic>
    </p:spTree>
    <p:extLst>
      <p:ext uri="{BB962C8B-B14F-4D97-AF65-F5344CB8AC3E}">
        <p14:creationId xmlns:p14="http://schemas.microsoft.com/office/powerpoint/2010/main" val="1889748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D&amp;T – Inclusive and Adaptive teaching strategies</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1935955" y="121387"/>
            <a:ext cx="797079" cy="793171"/>
          </a:xfrm>
          <a:prstGeom prst="rect">
            <a:avLst/>
          </a:prstGeom>
        </p:spPr>
      </p:pic>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9" name="TextBox 8">
            <a:extLst>
              <a:ext uri="{FF2B5EF4-FFF2-40B4-BE49-F238E27FC236}">
                <a16:creationId xmlns:a16="http://schemas.microsoft.com/office/drawing/2014/main" id="{CBCCB3D0-8358-457F-B0EA-E6281CDCDB32}"/>
              </a:ext>
            </a:extLst>
          </p:cNvPr>
          <p:cNvSpPr txBox="1"/>
          <p:nvPr/>
        </p:nvSpPr>
        <p:spPr>
          <a:xfrm>
            <a:off x="289515" y="1304469"/>
            <a:ext cx="11629994" cy="680186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addition to the generic inclusive and adaptive teaching strategies at PaWS, in D&amp;T, teachers consider the following: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36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Ensure demonstration areas are decluttered, are clearly laid out and give all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Learners have a clear view.</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Use visuals or symbols to show the order to carry out a sequence of activities</a:t>
            </a:r>
          </a:p>
          <a:p>
            <a:pPr lvl="0">
              <a:defRPr/>
            </a:pPr>
            <a:r>
              <a:rPr lang="en-GB" sz="3200" dirty="0">
                <a:solidFill>
                  <a:prstClr val="black"/>
                </a:solidFill>
                <a:latin typeface="Sassoon Penpals" panose="02000400000000000000" pitchFamily="50" charset="0"/>
              </a:rPr>
              <a:t>●	Clarify </a:t>
            </a: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technical terms that have different meanings in other contexts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Appropriate risk assessments are completed and additional support provided where required to enable access.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Sensitive pairings and groupings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Break down the designing and making stages into small manageable steps.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1026245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endParaRPr lang="en-GB" sz="3600" b="1"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2723" y="1066800"/>
            <a:ext cx="4029899" cy="58094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rgbClr val="FF0000"/>
                </a:solidFill>
                <a:latin typeface="Comic Sans MS" panose="030F0702030302020204" pitchFamily="66" charset="0"/>
              </a:rPr>
              <a:t>I will widen my vocabulary as I become exposed to and encouraged to use the following words;</a:t>
            </a:r>
            <a:endParaRPr lang="en-GB" sz="2000" b="1" u="sng" dirty="0">
              <a:solidFill>
                <a:schemeClr val="tx1"/>
              </a:solidFill>
              <a:latin typeface="Sassoon Penpals" panose="02000400000000000000" pitchFamily="50" charset="0"/>
            </a:endParaRP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Talk, imagine, explain </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Healthy, unhealthy, hygiene, clean, germs</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Roll, pinch, pat, twist, squeeze, stretch, push, sculpt, thread</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Join, stick, dab, press, print</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Build, design, measure, sort, join, slot, plan, connect, instructions</a:t>
            </a:r>
          </a:p>
          <a:p>
            <a:pPr>
              <a:spcAft>
                <a:spcPts val="600"/>
              </a:spcAft>
            </a:pPr>
            <a:endParaRPr lang="en-GB" sz="1400" b="1" u="sng" dirty="0">
              <a:solidFill>
                <a:schemeClr val="tx1"/>
              </a:solidFill>
              <a:latin typeface="Sassoon Penpals" panose="02000400000000000000" pitchFamily="50" charset="0"/>
            </a:endParaRPr>
          </a:p>
          <a:p>
            <a:pPr>
              <a:spcAft>
                <a:spcPts val="600"/>
              </a:spcAft>
            </a:pPr>
            <a:endParaRPr lang="en-GB" sz="1400" dirty="0">
              <a:solidFill>
                <a:srgbClr val="FF0000"/>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95699" y="1066800"/>
            <a:ext cx="4029898" cy="84063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600"/>
              </a:spcAft>
              <a:defRPr/>
            </a:pPr>
            <a:r>
              <a:rPr lang="en-GB" sz="2000" b="1" u="sng" dirty="0">
                <a:solidFill>
                  <a:srgbClr val="FF0000"/>
                </a:solidFill>
                <a:latin typeface="Comic Sans MS" panose="030F0702030302020204" pitchFamily="66" charset="0"/>
              </a:rPr>
              <a:t>These core texts will stimulate discussion and help me to make links within my understanding; </a:t>
            </a:r>
          </a:p>
          <a:p>
            <a:pPr lvl="0">
              <a:spcAft>
                <a:spcPts val="600"/>
              </a:spcAft>
              <a:defRPr/>
            </a:pPr>
            <a:endParaRPr lang="en-GB" sz="2000" b="1" u="sng"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A practical present for Philippa pheasant</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Lunch boxes – a guide to healthy eating</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Moving Molly</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The Giant Jam Sandwich</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Martha Maps it Out</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The Best Diwali ever</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Hats of Faith</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Someone Swallowed Stanley</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Somebody crunched Colin</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The Little Red Hen Makes a Pizza</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Sam Plants a sunflower</a:t>
            </a: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How to Catch a Star</a:t>
            </a:r>
          </a:p>
          <a:p>
            <a:pPr marL="285750" indent="-285750">
              <a:spcAft>
                <a:spcPts val="600"/>
              </a:spcAft>
              <a:buFont typeface="Arial" panose="020B0604020202020204" pitchFamily="34" charset="0"/>
              <a:buChar char="•"/>
            </a:pPr>
            <a:r>
              <a:rPr lang="en-GB" sz="1850" dirty="0" err="1">
                <a:solidFill>
                  <a:schemeClr val="tx1"/>
                </a:solidFill>
                <a:latin typeface="Comic Sans MS" panose="030F0702030302020204" pitchFamily="66" charset="0"/>
              </a:rPr>
              <a:t>Supertato</a:t>
            </a:r>
            <a:endParaRPr lang="en-GB" sz="1850" dirty="0">
              <a:solidFill>
                <a:schemeClr val="tx1"/>
              </a:solidFill>
              <a:latin typeface="Comic Sans MS" panose="030F0702030302020204" pitchFamily="66" charset="0"/>
            </a:endParaRPr>
          </a:p>
          <a:p>
            <a:pPr marL="285750" indent="-285750">
              <a:spcAft>
                <a:spcPts val="600"/>
              </a:spcAft>
              <a:buFont typeface="Arial" panose="020B0604020202020204" pitchFamily="34" charset="0"/>
              <a:buChar char="•"/>
            </a:pPr>
            <a:r>
              <a:rPr lang="en-GB" sz="1850" dirty="0">
                <a:solidFill>
                  <a:schemeClr val="tx1"/>
                </a:solidFill>
                <a:latin typeface="Comic Sans MS" panose="030F0702030302020204" pitchFamily="66" charset="0"/>
              </a:rPr>
              <a:t>I really want to win</a:t>
            </a:r>
          </a:p>
          <a:p>
            <a:pPr>
              <a:spcAft>
                <a:spcPts val="600"/>
              </a:spcAft>
            </a:pPr>
            <a:endParaRPr lang="en-GB" dirty="0">
              <a:solidFill>
                <a:schemeClr val="tx1"/>
              </a:solidFill>
              <a:latin typeface="Sassoon Penpals" panose="02000400000000000000" pitchFamily="50" charset="0"/>
            </a:endParaRPr>
          </a:p>
          <a:p>
            <a:pPr>
              <a:spcAft>
                <a:spcPts val="600"/>
              </a:spcAft>
            </a:pPr>
            <a:endParaRPr lang="en-GB" sz="2000" b="1" u="sng" dirty="0">
              <a:solidFill>
                <a:schemeClr val="tx1"/>
              </a:solidFill>
              <a:latin typeface="Sassoon Penpals" panose="02000400000000000000" pitchFamily="50" charset="0"/>
            </a:endParaRPr>
          </a:p>
          <a:p>
            <a:pPr>
              <a:spcAft>
                <a:spcPts val="600"/>
              </a:spcAft>
            </a:pPr>
            <a:endParaRPr lang="en-GB" sz="2000" b="1" u="sng" dirty="0">
              <a:solidFill>
                <a:schemeClr val="tx1"/>
              </a:solidFill>
              <a:latin typeface="Sassoon Penpals" panose="02000400000000000000" pitchFamily="50" charset="0"/>
            </a:endParaRPr>
          </a:p>
          <a:p>
            <a:pPr>
              <a:spcAft>
                <a:spcPts val="600"/>
              </a:spcAft>
            </a:pPr>
            <a:r>
              <a:rPr lang="en-GB" sz="2000" b="1" u="sng" dirty="0">
                <a:solidFill>
                  <a:schemeClr val="tx1"/>
                </a:solidFill>
                <a:latin typeface="Sassoon Penpals" panose="02000400000000000000" pitchFamily="50" charset="0"/>
              </a:rPr>
              <a:t> </a:t>
            </a:r>
          </a:p>
        </p:txBody>
      </p:sp>
      <p:sp>
        <p:nvSpPr>
          <p:cNvPr id="18" name="Rounded Rectangle 48">
            <a:extLst>
              <a:ext uri="{FF2B5EF4-FFF2-40B4-BE49-F238E27FC236}">
                <a16:creationId xmlns:a16="http://schemas.microsoft.com/office/drawing/2014/main" id="{07876F9E-6C8A-49D2-8CF0-8D4540C9D6B1}"/>
              </a:ext>
            </a:extLst>
          </p:cNvPr>
          <p:cNvSpPr/>
          <p:nvPr/>
        </p:nvSpPr>
        <p:spPr>
          <a:xfrm>
            <a:off x="8617029" y="1506224"/>
            <a:ext cx="4029899" cy="66867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600"/>
              </a:spcAft>
            </a:pPr>
            <a:r>
              <a:rPr lang="en-GB" sz="2000" b="1" u="sng" dirty="0">
                <a:solidFill>
                  <a:srgbClr val="FF0000"/>
                </a:solidFill>
                <a:latin typeface="Comic Sans MS" panose="030F0702030302020204" pitchFamily="66" charset="0"/>
              </a:rPr>
              <a:t>These home learning links will help my parents and care givers support my learning at home: </a:t>
            </a:r>
          </a:p>
          <a:p>
            <a:pPr lvl="0">
              <a:spcAft>
                <a:spcPts val="600"/>
              </a:spcAft>
            </a:pPr>
            <a:endParaRPr lang="en-GB" sz="2000" b="1" u="sng" dirty="0">
              <a:solidFill>
                <a:srgbClr val="FF0000"/>
              </a:solidFill>
              <a:latin typeface="Comic Sans MS" panose="030F0702030302020204" pitchFamily="66" charset="0"/>
            </a:endParaRPr>
          </a:p>
          <a:p>
            <a:pPr algn="l" fontAlgn="t"/>
            <a:r>
              <a:rPr lang="en-GB" b="0" i="0" u="none" strike="noStrike" dirty="0">
                <a:solidFill>
                  <a:srgbClr val="003764"/>
                </a:solidFill>
                <a:effectLst/>
                <a:latin typeface="Comic Sans MS" panose="030F0702030302020204" pitchFamily="66" charset="0"/>
                <a:hlinkClick r:id="rId2"/>
              </a:rPr>
              <a:t>https://www.exploratorium.edu/pie/ideas.html#page</a:t>
            </a:r>
            <a:r>
              <a:rPr lang="en-GB" b="0" i="0" dirty="0">
                <a:solidFill>
                  <a:srgbClr val="000000"/>
                </a:solidFill>
                <a:effectLst/>
                <a:latin typeface="Comic Sans MS" panose="030F0702030302020204" pitchFamily="66" charset="0"/>
              </a:rPr>
              <a:t> - Idea library for model making </a:t>
            </a:r>
          </a:p>
          <a:p>
            <a:pPr algn="l" fontAlgn="t"/>
            <a:endParaRPr lang="en-GB" b="0" i="0" dirty="0">
              <a:solidFill>
                <a:srgbClr val="575757"/>
              </a:solidFill>
              <a:effectLst/>
              <a:latin typeface="Comic Sans MS" panose="030F0702030302020204" pitchFamily="66" charset="0"/>
            </a:endParaRPr>
          </a:p>
          <a:p>
            <a:pPr algn="l" fontAlgn="t"/>
            <a:r>
              <a:rPr lang="en-GB" b="0" i="0" u="none" strike="noStrike" dirty="0">
                <a:solidFill>
                  <a:srgbClr val="003764"/>
                </a:solidFill>
                <a:effectLst/>
                <a:latin typeface="Comic Sans MS" panose="030F0702030302020204" pitchFamily="66" charset="0"/>
                <a:hlinkClick r:id="rId3"/>
              </a:rPr>
              <a:t>http://www.foodafactoflife.org.uk/</a:t>
            </a:r>
            <a:r>
              <a:rPr lang="en-GB" b="0" i="0" dirty="0">
                <a:solidFill>
                  <a:srgbClr val="000000"/>
                </a:solidFill>
                <a:effectLst/>
                <a:latin typeface="Comic Sans MS" panose="030F0702030302020204" pitchFamily="66" charset="0"/>
              </a:rPr>
              <a:t> - Food Technology  activities </a:t>
            </a:r>
          </a:p>
          <a:p>
            <a:pPr algn="l" fontAlgn="t"/>
            <a:endParaRPr lang="en-GB" b="0" i="0" dirty="0">
              <a:solidFill>
                <a:srgbClr val="575757"/>
              </a:solidFill>
              <a:effectLst/>
              <a:latin typeface="Comic Sans MS" panose="030F0702030302020204" pitchFamily="66" charset="0"/>
            </a:endParaRPr>
          </a:p>
          <a:p>
            <a:pPr algn="l" fontAlgn="t"/>
            <a:r>
              <a:rPr lang="en-GB" b="0" i="0" u="none" strike="noStrike" dirty="0">
                <a:solidFill>
                  <a:srgbClr val="003764"/>
                </a:solidFill>
                <a:effectLst/>
                <a:latin typeface="Comic Sans MS" panose="030F0702030302020204" pitchFamily="66" charset="0"/>
                <a:hlinkClick r:id="rId4"/>
              </a:rPr>
              <a:t>http://www.howstuffworks.com</a:t>
            </a:r>
            <a:r>
              <a:rPr lang="en-GB" b="0" i="0" dirty="0">
                <a:solidFill>
                  <a:srgbClr val="000000"/>
                </a:solidFill>
                <a:effectLst/>
                <a:latin typeface="Comic Sans MS" panose="030F0702030302020204" pitchFamily="66" charset="0"/>
              </a:rPr>
              <a:t> -  Understanding how things work </a:t>
            </a:r>
          </a:p>
          <a:p>
            <a:pPr algn="l" fontAlgn="t"/>
            <a:endParaRPr lang="en-GB" b="0" i="0" dirty="0">
              <a:solidFill>
                <a:srgbClr val="575757"/>
              </a:solidFill>
              <a:effectLst/>
              <a:latin typeface="Comic Sans MS" panose="030F0702030302020204" pitchFamily="66" charset="0"/>
            </a:endParaRPr>
          </a:p>
          <a:p>
            <a:pPr algn="l" fontAlgn="t"/>
            <a:r>
              <a:rPr lang="en-GB" b="0" i="0" u="none" strike="noStrike" dirty="0">
                <a:solidFill>
                  <a:srgbClr val="003764"/>
                </a:solidFill>
                <a:effectLst/>
                <a:latin typeface="Comic Sans MS" panose="030F0702030302020204" pitchFamily="66" charset="0"/>
                <a:hlinkClick r:id="rId5"/>
              </a:rPr>
              <a:t>https://www.lego.com/en-gb/themes/letsbuildtogether/365-activities</a:t>
            </a:r>
            <a:r>
              <a:rPr lang="en-GB" b="0" i="0" dirty="0">
                <a:solidFill>
                  <a:srgbClr val="000000"/>
                </a:solidFill>
                <a:effectLst/>
                <a:latin typeface="Comic Sans MS" panose="030F0702030302020204" pitchFamily="66" charset="0"/>
              </a:rPr>
              <a:t>​ - Links to Lego building</a:t>
            </a:r>
            <a:endParaRPr lang="en-GB" b="0" i="0" dirty="0">
              <a:solidFill>
                <a:srgbClr val="575757"/>
              </a:solidFill>
              <a:effectLst/>
              <a:latin typeface="Comic Sans MS" panose="030F0702030302020204" pitchFamily="66" charset="0"/>
            </a:endParaRPr>
          </a:p>
          <a:p>
            <a:pPr lvl="0">
              <a:spcAft>
                <a:spcPts val="600"/>
              </a:spcAft>
            </a:pPr>
            <a:endParaRPr lang="en-GB" sz="2000" b="1" u="sng" dirty="0">
              <a:solidFill>
                <a:srgbClr val="FF0000"/>
              </a:solidFill>
              <a:latin typeface="Comic Sans MS" panose="030F0702030302020204" pitchFamily="66" charset="0"/>
            </a:endParaRPr>
          </a:p>
        </p:txBody>
      </p:sp>
      <p:sp>
        <p:nvSpPr>
          <p:cNvPr id="17" name="Rectangle 16">
            <a:extLst>
              <a:ext uri="{FF2B5EF4-FFF2-40B4-BE49-F238E27FC236}">
                <a16:creationId xmlns:a16="http://schemas.microsoft.com/office/drawing/2014/main" id="{E01667D7-E6C7-4F36-96B5-AD599809D478}"/>
              </a:ext>
            </a:extLst>
          </p:cNvPr>
          <p:cNvSpPr/>
          <p:nvPr/>
        </p:nvSpPr>
        <p:spPr>
          <a:xfrm>
            <a:off x="152723" y="173933"/>
            <a:ext cx="1157679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800" b="1" dirty="0">
                <a:solidFill>
                  <a:schemeClr val="tx1"/>
                </a:solidFill>
                <a:latin typeface="Sassoon Penpals" panose="02000400000000000000" pitchFamily="50" charset="0"/>
              </a:rPr>
              <a:t>Early Years – Laying the Foundations for Design and Technology </a:t>
            </a:r>
          </a:p>
        </p:txBody>
      </p:sp>
      <p:sp>
        <p:nvSpPr>
          <p:cNvPr id="13" name="Rounded Rectangle 48">
            <a:extLst>
              <a:ext uri="{FF2B5EF4-FFF2-40B4-BE49-F238E27FC236}">
                <a16:creationId xmlns:a16="http://schemas.microsoft.com/office/drawing/2014/main" id="{377F9443-CA18-4B38-B52F-704966CBE980}"/>
              </a:ext>
            </a:extLst>
          </p:cNvPr>
          <p:cNvSpPr/>
          <p:nvPr/>
        </p:nvSpPr>
        <p:spPr>
          <a:xfrm>
            <a:off x="8638674" y="8290876"/>
            <a:ext cx="4029899" cy="1182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600"/>
              </a:spcAft>
            </a:pPr>
            <a:r>
              <a:rPr lang="en-GB" b="1" dirty="0">
                <a:solidFill>
                  <a:srgbClr val="FF0000"/>
                </a:solidFill>
                <a:latin typeface="Comic Sans MS" panose="030F0702030302020204" pitchFamily="66" charset="0"/>
              </a:rPr>
              <a:t>Here are some examples of the work that we have created so far!; </a:t>
            </a:r>
            <a:r>
              <a:rPr lang="en-GB" sz="1400" dirty="0">
                <a:solidFill>
                  <a:prstClr val="black"/>
                </a:solidFill>
                <a:latin typeface="Comic Sans MS" panose="030F0702030302020204" pitchFamily="66" charset="0"/>
              </a:rPr>
              <a:t>Hyperlink </a:t>
            </a:r>
            <a:r>
              <a:rPr lang="en-GB" sz="1400">
                <a:solidFill>
                  <a:prstClr val="black"/>
                </a:solidFill>
                <a:latin typeface="Comic Sans MS" panose="030F0702030302020204" pitchFamily="66" charset="0"/>
              </a:rPr>
              <a:t>to DT evidence folder. </a:t>
            </a:r>
            <a:endParaRPr lang="en-GB" sz="1400" dirty="0">
              <a:solidFill>
                <a:prstClr val="black"/>
              </a:solidFill>
              <a:latin typeface="Comic Sans MS" panose="030F0702030302020204" pitchFamily="66" charset="0"/>
            </a:endParaRPr>
          </a:p>
        </p:txBody>
      </p:sp>
      <mc:AlternateContent xmlns:mc="http://schemas.openxmlformats.org/markup-compatibility/2006" xmlns:p14="http://schemas.microsoft.com/office/powerpoint/2010/main">
        <mc:Choice Requires="p14">
          <p:contentPart p14:bwMode="auto" r:id="rId6">
            <p14:nvContentPartPr>
              <p14:cNvPr id="6" name="Ink 5"/>
              <p14:cNvContentPartPr/>
              <p14:nvPr/>
            </p14:nvContentPartPr>
            <p14:xfrm>
              <a:off x="7095672" y="7552944"/>
              <a:ext cx="360" cy="360"/>
            </p14:xfrm>
          </p:contentPart>
        </mc:Choice>
        <mc:Fallback xmlns="">
          <p:pic>
            <p:nvPicPr>
              <p:cNvPr id="6" name="Ink 5"/>
              <p:cNvPicPr/>
              <p:nvPr/>
            </p:nvPicPr>
            <p:blipFill>
              <a:blip r:embed="rId7"/>
              <a:stretch>
                <a:fillRect/>
              </a:stretch>
            </p:blipFill>
            <p:spPr>
              <a:xfrm>
                <a:off x="7083792" y="7541064"/>
                <a:ext cx="24120" cy="24120"/>
              </a:xfrm>
              <a:prstGeom prst="rect">
                <a:avLst/>
              </a:prstGeom>
            </p:spPr>
          </p:pic>
        </mc:Fallback>
      </mc:AlternateContent>
      <p:pic>
        <p:nvPicPr>
          <p:cNvPr id="10" name="Picture 9"/>
          <p:cNvPicPr>
            <a:picLocks noChangeAspect="1"/>
          </p:cNvPicPr>
          <p:nvPr/>
        </p:nvPicPr>
        <p:blipFill>
          <a:blip r:embed="rId8"/>
          <a:stretch>
            <a:fillRect/>
          </a:stretch>
        </p:blipFill>
        <p:spPr>
          <a:xfrm>
            <a:off x="11433423" y="98319"/>
            <a:ext cx="1213505" cy="1209486"/>
          </a:xfrm>
          <a:prstGeom prst="rect">
            <a:avLst/>
          </a:prstGeom>
        </p:spPr>
      </p:pic>
      <p:sp>
        <p:nvSpPr>
          <p:cNvPr id="11" name="Rounded Rectangle 48">
            <a:extLst>
              <a:ext uri="{FF2B5EF4-FFF2-40B4-BE49-F238E27FC236}">
                <a16:creationId xmlns:a16="http://schemas.microsoft.com/office/drawing/2014/main" id="{E5456675-5526-4104-BDEE-14B1C00AF6F7}"/>
              </a:ext>
            </a:extLst>
          </p:cNvPr>
          <p:cNvSpPr/>
          <p:nvPr/>
        </p:nvSpPr>
        <p:spPr>
          <a:xfrm>
            <a:off x="152723" y="7051678"/>
            <a:ext cx="4010205" cy="234586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9"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4155963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05152" y="746037"/>
            <a:ext cx="12391291" cy="4339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Cooking and Nutrition</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Cooking and Nutrition – Design a healthy smoothie</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165690"/>
            <a:ext cx="4010205" cy="220596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2"/>
            <a:ext cx="4029899" cy="252046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Chop fruit and vegetables safely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Identifying if a food is a fruit or a vegetable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Know where and how fruits and vegetables grow</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Taste and evaluate different food combinations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Describe appearance, smell and taste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information to be included on packaging</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0"/>
            <a:ext cx="4029898" cy="5829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600"/>
              </a:spcAft>
            </a:pPr>
            <a:r>
              <a:rPr lang="en-GB" sz="1400" b="1" dirty="0">
                <a:solidFill>
                  <a:schemeClr val="tx1"/>
                </a:solidFill>
                <a:latin typeface="Sassoon Penpals" panose="02000400000000000000" pitchFamily="50" charset="0"/>
              </a:rPr>
              <a:t>Design – developing ideas and planning: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the user of a smoothie.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what a smoothie is for.</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through talking how a smoothie will be made.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Make: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 range of tools and equipment.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from a range of ingredients.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procedures for safety and hygiene.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 range of tools </a:t>
            </a:r>
            <a:r>
              <a:rPr lang="en-GB" sz="1400" dirty="0" err="1">
                <a:solidFill>
                  <a:schemeClr val="tx1"/>
                </a:solidFill>
                <a:latin typeface="Sassoon Penpals" panose="02000400000000000000" pitchFamily="50" charset="0"/>
              </a:rPr>
              <a:t>eg</a:t>
            </a:r>
            <a:r>
              <a:rPr lang="en-GB" sz="1400" dirty="0">
                <a:solidFill>
                  <a:schemeClr val="tx1"/>
                </a:solidFill>
                <a:latin typeface="Sassoon Penpals" panose="02000400000000000000" pitchFamily="50" charset="0"/>
              </a:rPr>
              <a:t> knives, blender.</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combine ingredients</a:t>
            </a: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Evaluate: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smoothie tastes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what they like and dislike about smoothie</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616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Chop fruit and vegetables safely</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Name common fruits and vegetables and sort into fruit or vegetable</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Describe appearance, smell and taste</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Design a motif</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Stitch a pattern using a running stitch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a product that moves using construction kits with wheels and axles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the importance of making sure the axles run freely within the holders.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Cut and join materials and components correctly</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94429" y="3745436"/>
            <a:ext cx="4029899" cy="334517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a fruit has seeds and a vegetable does not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some foods typically known as vegetables are actually fruits (e.g. cucumber)</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a blender is a machine which mixes ingredients together into a smooth liquid</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Know that fruits grow on trees or vines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Know that vegetables can grow either above or below ground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vegetables can come from different parts of the plant (e.g., roots: potatoes, leaves: lettuce, fruit: cucumber)</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2177837A-91D4-4692-B65E-451ADBCB79AD}"/>
              </a:ext>
            </a:extLst>
          </p:cNvPr>
          <p:cNvSpPr/>
          <p:nvPr/>
        </p:nvSpPr>
        <p:spPr>
          <a:xfrm>
            <a:off x="184582" y="7248785"/>
            <a:ext cx="4049595" cy="212287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rPr>
              <a:t>To recognise different foods as either healthy or unhealthy</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rPr>
              <a:t>To know how to use basic cutlery and utensils to make and eat food</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rPr>
              <a:t>To follow simple instructions to make different foods</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rPr>
              <a:t>To know when we make food for other people that it needs to be appealing</a:t>
            </a: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2EC1ADB9-4BC3-4F41-A09C-05D9A564A6D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3137" y="7313349"/>
            <a:ext cx="596925" cy="444070"/>
          </a:xfrm>
          <a:prstGeom prst="rect">
            <a:avLst/>
          </a:prstGeom>
        </p:spPr>
      </p:pic>
      <p:sp>
        <p:nvSpPr>
          <p:cNvPr id="20" name="Rounded Rectangle 48">
            <a:extLst>
              <a:ext uri="{FF2B5EF4-FFF2-40B4-BE49-F238E27FC236}">
                <a16:creationId xmlns:a16="http://schemas.microsoft.com/office/drawing/2014/main" id="{16523582-D1BD-42E7-AD2D-C1154779CA5B}"/>
              </a:ext>
            </a:extLst>
          </p:cNvPr>
          <p:cNvSpPr/>
          <p:nvPr/>
        </p:nvSpPr>
        <p:spPr>
          <a:xfrm>
            <a:off x="8594476" y="8387024"/>
            <a:ext cx="4080000" cy="10374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KAPOW planning on network</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9F27FF7C-7658-48E4-9694-8139E7FF7769}"/>
              </a:ext>
            </a:extLst>
          </p:cNvPr>
          <p:cNvPicPr>
            <a:picLocks noChangeAspect="1"/>
          </p:cNvPicPr>
          <p:nvPr/>
        </p:nvPicPr>
        <p:blipFill>
          <a:blip r:embed="rId6"/>
          <a:stretch>
            <a:fillRect/>
          </a:stretch>
        </p:blipFill>
        <p:spPr>
          <a:xfrm>
            <a:off x="8587118" y="5324904"/>
            <a:ext cx="4031727" cy="2764019"/>
          </a:xfrm>
          <a:prstGeom prst="rect">
            <a:avLst/>
          </a:prstGeom>
        </p:spPr>
      </p:pic>
    </p:spTree>
    <p:extLst>
      <p:ext uri="{BB962C8B-B14F-4D97-AF65-F5344CB8AC3E}">
        <p14:creationId xmlns:p14="http://schemas.microsoft.com/office/powerpoint/2010/main" val="142010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250544"/>
            <a:ext cx="951635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Cooking and Nutrition – Design and prepare a healthy wrap for a snack</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234989"/>
            <a:ext cx="4010205" cy="21670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172310"/>
            <a:ext cx="4029899" cy="21922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Slice food safely using the bridge or claw grip</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Evaluating which grip was most effective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Construct a wrap that meets a design brief</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Describe the taste, texture and smell of fruit and vegetables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Taste test food combinations and final products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Describe the information that should be included on a label</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172308"/>
            <a:ext cx="4029898" cy="58967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600"/>
              </a:spcAft>
            </a:pPr>
            <a:r>
              <a:rPr lang="en-GB" sz="1400" b="1" dirty="0">
                <a:solidFill>
                  <a:schemeClr val="tx1"/>
                </a:solidFill>
                <a:latin typeface="Sassoon Penpals" panose="02000400000000000000" pitchFamily="50" charset="0"/>
              </a:rPr>
              <a:t>Design – developing ideas and planning: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they will make their products suitable for their intended users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simple design criteria to help develop their ideas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Generate ideas by drawing on their own experiences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knowledge of existing products to help design an appealing healthy wrap</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Make: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from a range of ingredients explaining their choices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Measure and cut ingredients safely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Combine ingredients with increasing independence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an appealing looking finished wrap</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Evaluate: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simple judgements about their wrap and ideas against design criteria</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how their wrap could be improved</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172308"/>
            <a:ext cx="4029898" cy="44313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Slice safely using bridge and claw grip</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Create an appealing looking food which meets design brief</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Describe the taste, texture and smell</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Select, mark out, cut and join fabric pieces.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Cut neatly and use neat, even running stitch</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Add finishing features</a:t>
            </a:r>
          </a:p>
          <a:p>
            <a:pPr marL="171450" indent="-1714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Communicate their ideas through talking and drawing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Assemble with increasing independence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Evaluate finished product and suggest improvements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213805" y="3438872"/>
            <a:ext cx="4029899" cy="4124673"/>
          </a:xfrm>
          <a:prstGeom prst="roundRect">
            <a:avLst>
              <a:gd name="adj" fmla="val 565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that ‘diet’ means the food and drink that a person or animal usually eats</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Understand what makes a balanced diet</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where to find the nutritional information on packaging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that the five main food groups are: Carbohydrates, fruits and vegetables, protein, dairy and foods high in fat and sugar</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Understand that I should eat a range of different foods from each food group, and roughly how much of each food group</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that nutrients are substances in food that all living things need to make energy, grow and develop</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Know that I should only have a maximum of five teaspoons of sugar a day to stay healthy</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that many food and drinks we do not expect to contain sugar do; we call these ‘hidden sugars’</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A6A861D5-6C3E-404D-AB53-0ED1A83744C2}"/>
              </a:ext>
            </a:extLst>
          </p:cNvPr>
          <p:cNvSpPr/>
          <p:nvPr/>
        </p:nvSpPr>
        <p:spPr>
          <a:xfrm>
            <a:off x="237250" y="7774250"/>
            <a:ext cx="4029899" cy="162783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Chop fruit and vegetables safely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Name common fruits and vegetables and sort into fruit or vegetable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appearance, smell and taste</a:t>
            </a:r>
          </a:p>
          <a:p>
            <a:pPr>
              <a:spcAft>
                <a:spcPts val="600"/>
              </a:spcAft>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12817EBA-8650-4AD7-B399-40F5A6EA40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09617" y="7848599"/>
            <a:ext cx="670476" cy="484412"/>
          </a:xfrm>
          <a:prstGeom prst="rect">
            <a:avLst/>
          </a:prstGeom>
        </p:spPr>
      </p:pic>
      <p:sp>
        <p:nvSpPr>
          <p:cNvPr id="17" name="Rounded Rectangle 48">
            <a:extLst>
              <a:ext uri="{FF2B5EF4-FFF2-40B4-BE49-F238E27FC236}">
                <a16:creationId xmlns:a16="http://schemas.microsoft.com/office/drawing/2014/main" id="{985158E5-3081-43B2-8558-F75F0E1B6B52}"/>
              </a:ext>
            </a:extLst>
          </p:cNvPr>
          <p:cNvSpPr/>
          <p:nvPr/>
        </p:nvSpPr>
        <p:spPr>
          <a:xfrm>
            <a:off x="8594476" y="8631328"/>
            <a:ext cx="4080000" cy="7931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KAPOW planning on network</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A15CFD6B-BA8B-4F4E-B79E-030CD9C12FFC}"/>
              </a:ext>
            </a:extLst>
          </p:cNvPr>
          <p:cNvPicPr>
            <a:picLocks noChangeAspect="1"/>
          </p:cNvPicPr>
          <p:nvPr/>
        </p:nvPicPr>
        <p:blipFill>
          <a:blip r:embed="rId6"/>
          <a:stretch>
            <a:fillRect/>
          </a:stretch>
        </p:blipFill>
        <p:spPr>
          <a:xfrm>
            <a:off x="8597285" y="5743901"/>
            <a:ext cx="4001953" cy="2743607"/>
          </a:xfrm>
          <a:prstGeom prst="rect">
            <a:avLst/>
          </a:prstGeom>
        </p:spPr>
      </p:pic>
    </p:spTree>
    <p:extLst>
      <p:ext uri="{BB962C8B-B14F-4D97-AF65-F5344CB8AC3E}">
        <p14:creationId xmlns:p14="http://schemas.microsoft.com/office/powerpoint/2010/main" val="920399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9762535"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Cooking and Nutrition – </a:t>
            </a:r>
            <a:r>
              <a:rPr lang="en-GB" sz="3600" b="1" dirty="0">
                <a:solidFill>
                  <a:prstClr val="black"/>
                </a:solidFill>
                <a:latin typeface="Sassoon Penpals" panose="02000400000000000000" pitchFamily="50" charset="0"/>
              </a:rPr>
              <a:t>Design and prepare a seasonal tartlet</a:t>
            </a:r>
            <a:endParaRPr lang="en-GB" sz="3600" b="1" dirty="0">
              <a:solidFill>
                <a:schemeClr val="tx1"/>
              </a:solidFill>
              <a:latin typeface="Sassoon Penpals" panose="02000400000000000000" pitchFamily="50" charset="0"/>
            </a:endParaRP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271793"/>
            <a:ext cx="4010205" cy="220596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21453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200"/>
              </a:spcAft>
              <a:buFont typeface="Arial" panose="020B0604020202020204" pitchFamily="34" charset="0"/>
              <a:buChar char="•"/>
            </a:pPr>
            <a:r>
              <a:rPr lang="en-GB" sz="1350" dirty="0">
                <a:solidFill>
                  <a:srgbClr val="FF0000"/>
                </a:solidFill>
                <a:latin typeface="Sassoon Penpals" panose="02000400000000000000" pitchFamily="50" charset="0"/>
              </a:rPr>
              <a:t>Know how to prepare themselves and a work space to cook safely in, learning the basic rules to avoid food contamination</a:t>
            </a:r>
          </a:p>
          <a:p>
            <a:pPr marL="171450" indent="-171450">
              <a:spcAft>
                <a:spcPts val="200"/>
              </a:spcAft>
              <a:buFont typeface="Arial" panose="020B0604020202020204" pitchFamily="34" charset="0"/>
              <a:buChar char="•"/>
            </a:pPr>
            <a:r>
              <a:rPr lang="en-GB" sz="1350" dirty="0">
                <a:solidFill>
                  <a:srgbClr val="FF0000"/>
                </a:solidFill>
                <a:latin typeface="Sassoon Penpals" panose="02000400000000000000" pitchFamily="50" charset="0"/>
              </a:rPr>
              <a:t>Follow the instructions within a recipe</a:t>
            </a:r>
          </a:p>
          <a:p>
            <a:pPr marL="171450" indent="-171450">
              <a:spcAft>
                <a:spcPts val="200"/>
              </a:spcAft>
              <a:buFont typeface="Arial" panose="020B0604020202020204" pitchFamily="34" charset="0"/>
              <a:buChar char="•"/>
            </a:pPr>
            <a:r>
              <a:rPr lang="en-GB" sz="1350" dirty="0">
                <a:solidFill>
                  <a:schemeClr val="tx1"/>
                </a:solidFill>
                <a:latin typeface="Sassoon Penpals" panose="02000400000000000000" pitchFamily="50" charset="0"/>
              </a:rPr>
              <a:t>Establish and use design criteria to help test and review dishes</a:t>
            </a:r>
          </a:p>
          <a:p>
            <a:pPr marL="171450" indent="-171450">
              <a:spcAft>
                <a:spcPts val="200"/>
              </a:spcAft>
              <a:buFont typeface="Arial" panose="020B0604020202020204" pitchFamily="34" charset="0"/>
              <a:buChar char="•"/>
            </a:pPr>
            <a:r>
              <a:rPr lang="en-GB" sz="1350" dirty="0">
                <a:solidFill>
                  <a:srgbClr val="FF0000"/>
                </a:solidFill>
                <a:latin typeface="Sassoon Penpals" panose="02000400000000000000" pitchFamily="50" charset="0"/>
              </a:rPr>
              <a:t>Describe the benefits of seasonal fruits and vegetables and the impact on the environment</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2"/>
            <a:ext cx="4029898" cy="61077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The Design Process</a:t>
            </a:r>
          </a:p>
          <a:p>
            <a:pPr>
              <a:spcAft>
                <a:spcPts val="300"/>
              </a:spcAft>
            </a:pPr>
            <a:r>
              <a:rPr lang="en-GB" sz="1400" b="1" dirty="0">
                <a:solidFill>
                  <a:schemeClr val="tx1"/>
                </a:solidFill>
                <a:latin typeface="Sassoon Penpals" panose="02000400000000000000" pitchFamily="50" charset="0"/>
              </a:rPr>
              <a:t>Design – developing ideas and planning:</a:t>
            </a:r>
          </a:p>
          <a:p>
            <a:pPr marL="158264" indent="-158264" defTabSz="422037">
              <a:spcAft>
                <a:spcPts val="277"/>
              </a:spcAft>
              <a:buFont typeface="Arial" panose="020B0604020202020204" pitchFamily="34" charset="0"/>
              <a:buChar char="•"/>
            </a:pPr>
            <a:r>
              <a:rPr lang="en-GB" sz="1400" dirty="0">
                <a:solidFill>
                  <a:prstClr val="black"/>
                </a:solidFill>
                <a:latin typeface="Sassoon Penpals" panose="02000400000000000000" pitchFamily="50" charset="0"/>
              </a:rPr>
              <a:t>Explore where different foods come from in the world</a:t>
            </a:r>
          </a:p>
          <a:p>
            <a:pPr marL="158264" indent="-158264" defTabSz="422037">
              <a:spcAft>
                <a:spcPts val="277"/>
              </a:spcAft>
              <a:buFont typeface="Arial" panose="020B0604020202020204" pitchFamily="34" charset="0"/>
              <a:buChar char="•"/>
            </a:pPr>
            <a:r>
              <a:rPr lang="en-GB" sz="1400" dirty="0">
                <a:solidFill>
                  <a:prstClr val="black"/>
                </a:solidFill>
                <a:latin typeface="Sassoon Penpals" panose="02000400000000000000" pitchFamily="50" charset="0"/>
              </a:rPr>
              <a:t>Model and follow ‘fruity skewers with yogurt dip’ recipe</a:t>
            </a:r>
          </a:p>
          <a:p>
            <a:pPr marL="158264" indent="-158264" defTabSz="422037">
              <a:spcAft>
                <a:spcPts val="277"/>
              </a:spcAft>
              <a:buFont typeface="Arial" panose="020B0604020202020204" pitchFamily="34" charset="0"/>
              <a:buChar char="•"/>
            </a:pPr>
            <a:r>
              <a:rPr lang="en-GB" sz="1400" dirty="0">
                <a:solidFill>
                  <a:prstClr val="black"/>
                </a:solidFill>
                <a:latin typeface="Sassoon Penpals" panose="02000400000000000000" pitchFamily="50" charset="0"/>
              </a:rPr>
              <a:t>Explore the term ‘food miles’ and the effects of importing food.</a:t>
            </a:r>
          </a:p>
          <a:p>
            <a:pPr marL="158264" indent="-158264" defTabSz="422037">
              <a:spcAft>
                <a:spcPts val="277"/>
              </a:spcAft>
              <a:buFont typeface="Arial" panose="020B0604020202020204" pitchFamily="34" charset="0"/>
              <a:buChar char="•"/>
            </a:pPr>
            <a:r>
              <a:rPr lang="en-GB" sz="1400" dirty="0">
                <a:solidFill>
                  <a:prstClr val="black"/>
                </a:solidFill>
                <a:latin typeface="Sassoon Penpals" panose="02000400000000000000" pitchFamily="50" charset="0"/>
              </a:rPr>
              <a:t>Introduce design brief </a:t>
            </a:r>
          </a:p>
          <a:p>
            <a:pPr marL="158264" indent="-158264" defTabSz="422037">
              <a:spcAft>
                <a:spcPts val="277"/>
              </a:spcAft>
              <a:buFont typeface="Arial" panose="020B0604020202020204" pitchFamily="34" charset="0"/>
              <a:buChar char="•"/>
            </a:pPr>
            <a:r>
              <a:rPr lang="en-GB" sz="1400" dirty="0">
                <a:solidFill>
                  <a:prstClr val="black"/>
                </a:solidFill>
                <a:latin typeface="Sassoon Penpals" panose="02000400000000000000" pitchFamily="50" charset="0"/>
              </a:rPr>
              <a:t>Select own ingredients</a:t>
            </a:r>
          </a:p>
          <a:p>
            <a:pPr>
              <a:spcAft>
                <a:spcPts val="300"/>
              </a:spcAft>
            </a:pPr>
            <a:endParaRPr lang="en-GB" sz="3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Make: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Safely follow a recipe when cooking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Select ingredients, equipment and tools suitable for the task</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With increasing accuracy, measure,, cut and combine ingredients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Review hygiene and health &amp; safety considerations when cooking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Understand that our ideas will not always work as planned</a:t>
            </a:r>
          </a:p>
          <a:p>
            <a:pPr>
              <a:spcAft>
                <a:spcPts val="300"/>
              </a:spcAft>
            </a:pPr>
            <a:endParaRPr lang="en-GB" sz="3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Evaluate: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finished produce against design brief</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 the strengths and areas for development in their ideas </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positive effect that eating seasonal fruit and vegetables has on the environment.</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3608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Prepare a safe work space including following rules to avoid food contamination</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Follow a recipe</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Describe health benefits of seasonal fruits and vegetable</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Understand the negative affects of imported foods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Select, measure and mark out materials and components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Cut neatly and accurately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neat running and back stitch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Add detailed finishing design features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Join materials using appropriate methods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strengths and areas for development</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84581" y="3457854"/>
            <a:ext cx="4029899" cy="3939407"/>
          </a:xfrm>
          <a:prstGeom prst="roundRect">
            <a:avLst>
              <a:gd name="adj" fmla="val 449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171450" indent="-171450">
              <a:spcAft>
                <a:spcPts val="200"/>
              </a:spcAft>
              <a:buFont typeface="Arial" panose="020B0604020202020204" pitchFamily="34" charset="0"/>
              <a:buChar char="•"/>
            </a:pPr>
            <a:r>
              <a:rPr lang="en-GB" sz="1350" dirty="0">
                <a:solidFill>
                  <a:srgbClr val="FF0000"/>
                </a:solidFill>
                <a:latin typeface="Sassoon Penpals" panose="02000400000000000000" pitchFamily="50" charset="0"/>
              </a:rPr>
              <a:t>Know that cooking instructions are known as a ‘recipe’</a:t>
            </a:r>
          </a:p>
          <a:p>
            <a:pPr marL="171450" indent="-171450">
              <a:spcAft>
                <a:spcPts val="200"/>
              </a:spcAft>
              <a:buFont typeface="Arial" panose="020B0604020202020204" pitchFamily="34" charset="0"/>
              <a:buChar char="•"/>
            </a:pPr>
            <a:r>
              <a:rPr lang="en-GB" sz="1350" dirty="0">
                <a:solidFill>
                  <a:srgbClr val="FF0000"/>
                </a:solidFill>
                <a:latin typeface="Sassoon Penpals" panose="02000400000000000000" pitchFamily="50" charset="0"/>
              </a:rPr>
              <a:t>Know safety rules for using, storing and cleaning a knife safely</a:t>
            </a:r>
          </a:p>
          <a:p>
            <a:pPr marL="171450" indent="-171450">
              <a:spcAft>
                <a:spcPts val="200"/>
              </a:spcAft>
              <a:buFont typeface="Arial" panose="020B0604020202020204" pitchFamily="34" charset="0"/>
              <a:buChar char="•"/>
            </a:pPr>
            <a:r>
              <a:rPr lang="en-GB" sz="1350" dirty="0">
                <a:solidFill>
                  <a:srgbClr val="FF0000"/>
                </a:solidFill>
                <a:latin typeface="Sassoon Penpals" panose="02000400000000000000" pitchFamily="50" charset="0"/>
              </a:rPr>
              <a:t>Know that not all fruits and vegetables can be grown in the UK</a:t>
            </a:r>
          </a:p>
          <a:p>
            <a:pPr marL="171450" indent="-171450">
              <a:spcAft>
                <a:spcPts val="200"/>
              </a:spcAft>
              <a:buFont typeface="Arial" panose="020B0604020202020204" pitchFamily="34" charset="0"/>
              <a:buChar char="•"/>
            </a:pPr>
            <a:r>
              <a:rPr lang="en-GB" sz="1350" dirty="0">
                <a:solidFill>
                  <a:schemeClr val="tx1"/>
                </a:solidFill>
                <a:latin typeface="Sassoon Penpals" panose="02000400000000000000" pitchFamily="50" charset="0"/>
              </a:rPr>
              <a:t>Know that climate affects food growth</a:t>
            </a:r>
          </a:p>
          <a:p>
            <a:pPr marL="171450" indent="-171450">
              <a:spcAft>
                <a:spcPts val="200"/>
              </a:spcAft>
              <a:buFont typeface="Arial" panose="020B0604020202020204" pitchFamily="34" charset="0"/>
              <a:buChar char="•"/>
            </a:pPr>
            <a:r>
              <a:rPr lang="en-GB" sz="1350" dirty="0">
                <a:solidFill>
                  <a:schemeClr val="tx1"/>
                </a:solidFill>
                <a:latin typeface="Sassoon Penpals" panose="02000400000000000000" pitchFamily="50" charset="0"/>
              </a:rPr>
              <a:t>Know that vegetables and fruit grow in certain seasons</a:t>
            </a:r>
          </a:p>
          <a:p>
            <a:pPr marL="171450" indent="-171450">
              <a:spcAft>
                <a:spcPts val="200"/>
              </a:spcAft>
              <a:buFont typeface="Arial" panose="020B0604020202020204" pitchFamily="34" charset="0"/>
              <a:buChar char="•"/>
            </a:pPr>
            <a:r>
              <a:rPr lang="en-GB" sz="1350" dirty="0">
                <a:solidFill>
                  <a:srgbClr val="FF0000"/>
                </a:solidFill>
                <a:latin typeface="Sassoon Penpals" panose="02000400000000000000" pitchFamily="50" charset="0"/>
              </a:rPr>
              <a:t>Know that imported food is food which has been brought into the country</a:t>
            </a:r>
          </a:p>
          <a:p>
            <a:pPr marL="171450" indent="-171450">
              <a:spcAft>
                <a:spcPts val="200"/>
              </a:spcAft>
              <a:buFont typeface="Arial" panose="020B0604020202020204" pitchFamily="34" charset="0"/>
              <a:buChar char="•"/>
            </a:pPr>
            <a:r>
              <a:rPr lang="en-GB" sz="1350" dirty="0">
                <a:solidFill>
                  <a:schemeClr val="tx1"/>
                </a:solidFill>
                <a:latin typeface="Sassoon Penpals" panose="02000400000000000000" pitchFamily="50" charset="0"/>
              </a:rPr>
              <a:t>Know that exported food is food which has been sent to another country.</a:t>
            </a:r>
          </a:p>
          <a:p>
            <a:pPr marL="171450" indent="-171450">
              <a:spcAft>
                <a:spcPts val="200"/>
              </a:spcAft>
              <a:buFont typeface="Arial" panose="020B0604020202020204" pitchFamily="34" charset="0"/>
              <a:buChar char="•"/>
            </a:pPr>
            <a:r>
              <a:rPr lang="en-GB" sz="1350" dirty="0">
                <a:solidFill>
                  <a:schemeClr val="tx1"/>
                </a:solidFill>
                <a:latin typeface="Sassoon Penpals" panose="02000400000000000000" pitchFamily="50" charset="0"/>
              </a:rPr>
              <a:t>Understand that imported foods travel from far away and this can negatively impact the environment</a:t>
            </a:r>
          </a:p>
          <a:p>
            <a:pPr marL="171450" indent="-171450">
              <a:spcAft>
                <a:spcPts val="200"/>
              </a:spcAft>
              <a:buFont typeface="Arial" panose="020B0604020202020204" pitchFamily="34" charset="0"/>
              <a:buChar char="•"/>
            </a:pPr>
            <a:r>
              <a:rPr lang="en-GB" sz="1350" dirty="0">
                <a:solidFill>
                  <a:schemeClr val="tx1"/>
                </a:solidFill>
                <a:latin typeface="Sassoon Penpals" panose="02000400000000000000" pitchFamily="50" charset="0"/>
              </a:rPr>
              <a:t>Understand that vitamins, minerals and fibre are important for energy, growth and maintaining health</a:t>
            </a:r>
          </a:p>
          <a:p>
            <a:pPr marL="171450" indent="-171450">
              <a:spcAft>
                <a:spcPts val="200"/>
              </a:spcAft>
              <a:buFont typeface="Arial" panose="020B0604020202020204" pitchFamily="34" charset="0"/>
              <a:buChar char="•"/>
            </a:pPr>
            <a:r>
              <a:rPr lang="en-GB" sz="1350" dirty="0">
                <a:solidFill>
                  <a:schemeClr val="tx1"/>
                </a:solidFill>
                <a:latin typeface="Sassoon Penpals" panose="02000400000000000000" pitchFamily="50" charset="0"/>
              </a:rPr>
              <a:t>Know that similar coloured fruits and vegetables often have similar nutritional benefits</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601DA0CA-CB93-4EC8-B440-DEF929EF3859}"/>
              </a:ext>
            </a:extLst>
          </p:cNvPr>
          <p:cNvSpPr/>
          <p:nvPr/>
        </p:nvSpPr>
        <p:spPr>
          <a:xfrm>
            <a:off x="8594476" y="8534396"/>
            <a:ext cx="4080000" cy="89010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KAPOW planning on network</a:t>
            </a: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E563EAE3-E6FE-4415-84E3-3691A0368B2F}"/>
              </a:ext>
            </a:extLst>
          </p:cNvPr>
          <p:cNvSpPr/>
          <p:nvPr/>
        </p:nvSpPr>
        <p:spPr>
          <a:xfrm>
            <a:off x="237250" y="7548980"/>
            <a:ext cx="4029899" cy="192258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Slice safely using bridge and claw grip</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an appealing looking food which meets design brief</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taste, texture and smell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their ideas through talking and drawing</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7968A706-E441-4D6C-B9EE-676A2A9012B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02298" y="7637582"/>
            <a:ext cx="670476" cy="484412"/>
          </a:xfrm>
          <a:prstGeom prst="rect">
            <a:avLst/>
          </a:prstGeom>
        </p:spPr>
      </p:pic>
      <p:pic>
        <p:nvPicPr>
          <p:cNvPr id="6" name="Picture 5">
            <a:extLst>
              <a:ext uri="{FF2B5EF4-FFF2-40B4-BE49-F238E27FC236}">
                <a16:creationId xmlns:a16="http://schemas.microsoft.com/office/drawing/2014/main" id="{E43F0AC6-36D7-46B2-B197-2CFB731B7B0E}"/>
              </a:ext>
            </a:extLst>
          </p:cNvPr>
          <p:cNvPicPr>
            <a:picLocks noChangeAspect="1"/>
          </p:cNvPicPr>
          <p:nvPr/>
        </p:nvPicPr>
        <p:blipFill>
          <a:blip r:embed="rId6"/>
          <a:stretch>
            <a:fillRect/>
          </a:stretch>
        </p:blipFill>
        <p:spPr>
          <a:xfrm>
            <a:off x="8606815" y="5579867"/>
            <a:ext cx="4041332" cy="2770604"/>
          </a:xfrm>
          <a:prstGeom prst="rect">
            <a:avLst/>
          </a:prstGeom>
        </p:spPr>
      </p:pic>
    </p:spTree>
    <p:extLst>
      <p:ext uri="{BB962C8B-B14F-4D97-AF65-F5344CB8AC3E}">
        <p14:creationId xmlns:p14="http://schemas.microsoft.com/office/powerpoint/2010/main" val="1752831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262267"/>
            <a:ext cx="97508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Cooking and Nutrition – To adapt a biscuit recipe</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252266"/>
            <a:ext cx="4010205" cy="214981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219201"/>
            <a:ext cx="4029899" cy="27900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Follow a baking recipe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Cook safely, following basic hygiene rules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Adapt a recipe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a recipe, considering: taste, smell, texture and appearance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Describe the impact of the budget on the selection of ingredients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and compare a range of products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Suggest modifications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219200"/>
            <a:ext cx="4029898" cy="58615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400"/>
              </a:spcAft>
            </a:pPr>
            <a:r>
              <a:rPr lang="en-GB" sz="1400" b="1" dirty="0">
                <a:solidFill>
                  <a:schemeClr val="tx1"/>
                </a:solidFill>
                <a:latin typeface="Sassoon Penpals" panose="02000400000000000000" pitchFamily="50" charset="0"/>
              </a:rPr>
              <a:t>Design – developing ideas and planning:</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Introduce design brief</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Follow simple recipe</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Modify a recipe and make a simple prototype</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Design final recipe within budget</a:t>
            </a:r>
          </a:p>
          <a:p>
            <a:pPr>
              <a:spcAft>
                <a:spcPts val="400"/>
              </a:spcAft>
            </a:pPr>
            <a:endParaRPr lang="en-GB" sz="1400" dirty="0">
              <a:solidFill>
                <a:schemeClr val="tx1"/>
              </a:solidFill>
              <a:latin typeface="Sassoon Penpals" panose="02000400000000000000" pitchFamily="50" charset="0"/>
            </a:endParaRPr>
          </a:p>
          <a:p>
            <a:pPr>
              <a:spcAft>
                <a:spcPts val="400"/>
              </a:spcAft>
            </a:pPr>
            <a:r>
              <a:rPr lang="en-GB" sz="1400" b="1" dirty="0">
                <a:solidFill>
                  <a:schemeClr val="tx1"/>
                </a:solidFill>
                <a:latin typeface="Sassoon Penpals" panose="02000400000000000000" pitchFamily="50" charset="0"/>
              </a:rPr>
              <a:t>Make:</a:t>
            </a:r>
          </a:p>
          <a:p>
            <a:pPr marL="285750" indent="-2857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Children to follow same basic recipe, adding their own ingredients to modify the recipe</a:t>
            </a:r>
          </a:p>
          <a:p>
            <a:pPr marL="285750" indent="-2857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In groups, children will make one batch of their final recipe </a:t>
            </a:r>
          </a:p>
          <a:p>
            <a:pPr marL="285750" indent="-2857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Use different food preparation techniques: sieving, creaming, rubbing method, cooling</a:t>
            </a:r>
          </a:p>
          <a:p>
            <a:pPr marL="285750" indent="-2857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Create packaging</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Begin to show resilience and adapt work when original ideas do not work.</a:t>
            </a:r>
          </a:p>
          <a:p>
            <a:pPr>
              <a:spcAft>
                <a:spcPts val="400"/>
              </a:spcAft>
            </a:pPr>
            <a:endParaRPr lang="en-GB" sz="1400" dirty="0">
              <a:solidFill>
                <a:schemeClr val="tx1"/>
              </a:solidFill>
              <a:latin typeface="Sassoon Penpals" panose="02000400000000000000" pitchFamily="50" charset="0"/>
            </a:endParaRPr>
          </a:p>
          <a:p>
            <a:pPr>
              <a:spcAft>
                <a:spcPts val="400"/>
              </a:spcAft>
            </a:pPr>
            <a:r>
              <a:rPr lang="en-GB" sz="1400" b="1" dirty="0">
                <a:solidFill>
                  <a:schemeClr val="tx1"/>
                </a:solidFill>
                <a:latin typeface="Sassoon Penpals" panose="02000400000000000000" pitchFamily="50" charset="0"/>
              </a:rPr>
              <a:t>Evaluate:</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Present product to panel of judges</a:t>
            </a:r>
          </a:p>
          <a:p>
            <a:pPr marL="171450" indent="-1714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Evaluate final product against design brief</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219200"/>
            <a:ext cx="4029898" cy="4330578"/>
          </a:xfrm>
          <a:prstGeom prst="roundRect">
            <a:avLst>
              <a:gd name="adj" fmla="val 507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2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Work safety with a range of tools and hygienically</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Adapt a recipe</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Evaluate and compare based on taste, smell, texture and appearance</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Plan and make a product within a given budget</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appropriate stitches for strength</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neat, consistently sized stitches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Measure, mark out, cut and shape materials and components with some accuracy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Assemble, join and combine materials and components with some accuracy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and cross-sectional drawings communicate ideas.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Consider the views of others, including intended users, to improve their work</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84581" y="4093801"/>
            <a:ext cx="4029899" cy="27900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Know that the amount of an ingredient in a recipe is known as the ‘quantity’</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Know that it is important to use oven gloves when removing hot food from an oven</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the following cooking techniques: sieving, creaming, rubbing method, cooling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Understand the importance of budgeting while planning ingredients for biscuits</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02B8DD77-4B9C-46E0-92CA-B8B18D7AC6E6}"/>
              </a:ext>
            </a:extLst>
          </p:cNvPr>
          <p:cNvSpPr/>
          <p:nvPr/>
        </p:nvSpPr>
        <p:spPr>
          <a:xfrm>
            <a:off x="237250" y="6968401"/>
            <a:ext cx="4029899" cy="243368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Prepare a safe work space including following rules to avoid food contamination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a recipe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health benefits of seasonal fruits and vegetable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negative affects of imported foods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strengths and areas for development</a:t>
            </a:r>
          </a:p>
          <a:p>
            <a:pPr marL="285750" indent="-285750">
              <a:spcAft>
                <a:spcPts val="600"/>
              </a:spcAft>
              <a:buFont typeface="Arial" panose="020B0604020202020204" pitchFamily="34" charset="0"/>
              <a:buChar char="•"/>
            </a:pPr>
            <a:endParaRPr lang="en-GB" sz="105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484F2203-C06E-411D-9C49-64608AD0B85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96082" y="7010060"/>
            <a:ext cx="670476" cy="484412"/>
          </a:xfrm>
          <a:prstGeom prst="rect">
            <a:avLst/>
          </a:prstGeom>
        </p:spPr>
      </p:pic>
      <p:sp>
        <p:nvSpPr>
          <p:cNvPr id="17" name="Rounded Rectangle 48">
            <a:extLst>
              <a:ext uri="{FF2B5EF4-FFF2-40B4-BE49-F238E27FC236}">
                <a16:creationId xmlns:a16="http://schemas.microsoft.com/office/drawing/2014/main" id="{AF37346A-CF8D-425F-8568-895869220803}"/>
              </a:ext>
            </a:extLst>
          </p:cNvPr>
          <p:cNvSpPr/>
          <p:nvPr/>
        </p:nvSpPr>
        <p:spPr>
          <a:xfrm>
            <a:off x="8594476" y="8510954"/>
            <a:ext cx="4080000" cy="9135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KAPOW planning on network</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4A277633-BCE4-4982-B90E-FE3E83696290}"/>
              </a:ext>
            </a:extLst>
          </p:cNvPr>
          <p:cNvPicPr>
            <a:picLocks noChangeAspect="1"/>
          </p:cNvPicPr>
          <p:nvPr/>
        </p:nvPicPr>
        <p:blipFill>
          <a:blip r:embed="rId6"/>
          <a:stretch>
            <a:fillRect/>
          </a:stretch>
        </p:blipFill>
        <p:spPr>
          <a:xfrm>
            <a:off x="8606814" y="5667634"/>
            <a:ext cx="3959301" cy="2714366"/>
          </a:xfrm>
          <a:prstGeom prst="rect">
            <a:avLst/>
          </a:prstGeom>
        </p:spPr>
      </p:pic>
    </p:spTree>
    <p:extLst>
      <p:ext uri="{BB962C8B-B14F-4D97-AF65-F5344CB8AC3E}">
        <p14:creationId xmlns:p14="http://schemas.microsoft.com/office/powerpoint/2010/main" val="2089328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56760"/>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Year 5 Cooking and Nutrition – Make a bolognaise sauce for children that is full of favour, palatable for fussy eaters and healthy?</a:t>
            </a:r>
          </a:p>
        </p:txBody>
      </p:sp>
      <p:sp>
        <p:nvSpPr>
          <p:cNvPr id="2" name="Oval 1"/>
          <p:cNvSpPr/>
          <p:nvPr/>
        </p:nvSpPr>
        <p:spPr>
          <a:xfrm>
            <a:off x="10285099" y="166723"/>
            <a:ext cx="737050" cy="737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D&amp;T</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3926" y="7009949"/>
            <a:ext cx="4010205" cy="241802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3"/>
            <a:ext cx="4029899" cy="260252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Cut and prepare vegetables safely and with increasing confidence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Use equipment safely, including knives, hot pans and hobs</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Know how to avoid cross-contamination</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Follow a step-by-step method carefully to make a recipe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 the nutritional differences between different products and recipes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 and describe healthy benefits of food groups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35955" y="121387"/>
            <a:ext cx="797079" cy="79317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2"/>
            <a:ext cx="4029898" cy="56974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The Design Process</a:t>
            </a:r>
          </a:p>
          <a:p>
            <a:pPr>
              <a:spcAft>
                <a:spcPts val="300"/>
              </a:spcAft>
            </a:pPr>
            <a:r>
              <a:rPr lang="en-GB" sz="1400" b="1" dirty="0">
                <a:solidFill>
                  <a:schemeClr val="tx1"/>
                </a:solidFill>
                <a:latin typeface="Sassoon Penpals" panose="02000400000000000000" pitchFamily="50" charset="0"/>
              </a:rPr>
              <a:t>Design – developing ideas and planning: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Explore ingredients in a spaghetti bolognaise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Explore where the ingredients come from</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Children recognise the nutritional differences between different products and recipes.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Introduce design brief – children to create an tasty, innovative and healthy bolognaise sauce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Design appealing and nutritious recipe</a:t>
            </a:r>
            <a:endParaRPr lang="en-GB" sz="1400" dirty="0">
              <a:solidFill>
                <a:schemeClr val="tx1"/>
              </a:solidFill>
              <a:highlight>
                <a:srgbClr val="FFFF00"/>
              </a:highlight>
              <a:latin typeface="Sassoon Penpals" panose="02000400000000000000" pitchFamily="50" charset="0"/>
            </a:endParaRPr>
          </a:p>
          <a:p>
            <a:pPr>
              <a:spcAft>
                <a:spcPts val="300"/>
              </a:spcAft>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Make: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Formulate step-by-step recipe as a guide to making</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Select appropriate tools and ingredients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Measure and combine ingredients accurately</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Demonstrate resilience and adapt work when original ideas do not work.</a:t>
            </a:r>
          </a:p>
          <a:p>
            <a:pPr>
              <a:spcAft>
                <a:spcPts val="300"/>
              </a:spcAft>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Evaluate:</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their ideas and products against their original design brief</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how nutritious final product is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677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Use equipment safely and hygienically</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Identify and describe healthy benefits of different food groups</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Explore and evaluate a range of existing products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Select ingredients for flavour and nutritional values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Sew a running and back stitch with increasing neatness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Sew a blanket stitch</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 pattern/ template to design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measure, mark out, cut and shape materials and components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Accurately assemble, join and combine materials and components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annotated sketches cross-sectional drawings and exploded diagrams to communicate ideas. </a:t>
            </a:r>
          </a:p>
          <a:p>
            <a:pPr marL="285750" indent="-285750">
              <a:spcAft>
                <a:spcPts val="200"/>
              </a:spcAft>
              <a:buFont typeface="Arial" panose="020B0604020202020204" pitchFamily="34" charset="0"/>
              <a:buChar char="•"/>
            </a:pPr>
            <a:r>
              <a:rPr lang="en-GB" sz="1400" b="1" dirty="0">
                <a:solidFill>
                  <a:schemeClr val="tx1"/>
                </a:solidFill>
                <a:latin typeface="Sassoon Penpals" panose="02000400000000000000" pitchFamily="50" charset="0"/>
              </a:rPr>
              <a:t>Evaluate critically both the appearance and function against the original specifications</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172618" y="3754950"/>
            <a:ext cx="4029899" cy="311477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Understand where meat comes from - learning that beef is from cattle and how beef is reared and processed, including key welfare issues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that I can adapt a recipe to make it healthier by substituting ingredients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Know that I can use a nutritional calculator to see how healthy a food option is</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Understand that ‘cross-contamination’ means that bacteria and germs have been passed onto ready-to-eat foods and it happens when these foods mix with raw meat or unclean objects</a:t>
            </a:r>
          </a:p>
          <a:p>
            <a:pPr>
              <a:spcAft>
                <a:spcPts val="600"/>
              </a:spcAft>
            </a:pPr>
            <a:endParaRPr lang="en-GB" sz="1400" dirty="0">
              <a:solidFill>
                <a:schemeClr val="tx1"/>
              </a:solidFill>
              <a:latin typeface="Sassoon Penpals" panose="02000400000000000000" pitchFamily="50" charset="0"/>
            </a:endParaRPr>
          </a:p>
        </p:txBody>
      </p:sp>
      <p:grpSp>
        <p:nvGrpSpPr>
          <p:cNvPr id="3" name="Group 2">
            <a:extLst>
              <a:ext uri="{FF2B5EF4-FFF2-40B4-BE49-F238E27FC236}">
                <a16:creationId xmlns:a16="http://schemas.microsoft.com/office/drawing/2014/main" id="{23D59B8A-E7CE-4076-9821-F14B97862537}"/>
              </a:ext>
            </a:extLst>
          </p:cNvPr>
          <p:cNvGrpSpPr>
            <a:grpSpLocks/>
          </p:cNvGrpSpPr>
          <p:nvPr/>
        </p:nvGrpSpPr>
        <p:grpSpPr bwMode="auto">
          <a:xfrm>
            <a:off x="11089588" y="116990"/>
            <a:ext cx="797079" cy="795110"/>
            <a:chOff x="107929936" y="107935824"/>
            <a:chExt cx="4496428" cy="4486901"/>
          </a:xfrm>
        </p:grpSpPr>
        <p:sp>
          <p:nvSpPr>
            <p:cNvPr id="4" name="Oval 3">
              <a:extLst>
                <a:ext uri="{FF2B5EF4-FFF2-40B4-BE49-F238E27FC236}">
                  <a16:creationId xmlns:a16="http://schemas.microsoft.com/office/drawing/2014/main" id="{89B1C912-E393-4B2A-BE1D-08DE054618E1}"/>
                </a:ext>
              </a:extLst>
            </p:cNvPr>
            <p:cNvSpPr>
              <a:spLocks noChangeArrowheads="1"/>
            </p:cNvSpPr>
            <p:nvPr/>
          </p:nvSpPr>
          <p:spPr bwMode="auto">
            <a:xfrm>
              <a:off x="108171762" y="108180554"/>
              <a:ext cx="4018085" cy="4018085"/>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45A3F7AD-8B51-4E9C-A5A6-F0075B5215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9936" y="107935824"/>
              <a:ext cx="4496428" cy="44869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EC3A628B-BAA3-4868-B1B3-17E7408E3C78}"/>
              </a:ext>
            </a:extLst>
          </p:cNvPr>
          <p:cNvSpPr/>
          <p:nvPr/>
        </p:nvSpPr>
        <p:spPr>
          <a:xfrm>
            <a:off x="237250" y="7009949"/>
            <a:ext cx="4029899" cy="239213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Work safety with a range of tools and hygienically</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Adapt a recipe</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Evaluate and compare based on taste, smell, texture and appearance</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Plan and make a product within a given budget</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Consider the views of others, including intended users, to improve their work</a:t>
            </a:r>
          </a:p>
          <a:p>
            <a:pPr marL="285750" indent="-285750">
              <a:spcAft>
                <a:spcPts val="600"/>
              </a:spcAft>
              <a:buFont typeface="Arial" panose="020B0604020202020204" pitchFamily="34" charset="0"/>
              <a:buChar char="•"/>
            </a:pPr>
            <a:endParaRPr lang="en-GB" sz="105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F9A44ABB-8194-4E69-B23C-F7908D89C20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6946" y="7063154"/>
            <a:ext cx="670476" cy="484412"/>
          </a:xfrm>
          <a:prstGeom prst="rect">
            <a:avLst/>
          </a:prstGeom>
        </p:spPr>
      </p:pic>
      <p:sp>
        <p:nvSpPr>
          <p:cNvPr id="17" name="Rounded Rectangle 48">
            <a:extLst>
              <a:ext uri="{FF2B5EF4-FFF2-40B4-BE49-F238E27FC236}">
                <a16:creationId xmlns:a16="http://schemas.microsoft.com/office/drawing/2014/main" id="{0298A7A2-B513-4827-B4DA-A8A3E6D5871F}"/>
              </a:ext>
            </a:extLst>
          </p:cNvPr>
          <p:cNvSpPr/>
          <p:nvPr/>
        </p:nvSpPr>
        <p:spPr>
          <a:xfrm>
            <a:off x="8594476" y="8631328"/>
            <a:ext cx="4080000" cy="7931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KAPOW planning on network</a:t>
            </a:r>
          </a:p>
          <a:p>
            <a:pPr>
              <a:spcAft>
                <a:spcPts val="600"/>
              </a:spcAft>
            </a:pPr>
            <a:endParaRPr lang="en-GB" sz="1400" dirty="0">
              <a:solidFill>
                <a:schemeClr val="tx1"/>
              </a:solidFill>
              <a:latin typeface="Sassoon Penpals" panose="02000400000000000000" pitchFamily="50" charset="0"/>
            </a:endParaRPr>
          </a:p>
        </p:txBody>
      </p:sp>
      <p:pic>
        <p:nvPicPr>
          <p:cNvPr id="6" name="Picture 5">
            <a:extLst>
              <a:ext uri="{FF2B5EF4-FFF2-40B4-BE49-F238E27FC236}">
                <a16:creationId xmlns:a16="http://schemas.microsoft.com/office/drawing/2014/main" id="{29D3E791-CE2B-423F-9BAC-B33CA34E5EFA}"/>
              </a:ext>
            </a:extLst>
          </p:cNvPr>
          <p:cNvPicPr>
            <a:picLocks noChangeAspect="1"/>
          </p:cNvPicPr>
          <p:nvPr/>
        </p:nvPicPr>
        <p:blipFill>
          <a:blip r:embed="rId6"/>
          <a:stretch>
            <a:fillRect/>
          </a:stretch>
        </p:blipFill>
        <p:spPr>
          <a:xfrm>
            <a:off x="8606814" y="5846896"/>
            <a:ext cx="3957535" cy="2713155"/>
          </a:xfrm>
          <a:prstGeom prst="rect">
            <a:avLst/>
          </a:prstGeom>
        </p:spPr>
      </p:pic>
    </p:spTree>
    <p:extLst>
      <p:ext uri="{BB962C8B-B14F-4D97-AF65-F5344CB8AC3E}">
        <p14:creationId xmlns:p14="http://schemas.microsoft.com/office/powerpoint/2010/main" val="29772482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6963</TotalTime>
  <Words>8992</Words>
  <Application>Microsoft Office PowerPoint</Application>
  <PresentationFormat>A3 Paper (297x420 mm)</PresentationFormat>
  <Paragraphs>1097</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Comic Sans MS</vt:lpstr>
      <vt:lpstr>Sassoon Penpals</vt:lpstr>
      <vt:lpstr>Sassoon Penpals Joined</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518</cp:revision>
  <cp:lastPrinted>2023-12-06T17:04:49Z</cp:lastPrinted>
  <dcterms:created xsi:type="dcterms:W3CDTF">2021-01-16T16:53:53Z</dcterms:created>
  <dcterms:modified xsi:type="dcterms:W3CDTF">2024-05-05T12:57:49Z</dcterms:modified>
</cp:coreProperties>
</file>