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338" r:id="rId3"/>
    <p:sldId id="339" r:id="rId4"/>
    <p:sldId id="362" r:id="rId5"/>
    <p:sldId id="363" r:id="rId6"/>
    <p:sldId id="343" r:id="rId7"/>
    <p:sldId id="364" r:id="rId8"/>
    <p:sldId id="365" r:id="rId9"/>
    <p:sldId id="366" r:id="rId10"/>
    <p:sldId id="350" r:id="rId11"/>
    <p:sldId id="367" r:id="rId12"/>
    <p:sldId id="368" r:id="rId13"/>
    <p:sldId id="369" r:id="rId14"/>
    <p:sldId id="357" r:id="rId15"/>
    <p:sldId id="370" r:id="rId16"/>
    <p:sldId id="371" r:id="rId17"/>
    <p:sldId id="372" r:id="rId18"/>
    <p:sldId id="373" r:id="rId19"/>
  </p:sldIdLst>
  <p:sldSz cx="12801600" cy="9601200" type="A3"/>
  <p:notesSz cx="7053263" cy="10180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Paramor" initials="LP" lastIdx="1" clrIdx="0">
    <p:extLst>
      <p:ext uri="{19B8F6BF-5375-455C-9EA6-DF929625EA0E}">
        <p15:presenceInfo xmlns:p15="http://schemas.microsoft.com/office/powerpoint/2012/main" userId="S::LParamor@pevenseyschool.org.uk::8250a3fd-bce8-4997-888d-95f026bf0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5757"/>
    <a:srgbClr val="0000FF"/>
    <a:srgbClr val="FF8B8B"/>
    <a:srgbClr val="008000"/>
    <a:srgbClr val="009900"/>
    <a:srgbClr val="FFD5D5"/>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35" autoAdjust="0"/>
    <p:restoredTop sz="94660"/>
  </p:normalViewPr>
  <p:slideViewPr>
    <p:cSldViewPr snapToGrid="0">
      <p:cViewPr varScale="1">
        <p:scale>
          <a:sx n="82" d="100"/>
          <a:sy n="82" d="100"/>
        </p:scale>
        <p:origin x="19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F0000">
                <a:alpha val="78000"/>
              </a:srgbClr>
            </a:gs>
            <a:gs pos="50000">
              <a:schemeClr val="bg1"/>
            </a:gs>
            <a:gs pos="0">
              <a:srgbClr val="0070C0"/>
            </a:gs>
          </a:gsLst>
          <a:lin ang="21594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232735" y="1725775"/>
            <a:ext cx="8505603"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dirty="0">
                <a:solidFill>
                  <a:schemeClr val="tx1"/>
                </a:solidFill>
                <a:latin typeface="Sassoon Penpals" panose="02000400000000000000" pitchFamily="50" charset="0"/>
              </a:rPr>
              <a:t>Progression in French</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solidFill>
                  <a:schemeClr val="tx1"/>
                </a:solidFill>
                <a:latin typeface="Sassoon Penpals" panose="02000400000000000000" pitchFamily="50" charset="0"/>
              </a:rPr>
              <a:t>Year 5</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266483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Ice-creams / Les </a:t>
            </a:r>
            <a:r>
              <a:rPr lang="en-GB" sz="3600" b="1">
                <a:solidFill>
                  <a:schemeClr val="tx1"/>
                </a:solidFill>
                <a:latin typeface="Sassoon Penpals" panose="02000400000000000000" pitchFamily="50" charset="0"/>
              </a:rPr>
              <a:t>glaces</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42203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Name and recognise up to 10 different flavours of ice creams.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Ask for an ice-cream in French using ‘je </a:t>
            </a:r>
            <a:r>
              <a:rPr lang="en-GB" sz="1400" dirty="0" err="1">
                <a:solidFill>
                  <a:srgbClr val="FF0000"/>
                </a:solidFill>
                <a:latin typeface="Sassoon Penpals" panose="02000400000000000000" pitchFamily="50" charset="0"/>
              </a:rPr>
              <a:t>voudrais</a:t>
            </a:r>
            <a:r>
              <a:rPr lang="en-GB" sz="1400" dirty="0">
                <a:solidFill>
                  <a:srgbClr val="FF0000"/>
                </a:solidFill>
                <a:latin typeface="Sassoon Penpals" panose="02000400000000000000" pitchFamily="50" charset="0"/>
              </a:rPr>
              <a:t>’.</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Say what flavour they would like.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Say whether they would like a cone or a small pot/tub of ice-cream.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Learn how to say please and thank you in French. </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7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on improving memory, recall and retention skills using images as prompts.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to always look for cognates first (such as </a:t>
            </a:r>
            <a:r>
              <a:rPr lang="en-GB" sz="1400" dirty="0" err="1">
                <a:solidFill>
                  <a:schemeClr val="tx1"/>
                </a:solidFill>
                <a:latin typeface="Sassoon Penpals" panose="02000400000000000000" pitchFamily="50" charset="0"/>
              </a:rPr>
              <a:t>chocolat</a:t>
            </a:r>
            <a:r>
              <a:rPr lang="en-GB" sz="1400" dirty="0">
                <a:solidFill>
                  <a:schemeClr val="tx1"/>
                </a:solidFill>
                <a:latin typeface="Sassoon Penpals" panose="02000400000000000000" pitchFamily="50" charset="0"/>
              </a:rPr>
              <a:t> for chocolate, </a:t>
            </a:r>
            <a:r>
              <a:rPr lang="en-GB" sz="1400" dirty="0" err="1">
                <a:solidFill>
                  <a:schemeClr val="tx1"/>
                </a:solidFill>
                <a:latin typeface="Sassoon Penpals" panose="02000400000000000000" pitchFamily="50" charset="0"/>
              </a:rPr>
              <a:t>banane</a:t>
            </a:r>
            <a:r>
              <a:rPr lang="en-GB" sz="1400" dirty="0">
                <a:solidFill>
                  <a:schemeClr val="tx1"/>
                </a:solidFill>
                <a:latin typeface="Sassoon Penpals" panose="02000400000000000000" pitchFamily="50" charset="0"/>
              </a:rPr>
              <a:t> for banana).</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Build on learning phrases necessary to order food choices in French and useful phrases such as ‘I would like, ‘please’ and ‘thank you.’</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3"/>
            <a:ext cx="4123701" cy="52136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more attentively and for longer. Understand more of what we hear even when some of the language may be unfamiliar by using the decoding skills we have developed.</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on a wider range of topics and themes. Remember and recall a range of vocabulary with increased knowledge, confidence and spontaneity.</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longer passages in the foreign language and start to decode meaning of unknown words using cognates and context. Increase our knowledge of phonemes and letter strings using knowledge learnt from 'Phonics Lessons 1 to 3.‘</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a paragraph using familiar language incorporating connectives/conjunctions, a negative response and adjectival agreement where required. </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Revision of gender and nouns. Understand better the rules of adjectival agreement and possessive adjectives. Start to explore full verb conjugation (E.g., 'I am called 'he/she is called...' and also be able to describe items in terms of flavour E.g., ‘Strawberry ice cream.’</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66205" y="7465790"/>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Les </a:t>
            </a:r>
            <a:r>
              <a:rPr lang="en-GB" sz="1400" b="1" dirty="0" err="1">
                <a:solidFill>
                  <a:schemeClr val="tx1"/>
                </a:solidFill>
                <a:latin typeface="Sassoon Penpals" panose="02000400000000000000" pitchFamily="50" charset="0"/>
              </a:rPr>
              <a:t>glaces</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CH OU ON OI </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ON sound in citron.</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CH sound in </a:t>
            </a:r>
            <a:r>
              <a:rPr lang="en-GB" sz="1400" dirty="0" err="1">
                <a:solidFill>
                  <a:schemeClr val="tx1"/>
                </a:solidFill>
                <a:latin typeface="Sassoon Penpals" panose="02000400000000000000" pitchFamily="50" charset="0"/>
              </a:rPr>
              <a:t>pistache</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We will see that the final letter ‘s’ is not </a:t>
            </a:r>
            <a:r>
              <a:rPr lang="en-GB" sz="1400" dirty="0" err="1">
                <a:solidFill>
                  <a:schemeClr val="tx1"/>
                </a:solidFill>
                <a:latin typeface="Sassoon Penpals" panose="02000400000000000000" pitchFamily="50" charset="0"/>
              </a:rPr>
              <a:t>ronounced</a:t>
            </a:r>
            <a:r>
              <a:rPr lang="en-GB" sz="1400" dirty="0">
                <a:solidFill>
                  <a:schemeClr val="tx1"/>
                </a:solidFill>
                <a:latin typeface="Sassoon Penpals" panose="02000400000000000000" pitchFamily="50" charset="0"/>
              </a:rPr>
              <a:t> in ‘</a:t>
            </a:r>
            <a:r>
              <a:rPr lang="en-GB" sz="1400" dirty="0" err="1">
                <a:solidFill>
                  <a:schemeClr val="tx1"/>
                </a:solidFill>
                <a:latin typeface="Sassoon Penpals" panose="02000400000000000000" pitchFamily="50" charset="0"/>
              </a:rPr>
              <a:t>voudrais</a:t>
            </a:r>
            <a:r>
              <a:rPr lang="en-GB" sz="1400" dirty="0">
                <a:solidFill>
                  <a:schemeClr val="tx1"/>
                </a:solidFill>
                <a:latin typeface="Sassoon Penpals" panose="02000400000000000000" pitchFamily="50" charset="0"/>
              </a:rPr>
              <a:t>’ or the final ‘t’ in ‘</a:t>
            </a:r>
            <a:r>
              <a:rPr lang="en-GB" sz="1400" dirty="0" err="1">
                <a:solidFill>
                  <a:schemeClr val="tx1"/>
                </a:solidFill>
                <a:latin typeface="Sassoon Penpals" panose="02000400000000000000" pitchFamily="50" charset="0"/>
              </a:rPr>
              <a:t>chocolat</a:t>
            </a:r>
            <a:r>
              <a:rPr lang="en-GB" sz="1400" dirty="0">
                <a:solidFill>
                  <a:schemeClr val="tx1"/>
                </a:solidFill>
                <a:latin typeface="Sassoon Penpals" panose="02000400000000000000" pitchFamily="50" charset="0"/>
              </a:rPr>
              <a:t>.’ </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Guttural ‘R’. Becoming more familiar with the French ‘r’ sound as seen in fraise and citron. Made from the back of the mouth, not the front.</a:t>
            </a:r>
          </a:p>
        </p:txBody>
      </p:sp>
    </p:spTree>
    <p:extLst>
      <p:ext uri="{BB962C8B-B14F-4D97-AF65-F5344CB8AC3E}">
        <p14:creationId xmlns:p14="http://schemas.microsoft.com/office/powerpoint/2010/main" val="67726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My family / Ma </a:t>
            </a:r>
            <a:r>
              <a:rPr lang="en-GB" sz="3600" b="1" dirty="0" err="1">
                <a:solidFill>
                  <a:schemeClr val="tx1"/>
                </a:solidFill>
                <a:latin typeface="Sassoon Penpals" panose="02000400000000000000" pitchFamily="50" charset="0"/>
              </a:rPr>
              <a:t>famille</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39913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Tell somebody the members, names </a:t>
            </a:r>
            <a:r>
              <a:rPr lang="en-GB" sz="1400" dirty="0">
                <a:solidFill>
                  <a:schemeClr val="tx1"/>
                </a:solidFill>
                <a:latin typeface="Sassoon Penpals" panose="02000400000000000000" pitchFamily="50" charset="0"/>
              </a:rPr>
              <a:t>and various ages </a:t>
            </a:r>
            <a:r>
              <a:rPr lang="en-GB" sz="1400" dirty="0">
                <a:solidFill>
                  <a:srgbClr val="FF0000"/>
                </a:solidFill>
                <a:latin typeface="Sassoon Penpals" panose="02000400000000000000" pitchFamily="50" charset="0"/>
              </a:rPr>
              <a:t>of either their own or a fictional family in French.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Continue to count in French, with the option of reaching 100, </a:t>
            </a:r>
            <a:r>
              <a:rPr lang="en-GB" sz="1400" dirty="0">
                <a:solidFill>
                  <a:schemeClr val="tx1"/>
                </a:solidFill>
                <a:latin typeface="Sassoon Penpals" panose="02000400000000000000" pitchFamily="50" charset="0"/>
              </a:rPr>
              <a:t>enabling students to say the age of various family members.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Remember the nouns for family members in French from memory.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Count up to 100 in French.</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possessive adjectives better in French (‘my’ form only) ‘mon’, ‘ma’ and ‘</a:t>
            </a:r>
            <a:r>
              <a:rPr lang="en-GB" sz="1400" dirty="0" err="1">
                <a:solidFill>
                  <a:srgbClr val="FF0000"/>
                </a:solidFill>
                <a:latin typeface="Sassoon Penpals" panose="02000400000000000000" pitchFamily="50" charset="0"/>
              </a:rPr>
              <a:t>mes</a:t>
            </a:r>
            <a:r>
              <a:rPr lang="en-GB" sz="1400" dirty="0">
                <a:solidFill>
                  <a:srgbClr val="FF0000"/>
                </a:solidFill>
                <a:latin typeface="Sassoon Penpals" panose="02000400000000000000" pitchFamily="50" charset="0"/>
              </a:rPr>
              <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Move from 1st person singular to 3rd person singular of the two high frequency verbs used in this unit: </a:t>
            </a:r>
            <a:r>
              <a:rPr lang="en-GB" sz="1400" dirty="0" err="1">
                <a:solidFill>
                  <a:schemeClr val="tx1"/>
                </a:solidFill>
                <a:latin typeface="Sassoon Penpals" panose="02000400000000000000" pitchFamily="50" charset="0"/>
              </a:rPr>
              <a:t>s’appeler</a:t>
            </a:r>
            <a:r>
              <a:rPr lang="en-GB" sz="1400" dirty="0">
                <a:solidFill>
                  <a:schemeClr val="tx1"/>
                </a:solidFill>
                <a:latin typeface="Sassoon Penpals" panose="02000400000000000000" pitchFamily="50" charset="0"/>
              </a:rPr>
              <a:t> (to be called) and </a:t>
            </a:r>
            <a:r>
              <a:rPr lang="en-GB" sz="1400" dirty="0" err="1">
                <a:solidFill>
                  <a:schemeClr val="tx1"/>
                </a:solidFill>
                <a:latin typeface="Sassoon Penpals" panose="02000400000000000000" pitchFamily="50" charset="0"/>
              </a:rPr>
              <a:t>avoir</a:t>
            </a:r>
            <a:r>
              <a:rPr lang="en-GB" sz="1400" dirty="0">
                <a:solidFill>
                  <a:schemeClr val="tx1"/>
                </a:solidFill>
                <a:latin typeface="Sassoon Penpals" panose="02000400000000000000" pitchFamily="50" charset="0"/>
              </a:rPr>
              <a:t> (to have). </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7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to talk and write with more accuracy, fluency and confidence on the topic of family.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Increase knowledge of how French language works by understanding better the role of different words in a sentence.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Remember that nouns have gender and that this impacts the choice of articles and possessives adjectives.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Improve ability to choose words carefully, applying growing grammatical awareness and higher accuracy.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2"/>
            <a:ext cx="4123701" cy="51535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more attentively and for longer. Understand more of what we hear even when some of the language may be unfamiliar by using the decoding skills we have developed.</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on a wider range of topics and themes. Remember and recall a range of vocabulary with increased knowledge, confidence and spontaneity.</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longer passages in the foreign language and start to decode meaning of unknown words using cognates and context. Increase our knowledge of phonemes and letter strings using knowledge learnt from 'Phonics Lessons 1 to 3.‘</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a paragraph using familiar language incorporating connectives/conjunctions, a negative response and adjectival agreement where required.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Revision of gender and nouns. Understand better the rules of adjectival agreement and possessive adjectives. Start to explore full verb conjugation (E.g., 'I am called 'he/she is called...' and also be able to describe items in terms of flavour E.g., ‘Strawberry ice cream.’</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30819" y="7512393"/>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Ma </a:t>
            </a:r>
            <a:r>
              <a:rPr lang="en-GB" sz="1400" b="1" dirty="0" err="1">
                <a:solidFill>
                  <a:schemeClr val="tx1"/>
                </a:solidFill>
                <a:latin typeface="Sassoon Penpals" panose="02000400000000000000" pitchFamily="50" charset="0"/>
              </a:rPr>
              <a:t>famille</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I IN IQUE ILLE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IN sound in cinq &amp; </a:t>
            </a:r>
            <a:r>
              <a:rPr lang="en-GB" sz="1400" dirty="0" err="1">
                <a:solidFill>
                  <a:schemeClr val="tx1"/>
                </a:solidFill>
                <a:latin typeface="Sassoon Penpals" panose="02000400000000000000" pitchFamily="50" charset="0"/>
              </a:rPr>
              <a:t>cinquante</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I sound in </a:t>
            </a:r>
            <a:r>
              <a:rPr lang="en-GB" sz="1400" dirty="0" err="1">
                <a:solidFill>
                  <a:schemeClr val="tx1"/>
                </a:solidFill>
                <a:latin typeface="Sassoon Penpals" panose="02000400000000000000" pitchFamily="50" charset="0"/>
              </a:rPr>
              <a:t>famille</a:t>
            </a:r>
            <a:r>
              <a:rPr lang="en-GB" sz="1400" dirty="0">
                <a:solidFill>
                  <a:schemeClr val="tx1"/>
                </a:solidFill>
                <a:latin typeface="Sassoon Penpals" panose="02000400000000000000" pitchFamily="50" charset="0"/>
              </a:rPr>
              <a:t>, Lisa, Jacqueline, petite &amp; </a:t>
            </a:r>
            <a:r>
              <a:rPr lang="en-GB" sz="1400" dirty="0" err="1">
                <a:solidFill>
                  <a:schemeClr val="tx1"/>
                </a:solidFill>
                <a:latin typeface="Sassoon Penpals" panose="02000400000000000000" pitchFamily="50" charset="0"/>
              </a:rPr>
              <a:t>fille</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ILLE sound in </a:t>
            </a:r>
            <a:r>
              <a:rPr lang="en-GB" sz="1400" dirty="0" err="1">
                <a:solidFill>
                  <a:schemeClr val="tx1"/>
                </a:solidFill>
                <a:latin typeface="Sassoon Penpals" panose="02000400000000000000" pitchFamily="50" charset="0"/>
              </a:rPr>
              <a:t>famille</a:t>
            </a:r>
            <a:r>
              <a:rPr lang="en-GB" sz="1400" dirty="0">
                <a:solidFill>
                  <a:schemeClr val="tx1"/>
                </a:solidFill>
                <a:latin typeface="Sassoon Penpals" panose="02000400000000000000" pitchFamily="50" charset="0"/>
              </a:rPr>
              <a:t> &amp; </a:t>
            </a:r>
            <a:r>
              <a:rPr lang="en-GB" sz="1400" dirty="0" err="1">
                <a:solidFill>
                  <a:schemeClr val="tx1"/>
                </a:solidFill>
                <a:latin typeface="Sassoon Penpals" panose="02000400000000000000" pitchFamily="50" charset="0"/>
              </a:rPr>
              <a:t>fille</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IQUE sound in unique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The final consonant (‘s’) is not pronounced in </a:t>
            </a:r>
            <a:r>
              <a:rPr lang="en-GB" sz="1400" dirty="0" err="1">
                <a:solidFill>
                  <a:schemeClr val="tx1"/>
                </a:solidFill>
                <a:latin typeface="Sassoon Penpals" panose="02000400000000000000" pitchFamily="50" charset="0"/>
              </a:rPr>
              <a:t>appelles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ans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soeurs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mes</a:t>
            </a:r>
            <a:r>
              <a:rPr lang="en-GB" sz="1400" dirty="0">
                <a:solidFill>
                  <a:schemeClr val="tx1"/>
                </a:solidFill>
                <a:latin typeface="Sassoon Penpals" panose="02000400000000000000" pitchFamily="50" charset="0"/>
              </a:rPr>
              <a:t> grands-parents, les or parents. </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Elision in je </a:t>
            </a:r>
            <a:r>
              <a:rPr lang="en-GB" sz="1400" dirty="0" err="1">
                <a:solidFill>
                  <a:schemeClr val="tx1"/>
                </a:solidFill>
                <a:latin typeface="Sassoon Penpals" panose="02000400000000000000" pitchFamily="50" charset="0"/>
              </a:rPr>
              <a:t>m’appelle</a:t>
            </a:r>
            <a:r>
              <a:rPr lang="en-GB" sz="1400" dirty="0">
                <a:solidFill>
                  <a:schemeClr val="tx1"/>
                </a:solidFill>
                <a:latin typeface="Sassoon Penpals" panose="02000400000000000000" pitchFamily="50" charset="0"/>
              </a:rPr>
              <a:t>/</a:t>
            </a:r>
            <a:r>
              <a:rPr lang="en-GB" sz="1400" dirty="0" err="1">
                <a:solidFill>
                  <a:schemeClr val="tx1"/>
                </a:solidFill>
                <a:latin typeface="Sassoon Penpals" panose="02000400000000000000" pitchFamily="50" charset="0"/>
              </a:rPr>
              <a:t>il</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s’appelle</a:t>
            </a:r>
            <a:r>
              <a:rPr lang="en-GB" sz="1400" dirty="0">
                <a:solidFill>
                  <a:schemeClr val="tx1"/>
                </a:solidFill>
                <a:latin typeface="Sassoon Penpals" panose="02000400000000000000" pitchFamily="50" charset="0"/>
              </a:rPr>
              <a:t>/</a:t>
            </a:r>
            <a:r>
              <a:rPr lang="en-GB" sz="1400" dirty="0" err="1">
                <a:solidFill>
                  <a:schemeClr val="tx1"/>
                </a:solidFill>
                <a:latin typeface="Sassoon Penpals" panose="02000400000000000000" pitchFamily="50" charset="0"/>
              </a:rPr>
              <a:t>elle</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s’appelle</a:t>
            </a:r>
            <a:r>
              <a:rPr lang="en-GB" sz="1400" dirty="0">
                <a:solidFill>
                  <a:schemeClr val="tx1"/>
                </a:solidFill>
                <a:latin typeface="Sassoon Penpals" panose="02000400000000000000" pitchFamily="50" charset="0"/>
              </a:rPr>
              <a:t>/</a:t>
            </a:r>
            <a:r>
              <a:rPr lang="en-GB" sz="1400" dirty="0" err="1">
                <a:solidFill>
                  <a:schemeClr val="tx1"/>
                </a:solidFill>
                <a:latin typeface="Sassoon Penpals" panose="02000400000000000000" pitchFamily="50" charset="0"/>
              </a:rPr>
              <a:t>j’ai</a:t>
            </a:r>
            <a:r>
              <a:rPr lang="en-GB" sz="1400" dirty="0">
                <a:solidFill>
                  <a:schemeClr val="tx1"/>
                </a:solidFill>
                <a:latin typeface="Sassoon Penpals" panose="02000400000000000000" pitchFamily="50" charset="0"/>
              </a:rPr>
              <a:t>. This is generally in order to facilitate pronunciation in French. Dropping of the last letter of a word (as in the ‘e’ in me or se) replacing it with an apostrophe so attaching it to the word that follows that starts with a vowel or mute h</a:t>
            </a:r>
          </a:p>
        </p:txBody>
      </p:sp>
    </p:spTree>
    <p:extLst>
      <p:ext uri="{BB962C8B-B14F-4D97-AF65-F5344CB8AC3E}">
        <p14:creationId xmlns:p14="http://schemas.microsoft.com/office/powerpoint/2010/main" val="80779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In the classroom / </a:t>
            </a:r>
            <a:r>
              <a:rPr lang="en-GB" sz="3600" b="1" dirty="0" err="1">
                <a:solidFill>
                  <a:schemeClr val="tx1"/>
                </a:solidFill>
                <a:latin typeface="Sassoon Penpals" panose="02000400000000000000" pitchFamily="50" charset="0"/>
              </a:rPr>
              <a:t>En</a:t>
            </a:r>
            <a:r>
              <a:rPr lang="en-GB" sz="3600" b="1" dirty="0">
                <a:solidFill>
                  <a:schemeClr val="tx1"/>
                </a:solidFill>
                <a:latin typeface="Sassoon Penpals" panose="02000400000000000000" pitchFamily="50" charset="0"/>
              </a:rPr>
              <a:t> </a:t>
            </a:r>
            <a:r>
              <a:rPr lang="en-GB" sz="3600" b="1" dirty="0" err="1">
                <a:solidFill>
                  <a:schemeClr val="tx1"/>
                </a:solidFill>
                <a:latin typeface="Sassoon Penpals" panose="02000400000000000000" pitchFamily="50" charset="0"/>
              </a:rPr>
              <a:t>classe</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4797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Remember and recall 12 classroom objects with their indefinite article/determiner.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Replace an indefinite article/determiner with a possessive adjective. 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Say and write what they have and do not have in their pencil case.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how to use the negative in French when encountering new verbs.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Respond to simple classroom commands.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Recall from memory a selection of classroom objects.</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156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on memory, recall and retention skills using images as well as written word.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Improve spellings in French by completing a variety of written based activities.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Improve oral work by learning to ask questions in French as well as answering; progressing further by including a negative reply.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3"/>
            <a:ext cx="4123701" cy="51174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more attentively and for longer. Understand more of what we hear even when some of the language may be unfamiliar by using the decoding skills we have developed.</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on a wider range of topics and themes. Remember and recall a range of vocabulary with increased knowledge, confidence and spontaneity.</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longer passages in the foreign language and start to decode meaning of unknown words using cognates and context. Increase our knowledge of phonemes and letter strings using knowledge learnt from 'Phonics Lessons 1 to 3.‘</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a paragraph using familiar language incorporating connectives/conjunctions, a negative response and adjectival agreement where required. </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Revision of gender and nouns. Understand better the rules of adjectival agreement and possessive adjectives. Start to explore full verb conjugation (E.g., 'I am called 'he/she is called...' and also be able to describe items in terms of flavour E.g., ‘Strawberry ice cream.’</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30819" y="7552132"/>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err="1">
                <a:solidFill>
                  <a:schemeClr val="tx1"/>
                </a:solidFill>
                <a:latin typeface="Sassoon Penpals" panose="02000400000000000000" pitchFamily="50" charset="0"/>
              </a:rPr>
              <a:t>En</a:t>
            </a:r>
            <a:r>
              <a:rPr lang="en-GB" sz="1400" b="1" dirty="0">
                <a:solidFill>
                  <a:schemeClr val="tx1"/>
                </a:solidFill>
                <a:latin typeface="Sassoon Penpals" panose="02000400000000000000" pitchFamily="50" charset="0"/>
              </a:rPr>
              <a:t> </a:t>
            </a:r>
            <a:r>
              <a:rPr lang="en-GB" sz="1400" b="1" dirty="0" err="1">
                <a:solidFill>
                  <a:schemeClr val="tx1"/>
                </a:solidFill>
                <a:latin typeface="Sassoon Penpals" panose="02000400000000000000" pitchFamily="50" charset="0"/>
              </a:rPr>
              <a:t>classe</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I IN IQUE ILLE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I sound in </a:t>
            </a:r>
            <a:r>
              <a:rPr lang="en-GB" sz="1400" dirty="0" err="1">
                <a:solidFill>
                  <a:schemeClr val="tx1"/>
                </a:solidFill>
                <a:latin typeface="Sassoon Penpals" panose="02000400000000000000" pitchFamily="50" charset="0"/>
              </a:rPr>
              <a:t>lisez</a:t>
            </a:r>
            <a:r>
              <a:rPr lang="en-GB" sz="1400" dirty="0">
                <a:solidFill>
                  <a:schemeClr val="tx1"/>
                </a:solidFill>
                <a:latin typeface="Sassoon Penpals" panose="02000400000000000000" pitchFamily="50" charset="0"/>
              </a:rPr>
              <a:t>, silence, </a:t>
            </a:r>
            <a:r>
              <a:rPr lang="en-GB" sz="1400" dirty="0" err="1">
                <a:solidFill>
                  <a:schemeClr val="tx1"/>
                </a:solidFill>
                <a:latin typeface="Sassoon Penpals" panose="02000400000000000000" pitchFamily="50" charset="0"/>
              </a:rPr>
              <a:t>calculatrice</a:t>
            </a:r>
            <a:r>
              <a:rPr lang="en-GB" sz="1400" dirty="0">
                <a:solidFill>
                  <a:schemeClr val="tx1"/>
                </a:solidFill>
                <a:latin typeface="Sassoon Penpals" panose="02000400000000000000" pitchFamily="50" charset="0"/>
              </a:rPr>
              <a:t>, livre &amp; </a:t>
            </a:r>
            <a:r>
              <a:rPr lang="en-GB" sz="1400" dirty="0" err="1">
                <a:solidFill>
                  <a:schemeClr val="tx1"/>
                </a:solidFill>
                <a:latin typeface="Sassoon Penpals" panose="02000400000000000000" pitchFamily="50" charset="0"/>
              </a:rPr>
              <a:t>ciseaux</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err="1">
                <a:solidFill>
                  <a:schemeClr val="tx1"/>
                </a:solidFill>
                <a:latin typeface="Sassoon Penpals" panose="02000400000000000000" pitchFamily="50" charset="0"/>
              </a:rPr>
              <a:t>Ille</a:t>
            </a:r>
            <a:r>
              <a:rPr lang="en-GB" sz="1400" dirty="0">
                <a:solidFill>
                  <a:schemeClr val="tx1"/>
                </a:solidFill>
                <a:latin typeface="Sassoon Penpals" panose="02000400000000000000" pitchFamily="50" charset="0"/>
              </a:rPr>
              <a:t> sound in </a:t>
            </a:r>
            <a:r>
              <a:rPr lang="en-GB" sz="1400" dirty="0" err="1">
                <a:solidFill>
                  <a:schemeClr val="tx1"/>
                </a:solidFill>
                <a:latin typeface="Sassoon Penpals" panose="02000400000000000000" pitchFamily="50" charset="0"/>
              </a:rPr>
              <a:t>taille</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Hearing and seeing that the ‘x’ and ‘z’ are silent letters and not pronounced in </a:t>
            </a:r>
            <a:r>
              <a:rPr lang="en-GB" sz="1400" dirty="0" err="1">
                <a:solidFill>
                  <a:schemeClr val="tx1"/>
                </a:solidFill>
                <a:latin typeface="Sassoon Penpals" panose="02000400000000000000" pitchFamily="50" charset="0"/>
              </a:rPr>
              <a:t>ciseaux</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écoutez</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écrivez</a:t>
            </a:r>
            <a:r>
              <a:rPr lang="en-GB" sz="1400" dirty="0">
                <a:solidFill>
                  <a:schemeClr val="tx1"/>
                </a:solidFill>
                <a:latin typeface="Sassoon Penpals" panose="02000400000000000000" pitchFamily="50" charset="0"/>
              </a:rPr>
              <a:t> etc.</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Elision. </a:t>
            </a:r>
            <a:r>
              <a:rPr lang="en-GB" sz="1400" dirty="0" err="1">
                <a:solidFill>
                  <a:schemeClr val="tx1"/>
                </a:solidFill>
                <a:latin typeface="Sassoon Penpals" panose="02000400000000000000" pitchFamily="50" charset="0"/>
              </a:rPr>
              <a:t>J’ai</a:t>
            </a:r>
            <a:r>
              <a:rPr lang="en-GB" sz="1400" dirty="0">
                <a:solidFill>
                  <a:schemeClr val="tx1"/>
                </a:solidFill>
                <a:latin typeface="Sassoon Penpals" panose="02000400000000000000" pitchFamily="50" charset="0"/>
              </a:rPr>
              <a:t>. Dropping of the last letter of a word (in this case the ‘e’ in je) and replacing it with an apostrophe. Attaching it to the word that follows which begins with a vowel or mute ‘h’. This is in order to facilitate pronunciation. It is not optional in French</a:t>
            </a:r>
          </a:p>
        </p:txBody>
      </p:sp>
    </p:spTree>
    <p:extLst>
      <p:ext uri="{BB962C8B-B14F-4D97-AF65-F5344CB8AC3E}">
        <p14:creationId xmlns:p14="http://schemas.microsoft.com/office/powerpoint/2010/main" val="178929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Year 6</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092792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Do you have a pet? / As-</a:t>
            </a:r>
            <a:r>
              <a:rPr lang="en-GB" sz="3600" b="1" dirty="0" err="1">
                <a:solidFill>
                  <a:schemeClr val="tx1"/>
                </a:solidFill>
                <a:latin typeface="Sassoon Penpals" panose="02000400000000000000" pitchFamily="50" charset="0"/>
              </a:rPr>
              <a:t>tu</a:t>
            </a:r>
            <a:r>
              <a:rPr lang="en-GB" sz="3600" b="1" dirty="0">
                <a:solidFill>
                  <a:schemeClr val="tx1"/>
                </a:solidFill>
                <a:latin typeface="Sassoon Penpals" panose="02000400000000000000" pitchFamily="50" charset="0"/>
              </a:rPr>
              <a:t> un animal?</a:t>
            </a: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4797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Repeat, recognise and attempt to spell the eight nouns (including the correct article for each) for pets in French.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Tell somebody in French if they have or do not have a pet.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 somebody else in French if they have a pet.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Tell somebody in French the name of their pet.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Attempt to create a longer phrase using the conjunctions et (“and”) or </a:t>
            </a:r>
            <a:r>
              <a:rPr lang="en-GB" sz="1400" dirty="0" err="1">
                <a:solidFill>
                  <a:schemeClr val="tx1"/>
                </a:solidFill>
                <a:latin typeface="Sassoon Penpals" panose="02000400000000000000" pitchFamily="50" charset="0"/>
              </a:rPr>
              <a:t>mais</a:t>
            </a:r>
            <a:r>
              <a:rPr lang="en-GB" sz="1400" dirty="0">
                <a:solidFill>
                  <a:schemeClr val="tx1"/>
                </a:solidFill>
                <a:latin typeface="Sassoon Penpals" panose="02000400000000000000" pitchFamily="50" charset="0"/>
              </a:rPr>
              <a:t> (“but”). </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156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on creating longer, accurate, more authentic pieces of spoken and written French using the conjunctions 'et' and '</a:t>
            </a:r>
            <a:r>
              <a:rPr lang="en-GB" sz="1400" dirty="0" err="1">
                <a:solidFill>
                  <a:schemeClr val="tx1"/>
                </a:solidFill>
                <a:latin typeface="Sassoon Penpals" panose="02000400000000000000" pitchFamily="50" charset="0"/>
              </a:rPr>
              <a:t>mais</a:t>
            </a:r>
            <a:r>
              <a:rPr lang="en-GB" sz="1400" dirty="0">
                <a:solidFill>
                  <a:schemeClr val="tx1"/>
                </a:solidFill>
                <a:latin typeface="Sassoon Penpals" panose="02000400000000000000" pitchFamily="50" charset="0"/>
              </a:rPr>
              <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Incorporate personal details previously learnt, alongside new knowledge.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Up-level phrases, to create extended sentences.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3"/>
            <a:ext cx="4123701" cy="59115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longer text and more authentic foreign language material. Learn to pick out cognates and familiar words and to 'gist listen' when some language that has not been taught.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Recall previously learnt language and recycle / incorporate it with new language with increased speed and spontaneity. Engage in short conversations on familiar topics, responding with opinions and justifications where appropriate.</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Tackle unknown language with increased accuracy by applying knowledge learnt from 'Phonics Lessons 1 to 4' including awareness of accents, silent letters etc. Decode unknown language using bilingual dictionaries.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a piece of text using language from a variety of units covered and learn to adapt models provided to show understanding of grammar covered. Start to incorporate conjugated verbs and learn to be comfortable using connectives/conjunctions, adjectives and possessive adjectives. E.g., A presentation or description of home, family and pets.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Consolidate understanding of gender and nouns, use of the negative, adjectival agreement and possessive adjectives. Become familiar with a wider range of connectives. </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42142" y="7653530"/>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As-</a:t>
            </a:r>
            <a:r>
              <a:rPr lang="en-GB" sz="1400" b="1" dirty="0" err="1">
                <a:solidFill>
                  <a:schemeClr val="tx1"/>
                </a:solidFill>
                <a:latin typeface="Sassoon Penpals" panose="02000400000000000000" pitchFamily="50" charset="0"/>
              </a:rPr>
              <a:t>tu</a:t>
            </a:r>
            <a:r>
              <a:rPr lang="en-GB" sz="1400" b="1" dirty="0">
                <a:solidFill>
                  <a:schemeClr val="tx1"/>
                </a:solidFill>
                <a:latin typeface="Sassoon Penpals" panose="02000400000000000000" pitchFamily="50" charset="0"/>
              </a:rPr>
              <a:t> un animal?</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É E È EAU EUX</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É sound in Cécile.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 sound in je &amp; de.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EAU sound in </a:t>
            </a:r>
            <a:r>
              <a:rPr lang="en-GB" sz="1400" dirty="0" err="1">
                <a:solidFill>
                  <a:schemeClr val="tx1"/>
                </a:solidFill>
                <a:latin typeface="Sassoon Penpals" panose="02000400000000000000" pitchFamily="50" charset="0"/>
              </a:rPr>
              <a:t>oiseau</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‘S’ is not pronounced in </a:t>
            </a:r>
            <a:r>
              <a:rPr lang="en-GB" sz="1400" dirty="0" err="1">
                <a:solidFill>
                  <a:schemeClr val="tx1"/>
                </a:solidFill>
                <a:latin typeface="Sassoon Penpals" panose="02000400000000000000" pitchFamily="50" charset="0"/>
              </a:rPr>
              <a:t>mais</a:t>
            </a:r>
            <a:r>
              <a:rPr lang="en-GB" sz="1400" dirty="0">
                <a:solidFill>
                  <a:schemeClr val="tx1"/>
                </a:solidFill>
                <a:latin typeface="Sassoon Penpals" panose="02000400000000000000" pitchFamily="50" charset="0"/>
              </a:rPr>
              <a:t> or </a:t>
            </a:r>
            <a:r>
              <a:rPr lang="en-GB" sz="1400" dirty="0" err="1">
                <a:solidFill>
                  <a:schemeClr val="tx1"/>
                </a:solidFill>
                <a:latin typeface="Sassoon Penpals" panose="02000400000000000000" pitchFamily="50" charset="0"/>
              </a:rPr>
              <a:t>souris</a:t>
            </a:r>
            <a:r>
              <a:rPr lang="en-GB" sz="1400" dirty="0">
                <a:solidFill>
                  <a:schemeClr val="tx1"/>
                </a:solidFill>
                <a:latin typeface="Sassoon Penpals" panose="02000400000000000000" pitchFamily="50" charset="0"/>
              </a:rPr>
              <a:t> and the t is not pronounced in et &amp; chat. ‘S’ &amp;’t' are often silent at the end of  French words.</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‘H’ </a:t>
            </a:r>
            <a:r>
              <a:rPr lang="en-GB" sz="1400" dirty="0" err="1">
                <a:solidFill>
                  <a:schemeClr val="tx1"/>
                </a:solidFill>
                <a:latin typeface="Sassoon Penpals" panose="02000400000000000000" pitchFamily="50" charset="0"/>
              </a:rPr>
              <a:t>Aspiré</a:t>
            </a:r>
            <a:r>
              <a:rPr lang="en-GB" sz="1400" dirty="0">
                <a:solidFill>
                  <a:schemeClr val="tx1"/>
                </a:solidFill>
                <a:latin typeface="Sassoon Penpals" panose="02000400000000000000" pitchFamily="50" charset="0"/>
              </a:rPr>
              <a:t>. This type of ‘H’ is not aspirated or otherwise pronounced. It does not allow elisions or liaisons – the ‘h’ in hamster acts like a consonant which is why it is ‘je </a:t>
            </a:r>
            <a:r>
              <a:rPr lang="en-GB" sz="1400" dirty="0" err="1">
                <a:solidFill>
                  <a:schemeClr val="tx1"/>
                </a:solidFill>
                <a:latin typeface="Sassoon Penpals" panose="02000400000000000000" pitchFamily="50" charset="0"/>
              </a:rPr>
              <a:t>n’ai</a:t>
            </a:r>
            <a:r>
              <a:rPr lang="en-GB" sz="1400" dirty="0">
                <a:solidFill>
                  <a:schemeClr val="tx1"/>
                </a:solidFill>
                <a:latin typeface="Sassoon Penpals" panose="02000400000000000000" pitchFamily="50" charset="0"/>
              </a:rPr>
              <a:t> pas de hamster’.</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Elision 'Je </a:t>
            </a:r>
            <a:r>
              <a:rPr lang="en-GB" sz="1400" dirty="0" err="1">
                <a:solidFill>
                  <a:schemeClr val="tx1"/>
                </a:solidFill>
                <a:latin typeface="Sassoon Penpals" panose="02000400000000000000" pitchFamily="50" charset="0"/>
              </a:rPr>
              <a:t>n’ai</a:t>
            </a:r>
            <a:r>
              <a:rPr lang="en-GB" sz="1400" dirty="0">
                <a:solidFill>
                  <a:schemeClr val="tx1"/>
                </a:solidFill>
                <a:latin typeface="Sassoon Penpals" panose="02000400000000000000" pitchFamily="50" charset="0"/>
              </a:rPr>
              <a:t> pas </a:t>
            </a:r>
            <a:r>
              <a:rPr lang="en-GB" sz="1400" dirty="0" err="1">
                <a:solidFill>
                  <a:schemeClr val="tx1"/>
                </a:solidFill>
                <a:latin typeface="Sassoon Penpals" panose="02000400000000000000" pitchFamily="50" charset="0"/>
              </a:rPr>
              <a:t>d’oiseau</a:t>
            </a:r>
            <a:r>
              <a:rPr lang="en-GB" sz="1400" dirty="0">
                <a:solidFill>
                  <a:schemeClr val="tx1"/>
                </a:solidFill>
                <a:latin typeface="Sassoon Penpals" panose="02000400000000000000" pitchFamily="50" charset="0"/>
              </a:rPr>
              <a:t>'. Dropping of the last letter of a word (in this case the ‘e’ in ne and de) and replacing it with an apostrophe, and attaching it to the word that follows, which begins with a vowel or mute h. It is not optional.</a:t>
            </a:r>
          </a:p>
        </p:txBody>
      </p:sp>
    </p:spTree>
    <p:extLst>
      <p:ext uri="{BB962C8B-B14F-4D97-AF65-F5344CB8AC3E}">
        <p14:creationId xmlns:p14="http://schemas.microsoft.com/office/powerpoint/2010/main" val="191962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My home / Chez </a:t>
            </a:r>
            <a:r>
              <a:rPr lang="en-GB" sz="3600" b="1" dirty="0" err="1">
                <a:solidFill>
                  <a:schemeClr val="tx1"/>
                </a:solidFill>
                <a:latin typeface="Sassoon Penpals" panose="02000400000000000000" pitchFamily="50" charset="0"/>
              </a:rPr>
              <a:t>moi</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38781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Say whether they live in a house or an apartment and say where it is.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Repeat, recognise and attempt to spell up to ten nouns (including the correct article for each) for the rooms of the house in French.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Tell somebody in French what rooms they have or do not have in their home.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 somebody else in French what rooms they have in their home.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Attempt to create a longer spoken or written passage in French recycling previously learnt language incorporating personal details such as their name and age). </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156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Speak and write using longer more interesting sentences, that include the key structures.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to remember and use accurately previous language from memory alongside new knowledge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Embed indefinite articles un and </a:t>
            </a:r>
            <a:r>
              <a:rPr lang="en-GB" sz="1400" dirty="0" err="1">
                <a:solidFill>
                  <a:schemeClr val="tx1"/>
                </a:solidFill>
                <a:latin typeface="Sassoon Penpals" panose="02000400000000000000" pitchFamily="50" charset="0"/>
              </a:rPr>
              <a:t>une</a:t>
            </a:r>
            <a:r>
              <a:rPr lang="en-GB" sz="1400" dirty="0">
                <a:solidFill>
                  <a:schemeClr val="tx1"/>
                </a:solidFill>
                <a:latin typeface="Sassoon Penpals" panose="02000400000000000000" pitchFamily="50" charset="0"/>
              </a:rPr>
              <a:t> for increasing number of nouns.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Revise first person singular high frequency verbs je </a:t>
            </a:r>
            <a:r>
              <a:rPr lang="en-GB" sz="1400" dirty="0" err="1">
                <a:solidFill>
                  <a:schemeClr val="tx1"/>
                </a:solidFill>
                <a:latin typeface="Sassoon Penpals" panose="02000400000000000000" pitchFamily="50" charset="0"/>
              </a:rPr>
              <a:t>m’appelle</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j’ai</a:t>
            </a:r>
            <a:r>
              <a:rPr lang="en-GB" sz="1400" dirty="0">
                <a:solidFill>
                  <a:schemeClr val="tx1"/>
                </a:solidFill>
                <a:latin typeface="Sassoon Penpals" panose="02000400000000000000" pitchFamily="50" charset="0"/>
              </a:rPr>
              <a:t>, je </a:t>
            </a:r>
            <a:r>
              <a:rPr lang="en-GB" sz="1400" dirty="0" err="1">
                <a:solidFill>
                  <a:schemeClr val="tx1"/>
                </a:solidFill>
                <a:latin typeface="Sassoon Penpals" panose="02000400000000000000" pitchFamily="50" charset="0"/>
              </a:rPr>
              <a:t>suis</a:t>
            </a:r>
            <a:r>
              <a:rPr lang="en-GB" sz="1400" dirty="0">
                <a:solidFill>
                  <a:schemeClr val="tx1"/>
                </a:solidFill>
                <a:latin typeface="Sassoon Penpals" panose="02000400000000000000" pitchFamily="50" charset="0"/>
              </a:rPr>
              <a:t> with particular focus on </a:t>
            </a:r>
            <a:r>
              <a:rPr lang="en-GB" sz="1400" dirty="0" err="1">
                <a:solidFill>
                  <a:schemeClr val="tx1"/>
                </a:solidFill>
                <a:latin typeface="Sassoon Penpals" panose="02000400000000000000" pitchFamily="50" charset="0"/>
              </a:rPr>
              <a:t>j’habite</a:t>
            </a:r>
            <a:r>
              <a:rPr lang="en-GB" sz="1400" dirty="0">
                <a:solidFill>
                  <a:schemeClr val="tx1"/>
                </a:solidFill>
                <a:latin typeface="Sassoon Penpals" panose="02000400000000000000" pitchFamily="50" charset="0"/>
              </a:rPr>
              <a:t> from the verb </a:t>
            </a:r>
            <a:r>
              <a:rPr lang="en-GB" sz="1400" dirty="0" err="1">
                <a:solidFill>
                  <a:schemeClr val="tx1"/>
                </a:solidFill>
                <a:latin typeface="Sassoon Penpals" panose="02000400000000000000" pitchFamily="50" charset="0"/>
              </a:rPr>
              <a:t>habiter</a:t>
            </a:r>
            <a:r>
              <a:rPr lang="en-GB" sz="1400" dirty="0">
                <a:solidFill>
                  <a:schemeClr val="tx1"/>
                </a:solidFill>
                <a:latin typeface="Sassoon Penpals" panose="02000400000000000000" pitchFamily="50" charset="0"/>
              </a:rPr>
              <a:t> a regular ER verb.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2"/>
            <a:ext cx="4123701" cy="58633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longer text and more authentic foreign language material. Learn to pick out cognates and familiar words and to 'gist listen' when some language that has not been taught.                 </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Recall previously learnt language and recycle / incorporate it with new language with increased speed and spontaneity. Engage in short conversations on familiar topics, responding with opinions and justifications where appropriate.</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Tackle unknown language with increased accuracy by applying knowledge learnt from 'Phonics Lessons 1 to 4' including awareness of accents, silent letters etc. Decode unknown language using bilingual dictionaries. </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a piece of text using language from a variety of units covered and learn to adapt models provided to show understanding of grammar covered. Start to incorporate conjugated verbs and learn to be comfortable using connectives/conjunctions, adjectives and possessive adjectives. E.g., A presentation or description of home, family and pets. </a:t>
            </a:r>
          </a:p>
          <a:p>
            <a:pPr marL="168275" indent="-1682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Consolidate understanding of gender and nouns, use of the negative, adjectival agreement and possessive adjectives. Become familiar with a wider range of connectives. </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30819" y="7506873"/>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Chez </a:t>
            </a:r>
            <a:r>
              <a:rPr lang="en-GB" sz="1400" b="1" dirty="0" err="1">
                <a:solidFill>
                  <a:schemeClr val="tx1"/>
                </a:solidFill>
                <a:latin typeface="Sassoon Penpals" panose="02000400000000000000" pitchFamily="50" charset="0"/>
              </a:rPr>
              <a:t>moi</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É E È EAU EUX</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 sound in </a:t>
            </a:r>
            <a:r>
              <a:rPr lang="en-GB" sz="1400" dirty="0" err="1">
                <a:solidFill>
                  <a:schemeClr val="tx1"/>
                </a:solidFill>
                <a:latin typeface="Sassoon Penpals" panose="02000400000000000000" pitchFamily="50" charset="0"/>
              </a:rPr>
              <a:t>appartement</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EAU sound in bureau.</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The ‘s’ is not pronounced in many words like </a:t>
            </a:r>
            <a:r>
              <a:rPr lang="en-GB" sz="1400" dirty="0" err="1">
                <a:solidFill>
                  <a:schemeClr val="tx1"/>
                </a:solidFill>
                <a:latin typeface="Sassoon Penpals" panose="02000400000000000000" pitchFamily="50" charset="0"/>
              </a:rPr>
              <a:t>dans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habites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mais</a:t>
            </a:r>
            <a:r>
              <a:rPr lang="en-GB" sz="1400" dirty="0">
                <a:solidFill>
                  <a:schemeClr val="tx1"/>
                </a:solidFill>
                <a:latin typeface="Sassoon Penpals" panose="02000400000000000000" pitchFamily="50" charset="0"/>
              </a:rPr>
              <a:t> and </a:t>
            </a:r>
            <a:r>
              <a:rPr lang="en-GB" sz="1400" dirty="0" err="1">
                <a:solidFill>
                  <a:schemeClr val="tx1"/>
                </a:solidFill>
                <a:latin typeface="Sassoon Penpals" panose="02000400000000000000" pitchFamily="50" charset="0"/>
              </a:rPr>
              <a:t>bains</a:t>
            </a:r>
            <a:r>
              <a:rPr lang="en-GB" sz="1400" dirty="0">
                <a:solidFill>
                  <a:schemeClr val="tx1"/>
                </a:solidFill>
                <a:latin typeface="Sassoon Penpals" panose="02000400000000000000" pitchFamily="50" charset="0"/>
              </a:rPr>
              <a:t> the ‘t’ is not pronounced in et. These two consonants are often silent when they are at the end of words.</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Elision. </a:t>
            </a:r>
            <a:r>
              <a:rPr lang="en-GB" sz="1400" dirty="0" err="1">
                <a:solidFill>
                  <a:schemeClr val="tx1"/>
                </a:solidFill>
                <a:latin typeface="Sassoon Penpals" panose="02000400000000000000" pitchFamily="50" charset="0"/>
              </a:rPr>
              <a:t>J’habite</a:t>
            </a:r>
            <a:r>
              <a:rPr lang="en-GB" sz="1400" dirty="0">
                <a:solidFill>
                  <a:schemeClr val="tx1"/>
                </a:solidFill>
                <a:latin typeface="Sassoon Penpals" panose="02000400000000000000" pitchFamily="50" charset="0"/>
              </a:rPr>
              <a:t>. Dropping of the last letter of a word (in this case the ‘e’ in je) and replacing it with an apostrophe. Attaching it to the word that follows which begins with a vowel or mute ‘h’. This is in order to facilitate pronunciation. It is not optional in French.</a:t>
            </a:r>
          </a:p>
        </p:txBody>
      </p:sp>
    </p:spTree>
    <p:extLst>
      <p:ext uri="{BB962C8B-B14F-4D97-AF65-F5344CB8AC3E}">
        <p14:creationId xmlns:p14="http://schemas.microsoft.com/office/powerpoint/2010/main" val="202618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Clothes / Les </a:t>
            </a:r>
            <a:r>
              <a:rPr lang="en-GB" sz="3600" b="1" dirty="0" err="1">
                <a:solidFill>
                  <a:schemeClr val="tx1"/>
                </a:solidFill>
                <a:latin typeface="Sassoon Penpals" panose="02000400000000000000" pitchFamily="50" charset="0"/>
              </a:rPr>
              <a:t>vetements</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38781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Repeat and recognise the vocabulary for a variety of clothes in French.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the appropriate genders and articles for these clothes.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 verb porter in French with increasing confidence</a:t>
            </a:r>
            <a:r>
              <a:rPr lang="en-GB" sz="1400" dirty="0">
                <a:solidFill>
                  <a:srgbClr val="FF0000"/>
                </a:solidFill>
                <a:latin typeface="Sassoon Penpals" panose="02000400000000000000" pitchFamily="50" charset="0"/>
              </a:rPr>
              <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Say what they wear in different weather/situations.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Describe clothes in terms of their colour </a:t>
            </a:r>
            <a:r>
              <a:rPr lang="en-GB" sz="1400" dirty="0">
                <a:solidFill>
                  <a:schemeClr val="tx1"/>
                </a:solidFill>
                <a:latin typeface="Sassoon Penpals" panose="02000400000000000000" pitchFamily="50" charset="0"/>
              </a:rPr>
              <a:t>and apply adjectival agreement.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the possessives with increased accuracy.</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156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21 nouns for clothes with their appropriate article.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the patterns in regular ER verb conjugation to say what we and possibly others are wearing.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Start to apply rules connected to adjectival agreement correctly when describing items of clothing by colour, creating more interesting, extended sentences.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2"/>
            <a:ext cx="4123701" cy="588745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longer text and more authentic foreign language material. Learn to pick out cognates and familiar words and to 'gist listen' when some language that has not been taught.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Recall previously learnt language and recycle / incorporate it with new language with increased speed and spontaneity. Engage in short conversations on familiar topics, responding with opinions and justifications where appropriate.</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Tackle unknown language with increased accuracy by applying knowledge learnt from 'Phonics Lessons 1 to 4' including awareness of accents, silent letters etc. Decode unknown language using bilingual dictionaries.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a piece of text using language from a variety of units covered and learn to adapt models provided to show understanding of grammar covered. Start to incorporate conjugated verbs and learn to be comfortable using connectives/conjunctions, adjectives and possessive adjectives. E.g., A presentation or description of home, family and pets. </a:t>
            </a:r>
          </a:p>
          <a:p>
            <a:pPr marL="180975" indent="-180975">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Consolidate understanding of gender and nouns, use of the negative, adjectival agreement and possessive adjectives. Become familiar with a wider range of connectives. </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73841" y="7594208"/>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Les </a:t>
            </a:r>
            <a:r>
              <a:rPr lang="en-GB" sz="1400" b="1" dirty="0" err="1">
                <a:solidFill>
                  <a:schemeClr val="tx1"/>
                </a:solidFill>
                <a:latin typeface="Sassoon Penpals" panose="02000400000000000000" pitchFamily="50" charset="0"/>
              </a:rPr>
              <a:t>vetements</a:t>
            </a:r>
            <a:r>
              <a:rPr lang="en-GB" sz="1400" b="1" dirty="0">
                <a:solidFill>
                  <a:schemeClr val="tx1"/>
                </a:solidFill>
                <a:latin typeface="Sassoon Penpals" panose="02000400000000000000" pitchFamily="50" charset="0"/>
              </a:rPr>
              <a:t> </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É E È EAU EUX</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 É sound in </a:t>
            </a:r>
            <a:r>
              <a:rPr lang="en-GB" sz="1400" dirty="0" err="1">
                <a:solidFill>
                  <a:schemeClr val="tx1"/>
                </a:solidFill>
                <a:latin typeface="Sassoon Penpals" panose="02000400000000000000" pitchFamily="50" charset="0"/>
              </a:rPr>
              <a:t>écharpe</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 sound in chemise &amp; </a:t>
            </a:r>
            <a:r>
              <a:rPr lang="en-GB" sz="1400" dirty="0" err="1">
                <a:solidFill>
                  <a:schemeClr val="tx1"/>
                </a:solidFill>
                <a:latin typeface="Sassoon Penpals" panose="02000400000000000000" pitchFamily="50" charset="0"/>
              </a:rPr>
              <a:t>chemisier</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EAU sound in manteaux.</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The final ‘s’ is not pronounced in </a:t>
            </a:r>
            <a:r>
              <a:rPr lang="en-GB" sz="1400" dirty="0" err="1">
                <a:solidFill>
                  <a:schemeClr val="tx1"/>
                </a:solidFill>
                <a:latin typeface="Sassoon Penpals" panose="02000400000000000000" pitchFamily="50" charset="0"/>
              </a:rPr>
              <a:t>gants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sandales</a:t>
            </a:r>
            <a:r>
              <a:rPr lang="en-GB" sz="1400" dirty="0">
                <a:solidFill>
                  <a:schemeClr val="tx1"/>
                </a:solidFill>
                <a:latin typeface="Sassoon Penpals" panose="02000400000000000000" pitchFamily="50" charset="0"/>
              </a:rPr>
              <a:t> and </a:t>
            </a:r>
            <a:r>
              <a:rPr lang="en-GB" sz="1400" dirty="0" err="1">
                <a:solidFill>
                  <a:schemeClr val="tx1"/>
                </a:solidFill>
                <a:latin typeface="Sassoon Penpals" panose="02000400000000000000" pitchFamily="50" charset="0"/>
              </a:rPr>
              <a:t>vacances</a:t>
            </a:r>
            <a:r>
              <a:rPr lang="en-GB" sz="1400" dirty="0">
                <a:solidFill>
                  <a:schemeClr val="tx1"/>
                </a:solidFill>
                <a:latin typeface="Sassoon Penpals" panose="02000400000000000000" pitchFamily="50" charset="0"/>
              </a:rPr>
              <a:t>. ‘S’ is often silent when it is the final consonant of a word in French.</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a:t>
            </a:r>
            <a:r>
              <a:rPr lang="en-GB" sz="1400" dirty="0" err="1">
                <a:solidFill>
                  <a:schemeClr val="tx1"/>
                </a:solidFill>
                <a:latin typeface="Sassoon Penpals" panose="02000400000000000000" pitchFamily="50" charset="0"/>
              </a:rPr>
              <a:t>ent</a:t>
            </a:r>
            <a:r>
              <a:rPr lang="en-GB" sz="1400" dirty="0">
                <a:solidFill>
                  <a:schemeClr val="tx1"/>
                </a:solidFill>
                <a:latin typeface="Sassoon Penpals" panose="02000400000000000000" pitchFamily="50" charset="0"/>
              </a:rPr>
              <a:t> is not pronounced in the 3rd person plural conjugation of the verb porter (to wear). This is the same for all 3rd person plural endings in the present tense.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Guttural ‘R’. Becoming more familiar with the French ‘r’ sound as in orange, rouge, robe, </a:t>
            </a:r>
            <a:r>
              <a:rPr lang="en-GB" sz="1400" dirty="0" err="1">
                <a:solidFill>
                  <a:schemeClr val="tx1"/>
                </a:solidFill>
                <a:latin typeface="Sassoon Penpals" panose="02000400000000000000" pitchFamily="50" charset="0"/>
              </a:rPr>
              <a:t>écharpe</a:t>
            </a:r>
            <a:r>
              <a:rPr lang="en-GB" sz="1400" dirty="0">
                <a:solidFill>
                  <a:schemeClr val="tx1"/>
                </a:solidFill>
                <a:latin typeface="Sassoon Penpals" panose="02000400000000000000" pitchFamily="50" charset="0"/>
              </a:rPr>
              <a:t>. Made from the back of the mouth, not front.</a:t>
            </a:r>
          </a:p>
        </p:txBody>
      </p:sp>
      <p:sp>
        <p:nvSpPr>
          <p:cNvPr id="4" name="Isosceles Triangle 3"/>
          <p:cNvSpPr/>
          <p:nvPr/>
        </p:nvSpPr>
        <p:spPr>
          <a:xfrm>
            <a:off x="4287568" y="319248"/>
            <a:ext cx="144070" cy="6168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Tree>
    <p:extLst>
      <p:ext uri="{BB962C8B-B14F-4D97-AF65-F5344CB8AC3E}">
        <p14:creationId xmlns:p14="http://schemas.microsoft.com/office/powerpoint/2010/main" val="3822994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French – Inclusive and Adaptive Teaching Strategies</a:t>
            </a: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1946519" y="166723"/>
            <a:ext cx="764301" cy="760554"/>
          </a:xfrm>
          <a:prstGeom prst="rect">
            <a:avLst/>
          </a:prstGeom>
        </p:spPr>
      </p:pic>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4" name="Isosceles Triangle 3"/>
          <p:cNvSpPr/>
          <p:nvPr/>
        </p:nvSpPr>
        <p:spPr>
          <a:xfrm>
            <a:off x="4287568" y="319248"/>
            <a:ext cx="144070" cy="6168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0" name="TextBox 9">
            <a:extLst>
              <a:ext uri="{FF2B5EF4-FFF2-40B4-BE49-F238E27FC236}">
                <a16:creationId xmlns:a16="http://schemas.microsoft.com/office/drawing/2014/main" id="{B4B6B35B-8989-40C4-AF5D-5678C0CAEB3C}"/>
              </a:ext>
            </a:extLst>
          </p:cNvPr>
          <p:cNvSpPr txBox="1"/>
          <p:nvPr/>
        </p:nvSpPr>
        <p:spPr>
          <a:xfrm>
            <a:off x="289515" y="1304469"/>
            <a:ext cx="11629994" cy="975651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addition to the generic inclusive and adaptive teaching strategies at PaWS, in French, teachers consider the following: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Embed opportunities for over-learning, repetition and application into every lesson as learning a new language places huge demand on working memory.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Provide vocabulary lists for each unit of work which learners can refer to.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Use a little and often approach to introducing new vocabulary and vocabulary retrieval.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Use of targeted questions to check understanding, </a:t>
            </a:r>
            <a:r>
              <a:rPr kumimoji="0" lang="en-GB" sz="320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eg</a:t>
            </a: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of more complex vocabulary or terms with more than one meaning.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Incorporate group and pair speaking tasks to support learners in feeling more comfortable speaking.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Use game-orientated speaking tasks, to help learners forget their anxiety and focus attention.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Focus on the essential and be selective to support learners to develop conceptual understanding.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2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48308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solidFill>
                  <a:schemeClr val="tx1"/>
                </a:solidFill>
                <a:latin typeface="Sassoon Penpals" panose="02000400000000000000" pitchFamily="50" charset="0"/>
              </a:rPr>
              <a:t>Year 3</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94596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I am learning French/</a:t>
            </a:r>
            <a:r>
              <a:rPr lang="en-GB" sz="3600" b="1" dirty="0" err="1">
                <a:solidFill>
                  <a:schemeClr val="tx1"/>
                </a:solidFill>
                <a:latin typeface="Sassoon Penpals" panose="02000400000000000000" pitchFamily="50" charset="0"/>
              </a:rPr>
              <a:t>J’apprends</a:t>
            </a:r>
            <a:r>
              <a:rPr lang="en-GB" sz="3600" b="1" dirty="0">
                <a:solidFill>
                  <a:schemeClr val="tx1"/>
                </a:solidFill>
                <a:latin typeface="Sassoon Penpals" panose="02000400000000000000" pitchFamily="50" charset="0"/>
              </a:rPr>
              <a:t> le </a:t>
            </a:r>
            <a:r>
              <a:rPr lang="en-GB" sz="3600" b="1" dirty="0" err="1">
                <a:solidFill>
                  <a:schemeClr val="tx1"/>
                </a:solidFill>
                <a:latin typeface="Sassoon Penpals" panose="02000400000000000000" pitchFamily="50" charset="0"/>
              </a:rPr>
              <a:t>français</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184582" y="5521569"/>
            <a:ext cx="4010205" cy="385603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3140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Pinpoint France on a map and recall one or more other French speaking country in the world.</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Ask and answer the question ‘How are you?’ in French. </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Say ‘Hello’ and ‘Goodbye’ in French. 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 and </a:t>
            </a:r>
            <a:r>
              <a:rPr lang="en-GB" sz="1400" dirty="0">
                <a:solidFill>
                  <a:srgbClr val="FF0000"/>
                </a:solidFill>
                <a:latin typeface="Sassoon Penpals" panose="02000400000000000000" pitchFamily="50" charset="0"/>
              </a:rPr>
              <a:t>answer the question ‘What is your name?’ in French.  </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Count to 10 in French. </a:t>
            </a: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Say 10 colours in French.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63892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speak and write using longer more interesting sentences, that include key structures presented in the unit.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whether they live in a house or apartment and what rooms there are.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to remember previous language and use alongside new knowledge.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35744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and enjoy short stories, nursery rhymes &amp; songs. Recognise familiar words and short phrases covered in the units taught.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with others using simple words and short phrases covered in the units.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Read familiar words and short phrases accurately by applying knowledge from 'Phonics &amp; Pronunciation Lesson 1'. Understand the meaning in English of short words read in French.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familiar words &amp; short phrases using a model or vocabulary list. E.g., ' 'I like apples’.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Start to understand the concept of noun gender and the use of articles. Use the first person singular version of high frequency verbs. E.g., 'I like… 'I am called…'</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79784" y="7274317"/>
            <a:ext cx="4080000" cy="20915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err="1">
                <a:solidFill>
                  <a:schemeClr val="tx1"/>
                </a:solidFill>
                <a:latin typeface="Sassoon Penpals" panose="02000400000000000000" pitchFamily="50" charset="0"/>
              </a:rPr>
              <a:t>J’apprends</a:t>
            </a:r>
            <a:r>
              <a:rPr lang="en-GB" sz="1400" b="1" dirty="0">
                <a:solidFill>
                  <a:schemeClr val="tx1"/>
                </a:solidFill>
                <a:latin typeface="Sassoon Penpals" panose="02000400000000000000" pitchFamily="50" charset="0"/>
              </a:rPr>
              <a:t> le </a:t>
            </a:r>
            <a:r>
              <a:rPr lang="en-GB" sz="1400" b="1" dirty="0" err="1">
                <a:solidFill>
                  <a:schemeClr val="tx1"/>
                </a:solidFill>
                <a:latin typeface="Sassoon Penpals" panose="02000400000000000000" pitchFamily="50" charset="0"/>
              </a:rPr>
              <a:t>français</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3951459"/>
            <a:ext cx="4029898" cy="54261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CH OU ON OI</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OI sound in trois &amp; noir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ON sound in marron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OU sound in rouge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Silent letters. The ‘s’ in </a:t>
            </a:r>
            <a:r>
              <a:rPr lang="en-GB" sz="1400" dirty="0" err="1">
                <a:solidFill>
                  <a:schemeClr val="tx1"/>
                </a:solidFill>
                <a:latin typeface="Sassoon Penpals" panose="02000400000000000000" pitchFamily="50" charset="0"/>
              </a:rPr>
              <a:t>gris</a:t>
            </a:r>
            <a:r>
              <a:rPr lang="en-GB" sz="1400" dirty="0">
                <a:solidFill>
                  <a:schemeClr val="tx1"/>
                </a:solidFill>
                <a:latin typeface="Sassoon Penpals" panose="02000400000000000000" pitchFamily="50" charset="0"/>
              </a:rPr>
              <a:t>, ‘t’ in vert and violet, ‘c’ in </a:t>
            </a:r>
            <a:r>
              <a:rPr lang="en-GB" sz="1400" dirty="0" err="1">
                <a:solidFill>
                  <a:schemeClr val="tx1"/>
                </a:solidFill>
                <a:latin typeface="Sassoon Penpals" panose="02000400000000000000" pitchFamily="50" charset="0"/>
              </a:rPr>
              <a:t>blanc</a:t>
            </a:r>
            <a:r>
              <a:rPr lang="en-GB" sz="1400" dirty="0">
                <a:solidFill>
                  <a:schemeClr val="tx1"/>
                </a:solidFill>
                <a:latin typeface="Sassoon Penpals" panose="02000400000000000000" pitchFamily="50" charset="0"/>
              </a:rPr>
              <a:t>, ‘x’ in deux and the ‘s’ in trois. There are many silent letters at the end of French words.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Guttural ‘R’. Becoming more familiar with the French ‘r’ sound as seen in noir, orange, </a:t>
            </a:r>
            <a:r>
              <a:rPr lang="en-GB" sz="1400" dirty="0" err="1">
                <a:solidFill>
                  <a:schemeClr val="tx1"/>
                </a:solidFill>
                <a:latin typeface="Sassoon Penpals" panose="02000400000000000000" pitchFamily="50" charset="0"/>
              </a:rPr>
              <a:t>gris</a:t>
            </a:r>
            <a:r>
              <a:rPr lang="en-GB" sz="1400" dirty="0">
                <a:solidFill>
                  <a:schemeClr val="tx1"/>
                </a:solidFill>
                <a:latin typeface="Sassoon Penpals" panose="02000400000000000000" pitchFamily="50" charset="0"/>
              </a:rPr>
              <a:t>, marron, vert, rouge, trois &amp; quatre. Made from the back of the mouth, not the front.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Elision. Je </a:t>
            </a:r>
            <a:r>
              <a:rPr lang="en-GB" sz="1400" dirty="0" err="1">
                <a:solidFill>
                  <a:schemeClr val="tx1"/>
                </a:solidFill>
                <a:latin typeface="Sassoon Penpals" panose="02000400000000000000" pitchFamily="50" charset="0"/>
              </a:rPr>
              <a:t>m’appelle</a:t>
            </a:r>
            <a:r>
              <a:rPr lang="en-GB" sz="1400" dirty="0">
                <a:solidFill>
                  <a:schemeClr val="tx1"/>
                </a:solidFill>
                <a:latin typeface="Sassoon Penpals" panose="02000400000000000000" pitchFamily="50" charset="0"/>
              </a:rPr>
              <a:t>. Dropping of the last letter of a word (in this case the ‘e’ in me) and replacing it with an apostrophe. Attaching it to the word that follows which begins with a vowel or mute ‘h’. This is in order to facilitate pronunciation. It is not optional in French.</a:t>
            </a:r>
          </a:p>
        </p:txBody>
      </p:sp>
    </p:spTree>
    <p:extLst>
      <p:ext uri="{BB962C8B-B14F-4D97-AF65-F5344CB8AC3E}">
        <p14:creationId xmlns:p14="http://schemas.microsoft.com/office/powerpoint/2010/main" val="406561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Fruits / les fruits</a:t>
            </a: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184582" y="5864117"/>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19170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Name and recognise up to 10 fruits in French.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 </a:t>
            </a:r>
            <a:r>
              <a:rPr lang="en-GB" sz="1400" dirty="0">
                <a:solidFill>
                  <a:srgbClr val="FF0000"/>
                </a:solidFill>
                <a:latin typeface="Sassoon Penpals" panose="02000400000000000000" pitchFamily="50" charset="0"/>
              </a:rPr>
              <a:t>Attempt to spell some of these nouns.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 Ask somebody in French if they like a particular fruit.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 </a:t>
            </a:r>
            <a:r>
              <a:rPr lang="en-GB" sz="1400" dirty="0">
                <a:solidFill>
                  <a:srgbClr val="FF0000"/>
                </a:solidFill>
                <a:latin typeface="Sassoon Penpals" panose="02000400000000000000" pitchFamily="50" charset="0"/>
              </a:rPr>
              <a:t>Say what fruits they like and dislike.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182077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on memory, recall and retention skills using images as prompts.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how to ask a question and answer it in French, including a simple opinion.</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484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Listen to and enjoy short stories, nursery rhymes &amp; songs. Recognise familiar words and short phrases covered in the units taught.</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Communicate with others using simple words and short phrases covered in the units.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Read familiar words and short phrases accurately by applying knowledge from 'Phonics &amp; Pronunciation Lesson 1'. Understand the meaning in English of short words read in French.</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Write familiar words &amp; short phrases using a model or vocabulary list. E.g., ' 'I like apples’.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Start to understand the concept of noun gender and the use of articles. Use the first person singular version of high frequency verbs. E.g., 'I like… 'I am called…'</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30820" y="7583867"/>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Les fruits</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402338" y="3645568"/>
            <a:ext cx="4029898" cy="56581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CH OU ON OI</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OI sound in </a:t>
            </a:r>
            <a:r>
              <a:rPr lang="en-GB" sz="1400" dirty="0" err="1">
                <a:solidFill>
                  <a:schemeClr val="tx1"/>
                </a:solidFill>
                <a:latin typeface="Sassoon Penpals" panose="02000400000000000000" pitchFamily="50" charset="0"/>
              </a:rPr>
              <a:t>poire</a:t>
            </a: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Silent letters. We will see that the letter ‘s’ is not pronounced in ‘les’ or the plural version of the fruits as final consonants are nearly always silent letters in French.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Liaison. Understanding better that liaison is the word to explain what happens with pronunciation when a word that ends in a normally silent consonant is followed by a word starting with a vowel. The normally silent ‘s’ in les is pronounced in les oranges and les </a:t>
            </a:r>
            <a:r>
              <a:rPr lang="en-GB" sz="1400" dirty="0" err="1">
                <a:solidFill>
                  <a:schemeClr val="tx1"/>
                </a:solidFill>
                <a:latin typeface="Sassoon Penpals" panose="02000400000000000000" pitchFamily="50" charset="0"/>
              </a:rPr>
              <a:t>abricots</a:t>
            </a:r>
            <a:r>
              <a:rPr lang="en-GB" sz="1400" dirty="0">
                <a:solidFill>
                  <a:schemeClr val="tx1"/>
                </a:solidFill>
                <a:latin typeface="Sassoon Penpals" panose="02000400000000000000" pitchFamily="50" charset="0"/>
              </a:rPr>
              <a:t> as both those fruits start with a vowel but the ‘s’ almost sounds like a ‘z’. This happens often in French.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Guttural ‘R’. Becoming more familiar with the French ‘r’ sound as seen </a:t>
            </a:r>
            <a:r>
              <a:rPr lang="en-GB" sz="1400" dirty="0" err="1">
                <a:solidFill>
                  <a:schemeClr val="tx1"/>
                </a:solidFill>
                <a:latin typeface="Sassoon Penpals" panose="02000400000000000000" pitchFamily="50" charset="0"/>
              </a:rPr>
              <a:t>infraise</a:t>
            </a:r>
            <a:r>
              <a:rPr lang="en-GB" sz="1400" dirty="0">
                <a:solidFill>
                  <a:schemeClr val="tx1"/>
                </a:solidFill>
                <a:latin typeface="Sassoon Penpals" panose="02000400000000000000" pitchFamily="50" charset="0"/>
              </a:rPr>
              <a:t>, orange, </a:t>
            </a:r>
            <a:r>
              <a:rPr lang="en-GB" sz="1400" dirty="0" err="1">
                <a:solidFill>
                  <a:schemeClr val="tx1"/>
                </a:solidFill>
                <a:latin typeface="Sassoon Penpals" panose="02000400000000000000" pitchFamily="50" charset="0"/>
              </a:rPr>
              <a:t>poire</a:t>
            </a:r>
            <a:r>
              <a:rPr lang="en-GB" sz="1400" dirty="0">
                <a:solidFill>
                  <a:schemeClr val="tx1"/>
                </a:solidFill>
                <a:latin typeface="Sassoon Penpals" panose="02000400000000000000" pitchFamily="50" charset="0"/>
              </a:rPr>
              <a:t>, prune, cerise &amp; </a:t>
            </a:r>
            <a:r>
              <a:rPr lang="en-GB" sz="1400" dirty="0" err="1">
                <a:solidFill>
                  <a:schemeClr val="tx1"/>
                </a:solidFill>
                <a:latin typeface="Sassoon Penpals" panose="02000400000000000000" pitchFamily="50" charset="0"/>
              </a:rPr>
              <a:t>abricot</a:t>
            </a:r>
            <a:r>
              <a:rPr lang="en-GB" sz="1400" dirty="0">
                <a:solidFill>
                  <a:schemeClr val="tx1"/>
                </a:solidFill>
                <a:latin typeface="Sassoon Penpals" panose="02000400000000000000" pitchFamily="50" charset="0"/>
              </a:rPr>
              <a:t>. Made from the back of </a:t>
            </a:r>
            <a:r>
              <a:rPr lang="en-GB" sz="1400" dirty="0" err="1">
                <a:solidFill>
                  <a:schemeClr val="tx1"/>
                </a:solidFill>
                <a:latin typeface="Sassoon Penpals" panose="02000400000000000000" pitchFamily="50" charset="0"/>
              </a:rPr>
              <a:t>themouth</a:t>
            </a:r>
            <a:r>
              <a:rPr lang="en-GB" sz="1400" dirty="0">
                <a:solidFill>
                  <a:schemeClr val="tx1"/>
                </a:solidFill>
                <a:latin typeface="Sassoon Penpals" panose="02000400000000000000" pitchFamily="50" charset="0"/>
              </a:rPr>
              <a:t>, not the front.</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217802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I can / Je </a:t>
            </a:r>
            <a:r>
              <a:rPr lang="en-GB" sz="3600" b="1" dirty="0" err="1">
                <a:solidFill>
                  <a:schemeClr val="tx1"/>
                </a:solidFill>
                <a:latin typeface="Sassoon Penpals" panose="02000400000000000000" pitchFamily="50" charset="0"/>
              </a:rPr>
              <a:t>peux</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30840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Recognise, recall and mime 10 action verbs in French.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Spell 10 action verbs in French.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these verbs in the infinitive to form positive and negative sentence structures with ‘je </a:t>
            </a:r>
            <a:r>
              <a:rPr lang="en-GB" sz="1400" dirty="0" err="1">
                <a:solidFill>
                  <a:srgbClr val="FF0000"/>
                </a:solidFill>
                <a:latin typeface="Sassoon Penpals" panose="02000400000000000000" pitchFamily="50" charset="0"/>
              </a:rPr>
              <a:t>peux</a:t>
            </a:r>
            <a:r>
              <a:rPr lang="en-GB" sz="1400" dirty="0">
                <a:solidFill>
                  <a:srgbClr val="FF0000"/>
                </a:solidFill>
                <a:latin typeface="Sassoon Penpals" panose="02000400000000000000" pitchFamily="50" charset="0"/>
              </a:rPr>
              <a:t>’ (I am able) and ‘je ne </a:t>
            </a:r>
            <a:r>
              <a:rPr lang="en-GB" sz="1400" dirty="0" err="1">
                <a:solidFill>
                  <a:srgbClr val="FF0000"/>
                </a:solidFill>
                <a:latin typeface="Sassoon Penpals" panose="02000400000000000000" pitchFamily="50" charset="0"/>
              </a:rPr>
              <a:t>peux</a:t>
            </a:r>
            <a:r>
              <a:rPr lang="en-GB" sz="1400" dirty="0">
                <a:solidFill>
                  <a:srgbClr val="FF0000"/>
                </a:solidFill>
                <a:latin typeface="Sassoon Penpals" panose="02000400000000000000" pitchFamily="50" charset="0"/>
              </a:rPr>
              <a:t> pas’ (I am not able).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Attempt to combine positive and negative sentence structures to form longer and more complex sentences using the conjunctions ‘et’ (and / ‘</a:t>
            </a:r>
            <a:r>
              <a:rPr lang="en-GB" sz="1400" dirty="0" err="1">
                <a:solidFill>
                  <a:schemeClr val="tx1"/>
                </a:solidFill>
                <a:latin typeface="Sassoon Penpals" panose="02000400000000000000" pitchFamily="50" charset="0"/>
              </a:rPr>
              <a:t>mais</a:t>
            </a:r>
            <a:r>
              <a:rPr lang="en-GB" sz="1400" dirty="0">
                <a:solidFill>
                  <a:schemeClr val="tx1"/>
                </a:solidFill>
                <a:latin typeface="Sassoon Penpals" panose="02000400000000000000" pitchFamily="50" charset="0"/>
              </a:rPr>
              <a:t>’ (but).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7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Improve memory skills using imagery, sound and mime.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 greater variety of high frequency verbs.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how to build sentences using the 1st person conjugated verb je </a:t>
            </a:r>
            <a:r>
              <a:rPr lang="en-GB" sz="1400" dirty="0" err="1">
                <a:solidFill>
                  <a:schemeClr val="tx1"/>
                </a:solidFill>
                <a:latin typeface="Sassoon Penpals" panose="02000400000000000000" pitchFamily="50" charset="0"/>
              </a:rPr>
              <a:t>peux</a:t>
            </a:r>
            <a:r>
              <a:rPr lang="en-GB" sz="1400" dirty="0">
                <a:solidFill>
                  <a:schemeClr val="tx1"/>
                </a:solidFill>
                <a:latin typeface="Sassoon Penpals" panose="02000400000000000000" pitchFamily="50" charset="0"/>
              </a:rPr>
              <a:t> (I am able) or je ne </a:t>
            </a:r>
            <a:r>
              <a:rPr lang="en-GB" sz="1400" dirty="0" err="1">
                <a:solidFill>
                  <a:schemeClr val="tx1"/>
                </a:solidFill>
                <a:latin typeface="Sassoon Penpals" panose="02000400000000000000" pitchFamily="50" charset="0"/>
              </a:rPr>
              <a:t>peux</a:t>
            </a:r>
            <a:r>
              <a:rPr lang="en-GB" sz="1400" dirty="0">
                <a:solidFill>
                  <a:schemeClr val="tx1"/>
                </a:solidFill>
                <a:latin typeface="Sassoon Penpals" panose="02000400000000000000" pitchFamily="50" charset="0"/>
              </a:rPr>
              <a:t> pas (I am not able), using pictures to help.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Extra challenge of attempting to extend sentences with the conjunctions et (and) &amp; </a:t>
            </a:r>
            <a:r>
              <a:rPr lang="en-GB" sz="1400" dirty="0" err="1">
                <a:solidFill>
                  <a:schemeClr val="tx1"/>
                </a:solidFill>
                <a:latin typeface="Sassoon Penpals" panose="02000400000000000000" pitchFamily="50" charset="0"/>
              </a:rPr>
              <a:t>mais</a:t>
            </a:r>
            <a:r>
              <a:rPr lang="en-GB" sz="1400" dirty="0">
                <a:solidFill>
                  <a:schemeClr val="tx1"/>
                </a:solidFill>
                <a:latin typeface="Sassoon Penpals" panose="02000400000000000000" pitchFamily="50" charset="0"/>
              </a:rPr>
              <a:t> (but).</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484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Listen to and enjoy short stories, nursery rhymes &amp; songs. Recognise familiar words and short phrases covered in the units taught.</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Communicate with others using simple words and short phrases covered in the units.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Read familiar words and short phrases accurately by applying knowledge from 'Phonics &amp; Pronunciation Lesson 1'. Understand the meaning in English of short words read in French.</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Write familiar words &amp; short phrases using a model or vocabulary list. E.g., ' 'I like apples’.</a:t>
            </a:r>
          </a:p>
          <a:p>
            <a:pPr marL="171450" lvl="0" indent="-1714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Start to understand the concept of noun gender and the use of articles. Use the first person singular version of high frequency verbs. E.g., 'I like… 'I am called…'</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702062"/>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Je </a:t>
            </a:r>
            <a:r>
              <a:rPr lang="en-GB" sz="1400" b="1" dirty="0" err="1">
                <a:solidFill>
                  <a:schemeClr val="tx1"/>
                </a:solidFill>
                <a:latin typeface="Sassoon Penpals" panose="02000400000000000000" pitchFamily="50" charset="0"/>
              </a:rPr>
              <a:t>peux</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CH OU ON OI</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CH sound in chanter.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OU sound in </a:t>
            </a:r>
            <a:r>
              <a:rPr lang="en-GB" sz="1400" dirty="0" err="1">
                <a:solidFill>
                  <a:schemeClr val="tx1"/>
                </a:solidFill>
                <a:latin typeface="Sassoon Penpals" panose="02000400000000000000" pitchFamily="50" charset="0"/>
              </a:rPr>
              <a:t>jouer</a:t>
            </a:r>
            <a:r>
              <a:rPr lang="en-GB" sz="1400" dirty="0">
                <a:solidFill>
                  <a:schemeClr val="tx1"/>
                </a:solidFill>
                <a:latin typeface="Sassoon Penpals" panose="02000400000000000000" pitchFamily="50" charset="0"/>
              </a:rPr>
              <a:t> d’un instrument.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Silent letters. ‘X’ is one of the 6 most commonly silent consonants in French. </a:t>
            </a:r>
            <a:r>
              <a:rPr lang="en-GB" sz="1400" dirty="0" err="1">
                <a:solidFill>
                  <a:schemeClr val="tx1"/>
                </a:solidFill>
                <a:latin typeface="Sassoon Penpals" panose="02000400000000000000" pitchFamily="50" charset="0"/>
              </a:rPr>
              <a:t>The“x</a:t>
            </a:r>
            <a:r>
              <a:rPr lang="en-GB" sz="1400" dirty="0">
                <a:solidFill>
                  <a:schemeClr val="tx1"/>
                </a:solidFill>
                <a:latin typeface="Sassoon Penpals" panose="02000400000000000000" pitchFamily="50" charset="0"/>
              </a:rPr>
              <a:t>” in </a:t>
            </a:r>
            <a:r>
              <a:rPr lang="en-GB" sz="1400" dirty="0" err="1">
                <a:solidFill>
                  <a:schemeClr val="tx1"/>
                </a:solidFill>
                <a:latin typeface="Sassoon Penpals" panose="02000400000000000000" pitchFamily="50" charset="0"/>
              </a:rPr>
              <a:t>peux</a:t>
            </a:r>
            <a:r>
              <a:rPr lang="en-GB" sz="1400" dirty="0">
                <a:solidFill>
                  <a:schemeClr val="tx1"/>
                </a:solidFill>
                <a:latin typeface="Sassoon Penpals" panose="02000400000000000000" pitchFamily="50" charset="0"/>
              </a:rPr>
              <a:t> is therefore not pronounced.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Nasal sounds. Starting to explore the four French nasal sounds (on, un, in, </a:t>
            </a:r>
            <a:r>
              <a:rPr lang="en-GB" sz="1400" dirty="0" err="1">
                <a:solidFill>
                  <a:schemeClr val="tx1"/>
                </a:solidFill>
                <a:latin typeface="Sassoon Penpals" panose="02000400000000000000" pitchFamily="50" charset="0"/>
              </a:rPr>
              <a:t>andan</a:t>
            </a:r>
            <a:r>
              <a:rPr lang="en-GB" sz="1400" dirty="0">
                <a:solidFill>
                  <a:schemeClr val="tx1"/>
                </a:solidFill>
                <a:latin typeface="Sassoon Penpals" panose="02000400000000000000" pitchFamily="50" charset="0"/>
              </a:rPr>
              <a:t>). This sound does not exist in English and is made through the nose not the mouth! Words like </a:t>
            </a:r>
            <a:r>
              <a:rPr lang="en-GB" sz="1400" dirty="0" err="1">
                <a:solidFill>
                  <a:schemeClr val="tx1"/>
                </a:solidFill>
                <a:latin typeface="Sassoon Penpals" panose="02000400000000000000" pitchFamily="50" charset="0"/>
              </a:rPr>
              <a:t>danser</a:t>
            </a:r>
            <a:r>
              <a:rPr lang="en-GB" sz="1400" dirty="0">
                <a:solidFill>
                  <a:schemeClr val="tx1"/>
                </a:solidFill>
                <a:latin typeface="Sassoon Penpals" panose="02000400000000000000" pitchFamily="50" charset="0"/>
              </a:rPr>
              <a:t> and chanter.</a:t>
            </a:r>
          </a:p>
        </p:txBody>
      </p:sp>
    </p:spTree>
    <p:extLst>
      <p:ext uri="{BB962C8B-B14F-4D97-AF65-F5344CB8AC3E}">
        <p14:creationId xmlns:p14="http://schemas.microsoft.com/office/powerpoint/2010/main" val="116147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solidFill>
                  <a:schemeClr val="tx1"/>
                </a:solidFill>
                <a:latin typeface="Sassoon Penpals" panose="02000400000000000000" pitchFamily="50" charset="0"/>
              </a:rPr>
              <a:t>Year 4</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407686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Presenting myself / Je me </a:t>
            </a:r>
            <a:r>
              <a:rPr lang="en-GB" sz="3600" b="1" dirty="0" err="1">
                <a:solidFill>
                  <a:schemeClr val="tx1"/>
                </a:solidFill>
                <a:latin typeface="Sassoon Penpals" panose="02000400000000000000" pitchFamily="50" charset="0"/>
              </a:rPr>
              <a:t>présent</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30961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Count to 20.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Say their name and age. 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Say hello and goodbye, then ask how somebody is feeling and answer how they are feeling.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Tell you where they live. 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Tell you their nationality.</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basic gender agreement rules.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7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towards holding a simple conversation with a partner, asking a question as well as being able to answer it.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present oneself in French: say what we are called, how old we are, where we live and our nationality.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1"/>
            <a:ext cx="4123701" cy="59716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longer passages and understand more by picking out key words and phrases in current and previous units.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with others with improved confidence and accuracy: learn to ask and answer questions based on the language covered and incorporate a negative reply when required.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Read aloud short pieces of text applying knowledge learnt from 'Phonics Lessons 1 &amp; 2'. Understand most of what is read when it is based on familiar language.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some short phrases based on familiar topics and begin to use connectives/conjunctions and the negative form where appropriate. E.g., My name, where I live and my age.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Better understand the concept of gender and which articles to use for meaning (E.g., 'the', 'a' or 'some'). Introduce simple adjectival agreement (E.g., adjectival agreement when describing nationality), the negative form and possessive adjectives.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in different languages, structures can be unique to that language. E.g., In English, we say it is hot but in French, we say, it is ‘doing’ hot. Understanding there is not always a word for word translation.</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08968" y="7595899"/>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Je me </a:t>
            </a:r>
            <a:r>
              <a:rPr lang="en-GB" sz="1400" b="1" dirty="0" err="1">
                <a:solidFill>
                  <a:schemeClr val="tx1"/>
                </a:solidFill>
                <a:latin typeface="Sassoon Penpals" panose="02000400000000000000" pitchFamily="50" charset="0"/>
              </a:rPr>
              <a:t>présent</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I IN IQUE ILLE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 sound in cinq</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I sound in </a:t>
            </a:r>
            <a:r>
              <a:rPr lang="en-GB" sz="1400" dirty="0" err="1">
                <a:solidFill>
                  <a:schemeClr val="tx1"/>
                </a:solidFill>
                <a:latin typeface="Sassoon Penpals" panose="02000400000000000000" pitchFamily="50" charset="0"/>
              </a:rPr>
              <a:t>huit</a:t>
            </a:r>
            <a:r>
              <a:rPr lang="en-GB" sz="1400" dirty="0">
                <a:solidFill>
                  <a:schemeClr val="tx1"/>
                </a:solidFill>
                <a:latin typeface="Sassoon Penpals" panose="02000400000000000000" pitchFamily="50" charset="0"/>
              </a:rPr>
              <a:t>, dix, Patrick, </a:t>
            </a:r>
            <a:r>
              <a:rPr lang="en-GB" sz="1400" dirty="0" err="1">
                <a:solidFill>
                  <a:schemeClr val="tx1"/>
                </a:solidFill>
                <a:latin typeface="Sassoon Penpals" panose="02000400000000000000" pitchFamily="50" charset="0"/>
              </a:rPr>
              <a:t>habite</a:t>
            </a:r>
            <a:r>
              <a:rPr lang="en-GB" sz="1400" dirty="0">
                <a:solidFill>
                  <a:schemeClr val="tx1"/>
                </a:solidFill>
                <a:latin typeface="Sassoon Penpals" panose="02000400000000000000" pitchFamily="50" charset="0"/>
              </a:rPr>
              <a:t> &amp; Paris.</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‘S’ is not pronounced in </a:t>
            </a:r>
            <a:r>
              <a:rPr lang="en-GB" sz="1400" dirty="0" err="1">
                <a:solidFill>
                  <a:schemeClr val="tx1"/>
                </a:solidFill>
                <a:latin typeface="Sassoon Penpals" panose="02000400000000000000" pitchFamily="50" charset="0"/>
              </a:rPr>
              <a:t>appelles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ans</a:t>
            </a:r>
            <a:r>
              <a:rPr lang="en-GB" sz="1400" dirty="0">
                <a:solidFill>
                  <a:schemeClr val="tx1"/>
                </a:solidFill>
                <a:latin typeface="Sassoon Penpals" panose="02000400000000000000" pitchFamily="50" charset="0"/>
              </a:rPr>
              <a:t>, Paris, </a:t>
            </a:r>
            <a:r>
              <a:rPr lang="en-GB" sz="1400" dirty="0" err="1">
                <a:solidFill>
                  <a:schemeClr val="tx1"/>
                </a:solidFill>
                <a:latin typeface="Sassoon Penpals" panose="02000400000000000000" pitchFamily="50" charset="0"/>
              </a:rPr>
              <a:t>Londres</a:t>
            </a:r>
            <a:r>
              <a:rPr lang="en-GB" sz="1400" dirty="0">
                <a:solidFill>
                  <a:schemeClr val="tx1"/>
                </a:solidFill>
                <a:latin typeface="Sassoon Penpals" panose="02000400000000000000" pitchFamily="50" charset="0"/>
              </a:rPr>
              <a:t> or </a:t>
            </a:r>
            <a:r>
              <a:rPr lang="en-GB" sz="1400" dirty="0" err="1">
                <a:solidFill>
                  <a:schemeClr val="tx1"/>
                </a:solidFill>
                <a:latin typeface="Sassoon Penpals" panose="02000400000000000000" pitchFamily="50" charset="0"/>
              </a:rPr>
              <a:t>habites</a:t>
            </a:r>
            <a:r>
              <a:rPr lang="en-GB" sz="1400" dirty="0">
                <a:solidFill>
                  <a:schemeClr val="tx1"/>
                </a:solidFill>
                <a:latin typeface="Sassoon Penpals" panose="02000400000000000000" pitchFamily="50" charset="0"/>
              </a:rPr>
              <a:t>. This often happens when ‘s’ is the final consonant in a word.</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Liaison. When a word that ends in a normally silent consonant, is followed by a word starting with a vowel as seen in je </a:t>
            </a:r>
            <a:r>
              <a:rPr lang="en-GB" sz="1400" dirty="0" err="1">
                <a:solidFill>
                  <a:schemeClr val="tx1"/>
                </a:solidFill>
                <a:latin typeface="Sassoon Penpals" panose="02000400000000000000" pitchFamily="50" charset="0"/>
              </a:rPr>
              <a:t>suis</a:t>
            </a:r>
            <a:r>
              <a:rPr lang="en-GB" sz="1400" dirty="0">
                <a:solidFill>
                  <a:schemeClr val="tx1"/>
                </a:solidFill>
                <a:latin typeface="Sassoon Penpals" panose="02000400000000000000" pitchFamily="50" charset="0"/>
              </a:rPr>
              <a:t> </a:t>
            </a:r>
            <a:r>
              <a:rPr lang="en-GB" sz="1400" dirty="0" err="1">
                <a:solidFill>
                  <a:schemeClr val="tx1"/>
                </a:solidFill>
                <a:latin typeface="Sassoon Penpals" panose="02000400000000000000" pitchFamily="50" charset="0"/>
              </a:rPr>
              <a:t>anglais</a:t>
            </a:r>
            <a:r>
              <a:rPr lang="en-GB" sz="1400" dirty="0">
                <a:solidFill>
                  <a:schemeClr val="tx1"/>
                </a:solidFill>
                <a:latin typeface="Sassoon Penpals" panose="02000400000000000000" pitchFamily="50" charset="0"/>
              </a:rPr>
              <a:t>/</a:t>
            </a:r>
            <a:r>
              <a:rPr lang="en-GB" sz="1400" dirty="0" err="1">
                <a:solidFill>
                  <a:schemeClr val="tx1"/>
                </a:solidFill>
                <a:latin typeface="Sassoon Penpals" panose="02000400000000000000" pitchFamily="50" charset="0"/>
              </a:rPr>
              <a:t>anglaise</a:t>
            </a:r>
            <a:r>
              <a:rPr lang="en-GB" sz="1400" dirty="0">
                <a:solidFill>
                  <a:schemeClr val="tx1"/>
                </a:solidFill>
                <a:latin typeface="Sassoon Penpals" panose="02000400000000000000" pitchFamily="50" charset="0"/>
              </a:rPr>
              <a:t> (pronunciation will change when an ‘e’ is added to the end of </a:t>
            </a:r>
            <a:r>
              <a:rPr lang="en-GB" sz="1400" dirty="0" err="1">
                <a:solidFill>
                  <a:schemeClr val="tx1"/>
                </a:solidFill>
                <a:latin typeface="Sassoon Penpals" panose="02000400000000000000" pitchFamily="50" charset="0"/>
              </a:rPr>
              <a:t>anglais</a:t>
            </a:r>
            <a:r>
              <a:rPr lang="en-GB" sz="1400" dirty="0">
                <a:solidFill>
                  <a:schemeClr val="tx1"/>
                </a:solidFill>
                <a:latin typeface="Sassoon Penpals" panose="02000400000000000000" pitchFamily="50" charset="0"/>
              </a:rPr>
              <a:t>). The 's' in '</a:t>
            </a:r>
            <a:r>
              <a:rPr lang="en-GB" sz="1400" dirty="0" err="1">
                <a:solidFill>
                  <a:schemeClr val="tx1"/>
                </a:solidFill>
                <a:latin typeface="Sassoon Penpals" panose="02000400000000000000" pitchFamily="50" charset="0"/>
              </a:rPr>
              <a:t>suis</a:t>
            </a:r>
            <a:r>
              <a:rPr lang="en-GB" sz="1400" dirty="0">
                <a:solidFill>
                  <a:schemeClr val="tx1"/>
                </a:solidFill>
                <a:latin typeface="Sassoon Penpals" panose="02000400000000000000" pitchFamily="50" charset="0"/>
              </a:rPr>
              <a:t>' transforms and almost sounds like a 'z'.</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Elision. As seen in je </a:t>
            </a:r>
            <a:r>
              <a:rPr lang="en-GB" sz="1400" dirty="0" err="1">
                <a:solidFill>
                  <a:schemeClr val="tx1"/>
                </a:solidFill>
                <a:latin typeface="Sassoon Penpals" panose="02000400000000000000" pitchFamily="50" charset="0"/>
              </a:rPr>
              <a:t>m’appelle</a:t>
            </a:r>
            <a:r>
              <a:rPr lang="en-GB" sz="1400" dirty="0">
                <a:solidFill>
                  <a:schemeClr val="tx1"/>
                </a:solidFill>
                <a:latin typeface="Sassoon Penpals" panose="02000400000000000000" pitchFamily="50" charset="0"/>
              </a:rPr>
              <a:t>. Dropping of the last letter of a word (in this case the ‘e’ in me) and replacing it with an apostrophe, and attaching it to the word that follows, which begins with a vowel or mute h. This is generally in order to facilitate pronunciation. It is not optional in French.</a:t>
            </a:r>
          </a:p>
        </p:txBody>
      </p:sp>
    </p:spTree>
    <p:extLst>
      <p:ext uri="{BB962C8B-B14F-4D97-AF65-F5344CB8AC3E}">
        <p14:creationId xmlns:p14="http://schemas.microsoft.com/office/powerpoint/2010/main" val="231261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Vegetables/ Les </a:t>
            </a:r>
            <a:r>
              <a:rPr lang="en-GB" sz="3600" b="1" dirty="0" err="1">
                <a:solidFill>
                  <a:schemeClr val="tx1"/>
                </a:solidFill>
                <a:latin typeface="Sassoon Penpals" panose="02000400000000000000" pitchFamily="50" charset="0"/>
              </a:rPr>
              <a:t>légumes</a:t>
            </a:r>
            <a:endParaRPr lang="en-GB" sz="3600" b="1" dirty="0">
              <a:solidFill>
                <a:schemeClr val="tx1"/>
              </a:solidFill>
              <a:latin typeface="Sassoon Penpals" panose="02000400000000000000" pitchFamily="50" charset="0"/>
            </a:endParaRP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42203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Name and recognise up to 10 vegetables in French.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Attempt to spell some of these nouns (including the  correct determiner/article)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Learn simple vocabulary to facilitate a role play about buying vegetables from a market stall.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Say if they would like one kilo or a half kilo of a particular vegetable or selection of vegetables.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7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Work on improving memory skills: remember more spellings, using a variety of activities to help this.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Remember to look for cognates first (such as </a:t>
            </a:r>
            <a:r>
              <a:rPr lang="en-GB" sz="1400" dirty="0" err="1">
                <a:solidFill>
                  <a:schemeClr val="tx1"/>
                </a:solidFill>
                <a:latin typeface="Sassoon Penpals" panose="02000400000000000000" pitchFamily="50" charset="0"/>
              </a:rPr>
              <a:t>carottes</a:t>
            </a:r>
            <a:r>
              <a:rPr lang="en-GB" sz="1400" dirty="0">
                <a:solidFill>
                  <a:schemeClr val="tx1"/>
                </a:solidFill>
                <a:latin typeface="Sassoon Penpals" panose="02000400000000000000" pitchFamily="50" charset="0"/>
              </a:rPr>
              <a:t> and </a:t>
            </a:r>
            <a:r>
              <a:rPr lang="en-GB" sz="1400" dirty="0" err="1">
                <a:solidFill>
                  <a:schemeClr val="tx1"/>
                </a:solidFill>
                <a:latin typeface="Sassoon Penpals" panose="02000400000000000000" pitchFamily="50" charset="0"/>
              </a:rPr>
              <a:t>tomates</a:t>
            </a:r>
            <a:r>
              <a:rPr lang="en-GB" sz="1400" dirty="0">
                <a:solidFill>
                  <a:schemeClr val="tx1"/>
                </a:solidFill>
                <a:latin typeface="Sassoon Penpals" panose="02000400000000000000" pitchFamily="50" charset="0"/>
              </a:rPr>
              <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Have enough language from memory to perform a short role-play.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2"/>
            <a:ext cx="4123702" cy="5924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longer passages and understand more by picking out key words and phrases in current and previous units.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with others with improved confidence and accuracy: learn to ask and answer questions based on the language covered and incorporate a negative reply when required.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Read aloud short pieces of text applying knowledge learnt from 'Phonics Lessons 1 &amp; 2'. Understand most of what is read when it is based on familiar language.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some short phrases based on familiar topics and begin to use connectives/conjunctions and the negative form where appropriate. E.g., My name, where I live and my age.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Better understand the concept of gender and which articles to use for meaning (E.g., 'the', 'a' or 'some'). Introduce simple adjectival agreement (E.g., adjectival agreement when describing nationality), the negative form and possessive adjectives.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in different languages, structures can be unique to that language. E.g., In English, we say it is hot but in French, we say, it is ‘doing’ hot. Understanding there is not always a word for word translation.</a:t>
            </a: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06815" y="7606079"/>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a:solidFill>
                  <a:schemeClr val="tx1"/>
                </a:solidFill>
                <a:latin typeface="Sassoon Penpals" panose="02000400000000000000" pitchFamily="50" charset="0"/>
              </a:rPr>
              <a:t>Les </a:t>
            </a:r>
            <a:r>
              <a:rPr lang="en-GB" sz="1400" b="1" dirty="0" err="1">
                <a:solidFill>
                  <a:schemeClr val="tx1"/>
                </a:solidFill>
                <a:latin typeface="Sassoon Penpals" panose="02000400000000000000" pitchFamily="50" charset="0"/>
              </a:rPr>
              <a:t>légumes</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CH OU ON OI </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CH sound in champignon.</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ON sound in </a:t>
            </a:r>
            <a:r>
              <a:rPr lang="en-GB" sz="1400" dirty="0" err="1">
                <a:solidFill>
                  <a:schemeClr val="tx1"/>
                </a:solidFill>
                <a:latin typeface="Sassoon Penpals" panose="02000400000000000000" pitchFamily="50" charset="0"/>
              </a:rPr>
              <a:t>oignon</a:t>
            </a:r>
            <a:r>
              <a:rPr lang="en-GB" sz="1400" dirty="0">
                <a:solidFill>
                  <a:schemeClr val="tx1"/>
                </a:solidFill>
                <a:latin typeface="Sassoon Penpals" panose="02000400000000000000" pitchFamily="50" charset="0"/>
              </a:rPr>
              <a:t>.</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Liaison. The reason why the final letter ‘s’ in les is sometimes pronounced and sometimes left silent in the unit is due to liaison in French. If the article/determiner is followed by a noun that starts with a vowel – a normally silent ‘s’ is pronounced by as a ‘z’ sound. As with les </a:t>
            </a:r>
            <a:r>
              <a:rPr lang="en-GB" sz="1400" dirty="0" err="1">
                <a:solidFill>
                  <a:schemeClr val="tx1"/>
                </a:solidFill>
                <a:latin typeface="Sassoon Penpals" panose="02000400000000000000" pitchFamily="50" charset="0"/>
              </a:rPr>
              <a:t>oignons</a:t>
            </a:r>
            <a:r>
              <a:rPr lang="en-GB" sz="1400" dirty="0">
                <a:solidFill>
                  <a:schemeClr val="tx1"/>
                </a:solidFill>
                <a:latin typeface="Sassoon Penpals" panose="02000400000000000000" pitchFamily="50" charset="0"/>
              </a:rPr>
              <a:t>, les </a:t>
            </a:r>
            <a:r>
              <a:rPr lang="en-GB" sz="1400" dirty="0" err="1">
                <a:solidFill>
                  <a:schemeClr val="tx1"/>
                </a:solidFill>
                <a:latin typeface="Sassoon Penpals" panose="02000400000000000000" pitchFamily="50" charset="0"/>
              </a:rPr>
              <a:t>épinards</a:t>
            </a:r>
            <a:r>
              <a:rPr lang="en-GB" sz="1400" dirty="0">
                <a:solidFill>
                  <a:schemeClr val="tx1"/>
                </a:solidFill>
                <a:latin typeface="Sassoon Penpals" panose="02000400000000000000" pitchFamily="50" charset="0"/>
              </a:rPr>
              <a:t> and les aubergines.</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H </a:t>
            </a:r>
            <a:r>
              <a:rPr lang="en-GB" sz="1400" dirty="0" err="1">
                <a:solidFill>
                  <a:schemeClr val="tx1"/>
                </a:solidFill>
                <a:latin typeface="Sassoon Penpals" panose="02000400000000000000" pitchFamily="50" charset="0"/>
              </a:rPr>
              <a:t>Aspiré</a:t>
            </a:r>
            <a:r>
              <a:rPr lang="en-GB" sz="1400" dirty="0">
                <a:solidFill>
                  <a:schemeClr val="tx1"/>
                </a:solidFill>
                <a:latin typeface="Sassoon Penpals" panose="02000400000000000000" pitchFamily="50" charset="0"/>
              </a:rPr>
              <a:t>. The letter ‘h’ in haricots is called a </a:t>
            </a:r>
            <a:r>
              <a:rPr lang="en-GB" sz="1400" b="1" dirty="0">
                <a:solidFill>
                  <a:schemeClr val="tx1"/>
                </a:solidFill>
                <a:latin typeface="Sassoon Penpals" panose="02000400000000000000" pitchFamily="50" charset="0"/>
              </a:rPr>
              <a:t>h </a:t>
            </a:r>
            <a:r>
              <a:rPr lang="en-GB" sz="1400" b="1" dirty="0" err="1">
                <a:solidFill>
                  <a:schemeClr val="tx1"/>
                </a:solidFill>
                <a:latin typeface="Sassoon Penpals" panose="02000400000000000000" pitchFamily="50" charset="0"/>
              </a:rPr>
              <a:t>aspiré</a:t>
            </a:r>
            <a:r>
              <a:rPr lang="en-GB" sz="1400" b="1" dirty="0">
                <a:solidFill>
                  <a:schemeClr val="tx1"/>
                </a:solidFill>
                <a:latin typeface="Sassoon Penpals" panose="02000400000000000000" pitchFamily="50" charset="0"/>
              </a:rPr>
              <a:t>. </a:t>
            </a:r>
            <a:r>
              <a:rPr lang="en-GB" sz="1400" dirty="0">
                <a:solidFill>
                  <a:schemeClr val="tx1"/>
                </a:solidFill>
                <a:latin typeface="Sassoon Penpals" panose="02000400000000000000" pitchFamily="50" charset="0"/>
              </a:rPr>
              <a:t>It is still a silent ‘h’ but there is no </a:t>
            </a:r>
            <a:r>
              <a:rPr lang="en-GB" sz="1400" dirty="0" err="1">
                <a:solidFill>
                  <a:schemeClr val="tx1"/>
                </a:solidFill>
                <a:latin typeface="Sassoon Penpals" panose="02000400000000000000" pitchFamily="50" charset="0"/>
              </a:rPr>
              <a:t>liason</a:t>
            </a:r>
            <a:r>
              <a:rPr lang="en-GB" sz="1400" dirty="0">
                <a:solidFill>
                  <a:schemeClr val="tx1"/>
                </a:solidFill>
                <a:latin typeface="Sassoon Penpals" panose="02000400000000000000" pitchFamily="50" charset="0"/>
              </a:rPr>
              <a:t>. The final ‘s’ in les remains SILENT when used with haricots </a:t>
            </a:r>
            <a:r>
              <a:rPr lang="en-GB" sz="1400" dirty="0" err="1">
                <a:solidFill>
                  <a:schemeClr val="tx1"/>
                </a:solidFill>
                <a:latin typeface="Sassoon Penpals" panose="02000400000000000000" pitchFamily="50" charset="0"/>
              </a:rPr>
              <a:t>verts</a:t>
            </a:r>
            <a:r>
              <a:rPr lang="en-GB" sz="1400" dirty="0">
                <a:solidFill>
                  <a:schemeClr val="tx1"/>
                </a:solidFill>
                <a:latin typeface="Sassoon Penpals" panose="02000400000000000000" pitchFamily="50" charset="0"/>
              </a:rPr>
              <a:t>.</a:t>
            </a:r>
          </a:p>
        </p:txBody>
      </p:sp>
    </p:spTree>
    <p:extLst>
      <p:ext uri="{BB962C8B-B14F-4D97-AF65-F5344CB8AC3E}">
        <p14:creationId xmlns:p14="http://schemas.microsoft.com/office/powerpoint/2010/main" val="1193824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44601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What is the weather? / </a:t>
            </a:r>
            <a:r>
              <a:rPr lang="en-GB" sz="3600" b="1" dirty="0" err="1">
                <a:solidFill>
                  <a:schemeClr val="tx1"/>
                </a:solidFill>
                <a:latin typeface="Sassoon Penpals" panose="02000400000000000000" pitchFamily="50" charset="0"/>
              </a:rPr>
              <a:t>Quel</a:t>
            </a:r>
            <a:r>
              <a:rPr lang="en-GB" sz="3600" b="1" dirty="0">
                <a:solidFill>
                  <a:schemeClr val="tx1"/>
                </a:solidFill>
                <a:latin typeface="Sassoon Penpals" panose="02000400000000000000" pitchFamily="50" charset="0"/>
              </a:rPr>
              <a:t> temps fait-</a:t>
            </a:r>
            <a:r>
              <a:rPr lang="en-GB" sz="3600" b="1" dirty="0" err="1">
                <a:solidFill>
                  <a:schemeClr val="tx1"/>
                </a:solidFill>
                <a:latin typeface="Sassoon Penpals" panose="02000400000000000000" pitchFamily="50" charset="0"/>
              </a:rPr>
              <a:t>il</a:t>
            </a:r>
            <a:r>
              <a:rPr lang="en-GB" sz="3600" b="1" dirty="0">
                <a:solidFill>
                  <a:schemeClr val="tx1"/>
                </a:solidFill>
                <a:latin typeface="Sassoon Penpals" panose="02000400000000000000" pitchFamily="50" charset="0"/>
              </a:rPr>
              <a:t>? </a:t>
            </a:r>
          </a:p>
        </p:txBody>
      </p:sp>
      <p:sp>
        <p:nvSpPr>
          <p:cNvPr id="2" name="Oval 1"/>
          <p:cNvSpPr/>
          <p:nvPr/>
        </p:nvSpPr>
        <p:spPr>
          <a:xfrm>
            <a:off x="10375984"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French</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37250" y="5908432"/>
            <a:ext cx="4010205" cy="33952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42203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Repeat and recognise the vocabulary for weather in French.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Ask and say what the weather is like today.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Create a French weather map.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weather in different regions of France using a weather map with symbols.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1946519" y="166723"/>
            <a:ext cx="764301" cy="760554"/>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776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Skill to develop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Learn how to describe the weather in French using nine key phrases.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this new knowledge to read and understand a French weather map.</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1066802"/>
            <a:ext cx="4123701" cy="58548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French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Listen to longer passages and understand more by picking out key words and phrases in current and previous units.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Communicate with others with improved confidence and accuracy: learn to ask and answer questions based on the language covered and incorporate a negative reply when required.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Read aloud short pieces of text applying knowledge learnt from 'Phonics Lessons 1 &amp; 2'. Understand most of what is read when it is based on familiar language.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Write some short phrases based on familiar topics and begin to use connectives/conjunctions and the negative form where appropriate. E.g., My name, where I live and my age.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Better understand the concept of gender and which articles to use for meaning (E.g., 'the', 'a' or 'some'). Introduce simple adjectival agreement (E.g., adjectival agreement when describing nationality), the negative form and possessive adjectives.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Know that in different languages, structures can be unique to that language. E.g., In English, we say it is hot but in French, we say, it is ‘doing’ hot. Understanding there is not always a word for word translation.</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30819" y="7489853"/>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Language Angels </a:t>
            </a:r>
          </a:p>
          <a:p>
            <a:pPr>
              <a:spcAft>
                <a:spcPts val="600"/>
              </a:spcAft>
            </a:pPr>
            <a:r>
              <a:rPr lang="en-GB" sz="1400" b="1" dirty="0" err="1">
                <a:solidFill>
                  <a:schemeClr val="tx1"/>
                </a:solidFill>
                <a:latin typeface="Sassoon Penpals" panose="02000400000000000000" pitchFamily="50" charset="0"/>
              </a:rPr>
              <a:t>Quel</a:t>
            </a:r>
            <a:r>
              <a:rPr lang="en-GB" sz="1400" b="1" dirty="0">
                <a:solidFill>
                  <a:schemeClr val="tx1"/>
                </a:solidFill>
                <a:latin typeface="Sassoon Penpals" panose="02000400000000000000" pitchFamily="50" charset="0"/>
              </a:rPr>
              <a:t> temps fat-</a:t>
            </a:r>
            <a:r>
              <a:rPr lang="en-GB" sz="1400" b="1" dirty="0" err="1">
                <a:solidFill>
                  <a:schemeClr val="tx1"/>
                </a:solidFill>
                <a:latin typeface="Sassoon Penpals" panose="02000400000000000000" pitchFamily="50" charset="0"/>
              </a:rPr>
              <a:t>il</a:t>
            </a:r>
            <a:r>
              <a:rPr lang="en-GB" sz="1400" b="1" dirty="0">
                <a:solidFill>
                  <a:schemeClr val="tx1"/>
                </a:solidFill>
                <a:latin typeface="Sassoon Penpals" panose="02000400000000000000" pitchFamily="50" charset="0"/>
              </a:rPr>
              <a:t>?</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0A525A7F-658C-419F-B8D1-E68F5E78C8E6}"/>
              </a:ext>
            </a:extLst>
          </p:cNvPr>
          <p:cNvGrpSpPr/>
          <p:nvPr/>
        </p:nvGrpSpPr>
        <p:grpSpPr>
          <a:xfrm>
            <a:off x="11144619" y="148123"/>
            <a:ext cx="759034" cy="760555"/>
            <a:chOff x="11214957" y="148123"/>
            <a:chExt cx="759034" cy="760555"/>
          </a:xfrm>
        </p:grpSpPr>
        <p:sp>
          <p:nvSpPr>
            <p:cNvPr id="6" name="Oval 5">
              <a:extLst>
                <a:ext uri="{FF2B5EF4-FFF2-40B4-BE49-F238E27FC236}">
                  <a16:creationId xmlns:a16="http://schemas.microsoft.com/office/drawing/2014/main" id="{E059F377-7612-4114-864D-7E320C4A47F3}"/>
                </a:ext>
              </a:extLst>
            </p:cNvPr>
            <p:cNvSpPr/>
            <p:nvPr/>
          </p:nvSpPr>
          <p:spPr>
            <a:xfrm>
              <a:off x="11248259" y="185775"/>
              <a:ext cx="687600" cy="687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274DBB40-756A-45AA-B23A-60D29050A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14957" y="148123"/>
              <a:ext cx="759034" cy="760555"/>
            </a:xfrm>
            <a:prstGeom prst="rect">
              <a:avLst/>
            </a:prstGeom>
          </p:spPr>
        </p:pic>
      </p:grpSp>
      <p:sp>
        <p:nvSpPr>
          <p:cNvPr id="20" name="Rounded Rectangle 48">
            <a:extLst>
              <a:ext uri="{FF2B5EF4-FFF2-40B4-BE49-F238E27FC236}">
                <a16:creationId xmlns:a16="http://schemas.microsoft.com/office/drawing/2014/main" id="{D16A0449-16CC-4E01-BAAE-197F63EA26B3}"/>
              </a:ext>
            </a:extLst>
          </p:cNvPr>
          <p:cNvSpPr/>
          <p:nvPr/>
        </p:nvSpPr>
        <p:spPr>
          <a:xfrm>
            <a:off x="4395699" y="4290195"/>
            <a:ext cx="4029898" cy="50135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Phonics and pronunciation</a:t>
            </a:r>
          </a:p>
          <a:p>
            <a:pPr>
              <a:spcAft>
                <a:spcPts val="600"/>
              </a:spcAft>
            </a:pPr>
            <a:r>
              <a:rPr lang="en-GB" sz="1400" dirty="0">
                <a:solidFill>
                  <a:schemeClr val="tx1"/>
                </a:solidFill>
                <a:latin typeface="Sassoon Penpals" panose="02000400000000000000" pitchFamily="50" charset="0"/>
              </a:rPr>
              <a:t>Phonics focus:  É E È EAU EUX</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 sound in le &amp; de.</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EAU sound in beau.</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Silent letters. The ‘d’ is not pronounced in </a:t>
            </a:r>
            <a:r>
              <a:rPr lang="en-GB" sz="1400" dirty="0" err="1">
                <a:solidFill>
                  <a:schemeClr val="tx1"/>
                </a:solidFill>
                <a:latin typeface="Sassoon Penpals" panose="02000400000000000000" pitchFamily="50" charset="0"/>
              </a:rPr>
              <a:t>chaud</a:t>
            </a:r>
            <a:r>
              <a:rPr lang="en-GB" sz="1400" dirty="0">
                <a:solidFill>
                  <a:schemeClr val="tx1"/>
                </a:solidFill>
                <a:latin typeface="Sassoon Penpals" panose="02000400000000000000" pitchFamily="50" charset="0"/>
              </a:rPr>
              <a:t>, ‘s’ is not pronounced in </a:t>
            </a:r>
            <a:r>
              <a:rPr lang="en-GB" sz="1400" dirty="0" err="1">
                <a:solidFill>
                  <a:schemeClr val="tx1"/>
                </a:solidFill>
                <a:latin typeface="Sassoon Penpals" panose="02000400000000000000" pitchFamily="50" charset="0"/>
              </a:rPr>
              <a:t>dans</a:t>
            </a:r>
            <a:r>
              <a:rPr lang="en-GB" sz="1400" dirty="0">
                <a:solidFill>
                  <a:schemeClr val="tx1"/>
                </a:solidFill>
                <a:latin typeface="Sassoon Penpals" panose="02000400000000000000" pitchFamily="50" charset="0"/>
              </a:rPr>
              <a:t> &amp; </a:t>
            </a:r>
            <a:r>
              <a:rPr lang="en-GB" sz="1400" dirty="0" err="1">
                <a:solidFill>
                  <a:schemeClr val="tx1"/>
                </a:solidFill>
                <a:latin typeface="Sassoon Penpals" panose="02000400000000000000" pitchFamily="50" charset="0"/>
              </a:rPr>
              <a:t>mauvais</a:t>
            </a:r>
            <a:r>
              <a:rPr lang="en-GB" sz="1400" dirty="0">
                <a:solidFill>
                  <a:schemeClr val="tx1"/>
                </a:solidFill>
                <a:latin typeface="Sassoon Penpals" panose="02000400000000000000" pitchFamily="50" charset="0"/>
              </a:rPr>
              <a:t> and the ‘t’ is not pronounced in fait &amp; vent. These letters are often silent at the ends of words.</a:t>
            </a:r>
          </a:p>
          <a:p>
            <a:pPr marL="285750" indent="-285750">
              <a:spcAft>
                <a:spcPts val="600"/>
              </a:spcAft>
              <a:buFont typeface="Arial" panose="020B0604020202020204" pitchFamily="34" charset="0"/>
              <a:buChar char="•"/>
              <a:tabLst>
                <a:tab pos="265113" algn="l"/>
              </a:tabLst>
            </a:pPr>
            <a:r>
              <a:rPr lang="en-GB" sz="1400" dirty="0">
                <a:solidFill>
                  <a:schemeClr val="tx1"/>
                </a:solidFill>
                <a:latin typeface="Sassoon Penpals" panose="02000400000000000000" pitchFamily="50" charset="0"/>
              </a:rPr>
              <a:t>Elision. As seen in </a:t>
            </a:r>
            <a:r>
              <a:rPr lang="en-GB" sz="1400" dirty="0" err="1">
                <a:solidFill>
                  <a:schemeClr val="tx1"/>
                </a:solidFill>
                <a:latin typeface="Sassoon Penpals" panose="02000400000000000000" pitchFamily="50" charset="0"/>
              </a:rPr>
              <a:t>l’est</a:t>
            </a:r>
            <a:r>
              <a:rPr lang="en-GB" sz="1400" dirty="0">
                <a:solidFill>
                  <a:schemeClr val="tx1"/>
                </a:solidFill>
                <a:latin typeface="Sassoon Penpals" panose="02000400000000000000" pitchFamily="50" charset="0"/>
              </a:rPr>
              <a:t>. the ‘e’ has been dropped in </a:t>
            </a:r>
            <a:r>
              <a:rPr lang="en-GB" sz="1400" b="1" dirty="0">
                <a:solidFill>
                  <a:schemeClr val="tx1"/>
                </a:solidFill>
                <a:latin typeface="Sassoon Penpals" panose="02000400000000000000" pitchFamily="50" charset="0"/>
              </a:rPr>
              <a:t>le</a:t>
            </a:r>
            <a:r>
              <a:rPr lang="en-GB" sz="1400" dirty="0">
                <a:solidFill>
                  <a:schemeClr val="tx1"/>
                </a:solidFill>
                <a:latin typeface="Sassoon Penpals" panose="02000400000000000000" pitchFamily="50" charset="0"/>
              </a:rPr>
              <a:t> as the next word starts with a vowel. This is to help pronunciation in French but can make it hard to know where one word starts and finishes.</a:t>
            </a:r>
          </a:p>
        </p:txBody>
      </p:sp>
    </p:spTree>
    <p:extLst>
      <p:ext uri="{BB962C8B-B14F-4D97-AF65-F5344CB8AC3E}">
        <p14:creationId xmlns:p14="http://schemas.microsoft.com/office/powerpoint/2010/main" val="1634322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7543</TotalTime>
  <Words>6344</Words>
  <Application>Microsoft Office PowerPoint</Application>
  <PresentationFormat>A3 Paper (297x420 mm)</PresentationFormat>
  <Paragraphs>404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Sassoon Penpals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725</cp:revision>
  <cp:lastPrinted>2023-12-06T17:26:38Z</cp:lastPrinted>
  <dcterms:created xsi:type="dcterms:W3CDTF">2021-01-16T16:53:53Z</dcterms:created>
  <dcterms:modified xsi:type="dcterms:W3CDTF">2024-05-05T13:09:41Z</dcterms:modified>
</cp:coreProperties>
</file>