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81" r:id="rId2"/>
    <p:sldId id="338" r:id="rId3"/>
    <p:sldId id="339" r:id="rId4"/>
    <p:sldId id="362" r:id="rId5"/>
    <p:sldId id="363" r:id="rId6"/>
    <p:sldId id="343" r:id="rId7"/>
    <p:sldId id="364" r:id="rId8"/>
    <p:sldId id="365" r:id="rId9"/>
    <p:sldId id="366" r:id="rId10"/>
    <p:sldId id="350" r:id="rId11"/>
    <p:sldId id="367" r:id="rId12"/>
    <p:sldId id="368" r:id="rId13"/>
    <p:sldId id="369" r:id="rId14"/>
    <p:sldId id="357" r:id="rId15"/>
    <p:sldId id="370" r:id="rId16"/>
    <p:sldId id="371" r:id="rId17"/>
    <p:sldId id="372" r:id="rId18"/>
    <p:sldId id="373" r:id="rId19"/>
  </p:sldIdLst>
  <p:sldSz cx="12801600" cy="9601200" type="A3"/>
  <p:notesSz cx="7053263" cy="10180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uke Paramor" initials="LP" lastIdx="1" clrIdx="0">
    <p:extLst>
      <p:ext uri="{19B8F6BF-5375-455C-9EA6-DF929625EA0E}">
        <p15:presenceInfo xmlns:p15="http://schemas.microsoft.com/office/powerpoint/2012/main" userId="S::LParamor@pevenseyschool.org.uk::8250a3fd-bce8-4997-888d-95f026bf0f5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5757"/>
    <a:srgbClr val="0000FF"/>
    <a:srgbClr val="FF8B8B"/>
    <a:srgbClr val="008000"/>
    <a:srgbClr val="009900"/>
    <a:srgbClr val="FFD5D5"/>
    <a:srgbClr val="E5D3D6"/>
    <a:srgbClr val="F2E4B0"/>
    <a:srgbClr val="B9FF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235" autoAdjust="0"/>
    <p:restoredTop sz="94660"/>
  </p:normalViewPr>
  <p:slideViewPr>
    <p:cSldViewPr snapToGrid="0">
      <p:cViewPr varScale="1">
        <p:scale>
          <a:sx n="82" d="100"/>
          <a:sy n="82" d="100"/>
        </p:scale>
        <p:origin x="194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en-US"/>
              <a:t>Click to edit Master title style</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1AB84D0-C077-41BA-A2FA-8D3C0F5C2E48}" type="datetimeFigureOut">
              <a:rPr lang="en-GB" smtClean="0"/>
              <a:t>05/05/2024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40701200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AB84D0-C077-41BA-A2FA-8D3C0F5C2E48}" type="datetimeFigureOut">
              <a:rPr lang="en-GB" smtClean="0"/>
              <a:t>05/05/2024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2253471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AB84D0-C077-41BA-A2FA-8D3C0F5C2E48}" type="datetimeFigureOut">
              <a:rPr lang="en-GB" smtClean="0"/>
              <a:t>05/05/2024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33666421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AB84D0-C077-41BA-A2FA-8D3C0F5C2E48}" type="datetimeFigureOut">
              <a:rPr lang="en-GB" smtClean="0"/>
              <a:t>05/05/2024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19686277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en-US"/>
              <a:t>Click to edit Master title style</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1AB84D0-C077-41BA-A2FA-8D3C0F5C2E48}" type="datetimeFigureOut">
              <a:rPr lang="en-GB" smtClean="0"/>
              <a:t>05/05/2024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12581310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1AB84D0-C077-41BA-A2FA-8D3C0F5C2E48}" type="datetimeFigureOut">
              <a:rPr lang="en-GB" smtClean="0"/>
              <a:t>05/05/2024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37337325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Edit Master text styles</a:t>
            </a:r>
          </a:p>
        </p:txBody>
      </p:sp>
      <p:sp>
        <p:nvSpPr>
          <p:cNvPr id="4" name="Content Placeholder 3"/>
          <p:cNvSpPr>
            <a:spLocks noGrp="1"/>
          </p:cNvSpPr>
          <p:nvPr>
            <p:ph sz="half" idx="2"/>
          </p:nvPr>
        </p:nvSpPr>
        <p:spPr>
          <a:xfrm>
            <a:off x="881779" y="3507105"/>
            <a:ext cx="5415676" cy="515842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Edit Master text styles</a:t>
            </a:r>
          </a:p>
        </p:txBody>
      </p:sp>
      <p:sp>
        <p:nvSpPr>
          <p:cNvPr id="6" name="Content Placeholder 5"/>
          <p:cNvSpPr>
            <a:spLocks noGrp="1"/>
          </p:cNvSpPr>
          <p:nvPr>
            <p:ph sz="quarter" idx="4"/>
          </p:nvPr>
        </p:nvSpPr>
        <p:spPr>
          <a:xfrm>
            <a:off x="6480811" y="3507105"/>
            <a:ext cx="5442347" cy="515842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1AB84D0-C077-41BA-A2FA-8D3C0F5C2E48}" type="datetimeFigureOut">
              <a:rPr lang="en-GB" smtClean="0"/>
              <a:t>05/05/2024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3108589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AB84D0-C077-41BA-A2FA-8D3C0F5C2E48}" type="datetimeFigureOut">
              <a:rPr lang="en-GB" smtClean="0"/>
              <a:t>05/05/2024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27223867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AB84D0-C077-41BA-A2FA-8D3C0F5C2E48}" type="datetimeFigureOut">
              <a:rPr lang="en-GB" smtClean="0"/>
              <a:t>05/05/2024</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15553093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a:t>Click to edit Master title style</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Edit Master text styles</a:t>
            </a:r>
          </a:p>
        </p:txBody>
      </p:sp>
      <p:sp>
        <p:nvSpPr>
          <p:cNvPr id="5" name="Date Placeholder 4"/>
          <p:cNvSpPr>
            <a:spLocks noGrp="1"/>
          </p:cNvSpPr>
          <p:nvPr>
            <p:ph type="dt" sz="half" idx="10"/>
          </p:nvPr>
        </p:nvSpPr>
        <p:spPr/>
        <p:txBody>
          <a:bodyPr/>
          <a:lstStyle/>
          <a:p>
            <a:fld id="{E1AB84D0-C077-41BA-A2FA-8D3C0F5C2E48}" type="datetimeFigureOut">
              <a:rPr lang="en-GB" smtClean="0"/>
              <a:t>05/05/2024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3197923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en-US" dirty="0"/>
              <a:t>Click icon to add picture</a:t>
            </a:r>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Edit Master text styles</a:t>
            </a:r>
          </a:p>
        </p:txBody>
      </p:sp>
      <p:sp>
        <p:nvSpPr>
          <p:cNvPr id="5" name="Date Placeholder 4"/>
          <p:cNvSpPr>
            <a:spLocks noGrp="1"/>
          </p:cNvSpPr>
          <p:nvPr>
            <p:ph type="dt" sz="half" idx="10"/>
          </p:nvPr>
        </p:nvSpPr>
        <p:spPr/>
        <p:txBody>
          <a:bodyPr/>
          <a:lstStyle/>
          <a:p>
            <a:fld id="{E1AB84D0-C077-41BA-A2FA-8D3C0F5C2E48}" type="datetimeFigureOut">
              <a:rPr lang="en-GB" smtClean="0"/>
              <a:t>05/05/2024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1135246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0">
              <a:srgbClr val="FF0000">
                <a:alpha val="78000"/>
              </a:srgbClr>
            </a:gs>
            <a:gs pos="50000">
              <a:schemeClr val="bg1"/>
            </a:gs>
            <a:gs pos="0">
              <a:srgbClr val="0070C0"/>
            </a:gs>
          </a:gsLst>
          <a:lin ang="21594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E1AB84D0-C077-41BA-A2FA-8D3C0F5C2E48}" type="datetimeFigureOut">
              <a:rPr lang="en-GB" smtClean="0"/>
              <a:t>05/05/2024</a:t>
            </a:fld>
            <a:endParaRPr lang="en-GB" dirty="0"/>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0706AF2B-90F6-4A5A-BF2E-49DFD9A0E043}" type="slidenum">
              <a:rPr lang="en-GB" smtClean="0"/>
              <a:t>‹#›</a:t>
            </a:fld>
            <a:endParaRPr lang="en-GB" dirty="0"/>
          </a:p>
        </p:txBody>
      </p:sp>
    </p:spTree>
    <p:extLst>
      <p:ext uri="{BB962C8B-B14F-4D97-AF65-F5344CB8AC3E}">
        <p14:creationId xmlns:p14="http://schemas.microsoft.com/office/powerpoint/2010/main" val="269794274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280160" rtl="0" eaLnBrk="1" latinLnBrk="0" hangingPunct="1">
        <a:lnSpc>
          <a:spcPct val="90000"/>
        </a:lnSpc>
        <a:spcBef>
          <a:spcPct val="0"/>
        </a:spcBef>
        <a:buNone/>
        <a:defRPr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9pPr>
    </p:bodyStyle>
    <p:otherStyle>
      <a:defPPr>
        <a:defRPr lang="en-US"/>
      </a:defPPr>
      <a:lvl1pPr marL="0" algn="l" defTabSz="1280160" rtl="0" eaLnBrk="1" latinLnBrk="0" hangingPunct="1">
        <a:defRPr sz="2520" kern="1200">
          <a:solidFill>
            <a:schemeClr val="tx1"/>
          </a:solidFill>
          <a:latin typeface="+mn-lt"/>
          <a:ea typeface="+mn-ea"/>
          <a:cs typeface="+mn-cs"/>
        </a:defRPr>
      </a:lvl1pPr>
      <a:lvl2pPr marL="640080" algn="l" defTabSz="1280160" rtl="0" eaLnBrk="1" latinLnBrk="0" hangingPunct="1">
        <a:defRPr sz="2520" kern="1200">
          <a:solidFill>
            <a:schemeClr val="tx1"/>
          </a:solidFill>
          <a:latin typeface="+mn-lt"/>
          <a:ea typeface="+mn-ea"/>
          <a:cs typeface="+mn-cs"/>
        </a:defRPr>
      </a:lvl2pPr>
      <a:lvl3pPr marL="1280160" algn="l" defTabSz="1280160" rtl="0" eaLnBrk="1" latinLnBrk="0" hangingPunct="1">
        <a:defRPr sz="2520" kern="1200">
          <a:solidFill>
            <a:schemeClr val="tx1"/>
          </a:solidFill>
          <a:latin typeface="+mn-lt"/>
          <a:ea typeface="+mn-ea"/>
          <a:cs typeface="+mn-cs"/>
        </a:defRPr>
      </a:lvl3pPr>
      <a:lvl4pPr marL="1920240" algn="l" defTabSz="1280160" rtl="0" eaLnBrk="1" latinLnBrk="0" hangingPunct="1">
        <a:defRPr sz="2520" kern="1200">
          <a:solidFill>
            <a:schemeClr val="tx1"/>
          </a:solidFill>
          <a:latin typeface="+mn-lt"/>
          <a:ea typeface="+mn-ea"/>
          <a:cs typeface="+mn-cs"/>
        </a:defRPr>
      </a:lvl4pPr>
      <a:lvl5pPr marL="2560320" algn="l" defTabSz="1280160" rtl="0" eaLnBrk="1" latinLnBrk="0" hangingPunct="1">
        <a:defRPr sz="2520" kern="1200">
          <a:solidFill>
            <a:schemeClr val="tx1"/>
          </a:solidFill>
          <a:latin typeface="+mn-lt"/>
          <a:ea typeface="+mn-ea"/>
          <a:cs typeface="+mn-cs"/>
        </a:defRPr>
      </a:lvl5pPr>
      <a:lvl6pPr marL="3200400" algn="l" defTabSz="1280160" rtl="0" eaLnBrk="1" latinLnBrk="0" hangingPunct="1">
        <a:defRPr sz="2520" kern="1200">
          <a:solidFill>
            <a:schemeClr val="tx1"/>
          </a:solidFill>
          <a:latin typeface="+mn-lt"/>
          <a:ea typeface="+mn-ea"/>
          <a:cs typeface="+mn-cs"/>
        </a:defRPr>
      </a:lvl6pPr>
      <a:lvl7pPr marL="3840480" algn="l" defTabSz="1280160" rtl="0" eaLnBrk="1" latinLnBrk="0" hangingPunct="1">
        <a:defRPr sz="2520" kern="1200">
          <a:solidFill>
            <a:schemeClr val="tx1"/>
          </a:solidFill>
          <a:latin typeface="+mn-lt"/>
          <a:ea typeface="+mn-ea"/>
          <a:cs typeface="+mn-cs"/>
        </a:defRPr>
      </a:lvl7pPr>
      <a:lvl8pPr marL="4480560" algn="l" defTabSz="1280160" rtl="0" eaLnBrk="1" latinLnBrk="0" hangingPunct="1">
        <a:defRPr sz="2520" kern="1200">
          <a:solidFill>
            <a:schemeClr val="tx1"/>
          </a:solidFill>
          <a:latin typeface="+mn-lt"/>
          <a:ea typeface="+mn-ea"/>
          <a:cs typeface="+mn-cs"/>
        </a:defRPr>
      </a:lvl8pPr>
      <a:lvl9pPr marL="5120640" algn="l" defTabSz="1280160" rtl="0" eaLnBrk="1" latinLnBrk="0" hangingPunct="1">
        <a:defRPr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18.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18.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18.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18.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18.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18.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18.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18.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18.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18.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18.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18.xml"/><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232735" y="1725775"/>
            <a:ext cx="8505603" cy="2800767"/>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spAutoFit/>
          </a:bodyPr>
          <a:lstStyle/>
          <a:p>
            <a:pPr algn="ctr"/>
            <a:r>
              <a:rPr lang="en-GB" sz="8800" b="1" dirty="0">
                <a:solidFill>
                  <a:schemeClr val="tx1"/>
                </a:solidFill>
                <a:latin typeface="Sassoon Penpals" panose="02000400000000000000" pitchFamily="50" charset="0"/>
              </a:rPr>
              <a:t>Progression in French</a:t>
            </a:r>
          </a:p>
        </p:txBody>
      </p:sp>
      <p:pic>
        <p:nvPicPr>
          <p:cNvPr id="4" name="Picture 3">
            <a:extLst>
              <a:ext uri="{FF2B5EF4-FFF2-40B4-BE49-F238E27FC236}">
                <a16:creationId xmlns:a16="http://schemas.microsoft.com/office/drawing/2014/main" id="{BEB49460-B6BF-4C96-9C0D-539D56C6142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60155" y="4958050"/>
            <a:ext cx="2481287" cy="2475191"/>
          </a:xfrm>
          <a:prstGeom prst="rect">
            <a:avLst/>
          </a:prstGeom>
        </p:spPr>
      </p:pic>
    </p:spTree>
    <p:extLst>
      <p:ext uri="{BB962C8B-B14F-4D97-AF65-F5344CB8AC3E}">
        <p14:creationId xmlns:p14="http://schemas.microsoft.com/office/powerpoint/2010/main" val="36762437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1800497" y="2792605"/>
            <a:ext cx="9180188" cy="2215991"/>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spAutoFit/>
          </a:bodyPr>
          <a:lstStyle/>
          <a:p>
            <a:pPr algn="ctr"/>
            <a:r>
              <a:rPr lang="en-GB" sz="13800" b="1" dirty="0">
                <a:solidFill>
                  <a:schemeClr val="tx1"/>
                </a:solidFill>
                <a:latin typeface="Sassoon Penpals" panose="02000400000000000000" pitchFamily="50" charset="0"/>
              </a:rPr>
              <a:t>Year 5</a:t>
            </a:r>
          </a:p>
        </p:txBody>
      </p:sp>
      <p:pic>
        <p:nvPicPr>
          <p:cNvPr id="5" name="Picture 4">
            <a:extLst>
              <a:ext uri="{FF2B5EF4-FFF2-40B4-BE49-F238E27FC236}">
                <a16:creationId xmlns:a16="http://schemas.microsoft.com/office/drawing/2014/main" id="{51B0BA11-1BCC-495D-90B6-B65EB84217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60155" y="4958050"/>
            <a:ext cx="2481287" cy="2475191"/>
          </a:xfrm>
          <a:prstGeom prst="rect">
            <a:avLst/>
          </a:prstGeom>
        </p:spPr>
      </p:pic>
    </p:spTree>
    <p:extLst>
      <p:ext uri="{BB962C8B-B14F-4D97-AF65-F5344CB8AC3E}">
        <p14:creationId xmlns:p14="http://schemas.microsoft.com/office/powerpoint/2010/main" val="32664838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9446012"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5 – Ice-creams / Les </a:t>
            </a:r>
            <a:r>
              <a:rPr lang="en-GB" sz="3600" b="1">
                <a:solidFill>
                  <a:schemeClr val="tx1"/>
                </a:solidFill>
                <a:latin typeface="Sassoon Penpals" panose="02000400000000000000" pitchFamily="50" charset="0"/>
              </a:rPr>
              <a:t>glaces</a:t>
            </a:r>
            <a:endParaRPr lang="en-GB" sz="3600" b="1" dirty="0">
              <a:solidFill>
                <a:schemeClr val="tx1"/>
              </a:solidFill>
              <a:latin typeface="Sassoon Penpals" panose="02000400000000000000" pitchFamily="50" charset="0"/>
            </a:endParaRPr>
          </a:p>
        </p:txBody>
      </p:sp>
      <p:sp>
        <p:nvSpPr>
          <p:cNvPr id="2" name="Oval 1"/>
          <p:cNvSpPr/>
          <p:nvPr/>
        </p:nvSpPr>
        <p:spPr>
          <a:xfrm>
            <a:off x="10375984"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French</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237250" y="5908432"/>
            <a:ext cx="4010205" cy="3395295"/>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1"/>
            <a:ext cx="4029899" cy="4220308"/>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marL="285750" indent="-2857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Name and recognise up to 10 different flavours of ice creams. </a:t>
            </a:r>
          </a:p>
          <a:p>
            <a:pPr marL="285750" indent="-2857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Ask for an ice-cream in French using ‘je </a:t>
            </a:r>
            <a:r>
              <a:rPr lang="en-GB" sz="1400" dirty="0" err="1">
                <a:solidFill>
                  <a:srgbClr val="FF0000"/>
                </a:solidFill>
                <a:latin typeface="Sassoon Penpals" panose="02000400000000000000" pitchFamily="50" charset="0"/>
              </a:rPr>
              <a:t>voudrais</a:t>
            </a:r>
            <a:r>
              <a:rPr lang="en-GB" sz="1400" dirty="0">
                <a:solidFill>
                  <a:srgbClr val="FF0000"/>
                </a:solidFill>
                <a:latin typeface="Sassoon Penpals" panose="02000400000000000000" pitchFamily="50" charset="0"/>
              </a:rPr>
              <a:t>’.</a:t>
            </a:r>
          </a:p>
          <a:p>
            <a:pPr marL="285750" indent="-2857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Say what flavour they would like.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Say whether they would like a cone or a small pot/tub of ice-cream. </a:t>
            </a:r>
          </a:p>
          <a:p>
            <a:pPr marL="285750" indent="-2857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Learn how to say please and thank you in French. </a:t>
            </a: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1946519" y="166723"/>
            <a:ext cx="764301" cy="760554"/>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801"/>
            <a:ext cx="4029898" cy="297766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Skill to develop</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Work on improving memory, recall and retention skills using images as prompts.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Learn to always look for cognates first (such as </a:t>
            </a:r>
            <a:r>
              <a:rPr lang="en-GB" sz="1400" dirty="0" err="1">
                <a:solidFill>
                  <a:schemeClr val="tx1"/>
                </a:solidFill>
                <a:latin typeface="Sassoon Penpals" panose="02000400000000000000" pitchFamily="50" charset="0"/>
              </a:rPr>
              <a:t>chocolat</a:t>
            </a:r>
            <a:r>
              <a:rPr lang="en-GB" sz="1400" dirty="0">
                <a:solidFill>
                  <a:schemeClr val="tx1"/>
                </a:solidFill>
                <a:latin typeface="Sassoon Penpals" panose="02000400000000000000" pitchFamily="50" charset="0"/>
              </a:rPr>
              <a:t> for chocolate, </a:t>
            </a:r>
            <a:r>
              <a:rPr lang="en-GB" sz="1400" dirty="0" err="1">
                <a:solidFill>
                  <a:schemeClr val="tx1"/>
                </a:solidFill>
                <a:latin typeface="Sassoon Penpals" panose="02000400000000000000" pitchFamily="50" charset="0"/>
              </a:rPr>
              <a:t>banane</a:t>
            </a:r>
            <a:r>
              <a:rPr lang="en-GB" sz="1400" dirty="0">
                <a:solidFill>
                  <a:schemeClr val="tx1"/>
                </a:solidFill>
                <a:latin typeface="Sassoon Penpals" panose="02000400000000000000" pitchFamily="50" charset="0"/>
              </a:rPr>
              <a:t> for banana).</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Build on learning phrases necessary to order food choices in French and useful phrases such as ‘I would like, ‘please’ and ‘thank you.’</a:t>
            </a: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8" y="1066803"/>
            <a:ext cx="4123701" cy="521368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5 French End Points</a:t>
            </a:r>
          </a:p>
          <a:p>
            <a:pPr>
              <a:spcAft>
                <a:spcPts val="600"/>
              </a:spcAft>
            </a:pPr>
            <a:r>
              <a:rPr lang="en-GB" sz="1400" dirty="0">
                <a:solidFill>
                  <a:schemeClr val="tx1"/>
                </a:solidFill>
                <a:latin typeface="Sassoon Penpals" panose="02000400000000000000" pitchFamily="50" charset="0"/>
              </a:rPr>
              <a:t>Pupils making a good level of progress will be able to:</a:t>
            </a:r>
          </a:p>
          <a:p>
            <a:pPr marL="168275" indent="-168275">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Listen more attentively and for longer. Understand more of what we hear even when some of the language may be unfamiliar by using the decoding skills we have developed.</a:t>
            </a:r>
          </a:p>
          <a:p>
            <a:pPr marL="168275" indent="-168275">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Communicate on a wider range of topics and themes. Remember and recall a range of vocabulary with increased knowledge, confidence and spontaneity.</a:t>
            </a:r>
          </a:p>
          <a:p>
            <a:pPr marL="168275" indent="-168275">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Understand longer passages in the foreign language and start to decode meaning of unknown words using cognates and context. Increase our knowledge of phonemes and letter strings using knowledge learnt from 'Phonics Lessons 1 to 3.‘</a:t>
            </a:r>
          </a:p>
          <a:p>
            <a:pPr marL="168275" indent="-168275">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Write a paragraph using familiar language incorporating connectives/conjunctions, a negative response and adjectival agreement where required. </a:t>
            </a:r>
          </a:p>
          <a:p>
            <a:pPr marL="168275" indent="-168275">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Revision of gender and nouns. Understand better the rules of adjectival agreement and possessive adjectives. Start to explore full verb conjugation (E.g., 'I am called 'he/she is called...' and also be able to describe items in terms of flavour E.g., ‘Strawberry ice cream.’</a:t>
            </a:r>
          </a:p>
        </p:txBody>
      </p:sp>
      <p:sp>
        <p:nvSpPr>
          <p:cNvPr id="13" name="Rounded Rectangle 48">
            <a:extLst>
              <a:ext uri="{FF2B5EF4-FFF2-40B4-BE49-F238E27FC236}">
                <a16:creationId xmlns:a16="http://schemas.microsoft.com/office/drawing/2014/main" id="{FF81B732-7470-4036-A501-2E7E6AF60EAA}"/>
              </a:ext>
            </a:extLst>
          </p:cNvPr>
          <p:cNvSpPr/>
          <p:nvPr/>
        </p:nvSpPr>
        <p:spPr>
          <a:xfrm>
            <a:off x="8666205" y="7465790"/>
            <a:ext cx="4080000" cy="167554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Language Angels </a:t>
            </a:r>
          </a:p>
          <a:p>
            <a:pPr>
              <a:spcAft>
                <a:spcPts val="600"/>
              </a:spcAft>
            </a:pPr>
            <a:r>
              <a:rPr lang="en-GB" sz="1400" b="1" dirty="0">
                <a:solidFill>
                  <a:schemeClr val="tx1"/>
                </a:solidFill>
                <a:latin typeface="Sassoon Penpals" panose="02000400000000000000" pitchFamily="50" charset="0"/>
              </a:rPr>
              <a:t>Les </a:t>
            </a:r>
            <a:r>
              <a:rPr lang="en-GB" sz="1400" b="1" dirty="0" err="1">
                <a:solidFill>
                  <a:schemeClr val="tx1"/>
                </a:solidFill>
                <a:latin typeface="Sassoon Penpals" panose="02000400000000000000" pitchFamily="50" charset="0"/>
              </a:rPr>
              <a:t>glaces</a:t>
            </a:r>
            <a:endParaRPr lang="en-GB" sz="1400" dirty="0">
              <a:solidFill>
                <a:schemeClr val="tx1"/>
              </a:solidFill>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p:txBody>
      </p:sp>
      <p:grpSp>
        <p:nvGrpSpPr>
          <p:cNvPr id="9" name="Group 8">
            <a:extLst>
              <a:ext uri="{FF2B5EF4-FFF2-40B4-BE49-F238E27FC236}">
                <a16:creationId xmlns:a16="http://schemas.microsoft.com/office/drawing/2014/main" id="{0A525A7F-658C-419F-B8D1-E68F5E78C8E6}"/>
              </a:ext>
            </a:extLst>
          </p:cNvPr>
          <p:cNvGrpSpPr/>
          <p:nvPr/>
        </p:nvGrpSpPr>
        <p:grpSpPr>
          <a:xfrm>
            <a:off x="11144619" y="148123"/>
            <a:ext cx="759034" cy="760555"/>
            <a:chOff x="11214957" y="148123"/>
            <a:chExt cx="759034" cy="760555"/>
          </a:xfrm>
        </p:grpSpPr>
        <p:sp>
          <p:nvSpPr>
            <p:cNvPr id="6" name="Oval 5">
              <a:extLst>
                <a:ext uri="{FF2B5EF4-FFF2-40B4-BE49-F238E27FC236}">
                  <a16:creationId xmlns:a16="http://schemas.microsoft.com/office/drawing/2014/main" id="{E059F377-7612-4114-864D-7E320C4A47F3}"/>
                </a:ext>
              </a:extLst>
            </p:cNvPr>
            <p:cNvSpPr/>
            <p:nvPr/>
          </p:nvSpPr>
          <p:spPr>
            <a:xfrm>
              <a:off x="11248259" y="185775"/>
              <a:ext cx="687600" cy="6876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4">
              <a:extLst>
                <a:ext uri="{FF2B5EF4-FFF2-40B4-BE49-F238E27FC236}">
                  <a16:creationId xmlns:a16="http://schemas.microsoft.com/office/drawing/2014/main" id="{274DBB40-756A-45AA-B23A-60D29050A50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214957" y="148123"/>
              <a:ext cx="759034" cy="760555"/>
            </a:xfrm>
            <a:prstGeom prst="rect">
              <a:avLst/>
            </a:prstGeom>
          </p:spPr>
        </p:pic>
      </p:grpSp>
      <p:sp>
        <p:nvSpPr>
          <p:cNvPr id="20" name="Rounded Rectangle 48">
            <a:extLst>
              <a:ext uri="{FF2B5EF4-FFF2-40B4-BE49-F238E27FC236}">
                <a16:creationId xmlns:a16="http://schemas.microsoft.com/office/drawing/2014/main" id="{D16A0449-16CC-4E01-BAAE-197F63EA26B3}"/>
              </a:ext>
            </a:extLst>
          </p:cNvPr>
          <p:cNvSpPr/>
          <p:nvPr/>
        </p:nvSpPr>
        <p:spPr>
          <a:xfrm>
            <a:off x="4395699" y="4290195"/>
            <a:ext cx="4029898" cy="501353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Phonics and pronunciation</a:t>
            </a:r>
          </a:p>
          <a:p>
            <a:pPr>
              <a:spcAft>
                <a:spcPts val="600"/>
              </a:spcAft>
            </a:pPr>
            <a:r>
              <a:rPr lang="en-GB" sz="1400" dirty="0">
                <a:solidFill>
                  <a:schemeClr val="tx1"/>
                </a:solidFill>
                <a:latin typeface="Sassoon Penpals" panose="02000400000000000000" pitchFamily="50" charset="0"/>
              </a:rPr>
              <a:t>Phonics focus: CH OU ON OI </a:t>
            </a:r>
          </a:p>
          <a:p>
            <a:pPr marL="285750" indent="-285750">
              <a:spcAft>
                <a:spcPts val="600"/>
              </a:spcAft>
              <a:buFont typeface="Arial" panose="020B0604020202020204" pitchFamily="34" charset="0"/>
              <a:buChar char="•"/>
              <a:tabLst>
                <a:tab pos="265113" algn="l"/>
              </a:tabLst>
            </a:pPr>
            <a:r>
              <a:rPr lang="en-GB" sz="1400" dirty="0">
                <a:solidFill>
                  <a:schemeClr val="tx1"/>
                </a:solidFill>
                <a:latin typeface="Sassoon Penpals" panose="02000400000000000000" pitchFamily="50" charset="0"/>
              </a:rPr>
              <a:t>ON sound in citron.</a:t>
            </a:r>
          </a:p>
          <a:p>
            <a:pPr marL="285750" indent="-285750">
              <a:spcAft>
                <a:spcPts val="600"/>
              </a:spcAft>
              <a:buFont typeface="Arial" panose="020B0604020202020204" pitchFamily="34" charset="0"/>
              <a:buChar char="•"/>
              <a:tabLst>
                <a:tab pos="265113" algn="l"/>
              </a:tabLst>
            </a:pPr>
            <a:r>
              <a:rPr lang="en-GB" sz="1400" dirty="0">
                <a:solidFill>
                  <a:schemeClr val="tx1"/>
                </a:solidFill>
                <a:latin typeface="Sassoon Penpals" panose="02000400000000000000" pitchFamily="50" charset="0"/>
              </a:rPr>
              <a:t>CH sound in </a:t>
            </a:r>
            <a:r>
              <a:rPr lang="en-GB" sz="1400" dirty="0" err="1">
                <a:solidFill>
                  <a:schemeClr val="tx1"/>
                </a:solidFill>
                <a:latin typeface="Sassoon Penpals" panose="02000400000000000000" pitchFamily="50" charset="0"/>
              </a:rPr>
              <a:t>pistache</a:t>
            </a:r>
            <a:r>
              <a:rPr lang="en-GB" sz="1400" dirty="0">
                <a:solidFill>
                  <a:schemeClr val="tx1"/>
                </a:solidFill>
                <a:latin typeface="Sassoon Penpals" panose="02000400000000000000" pitchFamily="50" charset="0"/>
              </a:rPr>
              <a:t>.</a:t>
            </a:r>
          </a:p>
          <a:p>
            <a:pPr marL="285750" indent="-285750">
              <a:spcAft>
                <a:spcPts val="600"/>
              </a:spcAft>
              <a:buFont typeface="Arial" panose="020B0604020202020204" pitchFamily="34" charset="0"/>
              <a:buChar char="•"/>
              <a:tabLst>
                <a:tab pos="265113" algn="l"/>
              </a:tabLst>
            </a:pPr>
            <a:r>
              <a:rPr lang="en-GB" sz="1400" dirty="0">
                <a:solidFill>
                  <a:schemeClr val="tx1"/>
                </a:solidFill>
                <a:latin typeface="Sassoon Penpals" panose="02000400000000000000" pitchFamily="50" charset="0"/>
              </a:rPr>
              <a:t>Silent letters. We will see that the final letter ‘s’ is not </a:t>
            </a:r>
            <a:r>
              <a:rPr lang="en-GB" sz="1400" dirty="0" err="1">
                <a:solidFill>
                  <a:schemeClr val="tx1"/>
                </a:solidFill>
                <a:latin typeface="Sassoon Penpals" panose="02000400000000000000" pitchFamily="50" charset="0"/>
              </a:rPr>
              <a:t>ronounced</a:t>
            </a:r>
            <a:r>
              <a:rPr lang="en-GB" sz="1400" dirty="0">
                <a:solidFill>
                  <a:schemeClr val="tx1"/>
                </a:solidFill>
                <a:latin typeface="Sassoon Penpals" panose="02000400000000000000" pitchFamily="50" charset="0"/>
              </a:rPr>
              <a:t> in ‘</a:t>
            </a:r>
            <a:r>
              <a:rPr lang="en-GB" sz="1400" dirty="0" err="1">
                <a:solidFill>
                  <a:schemeClr val="tx1"/>
                </a:solidFill>
                <a:latin typeface="Sassoon Penpals" panose="02000400000000000000" pitchFamily="50" charset="0"/>
              </a:rPr>
              <a:t>voudrais</a:t>
            </a:r>
            <a:r>
              <a:rPr lang="en-GB" sz="1400" dirty="0">
                <a:solidFill>
                  <a:schemeClr val="tx1"/>
                </a:solidFill>
                <a:latin typeface="Sassoon Penpals" panose="02000400000000000000" pitchFamily="50" charset="0"/>
              </a:rPr>
              <a:t>’ or the final ‘t’ in ‘</a:t>
            </a:r>
            <a:r>
              <a:rPr lang="en-GB" sz="1400" dirty="0" err="1">
                <a:solidFill>
                  <a:schemeClr val="tx1"/>
                </a:solidFill>
                <a:latin typeface="Sassoon Penpals" panose="02000400000000000000" pitchFamily="50" charset="0"/>
              </a:rPr>
              <a:t>chocolat</a:t>
            </a:r>
            <a:r>
              <a:rPr lang="en-GB" sz="1400" dirty="0">
                <a:solidFill>
                  <a:schemeClr val="tx1"/>
                </a:solidFill>
                <a:latin typeface="Sassoon Penpals" panose="02000400000000000000" pitchFamily="50" charset="0"/>
              </a:rPr>
              <a:t>.’ </a:t>
            </a:r>
          </a:p>
          <a:p>
            <a:pPr marL="285750" indent="-285750">
              <a:spcAft>
                <a:spcPts val="600"/>
              </a:spcAft>
              <a:buFont typeface="Arial" panose="020B0604020202020204" pitchFamily="34" charset="0"/>
              <a:buChar char="•"/>
              <a:tabLst>
                <a:tab pos="265113" algn="l"/>
              </a:tabLst>
            </a:pPr>
            <a:r>
              <a:rPr lang="en-GB" sz="1400" dirty="0">
                <a:solidFill>
                  <a:schemeClr val="tx1"/>
                </a:solidFill>
                <a:latin typeface="Sassoon Penpals" panose="02000400000000000000" pitchFamily="50" charset="0"/>
              </a:rPr>
              <a:t>Guttural ‘R’. Becoming more familiar with the French ‘r’ sound as seen in fraise and citron. Made from the back of the mouth, not the front.</a:t>
            </a:r>
          </a:p>
        </p:txBody>
      </p:sp>
    </p:spTree>
    <p:extLst>
      <p:ext uri="{BB962C8B-B14F-4D97-AF65-F5344CB8AC3E}">
        <p14:creationId xmlns:p14="http://schemas.microsoft.com/office/powerpoint/2010/main" val="677269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9446012"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5 – My family / Ma </a:t>
            </a:r>
            <a:r>
              <a:rPr lang="en-GB" sz="3600" b="1" dirty="0" err="1">
                <a:solidFill>
                  <a:schemeClr val="tx1"/>
                </a:solidFill>
                <a:latin typeface="Sassoon Penpals" panose="02000400000000000000" pitchFamily="50" charset="0"/>
              </a:rPr>
              <a:t>famille</a:t>
            </a:r>
            <a:endParaRPr lang="en-GB" sz="3600" b="1" dirty="0">
              <a:solidFill>
                <a:schemeClr val="tx1"/>
              </a:solidFill>
              <a:latin typeface="Sassoon Penpals" panose="02000400000000000000" pitchFamily="50" charset="0"/>
            </a:endParaRPr>
          </a:p>
        </p:txBody>
      </p:sp>
      <p:sp>
        <p:nvSpPr>
          <p:cNvPr id="2" name="Oval 1"/>
          <p:cNvSpPr/>
          <p:nvPr/>
        </p:nvSpPr>
        <p:spPr>
          <a:xfrm>
            <a:off x="10375984"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French</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237250" y="5908432"/>
            <a:ext cx="4010205" cy="3395295"/>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0"/>
            <a:ext cx="4029899" cy="399133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marL="285750" indent="-2857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Tell somebody the members, names </a:t>
            </a:r>
            <a:r>
              <a:rPr lang="en-GB" sz="1400" dirty="0">
                <a:solidFill>
                  <a:schemeClr val="tx1"/>
                </a:solidFill>
                <a:latin typeface="Sassoon Penpals" panose="02000400000000000000" pitchFamily="50" charset="0"/>
              </a:rPr>
              <a:t>and various ages </a:t>
            </a:r>
            <a:r>
              <a:rPr lang="en-GB" sz="1400" dirty="0">
                <a:solidFill>
                  <a:srgbClr val="FF0000"/>
                </a:solidFill>
                <a:latin typeface="Sassoon Penpals" panose="02000400000000000000" pitchFamily="50" charset="0"/>
              </a:rPr>
              <a:t>of either their own or a fictional family in French. </a:t>
            </a:r>
          </a:p>
          <a:p>
            <a:pPr marL="285750" indent="-2857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Continue to count in French, with the option of reaching 100, </a:t>
            </a:r>
            <a:r>
              <a:rPr lang="en-GB" sz="1400" dirty="0">
                <a:solidFill>
                  <a:schemeClr val="tx1"/>
                </a:solidFill>
                <a:latin typeface="Sassoon Penpals" panose="02000400000000000000" pitchFamily="50" charset="0"/>
              </a:rPr>
              <a:t>enabling students to say the age of various family members. </a:t>
            </a:r>
          </a:p>
          <a:p>
            <a:pPr marL="285750" indent="-2857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Remember the nouns for family members in French from memory.</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Count up to 100 in French.</a:t>
            </a:r>
          </a:p>
          <a:p>
            <a:pPr marL="285750" indent="-2857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Understand possessive adjectives better in French (‘my’ form only) ‘mon’, ‘ma’ and ‘</a:t>
            </a:r>
            <a:r>
              <a:rPr lang="en-GB" sz="1400" dirty="0" err="1">
                <a:solidFill>
                  <a:srgbClr val="FF0000"/>
                </a:solidFill>
                <a:latin typeface="Sassoon Penpals" panose="02000400000000000000" pitchFamily="50" charset="0"/>
              </a:rPr>
              <a:t>mes</a:t>
            </a:r>
            <a:r>
              <a:rPr lang="en-GB" sz="1400" dirty="0">
                <a:solidFill>
                  <a:srgbClr val="FF0000"/>
                </a:solidFill>
                <a:latin typeface="Sassoon Penpals" panose="02000400000000000000" pitchFamily="50" charset="0"/>
              </a:rPr>
              <a:t>’.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Move from 1st person singular to 3rd person singular of the two high frequency verbs used in this unit: </a:t>
            </a:r>
            <a:r>
              <a:rPr lang="en-GB" sz="1400" dirty="0" err="1">
                <a:solidFill>
                  <a:schemeClr val="tx1"/>
                </a:solidFill>
                <a:latin typeface="Sassoon Penpals" panose="02000400000000000000" pitchFamily="50" charset="0"/>
              </a:rPr>
              <a:t>s’appeler</a:t>
            </a:r>
            <a:r>
              <a:rPr lang="en-GB" sz="1400" dirty="0">
                <a:solidFill>
                  <a:schemeClr val="tx1"/>
                </a:solidFill>
                <a:latin typeface="Sassoon Penpals" panose="02000400000000000000" pitchFamily="50" charset="0"/>
              </a:rPr>
              <a:t> (to be called) and </a:t>
            </a:r>
            <a:r>
              <a:rPr lang="en-GB" sz="1400" dirty="0" err="1">
                <a:solidFill>
                  <a:schemeClr val="tx1"/>
                </a:solidFill>
                <a:latin typeface="Sassoon Penpals" panose="02000400000000000000" pitchFamily="50" charset="0"/>
              </a:rPr>
              <a:t>avoir</a:t>
            </a:r>
            <a:r>
              <a:rPr lang="en-GB" sz="1400" dirty="0">
                <a:solidFill>
                  <a:schemeClr val="tx1"/>
                </a:solidFill>
                <a:latin typeface="Sassoon Penpals" panose="02000400000000000000" pitchFamily="50" charset="0"/>
              </a:rPr>
              <a:t> (to have). </a:t>
            </a: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1946519" y="166723"/>
            <a:ext cx="764301" cy="760554"/>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801"/>
            <a:ext cx="4029898" cy="297766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Skill to develop</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Learn to talk and write with more accuracy, fluency and confidence on the topic of family.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Increase knowledge of how French language works by understanding better the role of different words in a sentence.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Remember that nouns have gender and that this impacts the choice of articles and possessives adjectives.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Improve ability to choose words carefully, applying growing grammatical awareness and higher accuracy.</a:t>
            </a: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8" y="1066802"/>
            <a:ext cx="4123701" cy="515352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5 French End Points</a:t>
            </a:r>
          </a:p>
          <a:p>
            <a:pPr>
              <a:spcAft>
                <a:spcPts val="600"/>
              </a:spcAft>
            </a:pPr>
            <a:r>
              <a:rPr lang="en-GB" sz="1400" dirty="0">
                <a:solidFill>
                  <a:schemeClr val="tx1"/>
                </a:solidFill>
                <a:latin typeface="Sassoon Penpals" panose="02000400000000000000" pitchFamily="50" charset="0"/>
              </a:rPr>
              <a:t>Pupils making a good level of progress will be able to:</a:t>
            </a:r>
          </a:p>
          <a:p>
            <a:pPr marL="180975" indent="-180975">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Listen more attentively and for longer. Understand more of what we hear even when some of the language may be unfamiliar by using the decoding skills we have developed.</a:t>
            </a:r>
          </a:p>
          <a:p>
            <a:pPr marL="180975" indent="-180975">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Communicate on a wider range of topics and themes. Remember and recall a range of vocabulary with increased knowledge, confidence and spontaneity.</a:t>
            </a:r>
          </a:p>
          <a:p>
            <a:pPr marL="180975" indent="-180975">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Understand longer passages in the foreign language and start to decode meaning of unknown words using cognates and context. Increase our knowledge of phonemes and letter strings using knowledge learnt from 'Phonics Lessons 1 to 3.‘</a:t>
            </a:r>
          </a:p>
          <a:p>
            <a:pPr marL="180975" indent="-180975">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Write a paragraph using familiar language incorporating connectives/conjunctions, a negative response and adjectival agreement where required. </a:t>
            </a:r>
          </a:p>
          <a:p>
            <a:pPr marL="180975" indent="-180975">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Revision of gender and nouns. Understand better the rules of adjectival agreement and possessive adjectives. Start to explore full verb conjugation (E.g., 'I am called 'he/she is called...' and also be able to describe items in terms of flavour E.g., ‘Strawberry ice cream.’</a:t>
            </a:r>
          </a:p>
        </p:txBody>
      </p:sp>
      <p:sp>
        <p:nvSpPr>
          <p:cNvPr id="13" name="Rounded Rectangle 48">
            <a:extLst>
              <a:ext uri="{FF2B5EF4-FFF2-40B4-BE49-F238E27FC236}">
                <a16:creationId xmlns:a16="http://schemas.microsoft.com/office/drawing/2014/main" id="{FF81B732-7470-4036-A501-2E7E6AF60EAA}"/>
              </a:ext>
            </a:extLst>
          </p:cNvPr>
          <p:cNvSpPr/>
          <p:nvPr/>
        </p:nvSpPr>
        <p:spPr>
          <a:xfrm>
            <a:off x="8630819" y="7512393"/>
            <a:ext cx="4080000" cy="167554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Language Angels </a:t>
            </a:r>
          </a:p>
          <a:p>
            <a:pPr>
              <a:spcAft>
                <a:spcPts val="600"/>
              </a:spcAft>
            </a:pPr>
            <a:r>
              <a:rPr lang="en-GB" sz="1400" b="1" dirty="0">
                <a:solidFill>
                  <a:schemeClr val="tx1"/>
                </a:solidFill>
                <a:latin typeface="Sassoon Penpals" panose="02000400000000000000" pitchFamily="50" charset="0"/>
              </a:rPr>
              <a:t>Ma </a:t>
            </a:r>
            <a:r>
              <a:rPr lang="en-GB" sz="1400" b="1" dirty="0" err="1">
                <a:solidFill>
                  <a:schemeClr val="tx1"/>
                </a:solidFill>
                <a:latin typeface="Sassoon Penpals" panose="02000400000000000000" pitchFamily="50" charset="0"/>
              </a:rPr>
              <a:t>famille</a:t>
            </a:r>
            <a:endParaRPr lang="en-GB" sz="1400" dirty="0">
              <a:solidFill>
                <a:schemeClr val="tx1"/>
              </a:solidFill>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p:txBody>
      </p:sp>
      <p:grpSp>
        <p:nvGrpSpPr>
          <p:cNvPr id="9" name="Group 8">
            <a:extLst>
              <a:ext uri="{FF2B5EF4-FFF2-40B4-BE49-F238E27FC236}">
                <a16:creationId xmlns:a16="http://schemas.microsoft.com/office/drawing/2014/main" id="{0A525A7F-658C-419F-B8D1-E68F5E78C8E6}"/>
              </a:ext>
            </a:extLst>
          </p:cNvPr>
          <p:cNvGrpSpPr/>
          <p:nvPr/>
        </p:nvGrpSpPr>
        <p:grpSpPr>
          <a:xfrm>
            <a:off x="11144619" y="148123"/>
            <a:ext cx="759034" cy="760555"/>
            <a:chOff x="11214957" y="148123"/>
            <a:chExt cx="759034" cy="760555"/>
          </a:xfrm>
        </p:grpSpPr>
        <p:sp>
          <p:nvSpPr>
            <p:cNvPr id="6" name="Oval 5">
              <a:extLst>
                <a:ext uri="{FF2B5EF4-FFF2-40B4-BE49-F238E27FC236}">
                  <a16:creationId xmlns:a16="http://schemas.microsoft.com/office/drawing/2014/main" id="{E059F377-7612-4114-864D-7E320C4A47F3}"/>
                </a:ext>
              </a:extLst>
            </p:cNvPr>
            <p:cNvSpPr/>
            <p:nvPr/>
          </p:nvSpPr>
          <p:spPr>
            <a:xfrm>
              <a:off x="11248259" y="185775"/>
              <a:ext cx="687600" cy="6876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4">
              <a:extLst>
                <a:ext uri="{FF2B5EF4-FFF2-40B4-BE49-F238E27FC236}">
                  <a16:creationId xmlns:a16="http://schemas.microsoft.com/office/drawing/2014/main" id="{274DBB40-756A-45AA-B23A-60D29050A50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214957" y="148123"/>
              <a:ext cx="759034" cy="760555"/>
            </a:xfrm>
            <a:prstGeom prst="rect">
              <a:avLst/>
            </a:prstGeom>
          </p:spPr>
        </p:pic>
      </p:grpSp>
      <p:sp>
        <p:nvSpPr>
          <p:cNvPr id="20" name="Rounded Rectangle 48">
            <a:extLst>
              <a:ext uri="{FF2B5EF4-FFF2-40B4-BE49-F238E27FC236}">
                <a16:creationId xmlns:a16="http://schemas.microsoft.com/office/drawing/2014/main" id="{D16A0449-16CC-4E01-BAAE-197F63EA26B3}"/>
              </a:ext>
            </a:extLst>
          </p:cNvPr>
          <p:cNvSpPr/>
          <p:nvPr/>
        </p:nvSpPr>
        <p:spPr>
          <a:xfrm>
            <a:off x="4395699" y="4290195"/>
            <a:ext cx="4029898" cy="501353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Phonics and pronunciation</a:t>
            </a:r>
          </a:p>
          <a:p>
            <a:pPr>
              <a:spcAft>
                <a:spcPts val="600"/>
              </a:spcAft>
            </a:pPr>
            <a:r>
              <a:rPr lang="en-GB" sz="1400" dirty="0">
                <a:solidFill>
                  <a:schemeClr val="tx1"/>
                </a:solidFill>
                <a:latin typeface="Sassoon Penpals" panose="02000400000000000000" pitchFamily="50" charset="0"/>
              </a:rPr>
              <a:t>Phonics focus: I IN IQUE ILLE</a:t>
            </a:r>
          </a:p>
          <a:p>
            <a:pPr marL="285750" indent="-285750">
              <a:spcAft>
                <a:spcPts val="600"/>
              </a:spcAft>
              <a:buFont typeface="Arial" panose="020B0604020202020204" pitchFamily="34" charset="0"/>
              <a:buChar char="•"/>
              <a:tabLst>
                <a:tab pos="265113" algn="l"/>
              </a:tabLst>
            </a:pPr>
            <a:r>
              <a:rPr lang="en-GB" sz="1400" dirty="0">
                <a:solidFill>
                  <a:schemeClr val="tx1"/>
                </a:solidFill>
                <a:latin typeface="Sassoon Penpals" panose="02000400000000000000" pitchFamily="50" charset="0"/>
              </a:rPr>
              <a:t>IN sound in cinq &amp; </a:t>
            </a:r>
            <a:r>
              <a:rPr lang="en-GB" sz="1400" dirty="0" err="1">
                <a:solidFill>
                  <a:schemeClr val="tx1"/>
                </a:solidFill>
                <a:latin typeface="Sassoon Penpals" panose="02000400000000000000" pitchFamily="50" charset="0"/>
              </a:rPr>
              <a:t>cinquante</a:t>
            </a:r>
            <a:endParaRPr lang="en-GB" sz="1400" dirty="0">
              <a:solidFill>
                <a:schemeClr val="tx1"/>
              </a:solidFill>
              <a:latin typeface="Sassoon Penpals" panose="02000400000000000000" pitchFamily="50" charset="0"/>
            </a:endParaRPr>
          </a:p>
          <a:p>
            <a:pPr marL="285750" indent="-285750">
              <a:spcAft>
                <a:spcPts val="600"/>
              </a:spcAft>
              <a:buFont typeface="Arial" panose="020B0604020202020204" pitchFamily="34" charset="0"/>
              <a:buChar char="•"/>
              <a:tabLst>
                <a:tab pos="265113" algn="l"/>
              </a:tabLst>
            </a:pPr>
            <a:r>
              <a:rPr lang="en-GB" sz="1400" dirty="0">
                <a:solidFill>
                  <a:schemeClr val="tx1"/>
                </a:solidFill>
                <a:latin typeface="Sassoon Penpals" panose="02000400000000000000" pitchFamily="50" charset="0"/>
              </a:rPr>
              <a:t>I sound in </a:t>
            </a:r>
            <a:r>
              <a:rPr lang="en-GB" sz="1400" dirty="0" err="1">
                <a:solidFill>
                  <a:schemeClr val="tx1"/>
                </a:solidFill>
                <a:latin typeface="Sassoon Penpals" panose="02000400000000000000" pitchFamily="50" charset="0"/>
              </a:rPr>
              <a:t>famille</a:t>
            </a:r>
            <a:r>
              <a:rPr lang="en-GB" sz="1400" dirty="0">
                <a:solidFill>
                  <a:schemeClr val="tx1"/>
                </a:solidFill>
                <a:latin typeface="Sassoon Penpals" panose="02000400000000000000" pitchFamily="50" charset="0"/>
              </a:rPr>
              <a:t>, Lisa, Jacqueline, petite &amp; </a:t>
            </a:r>
            <a:r>
              <a:rPr lang="en-GB" sz="1400" dirty="0" err="1">
                <a:solidFill>
                  <a:schemeClr val="tx1"/>
                </a:solidFill>
                <a:latin typeface="Sassoon Penpals" panose="02000400000000000000" pitchFamily="50" charset="0"/>
              </a:rPr>
              <a:t>fille</a:t>
            </a:r>
            <a:endParaRPr lang="en-GB" sz="1400" dirty="0">
              <a:solidFill>
                <a:schemeClr val="tx1"/>
              </a:solidFill>
              <a:latin typeface="Sassoon Penpals" panose="02000400000000000000" pitchFamily="50" charset="0"/>
            </a:endParaRPr>
          </a:p>
          <a:p>
            <a:pPr marL="285750" indent="-285750">
              <a:spcAft>
                <a:spcPts val="600"/>
              </a:spcAft>
              <a:buFont typeface="Arial" panose="020B0604020202020204" pitchFamily="34" charset="0"/>
              <a:buChar char="•"/>
              <a:tabLst>
                <a:tab pos="265113" algn="l"/>
              </a:tabLst>
            </a:pPr>
            <a:r>
              <a:rPr lang="en-GB" sz="1400" dirty="0">
                <a:solidFill>
                  <a:schemeClr val="tx1"/>
                </a:solidFill>
                <a:latin typeface="Sassoon Penpals" panose="02000400000000000000" pitchFamily="50" charset="0"/>
              </a:rPr>
              <a:t>ILLE sound in </a:t>
            </a:r>
            <a:r>
              <a:rPr lang="en-GB" sz="1400" dirty="0" err="1">
                <a:solidFill>
                  <a:schemeClr val="tx1"/>
                </a:solidFill>
                <a:latin typeface="Sassoon Penpals" panose="02000400000000000000" pitchFamily="50" charset="0"/>
              </a:rPr>
              <a:t>famille</a:t>
            </a:r>
            <a:r>
              <a:rPr lang="en-GB" sz="1400" dirty="0">
                <a:solidFill>
                  <a:schemeClr val="tx1"/>
                </a:solidFill>
                <a:latin typeface="Sassoon Penpals" panose="02000400000000000000" pitchFamily="50" charset="0"/>
              </a:rPr>
              <a:t> &amp; </a:t>
            </a:r>
            <a:r>
              <a:rPr lang="en-GB" sz="1400" dirty="0" err="1">
                <a:solidFill>
                  <a:schemeClr val="tx1"/>
                </a:solidFill>
                <a:latin typeface="Sassoon Penpals" panose="02000400000000000000" pitchFamily="50" charset="0"/>
              </a:rPr>
              <a:t>fille</a:t>
            </a:r>
            <a:endParaRPr lang="en-GB" sz="1400" dirty="0">
              <a:solidFill>
                <a:schemeClr val="tx1"/>
              </a:solidFill>
              <a:latin typeface="Sassoon Penpals" panose="02000400000000000000" pitchFamily="50" charset="0"/>
            </a:endParaRPr>
          </a:p>
          <a:p>
            <a:pPr marL="285750" indent="-285750">
              <a:spcAft>
                <a:spcPts val="600"/>
              </a:spcAft>
              <a:buFont typeface="Arial" panose="020B0604020202020204" pitchFamily="34" charset="0"/>
              <a:buChar char="•"/>
              <a:tabLst>
                <a:tab pos="265113" algn="l"/>
              </a:tabLst>
            </a:pPr>
            <a:r>
              <a:rPr lang="en-GB" sz="1400" dirty="0">
                <a:solidFill>
                  <a:schemeClr val="tx1"/>
                </a:solidFill>
                <a:latin typeface="Sassoon Penpals" panose="02000400000000000000" pitchFamily="50" charset="0"/>
              </a:rPr>
              <a:t>IQUE sound in unique</a:t>
            </a:r>
          </a:p>
          <a:p>
            <a:pPr marL="285750" indent="-285750">
              <a:spcAft>
                <a:spcPts val="600"/>
              </a:spcAft>
              <a:buFont typeface="Arial" panose="020B0604020202020204" pitchFamily="34" charset="0"/>
              <a:buChar char="•"/>
              <a:tabLst>
                <a:tab pos="265113" algn="l"/>
              </a:tabLst>
            </a:pPr>
            <a:r>
              <a:rPr lang="en-GB" sz="1400" dirty="0">
                <a:solidFill>
                  <a:schemeClr val="tx1"/>
                </a:solidFill>
                <a:latin typeface="Sassoon Penpals" panose="02000400000000000000" pitchFamily="50" charset="0"/>
              </a:rPr>
              <a:t>Silent letters. The final consonant (‘s’) is not pronounced in </a:t>
            </a:r>
            <a:r>
              <a:rPr lang="en-GB" sz="1400" dirty="0" err="1">
                <a:solidFill>
                  <a:schemeClr val="tx1"/>
                </a:solidFill>
                <a:latin typeface="Sassoon Penpals" panose="02000400000000000000" pitchFamily="50" charset="0"/>
              </a:rPr>
              <a:t>appelles</a:t>
            </a:r>
            <a:r>
              <a:rPr lang="en-GB" sz="1400" dirty="0">
                <a:solidFill>
                  <a:schemeClr val="tx1"/>
                </a:solidFill>
                <a:latin typeface="Sassoon Penpals" panose="02000400000000000000" pitchFamily="50" charset="0"/>
              </a:rPr>
              <a:t>, </a:t>
            </a:r>
            <a:r>
              <a:rPr lang="en-GB" sz="1400" dirty="0" err="1">
                <a:solidFill>
                  <a:schemeClr val="tx1"/>
                </a:solidFill>
                <a:latin typeface="Sassoon Penpals" panose="02000400000000000000" pitchFamily="50" charset="0"/>
              </a:rPr>
              <a:t>ans</a:t>
            </a:r>
            <a:r>
              <a:rPr lang="en-GB" sz="1400" dirty="0">
                <a:solidFill>
                  <a:schemeClr val="tx1"/>
                </a:solidFill>
                <a:latin typeface="Sassoon Penpals" panose="02000400000000000000" pitchFamily="50" charset="0"/>
              </a:rPr>
              <a:t>, </a:t>
            </a:r>
            <a:r>
              <a:rPr lang="en-GB" sz="1400" dirty="0" err="1">
                <a:solidFill>
                  <a:schemeClr val="tx1"/>
                </a:solidFill>
                <a:latin typeface="Sassoon Penpals" panose="02000400000000000000" pitchFamily="50" charset="0"/>
              </a:rPr>
              <a:t>soeurs</a:t>
            </a:r>
            <a:r>
              <a:rPr lang="en-GB" sz="1400" dirty="0">
                <a:solidFill>
                  <a:schemeClr val="tx1"/>
                </a:solidFill>
                <a:latin typeface="Sassoon Penpals" panose="02000400000000000000" pitchFamily="50" charset="0"/>
              </a:rPr>
              <a:t>, </a:t>
            </a:r>
            <a:r>
              <a:rPr lang="en-GB" sz="1400" dirty="0" err="1">
                <a:solidFill>
                  <a:schemeClr val="tx1"/>
                </a:solidFill>
                <a:latin typeface="Sassoon Penpals" panose="02000400000000000000" pitchFamily="50" charset="0"/>
              </a:rPr>
              <a:t>mes</a:t>
            </a:r>
            <a:r>
              <a:rPr lang="en-GB" sz="1400" dirty="0">
                <a:solidFill>
                  <a:schemeClr val="tx1"/>
                </a:solidFill>
                <a:latin typeface="Sassoon Penpals" panose="02000400000000000000" pitchFamily="50" charset="0"/>
              </a:rPr>
              <a:t> grands-parents, les or parents. </a:t>
            </a:r>
          </a:p>
          <a:p>
            <a:pPr marL="285750" indent="-285750">
              <a:spcAft>
                <a:spcPts val="600"/>
              </a:spcAft>
              <a:buFont typeface="Arial" panose="020B0604020202020204" pitchFamily="34" charset="0"/>
              <a:buChar char="•"/>
              <a:tabLst>
                <a:tab pos="265113" algn="l"/>
              </a:tabLst>
            </a:pPr>
            <a:r>
              <a:rPr lang="en-GB" sz="1400" dirty="0">
                <a:solidFill>
                  <a:schemeClr val="tx1"/>
                </a:solidFill>
                <a:latin typeface="Sassoon Penpals" panose="02000400000000000000" pitchFamily="50" charset="0"/>
              </a:rPr>
              <a:t>Elision in je </a:t>
            </a:r>
            <a:r>
              <a:rPr lang="en-GB" sz="1400" dirty="0" err="1">
                <a:solidFill>
                  <a:schemeClr val="tx1"/>
                </a:solidFill>
                <a:latin typeface="Sassoon Penpals" panose="02000400000000000000" pitchFamily="50" charset="0"/>
              </a:rPr>
              <a:t>m’appelle</a:t>
            </a:r>
            <a:r>
              <a:rPr lang="en-GB" sz="1400" dirty="0">
                <a:solidFill>
                  <a:schemeClr val="tx1"/>
                </a:solidFill>
                <a:latin typeface="Sassoon Penpals" panose="02000400000000000000" pitchFamily="50" charset="0"/>
              </a:rPr>
              <a:t>/</a:t>
            </a:r>
            <a:r>
              <a:rPr lang="en-GB" sz="1400" dirty="0" err="1">
                <a:solidFill>
                  <a:schemeClr val="tx1"/>
                </a:solidFill>
                <a:latin typeface="Sassoon Penpals" panose="02000400000000000000" pitchFamily="50" charset="0"/>
              </a:rPr>
              <a:t>il</a:t>
            </a:r>
            <a:r>
              <a:rPr lang="en-GB" sz="1400" dirty="0">
                <a:solidFill>
                  <a:schemeClr val="tx1"/>
                </a:solidFill>
                <a:latin typeface="Sassoon Penpals" panose="02000400000000000000" pitchFamily="50" charset="0"/>
              </a:rPr>
              <a:t> </a:t>
            </a:r>
            <a:r>
              <a:rPr lang="en-GB" sz="1400" dirty="0" err="1">
                <a:solidFill>
                  <a:schemeClr val="tx1"/>
                </a:solidFill>
                <a:latin typeface="Sassoon Penpals" panose="02000400000000000000" pitchFamily="50" charset="0"/>
              </a:rPr>
              <a:t>s’appelle</a:t>
            </a:r>
            <a:r>
              <a:rPr lang="en-GB" sz="1400" dirty="0">
                <a:solidFill>
                  <a:schemeClr val="tx1"/>
                </a:solidFill>
                <a:latin typeface="Sassoon Penpals" panose="02000400000000000000" pitchFamily="50" charset="0"/>
              </a:rPr>
              <a:t>/</a:t>
            </a:r>
            <a:r>
              <a:rPr lang="en-GB" sz="1400" dirty="0" err="1">
                <a:solidFill>
                  <a:schemeClr val="tx1"/>
                </a:solidFill>
                <a:latin typeface="Sassoon Penpals" panose="02000400000000000000" pitchFamily="50" charset="0"/>
              </a:rPr>
              <a:t>elle</a:t>
            </a:r>
            <a:r>
              <a:rPr lang="en-GB" sz="1400" dirty="0">
                <a:solidFill>
                  <a:schemeClr val="tx1"/>
                </a:solidFill>
                <a:latin typeface="Sassoon Penpals" panose="02000400000000000000" pitchFamily="50" charset="0"/>
              </a:rPr>
              <a:t> </a:t>
            </a:r>
            <a:r>
              <a:rPr lang="en-GB" sz="1400" dirty="0" err="1">
                <a:solidFill>
                  <a:schemeClr val="tx1"/>
                </a:solidFill>
                <a:latin typeface="Sassoon Penpals" panose="02000400000000000000" pitchFamily="50" charset="0"/>
              </a:rPr>
              <a:t>s’appelle</a:t>
            </a:r>
            <a:r>
              <a:rPr lang="en-GB" sz="1400" dirty="0">
                <a:solidFill>
                  <a:schemeClr val="tx1"/>
                </a:solidFill>
                <a:latin typeface="Sassoon Penpals" panose="02000400000000000000" pitchFamily="50" charset="0"/>
              </a:rPr>
              <a:t>/</a:t>
            </a:r>
            <a:r>
              <a:rPr lang="en-GB" sz="1400" dirty="0" err="1">
                <a:solidFill>
                  <a:schemeClr val="tx1"/>
                </a:solidFill>
                <a:latin typeface="Sassoon Penpals" panose="02000400000000000000" pitchFamily="50" charset="0"/>
              </a:rPr>
              <a:t>j’ai</a:t>
            </a:r>
            <a:r>
              <a:rPr lang="en-GB" sz="1400" dirty="0">
                <a:solidFill>
                  <a:schemeClr val="tx1"/>
                </a:solidFill>
                <a:latin typeface="Sassoon Penpals" panose="02000400000000000000" pitchFamily="50" charset="0"/>
              </a:rPr>
              <a:t>. This is generally in order to facilitate pronunciation in French. Dropping of the last letter of a word (as in the ‘e’ in me or se) replacing it with an apostrophe so attaching it to the word that follows that starts with a vowel or mute h</a:t>
            </a:r>
          </a:p>
        </p:txBody>
      </p:sp>
    </p:spTree>
    <p:extLst>
      <p:ext uri="{BB962C8B-B14F-4D97-AF65-F5344CB8AC3E}">
        <p14:creationId xmlns:p14="http://schemas.microsoft.com/office/powerpoint/2010/main" val="807795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9446012"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5 – In the classroom / </a:t>
            </a:r>
            <a:r>
              <a:rPr lang="en-GB" sz="3600" b="1" dirty="0" err="1">
                <a:solidFill>
                  <a:schemeClr val="tx1"/>
                </a:solidFill>
                <a:latin typeface="Sassoon Penpals" panose="02000400000000000000" pitchFamily="50" charset="0"/>
              </a:rPr>
              <a:t>En</a:t>
            </a:r>
            <a:r>
              <a:rPr lang="en-GB" sz="3600" b="1" dirty="0">
                <a:solidFill>
                  <a:schemeClr val="tx1"/>
                </a:solidFill>
                <a:latin typeface="Sassoon Penpals" panose="02000400000000000000" pitchFamily="50" charset="0"/>
              </a:rPr>
              <a:t> </a:t>
            </a:r>
            <a:r>
              <a:rPr lang="en-GB" sz="3600" b="1" dirty="0" err="1">
                <a:solidFill>
                  <a:schemeClr val="tx1"/>
                </a:solidFill>
                <a:latin typeface="Sassoon Penpals" panose="02000400000000000000" pitchFamily="50" charset="0"/>
              </a:rPr>
              <a:t>classe</a:t>
            </a:r>
            <a:endParaRPr lang="en-GB" sz="3600" b="1" dirty="0">
              <a:solidFill>
                <a:schemeClr val="tx1"/>
              </a:solidFill>
              <a:latin typeface="Sassoon Penpals" panose="02000400000000000000" pitchFamily="50" charset="0"/>
            </a:endParaRPr>
          </a:p>
        </p:txBody>
      </p:sp>
      <p:sp>
        <p:nvSpPr>
          <p:cNvPr id="2" name="Oval 1"/>
          <p:cNvSpPr/>
          <p:nvPr/>
        </p:nvSpPr>
        <p:spPr>
          <a:xfrm>
            <a:off x="10375984"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French</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237250" y="5908432"/>
            <a:ext cx="4010205" cy="3395295"/>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0"/>
            <a:ext cx="4029899" cy="447975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Remember and recall 12 classroom objects with their indefinite article/determiner.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Replace an indefinite article/determiner with a possessive adjective.  </a:t>
            </a:r>
          </a:p>
          <a:p>
            <a:pPr marL="285750" indent="-2857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Say and write what they have and do not have in their pencil case.</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Learn how to use the negative in French when encountering new verbs.</a:t>
            </a:r>
          </a:p>
          <a:p>
            <a:pPr marL="285750" indent="-2857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Respond to simple classroom commands.</a:t>
            </a:r>
          </a:p>
          <a:p>
            <a:pPr marL="285750" indent="-2857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Recall from memory a selection of classroom objects.</a:t>
            </a: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1946519" y="166723"/>
            <a:ext cx="764301" cy="760554"/>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801"/>
            <a:ext cx="4029898" cy="291565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Skill to develop</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Work on memory, recall and retention skills using images as well as written word.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Improve spellings in French by completing a variety of written based activities.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Improve oral work by learning to ask questions in French as well as answering; progressing further by including a negative reply.</a:t>
            </a: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8" y="1066803"/>
            <a:ext cx="4123701" cy="5117430"/>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5 French End Points</a:t>
            </a:r>
          </a:p>
          <a:p>
            <a:pPr>
              <a:spcAft>
                <a:spcPts val="600"/>
              </a:spcAft>
            </a:pPr>
            <a:r>
              <a:rPr lang="en-GB" sz="1400" dirty="0">
                <a:solidFill>
                  <a:schemeClr val="tx1"/>
                </a:solidFill>
                <a:latin typeface="Sassoon Penpals" panose="02000400000000000000" pitchFamily="50" charset="0"/>
              </a:rPr>
              <a:t>Pupils making a good level of progress will be able to:</a:t>
            </a:r>
          </a:p>
          <a:p>
            <a:pPr marL="168275" indent="-168275">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Listen more attentively and for longer. Understand more of what we hear even when some of the language may be unfamiliar by using the decoding skills we have developed.</a:t>
            </a:r>
          </a:p>
          <a:p>
            <a:pPr marL="168275" indent="-168275">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Communicate on a wider range of topics and themes. Remember and recall a range of vocabulary with increased knowledge, confidence and spontaneity.</a:t>
            </a:r>
          </a:p>
          <a:p>
            <a:pPr marL="168275" indent="-168275">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Understand longer passages in the foreign language and start to decode meaning of unknown words using cognates and context. Increase our knowledge of phonemes and letter strings using knowledge learnt from 'Phonics Lessons 1 to 3.‘</a:t>
            </a:r>
          </a:p>
          <a:p>
            <a:pPr marL="168275" indent="-168275">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Write a paragraph using familiar language incorporating connectives/conjunctions, a negative response and adjectival agreement where required. </a:t>
            </a:r>
          </a:p>
          <a:p>
            <a:pPr marL="168275" indent="-168275">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Revision of gender and nouns. Understand better the rules of adjectival agreement and possessive adjectives. Start to explore full verb conjugation (E.g., 'I am called 'he/she is called...' and also be able to describe items in terms of flavour E.g., ‘Strawberry ice cream.’</a:t>
            </a:r>
          </a:p>
        </p:txBody>
      </p:sp>
      <p:sp>
        <p:nvSpPr>
          <p:cNvPr id="13" name="Rounded Rectangle 48">
            <a:extLst>
              <a:ext uri="{FF2B5EF4-FFF2-40B4-BE49-F238E27FC236}">
                <a16:creationId xmlns:a16="http://schemas.microsoft.com/office/drawing/2014/main" id="{FF81B732-7470-4036-A501-2E7E6AF60EAA}"/>
              </a:ext>
            </a:extLst>
          </p:cNvPr>
          <p:cNvSpPr/>
          <p:nvPr/>
        </p:nvSpPr>
        <p:spPr>
          <a:xfrm>
            <a:off x="8630819" y="7552132"/>
            <a:ext cx="4080000" cy="167554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Language Angels </a:t>
            </a:r>
          </a:p>
          <a:p>
            <a:pPr>
              <a:spcAft>
                <a:spcPts val="600"/>
              </a:spcAft>
            </a:pPr>
            <a:r>
              <a:rPr lang="en-GB" sz="1400" b="1" dirty="0" err="1">
                <a:solidFill>
                  <a:schemeClr val="tx1"/>
                </a:solidFill>
                <a:latin typeface="Sassoon Penpals" panose="02000400000000000000" pitchFamily="50" charset="0"/>
              </a:rPr>
              <a:t>En</a:t>
            </a:r>
            <a:r>
              <a:rPr lang="en-GB" sz="1400" b="1" dirty="0">
                <a:solidFill>
                  <a:schemeClr val="tx1"/>
                </a:solidFill>
                <a:latin typeface="Sassoon Penpals" panose="02000400000000000000" pitchFamily="50" charset="0"/>
              </a:rPr>
              <a:t> </a:t>
            </a:r>
            <a:r>
              <a:rPr lang="en-GB" sz="1400" b="1" dirty="0" err="1">
                <a:solidFill>
                  <a:schemeClr val="tx1"/>
                </a:solidFill>
                <a:latin typeface="Sassoon Penpals" panose="02000400000000000000" pitchFamily="50" charset="0"/>
              </a:rPr>
              <a:t>classe</a:t>
            </a:r>
            <a:endParaRPr lang="en-GB" sz="1400" dirty="0">
              <a:solidFill>
                <a:schemeClr val="tx1"/>
              </a:solidFill>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p:txBody>
      </p:sp>
      <p:grpSp>
        <p:nvGrpSpPr>
          <p:cNvPr id="9" name="Group 8">
            <a:extLst>
              <a:ext uri="{FF2B5EF4-FFF2-40B4-BE49-F238E27FC236}">
                <a16:creationId xmlns:a16="http://schemas.microsoft.com/office/drawing/2014/main" id="{0A525A7F-658C-419F-B8D1-E68F5E78C8E6}"/>
              </a:ext>
            </a:extLst>
          </p:cNvPr>
          <p:cNvGrpSpPr/>
          <p:nvPr/>
        </p:nvGrpSpPr>
        <p:grpSpPr>
          <a:xfrm>
            <a:off x="11144619" y="148123"/>
            <a:ext cx="759034" cy="760555"/>
            <a:chOff x="11214957" y="148123"/>
            <a:chExt cx="759034" cy="760555"/>
          </a:xfrm>
        </p:grpSpPr>
        <p:sp>
          <p:nvSpPr>
            <p:cNvPr id="6" name="Oval 5">
              <a:extLst>
                <a:ext uri="{FF2B5EF4-FFF2-40B4-BE49-F238E27FC236}">
                  <a16:creationId xmlns:a16="http://schemas.microsoft.com/office/drawing/2014/main" id="{E059F377-7612-4114-864D-7E320C4A47F3}"/>
                </a:ext>
              </a:extLst>
            </p:cNvPr>
            <p:cNvSpPr/>
            <p:nvPr/>
          </p:nvSpPr>
          <p:spPr>
            <a:xfrm>
              <a:off x="11248259" y="185775"/>
              <a:ext cx="687600" cy="6876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4">
              <a:extLst>
                <a:ext uri="{FF2B5EF4-FFF2-40B4-BE49-F238E27FC236}">
                  <a16:creationId xmlns:a16="http://schemas.microsoft.com/office/drawing/2014/main" id="{274DBB40-756A-45AA-B23A-60D29050A50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214957" y="148123"/>
              <a:ext cx="759034" cy="760555"/>
            </a:xfrm>
            <a:prstGeom prst="rect">
              <a:avLst/>
            </a:prstGeom>
          </p:spPr>
        </p:pic>
      </p:grpSp>
      <p:sp>
        <p:nvSpPr>
          <p:cNvPr id="20" name="Rounded Rectangle 48">
            <a:extLst>
              <a:ext uri="{FF2B5EF4-FFF2-40B4-BE49-F238E27FC236}">
                <a16:creationId xmlns:a16="http://schemas.microsoft.com/office/drawing/2014/main" id="{D16A0449-16CC-4E01-BAAE-197F63EA26B3}"/>
              </a:ext>
            </a:extLst>
          </p:cNvPr>
          <p:cNvSpPr/>
          <p:nvPr/>
        </p:nvSpPr>
        <p:spPr>
          <a:xfrm>
            <a:off x="4395699" y="4290195"/>
            <a:ext cx="4029898" cy="501353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Phonics and pronunciation</a:t>
            </a:r>
          </a:p>
          <a:p>
            <a:pPr>
              <a:spcAft>
                <a:spcPts val="600"/>
              </a:spcAft>
            </a:pPr>
            <a:r>
              <a:rPr lang="en-GB" sz="1400" dirty="0">
                <a:solidFill>
                  <a:schemeClr val="tx1"/>
                </a:solidFill>
                <a:latin typeface="Sassoon Penpals" panose="02000400000000000000" pitchFamily="50" charset="0"/>
              </a:rPr>
              <a:t>Phonics focus:  I IN IQUE ILLE</a:t>
            </a:r>
          </a:p>
          <a:p>
            <a:pPr marL="285750" indent="-285750">
              <a:spcAft>
                <a:spcPts val="600"/>
              </a:spcAft>
              <a:buFont typeface="Arial" panose="020B0604020202020204" pitchFamily="34" charset="0"/>
              <a:buChar char="•"/>
              <a:tabLst>
                <a:tab pos="265113" algn="l"/>
              </a:tabLst>
            </a:pPr>
            <a:r>
              <a:rPr lang="en-GB" sz="1400" dirty="0">
                <a:solidFill>
                  <a:schemeClr val="tx1"/>
                </a:solidFill>
                <a:latin typeface="Sassoon Penpals" panose="02000400000000000000" pitchFamily="50" charset="0"/>
              </a:rPr>
              <a:t>I sound in </a:t>
            </a:r>
            <a:r>
              <a:rPr lang="en-GB" sz="1400" dirty="0" err="1">
                <a:solidFill>
                  <a:schemeClr val="tx1"/>
                </a:solidFill>
                <a:latin typeface="Sassoon Penpals" panose="02000400000000000000" pitchFamily="50" charset="0"/>
              </a:rPr>
              <a:t>lisez</a:t>
            </a:r>
            <a:r>
              <a:rPr lang="en-GB" sz="1400" dirty="0">
                <a:solidFill>
                  <a:schemeClr val="tx1"/>
                </a:solidFill>
                <a:latin typeface="Sassoon Penpals" panose="02000400000000000000" pitchFamily="50" charset="0"/>
              </a:rPr>
              <a:t>, silence, </a:t>
            </a:r>
            <a:r>
              <a:rPr lang="en-GB" sz="1400" dirty="0" err="1">
                <a:solidFill>
                  <a:schemeClr val="tx1"/>
                </a:solidFill>
                <a:latin typeface="Sassoon Penpals" panose="02000400000000000000" pitchFamily="50" charset="0"/>
              </a:rPr>
              <a:t>calculatrice</a:t>
            </a:r>
            <a:r>
              <a:rPr lang="en-GB" sz="1400" dirty="0">
                <a:solidFill>
                  <a:schemeClr val="tx1"/>
                </a:solidFill>
                <a:latin typeface="Sassoon Penpals" panose="02000400000000000000" pitchFamily="50" charset="0"/>
              </a:rPr>
              <a:t>, livre &amp; </a:t>
            </a:r>
            <a:r>
              <a:rPr lang="en-GB" sz="1400" dirty="0" err="1">
                <a:solidFill>
                  <a:schemeClr val="tx1"/>
                </a:solidFill>
                <a:latin typeface="Sassoon Penpals" panose="02000400000000000000" pitchFamily="50" charset="0"/>
              </a:rPr>
              <a:t>ciseaux</a:t>
            </a:r>
            <a:r>
              <a:rPr lang="en-GB" sz="1400" dirty="0">
                <a:solidFill>
                  <a:schemeClr val="tx1"/>
                </a:solidFill>
                <a:latin typeface="Sassoon Penpals" panose="02000400000000000000" pitchFamily="50" charset="0"/>
              </a:rPr>
              <a:t>.</a:t>
            </a:r>
          </a:p>
          <a:p>
            <a:pPr marL="285750" indent="-285750">
              <a:spcAft>
                <a:spcPts val="600"/>
              </a:spcAft>
              <a:buFont typeface="Arial" panose="020B0604020202020204" pitchFamily="34" charset="0"/>
              <a:buChar char="•"/>
              <a:tabLst>
                <a:tab pos="265113" algn="l"/>
              </a:tabLst>
            </a:pPr>
            <a:r>
              <a:rPr lang="en-GB" sz="1400" dirty="0" err="1">
                <a:solidFill>
                  <a:schemeClr val="tx1"/>
                </a:solidFill>
                <a:latin typeface="Sassoon Penpals" panose="02000400000000000000" pitchFamily="50" charset="0"/>
              </a:rPr>
              <a:t>Ille</a:t>
            </a:r>
            <a:r>
              <a:rPr lang="en-GB" sz="1400" dirty="0">
                <a:solidFill>
                  <a:schemeClr val="tx1"/>
                </a:solidFill>
                <a:latin typeface="Sassoon Penpals" panose="02000400000000000000" pitchFamily="50" charset="0"/>
              </a:rPr>
              <a:t> sound in </a:t>
            </a:r>
            <a:r>
              <a:rPr lang="en-GB" sz="1400" dirty="0" err="1">
                <a:solidFill>
                  <a:schemeClr val="tx1"/>
                </a:solidFill>
                <a:latin typeface="Sassoon Penpals" panose="02000400000000000000" pitchFamily="50" charset="0"/>
              </a:rPr>
              <a:t>taille</a:t>
            </a:r>
            <a:r>
              <a:rPr lang="en-GB" sz="1400" dirty="0">
                <a:solidFill>
                  <a:schemeClr val="tx1"/>
                </a:solidFill>
                <a:latin typeface="Sassoon Penpals" panose="02000400000000000000" pitchFamily="50" charset="0"/>
              </a:rPr>
              <a:t>.</a:t>
            </a:r>
          </a:p>
          <a:p>
            <a:pPr marL="285750" indent="-285750">
              <a:spcAft>
                <a:spcPts val="600"/>
              </a:spcAft>
              <a:buFont typeface="Arial" panose="020B0604020202020204" pitchFamily="34" charset="0"/>
              <a:buChar char="•"/>
              <a:tabLst>
                <a:tab pos="265113" algn="l"/>
              </a:tabLst>
            </a:pPr>
            <a:r>
              <a:rPr lang="en-GB" sz="1400" dirty="0">
                <a:solidFill>
                  <a:schemeClr val="tx1"/>
                </a:solidFill>
                <a:latin typeface="Sassoon Penpals" panose="02000400000000000000" pitchFamily="50" charset="0"/>
              </a:rPr>
              <a:t>Silent letters. Hearing and seeing that the ‘x’ and ‘z’ are silent letters and not pronounced in </a:t>
            </a:r>
            <a:r>
              <a:rPr lang="en-GB" sz="1400" dirty="0" err="1">
                <a:solidFill>
                  <a:schemeClr val="tx1"/>
                </a:solidFill>
                <a:latin typeface="Sassoon Penpals" panose="02000400000000000000" pitchFamily="50" charset="0"/>
              </a:rPr>
              <a:t>ciseaux</a:t>
            </a:r>
            <a:r>
              <a:rPr lang="en-GB" sz="1400" dirty="0">
                <a:solidFill>
                  <a:schemeClr val="tx1"/>
                </a:solidFill>
                <a:latin typeface="Sassoon Penpals" panose="02000400000000000000" pitchFamily="50" charset="0"/>
              </a:rPr>
              <a:t>, </a:t>
            </a:r>
            <a:r>
              <a:rPr lang="en-GB" sz="1400" dirty="0" err="1">
                <a:solidFill>
                  <a:schemeClr val="tx1"/>
                </a:solidFill>
                <a:latin typeface="Sassoon Penpals" panose="02000400000000000000" pitchFamily="50" charset="0"/>
              </a:rPr>
              <a:t>écoutez</a:t>
            </a:r>
            <a:r>
              <a:rPr lang="en-GB" sz="1400" dirty="0">
                <a:solidFill>
                  <a:schemeClr val="tx1"/>
                </a:solidFill>
                <a:latin typeface="Sassoon Penpals" panose="02000400000000000000" pitchFamily="50" charset="0"/>
              </a:rPr>
              <a:t>, </a:t>
            </a:r>
            <a:r>
              <a:rPr lang="en-GB" sz="1400" dirty="0" err="1">
                <a:solidFill>
                  <a:schemeClr val="tx1"/>
                </a:solidFill>
                <a:latin typeface="Sassoon Penpals" panose="02000400000000000000" pitchFamily="50" charset="0"/>
              </a:rPr>
              <a:t>écrivez</a:t>
            </a:r>
            <a:r>
              <a:rPr lang="en-GB" sz="1400" dirty="0">
                <a:solidFill>
                  <a:schemeClr val="tx1"/>
                </a:solidFill>
                <a:latin typeface="Sassoon Penpals" panose="02000400000000000000" pitchFamily="50" charset="0"/>
              </a:rPr>
              <a:t> etc.</a:t>
            </a:r>
          </a:p>
          <a:p>
            <a:pPr marL="285750" indent="-285750">
              <a:spcAft>
                <a:spcPts val="600"/>
              </a:spcAft>
              <a:buFont typeface="Arial" panose="020B0604020202020204" pitchFamily="34" charset="0"/>
              <a:buChar char="•"/>
              <a:tabLst>
                <a:tab pos="265113" algn="l"/>
              </a:tabLst>
            </a:pPr>
            <a:r>
              <a:rPr lang="en-GB" sz="1400" dirty="0">
                <a:solidFill>
                  <a:schemeClr val="tx1"/>
                </a:solidFill>
                <a:latin typeface="Sassoon Penpals" panose="02000400000000000000" pitchFamily="50" charset="0"/>
              </a:rPr>
              <a:t>Elision. </a:t>
            </a:r>
            <a:r>
              <a:rPr lang="en-GB" sz="1400" dirty="0" err="1">
                <a:solidFill>
                  <a:schemeClr val="tx1"/>
                </a:solidFill>
                <a:latin typeface="Sassoon Penpals" panose="02000400000000000000" pitchFamily="50" charset="0"/>
              </a:rPr>
              <a:t>J’ai</a:t>
            </a:r>
            <a:r>
              <a:rPr lang="en-GB" sz="1400" dirty="0">
                <a:solidFill>
                  <a:schemeClr val="tx1"/>
                </a:solidFill>
                <a:latin typeface="Sassoon Penpals" panose="02000400000000000000" pitchFamily="50" charset="0"/>
              </a:rPr>
              <a:t>. Dropping of the last letter of a word (in this case the ‘e’ in je) and replacing it with an apostrophe. Attaching it to the word that follows which begins with a vowel or mute ‘h’. This is in order to facilitate pronunciation. It is not optional in French</a:t>
            </a:r>
          </a:p>
        </p:txBody>
      </p:sp>
    </p:spTree>
    <p:extLst>
      <p:ext uri="{BB962C8B-B14F-4D97-AF65-F5344CB8AC3E}">
        <p14:creationId xmlns:p14="http://schemas.microsoft.com/office/powerpoint/2010/main" val="17892916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1800497" y="2792605"/>
            <a:ext cx="9180188" cy="2215991"/>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3800" b="1" i="0" u="none" strike="noStrike" kern="1200" cap="none" spc="0" normalizeH="0" baseline="0" noProof="0" dirty="0">
                <a:ln>
                  <a:noFill/>
                </a:ln>
                <a:solidFill>
                  <a:schemeClr val="tx1"/>
                </a:solidFill>
                <a:effectLst/>
                <a:uLnTx/>
                <a:uFillTx/>
                <a:latin typeface="Sassoon Penpals" panose="02000400000000000000" pitchFamily="50" charset="0"/>
                <a:ea typeface="+mn-ea"/>
                <a:cs typeface="+mn-cs"/>
              </a:rPr>
              <a:t>Year 6</a:t>
            </a:r>
          </a:p>
        </p:txBody>
      </p:sp>
      <p:pic>
        <p:nvPicPr>
          <p:cNvPr id="5" name="Picture 4">
            <a:extLst>
              <a:ext uri="{FF2B5EF4-FFF2-40B4-BE49-F238E27FC236}">
                <a16:creationId xmlns:a16="http://schemas.microsoft.com/office/drawing/2014/main" id="{51B0BA11-1BCC-495D-90B6-B65EB84217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60155" y="4958050"/>
            <a:ext cx="2481287" cy="2475191"/>
          </a:xfrm>
          <a:prstGeom prst="rect">
            <a:avLst/>
          </a:prstGeom>
        </p:spPr>
      </p:pic>
    </p:spTree>
    <p:extLst>
      <p:ext uri="{BB962C8B-B14F-4D97-AF65-F5344CB8AC3E}">
        <p14:creationId xmlns:p14="http://schemas.microsoft.com/office/powerpoint/2010/main" val="20927923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9446012"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6 – Do you have a pet? / As-</a:t>
            </a:r>
            <a:r>
              <a:rPr lang="en-GB" sz="3600" b="1" dirty="0" err="1">
                <a:solidFill>
                  <a:schemeClr val="tx1"/>
                </a:solidFill>
                <a:latin typeface="Sassoon Penpals" panose="02000400000000000000" pitchFamily="50" charset="0"/>
              </a:rPr>
              <a:t>tu</a:t>
            </a:r>
            <a:r>
              <a:rPr lang="en-GB" sz="3600" b="1" dirty="0">
                <a:solidFill>
                  <a:schemeClr val="tx1"/>
                </a:solidFill>
                <a:latin typeface="Sassoon Penpals" panose="02000400000000000000" pitchFamily="50" charset="0"/>
              </a:rPr>
              <a:t> un animal?</a:t>
            </a:r>
          </a:p>
        </p:txBody>
      </p:sp>
      <p:sp>
        <p:nvSpPr>
          <p:cNvPr id="2" name="Oval 1"/>
          <p:cNvSpPr/>
          <p:nvPr/>
        </p:nvSpPr>
        <p:spPr>
          <a:xfrm>
            <a:off x="10375984"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French</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237250" y="5908432"/>
            <a:ext cx="4010205" cy="3395295"/>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0"/>
            <a:ext cx="4029899" cy="447975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marL="285750" indent="-2857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Repeat, recognise and attempt to spell the eight nouns (including the correct article for each) for pets in French. </a:t>
            </a:r>
          </a:p>
          <a:p>
            <a:pPr marL="285750" indent="-2857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Tell somebody in French if they have or do not have a pet.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Ask somebody else in French if they have a pet. </a:t>
            </a:r>
          </a:p>
          <a:p>
            <a:pPr marL="285750" indent="-2857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Tell somebody in French the name of their pet.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Attempt to create a longer phrase using the conjunctions et (“and”) or </a:t>
            </a:r>
            <a:r>
              <a:rPr lang="en-GB" sz="1400" dirty="0" err="1">
                <a:solidFill>
                  <a:schemeClr val="tx1"/>
                </a:solidFill>
                <a:latin typeface="Sassoon Penpals" panose="02000400000000000000" pitchFamily="50" charset="0"/>
              </a:rPr>
              <a:t>mais</a:t>
            </a:r>
            <a:r>
              <a:rPr lang="en-GB" sz="1400" dirty="0">
                <a:solidFill>
                  <a:schemeClr val="tx1"/>
                </a:solidFill>
                <a:latin typeface="Sassoon Penpals" panose="02000400000000000000" pitchFamily="50" charset="0"/>
              </a:rPr>
              <a:t> (“but”). </a:t>
            </a: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1946519" y="166723"/>
            <a:ext cx="764301" cy="760554"/>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801"/>
            <a:ext cx="4029898" cy="291565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Skill to develop</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Work on creating longer, accurate, more authentic pieces of spoken and written French using the conjunctions 'et' and '</a:t>
            </a:r>
            <a:r>
              <a:rPr lang="en-GB" sz="1400" dirty="0" err="1">
                <a:solidFill>
                  <a:schemeClr val="tx1"/>
                </a:solidFill>
                <a:latin typeface="Sassoon Penpals" panose="02000400000000000000" pitchFamily="50" charset="0"/>
              </a:rPr>
              <a:t>mais</a:t>
            </a:r>
            <a:r>
              <a:rPr lang="en-GB" sz="1400" dirty="0">
                <a:solidFill>
                  <a:schemeClr val="tx1"/>
                </a:solidFill>
                <a:latin typeface="Sassoon Penpals" panose="02000400000000000000" pitchFamily="50" charset="0"/>
              </a:rPr>
              <a:t>'.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Incorporate personal details previously learnt, alongside new knowledge.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Up-level phrases, to create extended sentences.</a:t>
            </a: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8" y="1066803"/>
            <a:ext cx="4123701" cy="591151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6 French End Points</a:t>
            </a:r>
          </a:p>
          <a:p>
            <a:pPr>
              <a:spcAft>
                <a:spcPts val="600"/>
              </a:spcAft>
            </a:pPr>
            <a:r>
              <a:rPr lang="en-GB" sz="1400" dirty="0">
                <a:solidFill>
                  <a:schemeClr val="tx1"/>
                </a:solidFill>
                <a:latin typeface="Sassoon Penpals" panose="02000400000000000000" pitchFamily="50" charset="0"/>
              </a:rPr>
              <a:t>Pupils making a good level of progress will be able to:</a:t>
            </a:r>
          </a:p>
          <a:p>
            <a:pPr marL="180975" indent="-180975">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Listen to longer text and more authentic foreign language material. Learn to pick out cognates and familiar words and to 'gist listen' when some language that has not been taught.                 </a:t>
            </a:r>
          </a:p>
          <a:p>
            <a:pPr marL="180975" indent="-180975">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Recall previously learnt language and recycle / incorporate it with new language with increased speed and spontaneity. Engage in short conversations on familiar topics, responding with opinions and justifications where appropriate.</a:t>
            </a:r>
          </a:p>
          <a:p>
            <a:pPr marL="180975" indent="-180975">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Tackle unknown language with increased accuracy by applying knowledge learnt from 'Phonics Lessons 1 to 4' including awareness of accents, silent letters etc. Decode unknown language using bilingual dictionaries. </a:t>
            </a:r>
          </a:p>
          <a:p>
            <a:pPr marL="180975" indent="-180975">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Write a piece of text using language from a variety of units covered and learn to adapt models provided to show understanding of grammar covered. Start to incorporate conjugated verbs and learn to be comfortable using connectives/conjunctions, adjectives and possessive adjectives. E.g., A presentation or description of home, family and pets. </a:t>
            </a:r>
          </a:p>
          <a:p>
            <a:pPr marL="180975" indent="-180975">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Consolidate understanding of gender and nouns, use of the negative, adjectival agreement and possessive adjectives. Become familiar with a wider range of connectives. </a:t>
            </a:r>
          </a:p>
        </p:txBody>
      </p:sp>
      <p:sp>
        <p:nvSpPr>
          <p:cNvPr id="13" name="Rounded Rectangle 48">
            <a:extLst>
              <a:ext uri="{FF2B5EF4-FFF2-40B4-BE49-F238E27FC236}">
                <a16:creationId xmlns:a16="http://schemas.microsoft.com/office/drawing/2014/main" id="{FF81B732-7470-4036-A501-2E7E6AF60EAA}"/>
              </a:ext>
            </a:extLst>
          </p:cNvPr>
          <p:cNvSpPr/>
          <p:nvPr/>
        </p:nvSpPr>
        <p:spPr>
          <a:xfrm>
            <a:off x="8642142" y="7653530"/>
            <a:ext cx="4080000" cy="167554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Language Angels </a:t>
            </a:r>
          </a:p>
          <a:p>
            <a:pPr>
              <a:spcAft>
                <a:spcPts val="600"/>
              </a:spcAft>
            </a:pPr>
            <a:r>
              <a:rPr lang="en-GB" sz="1400" b="1" dirty="0">
                <a:solidFill>
                  <a:schemeClr val="tx1"/>
                </a:solidFill>
                <a:latin typeface="Sassoon Penpals" panose="02000400000000000000" pitchFamily="50" charset="0"/>
              </a:rPr>
              <a:t>As-</a:t>
            </a:r>
            <a:r>
              <a:rPr lang="en-GB" sz="1400" b="1" dirty="0" err="1">
                <a:solidFill>
                  <a:schemeClr val="tx1"/>
                </a:solidFill>
                <a:latin typeface="Sassoon Penpals" panose="02000400000000000000" pitchFamily="50" charset="0"/>
              </a:rPr>
              <a:t>tu</a:t>
            </a:r>
            <a:r>
              <a:rPr lang="en-GB" sz="1400" b="1" dirty="0">
                <a:solidFill>
                  <a:schemeClr val="tx1"/>
                </a:solidFill>
                <a:latin typeface="Sassoon Penpals" panose="02000400000000000000" pitchFamily="50" charset="0"/>
              </a:rPr>
              <a:t> un animal?</a:t>
            </a:r>
            <a:endParaRPr lang="en-GB" sz="1400" dirty="0">
              <a:solidFill>
                <a:schemeClr val="tx1"/>
              </a:solidFill>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p:txBody>
      </p:sp>
      <p:grpSp>
        <p:nvGrpSpPr>
          <p:cNvPr id="9" name="Group 8">
            <a:extLst>
              <a:ext uri="{FF2B5EF4-FFF2-40B4-BE49-F238E27FC236}">
                <a16:creationId xmlns:a16="http://schemas.microsoft.com/office/drawing/2014/main" id="{0A525A7F-658C-419F-B8D1-E68F5E78C8E6}"/>
              </a:ext>
            </a:extLst>
          </p:cNvPr>
          <p:cNvGrpSpPr/>
          <p:nvPr/>
        </p:nvGrpSpPr>
        <p:grpSpPr>
          <a:xfrm>
            <a:off x="11144619" y="148123"/>
            <a:ext cx="759034" cy="760555"/>
            <a:chOff x="11214957" y="148123"/>
            <a:chExt cx="759034" cy="760555"/>
          </a:xfrm>
        </p:grpSpPr>
        <p:sp>
          <p:nvSpPr>
            <p:cNvPr id="6" name="Oval 5">
              <a:extLst>
                <a:ext uri="{FF2B5EF4-FFF2-40B4-BE49-F238E27FC236}">
                  <a16:creationId xmlns:a16="http://schemas.microsoft.com/office/drawing/2014/main" id="{E059F377-7612-4114-864D-7E320C4A47F3}"/>
                </a:ext>
              </a:extLst>
            </p:cNvPr>
            <p:cNvSpPr/>
            <p:nvPr/>
          </p:nvSpPr>
          <p:spPr>
            <a:xfrm>
              <a:off x="11248259" y="185775"/>
              <a:ext cx="687600" cy="6876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4">
              <a:extLst>
                <a:ext uri="{FF2B5EF4-FFF2-40B4-BE49-F238E27FC236}">
                  <a16:creationId xmlns:a16="http://schemas.microsoft.com/office/drawing/2014/main" id="{274DBB40-756A-45AA-B23A-60D29050A50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214957" y="148123"/>
              <a:ext cx="759034" cy="760555"/>
            </a:xfrm>
            <a:prstGeom prst="rect">
              <a:avLst/>
            </a:prstGeom>
          </p:spPr>
        </p:pic>
      </p:grpSp>
      <p:sp>
        <p:nvSpPr>
          <p:cNvPr id="20" name="Rounded Rectangle 48">
            <a:extLst>
              <a:ext uri="{FF2B5EF4-FFF2-40B4-BE49-F238E27FC236}">
                <a16:creationId xmlns:a16="http://schemas.microsoft.com/office/drawing/2014/main" id="{D16A0449-16CC-4E01-BAAE-197F63EA26B3}"/>
              </a:ext>
            </a:extLst>
          </p:cNvPr>
          <p:cNvSpPr/>
          <p:nvPr/>
        </p:nvSpPr>
        <p:spPr>
          <a:xfrm>
            <a:off x="4395699" y="4290195"/>
            <a:ext cx="4029898" cy="501353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Phonics and pronunciation</a:t>
            </a:r>
          </a:p>
          <a:p>
            <a:pPr>
              <a:spcAft>
                <a:spcPts val="600"/>
              </a:spcAft>
            </a:pPr>
            <a:r>
              <a:rPr lang="en-GB" sz="1400" dirty="0">
                <a:solidFill>
                  <a:schemeClr val="tx1"/>
                </a:solidFill>
                <a:latin typeface="Sassoon Penpals" panose="02000400000000000000" pitchFamily="50" charset="0"/>
              </a:rPr>
              <a:t>Phonics focus:  É E È EAU EUX</a:t>
            </a:r>
          </a:p>
          <a:p>
            <a:pPr marL="285750" indent="-285750">
              <a:spcAft>
                <a:spcPts val="600"/>
              </a:spcAft>
              <a:buFont typeface="Arial" panose="020B0604020202020204" pitchFamily="34" charset="0"/>
              <a:buChar char="•"/>
              <a:tabLst>
                <a:tab pos="265113" algn="l"/>
              </a:tabLst>
            </a:pPr>
            <a:r>
              <a:rPr lang="en-GB" sz="1400" dirty="0">
                <a:solidFill>
                  <a:schemeClr val="tx1"/>
                </a:solidFill>
                <a:latin typeface="Sassoon Penpals" panose="02000400000000000000" pitchFamily="50" charset="0"/>
              </a:rPr>
              <a:t>É sound in Cécile.</a:t>
            </a:r>
          </a:p>
          <a:p>
            <a:pPr marL="285750" indent="-285750">
              <a:spcAft>
                <a:spcPts val="600"/>
              </a:spcAft>
              <a:buFont typeface="Arial" panose="020B0604020202020204" pitchFamily="34" charset="0"/>
              <a:buChar char="•"/>
              <a:tabLst>
                <a:tab pos="265113" algn="l"/>
              </a:tabLst>
            </a:pPr>
            <a:r>
              <a:rPr lang="en-GB" sz="1400" dirty="0">
                <a:solidFill>
                  <a:schemeClr val="tx1"/>
                </a:solidFill>
                <a:latin typeface="Sassoon Penpals" panose="02000400000000000000" pitchFamily="50" charset="0"/>
              </a:rPr>
              <a:t>E sound in je &amp; de.</a:t>
            </a:r>
          </a:p>
          <a:p>
            <a:pPr marL="285750" indent="-285750">
              <a:spcAft>
                <a:spcPts val="600"/>
              </a:spcAft>
              <a:buFont typeface="Arial" panose="020B0604020202020204" pitchFamily="34" charset="0"/>
              <a:buChar char="•"/>
              <a:tabLst>
                <a:tab pos="265113" algn="l"/>
              </a:tabLst>
            </a:pPr>
            <a:r>
              <a:rPr lang="en-GB" sz="1400" dirty="0">
                <a:solidFill>
                  <a:schemeClr val="tx1"/>
                </a:solidFill>
                <a:latin typeface="Sassoon Penpals" panose="02000400000000000000" pitchFamily="50" charset="0"/>
              </a:rPr>
              <a:t>EAU sound in </a:t>
            </a:r>
            <a:r>
              <a:rPr lang="en-GB" sz="1400" dirty="0" err="1">
                <a:solidFill>
                  <a:schemeClr val="tx1"/>
                </a:solidFill>
                <a:latin typeface="Sassoon Penpals" panose="02000400000000000000" pitchFamily="50" charset="0"/>
              </a:rPr>
              <a:t>oiseau</a:t>
            </a:r>
            <a:endParaRPr lang="en-GB" sz="1400" dirty="0">
              <a:solidFill>
                <a:schemeClr val="tx1"/>
              </a:solidFill>
              <a:latin typeface="Sassoon Penpals" panose="02000400000000000000" pitchFamily="50" charset="0"/>
            </a:endParaRPr>
          </a:p>
          <a:p>
            <a:pPr marL="285750" indent="-285750">
              <a:spcAft>
                <a:spcPts val="600"/>
              </a:spcAft>
              <a:buFont typeface="Arial" panose="020B0604020202020204" pitchFamily="34" charset="0"/>
              <a:buChar char="•"/>
              <a:tabLst>
                <a:tab pos="265113" algn="l"/>
              </a:tabLst>
            </a:pPr>
            <a:r>
              <a:rPr lang="en-GB" sz="1400" dirty="0">
                <a:solidFill>
                  <a:schemeClr val="tx1"/>
                </a:solidFill>
                <a:latin typeface="Sassoon Penpals" panose="02000400000000000000" pitchFamily="50" charset="0"/>
              </a:rPr>
              <a:t>Silent letters. ‘S’ is not pronounced in </a:t>
            </a:r>
            <a:r>
              <a:rPr lang="en-GB" sz="1400" dirty="0" err="1">
                <a:solidFill>
                  <a:schemeClr val="tx1"/>
                </a:solidFill>
                <a:latin typeface="Sassoon Penpals" panose="02000400000000000000" pitchFamily="50" charset="0"/>
              </a:rPr>
              <a:t>mais</a:t>
            </a:r>
            <a:r>
              <a:rPr lang="en-GB" sz="1400" dirty="0">
                <a:solidFill>
                  <a:schemeClr val="tx1"/>
                </a:solidFill>
                <a:latin typeface="Sassoon Penpals" panose="02000400000000000000" pitchFamily="50" charset="0"/>
              </a:rPr>
              <a:t> or </a:t>
            </a:r>
            <a:r>
              <a:rPr lang="en-GB" sz="1400" dirty="0" err="1">
                <a:solidFill>
                  <a:schemeClr val="tx1"/>
                </a:solidFill>
                <a:latin typeface="Sassoon Penpals" panose="02000400000000000000" pitchFamily="50" charset="0"/>
              </a:rPr>
              <a:t>souris</a:t>
            </a:r>
            <a:r>
              <a:rPr lang="en-GB" sz="1400" dirty="0">
                <a:solidFill>
                  <a:schemeClr val="tx1"/>
                </a:solidFill>
                <a:latin typeface="Sassoon Penpals" panose="02000400000000000000" pitchFamily="50" charset="0"/>
              </a:rPr>
              <a:t> and the t is not pronounced in et &amp; chat. ‘S’ &amp;’t' are often silent at the end of  French words.</a:t>
            </a:r>
          </a:p>
          <a:p>
            <a:pPr marL="285750" indent="-285750">
              <a:spcAft>
                <a:spcPts val="600"/>
              </a:spcAft>
              <a:buFont typeface="Arial" panose="020B0604020202020204" pitchFamily="34" charset="0"/>
              <a:buChar char="•"/>
              <a:tabLst>
                <a:tab pos="265113" algn="l"/>
              </a:tabLst>
            </a:pPr>
            <a:r>
              <a:rPr lang="en-GB" sz="1400" dirty="0">
                <a:solidFill>
                  <a:schemeClr val="tx1"/>
                </a:solidFill>
                <a:latin typeface="Sassoon Penpals" panose="02000400000000000000" pitchFamily="50" charset="0"/>
              </a:rPr>
              <a:t>‘H’ </a:t>
            </a:r>
            <a:r>
              <a:rPr lang="en-GB" sz="1400" dirty="0" err="1">
                <a:solidFill>
                  <a:schemeClr val="tx1"/>
                </a:solidFill>
                <a:latin typeface="Sassoon Penpals" panose="02000400000000000000" pitchFamily="50" charset="0"/>
              </a:rPr>
              <a:t>Aspiré</a:t>
            </a:r>
            <a:r>
              <a:rPr lang="en-GB" sz="1400" dirty="0">
                <a:solidFill>
                  <a:schemeClr val="tx1"/>
                </a:solidFill>
                <a:latin typeface="Sassoon Penpals" panose="02000400000000000000" pitchFamily="50" charset="0"/>
              </a:rPr>
              <a:t>. This type of ‘H’ is not aspirated or otherwise pronounced. It does not allow elisions or liaisons – the ‘h’ in hamster acts like a consonant which is why it is ‘je </a:t>
            </a:r>
            <a:r>
              <a:rPr lang="en-GB" sz="1400" dirty="0" err="1">
                <a:solidFill>
                  <a:schemeClr val="tx1"/>
                </a:solidFill>
                <a:latin typeface="Sassoon Penpals" panose="02000400000000000000" pitchFamily="50" charset="0"/>
              </a:rPr>
              <a:t>n’ai</a:t>
            </a:r>
            <a:r>
              <a:rPr lang="en-GB" sz="1400" dirty="0">
                <a:solidFill>
                  <a:schemeClr val="tx1"/>
                </a:solidFill>
                <a:latin typeface="Sassoon Penpals" panose="02000400000000000000" pitchFamily="50" charset="0"/>
              </a:rPr>
              <a:t> pas de hamster’.</a:t>
            </a:r>
          </a:p>
          <a:p>
            <a:pPr marL="285750" indent="-285750">
              <a:spcAft>
                <a:spcPts val="600"/>
              </a:spcAft>
              <a:buFont typeface="Arial" panose="020B0604020202020204" pitchFamily="34" charset="0"/>
              <a:buChar char="•"/>
              <a:tabLst>
                <a:tab pos="265113" algn="l"/>
              </a:tabLst>
            </a:pPr>
            <a:r>
              <a:rPr lang="en-GB" sz="1400" dirty="0">
                <a:solidFill>
                  <a:schemeClr val="tx1"/>
                </a:solidFill>
                <a:latin typeface="Sassoon Penpals" panose="02000400000000000000" pitchFamily="50" charset="0"/>
              </a:rPr>
              <a:t>Elision 'Je </a:t>
            </a:r>
            <a:r>
              <a:rPr lang="en-GB" sz="1400" dirty="0" err="1">
                <a:solidFill>
                  <a:schemeClr val="tx1"/>
                </a:solidFill>
                <a:latin typeface="Sassoon Penpals" panose="02000400000000000000" pitchFamily="50" charset="0"/>
              </a:rPr>
              <a:t>n’ai</a:t>
            </a:r>
            <a:r>
              <a:rPr lang="en-GB" sz="1400" dirty="0">
                <a:solidFill>
                  <a:schemeClr val="tx1"/>
                </a:solidFill>
                <a:latin typeface="Sassoon Penpals" panose="02000400000000000000" pitchFamily="50" charset="0"/>
              </a:rPr>
              <a:t> pas </a:t>
            </a:r>
            <a:r>
              <a:rPr lang="en-GB" sz="1400" dirty="0" err="1">
                <a:solidFill>
                  <a:schemeClr val="tx1"/>
                </a:solidFill>
                <a:latin typeface="Sassoon Penpals" panose="02000400000000000000" pitchFamily="50" charset="0"/>
              </a:rPr>
              <a:t>d’oiseau</a:t>
            </a:r>
            <a:r>
              <a:rPr lang="en-GB" sz="1400" dirty="0">
                <a:solidFill>
                  <a:schemeClr val="tx1"/>
                </a:solidFill>
                <a:latin typeface="Sassoon Penpals" panose="02000400000000000000" pitchFamily="50" charset="0"/>
              </a:rPr>
              <a:t>'. Dropping of the last letter of a word (in this case the ‘e’ in ne and de) and replacing it with an apostrophe, and attaching it to the word that follows, which begins with a vowel or mute h. It is not optional.</a:t>
            </a:r>
          </a:p>
        </p:txBody>
      </p:sp>
    </p:spTree>
    <p:extLst>
      <p:ext uri="{BB962C8B-B14F-4D97-AF65-F5344CB8AC3E}">
        <p14:creationId xmlns:p14="http://schemas.microsoft.com/office/powerpoint/2010/main" val="19196272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9446012"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6 – My home / Chez </a:t>
            </a:r>
            <a:r>
              <a:rPr lang="en-GB" sz="3600" b="1" dirty="0" err="1">
                <a:solidFill>
                  <a:schemeClr val="tx1"/>
                </a:solidFill>
                <a:latin typeface="Sassoon Penpals" panose="02000400000000000000" pitchFamily="50" charset="0"/>
              </a:rPr>
              <a:t>moi</a:t>
            </a:r>
            <a:endParaRPr lang="en-GB" sz="3600" b="1" dirty="0">
              <a:solidFill>
                <a:schemeClr val="tx1"/>
              </a:solidFill>
              <a:latin typeface="Sassoon Penpals" panose="02000400000000000000" pitchFamily="50" charset="0"/>
            </a:endParaRPr>
          </a:p>
        </p:txBody>
      </p:sp>
      <p:sp>
        <p:nvSpPr>
          <p:cNvPr id="2" name="Oval 1"/>
          <p:cNvSpPr/>
          <p:nvPr/>
        </p:nvSpPr>
        <p:spPr>
          <a:xfrm>
            <a:off x="10375984"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French</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237250" y="5908432"/>
            <a:ext cx="4010205" cy="3395295"/>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0"/>
            <a:ext cx="4029899" cy="387817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marL="285750" indent="-2857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Say whether they live in a house or an apartment and say where it is. </a:t>
            </a:r>
          </a:p>
          <a:p>
            <a:pPr marL="285750" indent="-2857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Repeat, recognise and attempt to spell up to ten nouns (including the correct article for each) for the rooms of the house in French. </a:t>
            </a:r>
          </a:p>
          <a:p>
            <a:pPr marL="285750" indent="-2857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Tell somebody in French what rooms they have or do not have in their home.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Ask somebody else in French what rooms they have in their home.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Attempt to create a longer spoken or written passage in French recycling previously learnt language incorporating personal details such as their name and age). </a:t>
            </a: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1946519" y="166723"/>
            <a:ext cx="764301" cy="760554"/>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801"/>
            <a:ext cx="4029898" cy="291565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Skill to develop</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Speak and write using longer more interesting sentences, that include the key structures.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Learn to remember and use accurately previous language from memory alongside new knowledge</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Embed indefinite articles un and </a:t>
            </a:r>
            <a:r>
              <a:rPr lang="en-GB" sz="1400" dirty="0" err="1">
                <a:solidFill>
                  <a:schemeClr val="tx1"/>
                </a:solidFill>
                <a:latin typeface="Sassoon Penpals" panose="02000400000000000000" pitchFamily="50" charset="0"/>
              </a:rPr>
              <a:t>une</a:t>
            </a:r>
            <a:r>
              <a:rPr lang="en-GB" sz="1400" dirty="0">
                <a:solidFill>
                  <a:schemeClr val="tx1"/>
                </a:solidFill>
                <a:latin typeface="Sassoon Penpals" panose="02000400000000000000" pitchFamily="50" charset="0"/>
              </a:rPr>
              <a:t> for increasing number of nouns.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Revise first person singular high frequency verbs je </a:t>
            </a:r>
            <a:r>
              <a:rPr lang="en-GB" sz="1400" dirty="0" err="1">
                <a:solidFill>
                  <a:schemeClr val="tx1"/>
                </a:solidFill>
                <a:latin typeface="Sassoon Penpals" panose="02000400000000000000" pitchFamily="50" charset="0"/>
              </a:rPr>
              <a:t>m’appelle</a:t>
            </a:r>
            <a:r>
              <a:rPr lang="en-GB" sz="1400" dirty="0">
                <a:solidFill>
                  <a:schemeClr val="tx1"/>
                </a:solidFill>
                <a:latin typeface="Sassoon Penpals" panose="02000400000000000000" pitchFamily="50" charset="0"/>
              </a:rPr>
              <a:t>, </a:t>
            </a:r>
            <a:r>
              <a:rPr lang="en-GB" sz="1400" dirty="0" err="1">
                <a:solidFill>
                  <a:schemeClr val="tx1"/>
                </a:solidFill>
                <a:latin typeface="Sassoon Penpals" panose="02000400000000000000" pitchFamily="50" charset="0"/>
              </a:rPr>
              <a:t>j’ai</a:t>
            </a:r>
            <a:r>
              <a:rPr lang="en-GB" sz="1400" dirty="0">
                <a:solidFill>
                  <a:schemeClr val="tx1"/>
                </a:solidFill>
                <a:latin typeface="Sassoon Penpals" panose="02000400000000000000" pitchFamily="50" charset="0"/>
              </a:rPr>
              <a:t>, je </a:t>
            </a:r>
            <a:r>
              <a:rPr lang="en-GB" sz="1400" dirty="0" err="1">
                <a:solidFill>
                  <a:schemeClr val="tx1"/>
                </a:solidFill>
                <a:latin typeface="Sassoon Penpals" panose="02000400000000000000" pitchFamily="50" charset="0"/>
              </a:rPr>
              <a:t>suis</a:t>
            </a:r>
            <a:r>
              <a:rPr lang="en-GB" sz="1400" dirty="0">
                <a:solidFill>
                  <a:schemeClr val="tx1"/>
                </a:solidFill>
                <a:latin typeface="Sassoon Penpals" panose="02000400000000000000" pitchFamily="50" charset="0"/>
              </a:rPr>
              <a:t> with particular focus on </a:t>
            </a:r>
            <a:r>
              <a:rPr lang="en-GB" sz="1400" dirty="0" err="1">
                <a:solidFill>
                  <a:schemeClr val="tx1"/>
                </a:solidFill>
                <a:latin typeface="Sassoon Penpals" panose="02000400000000000000" pitchFamily="50" charset="0"/>
              </a:rPr>
              <a:t>j’habite</a:t>
            </a:r>
            <a:r>
              <a:rPr lang="en-GB" sz="1400" dirty="0">
                <a:solidFill>
                  <a:schemeClr val="tx1"/>
                </a:solidFill>
                <a:latin typeface="Sassoon Penpals" panose="02000400000000000000" pitchFamily="50" charset="0"/>
              </a:rPr>
              <a:t> from the verb </a:t>
            </a:r>
            <a:r>
              <a:rPr lang="en-GB" sz="1400" dirty="0" err="1">
                <a:solidFill>
                  <a:schemeClr val="tx1"/>
                </a:solidFill>
                <a:latin typeface="Sassoon Penpals" panose="02000400000000000000" pitchFamily="50" charset="0"/>
              </a:rPr>
              <a:t>habiter</a:t>
            </a:r>
            <a:r>
              <a:rPr lang="en-GB" sz="1400" dirty="0">
                <a:solidFill>
                  <a:schemeClr val="tx1"/>
                </a:solidFill>
                <a:latin typeface="Sassoon Penpals" panose="02000400000000000000" pitchFamily="50" charset="0"/>
              </a:rPr>
              <a:t> a regular ER verb. </a:t>
            </a: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8" y="1066802"/>
            <a:ext cx="4123701" cy="586338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6 French End Points</a:t>
            </a:r>
          </a:p>
          <a:p>
            <a:pPr>
              <a:spcAft>
                <a:spcPts val="600"/>
              </a:spcAft>
            </a:pPr>
            <a:r>
              <a:rPr lang="en-GB" sz="1400" dirty="0">
                <a:solidFill>
                  <a:schemeClr val="tx1"/>
                </a:solidFill>
                <a:latin typeface="Sassoon Penpals" panose="02000400000000000000" pitchFamily="50" charset="0"/>
              </a:rPr>
              <a:t>Pupils making a good level of progress will be able to:</a:t>
            </a:r>
          </a:p>
          <a:p>
            <a:pPr marL="168275" indent="-168275">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Listen to longer text and more authentic foreign language material. Learn to pick out cognates and familiar words and to 'gist listen' when some language that has not been taught.                 </a:t>
            </a:r>
          </a:p>
          <a:p>
            <a:pPr marL="168275" indent="-168275">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Recall previously learnt language and recycle / incorporate it with new language with increased speed and spontaneity. Engage in short conversations on familiar topics, responding with opinions and justifications where appropriate.</a:t>
            </a:r>
          </a:p>
          <a:p>
            <a:pPr marL="168275" indent="-168275">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Tackle unknown language with increased accuracy by applying knowledge learnt from 'Phonics Lessons 1 to 4' including awareness of accents, silent letters etc. Decode unknown language using bilingual dictionaries. </a:t>
            </a:r>
          </a:p>
          <a:p>
            <a:pPr marL="168275" indent="-168275">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Write a piece of text using language from a variety of units covered and learn to adapt models provided to show understanding of grammar covered. Start to incorporate conjugated verbs and learn to be comfortable using connectives/conjunctions, adjectives and possessive adjectives. E.g., A presentation or description of home, family and pets. </a:t>
            </a:r>
          </a:p>
          <a:p>
            <a:pPr marL="168275" indent="-168275">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Consolidate understanding of gender and nouns, use of the negative, adjectival agreement and possessive adjectives. Become familiar with a wider range of connectives. </a:t>
            </a:r>
          </a:p>
        </p:txBody>
      </p:sp>
      <p:sp>
        <p:nvSpPr>
          <p:cNvPr id="13" name="Rounded Rectangle 48">
            <a:extLst>
              <a:ext uri="{FF2B5EF4-FFF2-40B4-BE49-F238E27FC236}">
                <a16:creationId xmlns:a16="http://schemas.microsoft.com/office/drawing/2014/main" id="{FF81B732-7470-4036-A501-2E7E6AF60EAA}"/>
              </a:ext>
            </a:extLst>
          </p:cNvPr>
          <p:cNvSpPr/>
          <p:nvPr/>
        </p:nvSpPr>
        <p:spPr>
          <a:xfrm>
            <a:off x="8630819" y="7506873"/>
            <a:ext cx="4080000" cy="167554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Language Angels </a:t>
            </a:r>
          </a:p>
          <a:p>
            <a:pPr>
              <a:spcAft>
                <a:spcPts val="600"/>
              </a:spcAft>
            </a:pPr>
            <a:r>
              <a:rPr lang="en-GB" sz="1400" b="1" dirty="0">
                <a:solidFill>
                  <a:schemeClr val="tx1"/>
                </a:solidFill>
                <a:latin typeface="Sassoon Penpals" panose="02000400000000000000" pitchFamily="50" charset="0"/>
              </a:rPr>
              <a:t>Chez </a:t>
            </a:r>
            <a:r>
              <a:rPr lang="en-GB" sz="1400" b="1" dirty="0" err="1">
                <a:solidFill>
                  <a:schemeClr val="tx1"/>
                </a:solidFill>
                <a:latin typeface="Sassoon Penpals" panose="02000400000000000000" pitchFamily="50" charset="0"/>
              </a:rPr>
              <a:t>moi</a:t>
            </a:r>
            <a:endParaRPr lang="en-GB" sz="1400" dirty="0">
              <a:solidFill>
                <a:schemeClr val="tx1"/>
              </a:solidFill>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p:txBody>
      </p:sp>
      <p:grpSp>
        <p:nvGrpSpPr>
          <p:cNvPr id="9" name="Group 8">
            <a:extLst>
              <a:ext uri="{FF2B5EF4-FFF2-40B4-BE49-F238E27FC236}">
                <a16:creationId xmlns:a16="http://schemas.microsoft.com/office/drawing/2014/main" id="{0A525A7F-658C-419F-B8D1-E68F5E78C8E6}"/>
              </a:ext>
            </a:extLst>
          </p:cNvPr>
          <p:cNvGrpSpPr/>
          <p:nvPr/>
        </p:nvGrpSpPr>
        <p:grpSpPr>
          <a:xfrm>
            <a:off x="11144619" y="148123"/>
            <a:ext cx="759034" cy="760555"/>
            <a:chOff x="11214957" y="148123"/>
            <a:chExt cx="759034" cy="760555"/>
          </a:xfrm>
        </p:grpSpPr>
        <p:sp>
          <p:nvSpPr>
            <p:cNvPr id="6" name="Oval 5">
              <a:extLst>
                <a:ext uri="{FF2B5EF4-FFF2-40B4-BE49-F238E27FC236}">
                  <a16:creationId xmlns:a16="http://schemas.microsoft.com/office/drawing/2014/main" id="{E059F377-7612-4114-864D-7E320C4A47F3}"/>
                </a:ext>
              </a:extLst>
            </p:cNvPr>
            <p:cNvSpPr/>
            <p:nvPr/>
          </p:nvSpPr>
          <p:spPr>
            <a:xfrm>
              <a:off x="11248259" y="185775"/>
              <a:ext cx="687600" cy="6876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4">
              <a:extLst>
                <a:ext uri="{FF2B5EF4-FFF2-40B4-BE49-F238E27FC236}">
                  <a16:creationId xmlns:a16="http://schemas.microsoft.com/office/drawing/2014/main" id="{274DBB40-756A-45AA-B23A-60D29050A50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214957" y="148123"/>
              <a:ext cx="759034" cy="760555"/>
            </a:xfrm>
            <a:prstGeom prst="rect">
              <a:avLst/>
            </a:prstGeom>
          </p:spPr>
        </p:pic>
      </p:grpSp>
      <p:sp>
        <p:nvSpPr>
          <p:cNvPr id="20" name="Rounded Rectangle 48">
            <a:extLst>
              <a:ext uri="{FF2B5EF4-FFF2-40B4-BE49-F238E27FC236}">
                <a16:creationId xmlns:a16="http://schemas.microsoft.com/office/drawing/2014/main" id="{D16A0449-16CC-4E01-BAAE-197F63EA26B3}"/>
              </a:ext>
            </a:extLst>
          </p:cNvPr>
          <p:cNvSpPr/>
          <p:nvPr/>
        </p:nvSpPr>
        <p:spPr>
          <a:xfrm>
            <a:off x="4395699" y="4290195"/>
            <a:ext cx="4029898" cy="501353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Phonics and pronunciation</a:t>
            </a:r>
          </a:p>
          <a:p>
            <a:pPr>
              <a:spcAft>
                <a:spcPts val="600"/>
              </a:spcAft>
            </a:pPr>
            <a:r>
              <a:rPr lang="en-GB" sz="1400" dirty="0">
                <a:solidFill>
                  <a:schemeClr val="tx1"/>
                </a:solidFill>
                <a:latin typeface="Sassoon Penpals" panose="02000400000000000000" pitchFamily="50" charset="0"/>
              </a:rPr>
              <a:t>Phonics focus:  É E È EAU EUX</a:t>
            </a:r>
          </a:p>
          <a:p>
            <a:pPr marL="285750" indent="-285750">
              <a:spcAft>
                <a:spcPts val="600"/>
              </a:spcAft>
              <a:buFont typeface="Arial" panose="020B0604020202020204" pitchFamily="34" charset="0"/>
              <a:buChar char="•"/>
              <a:tabLst>
                <a:tab pos="265113" algn="l"/>
              </a:tabLst>
            </a:pPr>
            <a:r>
              <a:rPr lang="en-GB" sz="1400" dirty="0">
                <a:solidFill>
                  <a:schemeClr val="tx1"/>
                </a:solidFill>
                <a:latin typeface="Sassoon Penpals" panose="02000400000000000000" pitchFamily="50" charset="0"/>
              </a:rPr>
              <a:t>E sound in </a:t>
            </a:r>
            <a:r>
              <a:rPr lang="en-GB" sz="1400" dirty="0" err="1">
                <a:solidFill>
                  <a:schemeClr val="tx1"/>
                </a:solidFill>
                <a:latin typeface="Sassoon Penpals" panose="02000400000000000000" pitchFamily="50" charset="0"/>
              </a:rPr>
              <a:t>appartement</a:t>
            </a:r>
            <a:r>
              <a:rPr lang="en-GB" sz="1400" dirty="0">
                <a:solidFill>
                  <a:schemeClr val="tx1"/>
                </a:solidFill>
                <a:latin typeface="Sassoon Penpals" panose="02000400000000000000" pitchFamily="50" charset="0"/>
              </a:rPr>
              <a:t>.</a:t>
            </a:r>
          </a:p>
          <a:p>
            <a:pPr marL="285750" indent="-285750">
              <a:spcAft>
                <a:spcPts val="600"/>
              </a:spcAft>
              <a:buFont typeface="Arial" panose="020B0604020202020204" pitchFamily="34" charset="0"/>
              <a:buChar char="•"/>
              <a:tabLst>
                <a:tab pos="265113" algn="l"/>
              </a:tabLst>
            </a:pPr>
            <a:r>
              <a:rPr lang="en-GB" sz="1400" dirty="0">
                <a:solidFill>
                  <a:schemeClr val="tx1"/>
                </a:solidFill>
                <a:latin typeface="Sassoon Penpals" panose="02000400000000000000" pitchFamily="50" charset="0"/>
              </a:rPr>
              <a:t>EAU sound in bureau.</a:t>
            </a:r>
          </a:p>
          <a:p>
            <a:pPr marL="285750" indent="-285750">
              <a:spcAft>
                <a:spcPts val="600"/>
              </a:spcAft>
              <a:buFont typeface="Arial" panose="020B0604020202020204" pitchFamily="34" charset="0"/>
              <a:buChar char="•"/>
              <a:tabLst>
                <a:tab pos="265113" algn="l"/>
              </a:tabLst>
            </a:pPr>
            <a:r>
              <a:rPr lang="en-GB" sz="1400" dirty="0">
                <a:solidFill>
                  <a:schemeClr val="tx1"/>
                </a:solidFill>
                <a:latin typeface="Sassoon Penpals" panose="02000400000000000000" pitchFamily="50" charset="0"/>
              </a:rPr>
              <a:t>Silent letters. The ‘s’ is not pronounced in many words like </a:t>
            </a:r>
            <a:r>
              <a:rPr lang="en-GB" sz="1400" dirty="0" err="1">
                <a:solidFill>
                  <a:schemeClr val="tx1"/>
                </a:solidFill>
                <a:latin typeface="Sassoon Penpals" panose="02000400000000000000" pitchFamily="50" charset="0"/>
              </a:rPr>
              <a:t>dans</a:t>
            </a:r>
            <a:r>
              <a:rPr lang="en-GB" sz="1400" dirty="0">
                <a:solidFill>
                  <a:schemeClr val="tx1"/>
                </a:solidFill>
                <a:latin typeface="Sassoon Penpals" panose="02000400000000000000" pitchFamily="50" charset="0"/>
              </a:rPr>
              <a:t>, </a:t>
            </a:r>
            <a:r>
              <a:rPr lang="en-GB" sz="1400" dirty="0" err="1">
                <a:solidFill>
                  <a:schemeClr val="tx1"/>
                </a:solidFill>
                <a:latin typeface="Sassoon Penpals" panose="02000400000000000000" pitchFamily="50" charset="0"/>
              </a:rPr>
              <a:t>habites</a:t>
            </a:r>
            <a:r>
              <a:rPr lang="en-GB" sz="1400" dirty="0">
                <a:solidFill>
                  <a:schemeClr val="tx1"/>
                </a:solidFill>
                <a:latin typeface="Sassoon Penpals" panose="02000400000000000000" pitchFamily="50" charset="0"/>
              </a:rPr>
              <a:t>, </a:t>
            </a:r>
            <a:r>
              <a:rPr lang="en-GB" sz="1400" dirty="0" err="1">
                <a:solidFill>
                  <a:schemeClr val="tx1"/>
                </a:solidFill>
                <a:latin typeface="Sassoon Penpals" panose="02000400000000000000" pitchFamily="50" charset="0"/>
              </a:rPr>
              <a:t>mais</a:t>
            </a:r>
            <a:r>
              <a:rPr lang="en-GB" sz="1400" dirty="0">
                <a:solidFill>
                  <a:schemeClr val="tx1"/>
                </a:solidFill>
                <a:latin typeface="Sassoon Penpals" panose="02000400000000000000" pitchFamily="50" charset="0"/>
              </a:rPr>
              <a:t> and </a:t>
            </a:r>
            <a:r>
              <a:rPr lang="en-GB" sz="1400" dirty="0" err="1">
                <a:solidFill>
                  <a:schemeClr val="tx1"/>
                </a:solidFill>
                <a:latin typeface="Sassoon Penpals" panose="02000400000000000000" pitchFamily="50" charset="0"/>
              </a:rPr>
              <a:t>bains</a:t>
            </a:r>
            <a:r>
              <a:rPr lang="en-GB" sz="1400" dirty="0">
                <a:solidFill>
                  <a:schemeClr val="tx1"/>
                </a:solidFill>
                <a:latin typeface="Sassoon Penpals" panose="02000400000000000000" pitchFamily="50" charset="0"/>
              </a:rPr>
              <a:t> the ‘t’ is not pronounced in et. These two consonants are often silent when they are at the end of words.</a:t>
            </a:r>
          </a:p>
          <a:p>
            <a:pPr marL="285750" indent="-285750">
              <a:spcAft>
                <a:spcPts val="600"/>
              </a:spcAft>
              <a:buFont typeface="Arial" panose="020B0604020202020204" pitchFamily="34" charset="0"/>
              <a:buChar char="•"/>
              <a:tabLst>
                <a:tab pos="265113" algn="l"/>
              </a:tabLst>
            </a:pPr>
            <a:r>
              <a:rPr lang="en-GB" sz="1400" dirty="0">
                <a:solidFill>
                  <a:schemeClr val="tx1"/>
                </a:solidFill>
                <a:latin typeface="Sassoon Penpals" panose="02000400000000000000" pitchFamily="50" charset="0"/>
              </a:rPr>
              <a:t>Elision. </a:t>
            </a:r>
            <a:r>
              <a:rPr lang="en-GB" sz="1400" dirty="0" err="1">
                <a:solidFill>
                  <a:schemeClr val="tx1"/>
                </a:solidFill>
                <a:latin typeface="Sassoon Penpals" panose="02000400000000000000" pitchFamily="50" charset="0"/>
              </a:rPr>
              <a:t>J’habite</a:t>
            </a:r>
            <a:r>
              <a:rPr lang="en-GB" sz="1400" dirty="0">
                <a:solidFill>
                  <a:schemeClr val="tx1"/>
                </a:solidFill>
                <a:latin typeface="Sassoon Penpals" panose="02000400000000000000" pitchFamily="50" charset="0"/>
              </a:rPr>
              <a:t>. Dropping of the last letter of a word (in this case the ‘e’ in je) and replacing it with an apostrophe. Attaching it to the word that follows which begins with a vowel or mute ‘h’. This is in order to facilitate pronunciation. It is not optional in French.</a:t>
            </a:r>
          </a:p>
        </p:txBody>
      </p:sp>
    </p:spTree>
    <p:extLst>
      <p:ext uri="{BB962C8B-B14F-4D97-AF65-F5344CB8AC3E}">
        <p14:creationId xmlns:p14="http://schemas.microsoft.com/office/powerpoint/2010/main" val="20261843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9446012"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6 – Clothes / Les </a:t>
            </a:r>
            <a:r>
              <a:rPr lang="en-GB" sz="3600" b="1" dirty="0" err="1">
                <a:solidFill>
                  <a:schemeClr val="tx1"/>
                </a:solidFill>
                <a:latin typeface="Sassoon Penpals" panose="02000400000000000000" pitchFamily="50" charset="0"/>
              </a:rPr>
              <a:t>vetements</a:t>
            </a:r>
            <a:endParaRPr lang="en-GB" sz="3600" b="1" dirty="0">
              <a:solidFill>
                <a:schemeClr val="tx1"/>
              </a:solidFill>
              <a:latin typeface="Sassoon Penpals" panose="02000400000000000000" pitchFamily="50" charset="0"/>
            </a:endParaRPr>
          </a:p>
        </p:txBody>
      </p:sp>
      <p:sp>
        <p:nvSpPr>
          <p:cNvPr id="2" name="Oval 1"/>
          <p:cNvSpPr/>
          <p:nvPr/>
        </p:nvSpPr>
        <p:spPr>
          <a:xfrm>
            <a:off x="10375984"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French</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237250" y="5908432"/>
            <a:ext cx="4010205" cy="3395295"/>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0"/>
            <a:ext cx="4029899" cy="387817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marL="285750" indent="-2857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Repeat and recognise the vocabulary for a variety of clothes in French. </a:t>
            </a:r>
          </a:p>
          <a:p>
            <a:pPr marL="285750" indent="-2857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Use the appropriate genders and articles for these clothes.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Use the verb porter in French with increasing confidence</a:t>
            </a:r>
            <a:r>
              <a:rPr lang="en-GB" sz="1400" dirty="0">
                <a:solidFill>
                  <a:srgbClr val="FF0000"/>
                </a:solidFill>
                <a:latin typeface="Sassoon Penpals" panose="02000400000000000000" pitchFamily="50" charset="0"/>
              </a:rPr>
              <a:t>.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Say what they wear in different weather/situations. </a:t>
            </a:r>
          </a:p>
          <a:p>
            <a:pPr marL="285750" indent="-2857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Describe clothes in terms of their colour </a:t>
            </a:r>
            <a:r>
              <a:rPr lang="en-GB" sz="1400" dirty="0">
                <a:solidFill>
                  <a:schemeClr val="tx1"/>
                </a:solidFill>
                <a:latin typeface="Sassoon Penpals" panose="02000400000000000000" pitchFamily="50" charset="0"/>
              </a:rPr>
              <a:t>and apply adjectival agreement. </a:t>
            </a:r>
          </a:p>
          <a:p>
            <a:pPr marL="285750" indent="-2857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Use the possessives with increased accuracy.</a:t>
            </a: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1946519" y="166723"/>
            <a:ext cx="764301" cy="760554"/>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801"/>
            <a:ext cx="4029898" cy="291565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Skill to develop</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Learn 21 nouns for clothes with their appropriate article.</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Explore the patterns in regular ER verb conjugation to say what we and possibly others are wearing.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Start to apply rules connected to adjectival agreement correctly when describing items of clothing by colour, creating more interesting, extended sentences.</a:t>
            </a: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8" y="1066802"/>
            <a:ext cx="4123701" cy="588745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6 French End Points</a:t>
            </a:r>
          </a:p>
          <a:p>
            <a:pPr>
              <a:spcAft>
                <a:spcPts val="600"/>
              </a:spcAft>
            </a:pPr>
            <a:r>
              <a:rPr lang="en-GB" sz="1400" dirty="0">
                <a:solidFill>
                  <a:schemeClr val="tx1"/>
                </a:solidFill>
                <a:latin typeface="Sassoon Penpals" panose="02000400000000000000" pitchFamily="50" charset="0"/>
              </a:rPr>
              <a:t>Pupils making a good level of progress will be able to:</a:t>
            </a:r>
          </a:p>
          <a:p>
            <a:pPr marL="180975" indent="-180975">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Listen to longer text and more authentic foreign language material. Learn to pick out cognates and familiar words and to 'gist listen' when some language that has not been taught.                 </a:t>
            </a:r>
          </a:p>
          <a:p>
            <a:pPr marL="180975" indent="-180975">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Recall previously learnt language and recycle / incorporate it with new language with increased speed and spontaneity. Engage in short conversations on familiar topics, responding with opinions and justifications where appropriate.</a:t>
            </a:r>
          </a:p>
          <a:p>
            <a:pPr marL="180975" indent="-180975">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Tackle unknown language with increased accuracy by applying knowledge learnt from 'Phonics Lessons 1 to 4' including awareness of accents, silent letters etc. Decode unknown language using bilingual dictionaries. </a:t>
            </a:r>
          </a:p>
          <a:p>
            <a:pPr marL="180975" indent="-180975">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Write a piece of text using language from a variety of units covered and learn to adapt models provided to show understanding of grammar covered. Start to incorporate conjugated verbs and learn to be comfortable using connectives/conjunctions, adjectives and possessive adjectives. E.g., A presentation or description of home, family and pets. </a:t>
            </a:r>
          </a:p>
          <a:p>
            <a:pPr marL="180975" indent="-180975">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Consolidate understanding of gender and nouns, use of the negative, adjectival agreement and possessive adjectives. Become familiar with a wider range of connectives. </a:t>
            </a:r>
          </a:p>
        </p:txBody>
      </p:sp>
      <p:sp>
        <p:nvSpPr>
          <p:cNvPr id="13" name="Rounded Rectangle 48">
            <a:extLst>
              <a:ext uri="{FF2B5EF4-FFF2-40B4-BE49-F238E27FC236}">
                <a16:creationId xmlns:a16="http://schemas.microsoft.com/office/drawing/2014/main" id="{FF81B732-7470-4036-A501-2E7E6AF60EAA}"/>
              </a:ext>
            </a:extLst>
          </p:cNvPr>
          <p:cNvSpPr/>
          <p:nvPr/>
        </p:nvSpPr>
        <p:spPr>
          <a:xfrm>
            <a:off x="8573841" y="7594208"/>
            <a:ext cx="4080000" cy="167554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Language Angels </a:t>
            </a:r>
          </a:p>
          <a:p>
            <a:pPr>
              <a:spcAft>
                <a:spcPts val="600"/>
              </a:spcAft>
            </a:pPr>
            <a:r>
              <a:rPr lang="en-GB" sz="1400" b="1" dirty="0">
                <a:solidFill>
                  <a:schemeClr val="tx1"/>
                </a:solidFill>
                <a:latin typeface="Sassoon Penpals" panose="02000400000000000000" pitchFamily="50" charset="0"/>
              </a:rPr>
              <a:t>Les </a:t>
            </a:r>
            <a:r>
              <a:rPr lang="en-GB" sz="1400" b="1" dirty="0" err="1">
                <a:solidFill>
                  <a:schemeClr val="tx1"/>
                </a:solidFill>
                <a:latin typeface="Sassoon Penpals" panose="02000400000000000000" pitchFamily="50" charset="0"/>
              </a:rPr>
              <a:t>vetements</a:t>
            </a:r>
            <a:r>
              <a:rPr lang="en-GB" sz="1400" b="1" dirty="0">
                <a:solidFill>
                  <a:schemeClr val="tx1"/>
                </a:solidFill>
                <a:latin typeface="Sassoon Penpals" panose="02000400000000000000" pitchFamily="50" charset="0"/>
              </a:rPr>
              <a:t> </a:t>
            </a:r>
            <a:endParaRPr lang="en-GB" sz="1400" dirty="0">
              <a:solidFill>
                <a:schemeClr val="tx1"/>
              </a:solidFill>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p:txBody>
      </p:sp>
      <p:grpSp>
        <p:nvGrpSpPr>
          <p:cNvPr id="9" name="Group 8">
            <a:extLst>
              <a:ext uri="{FF2B5EF4-FFF2-40B4-BE49-F238E27FC236}">
                <a16:creationId xmlns:a16="http://schemas.microsoft.com/office/drawing/2014/main" id="{0A525A7F-658C-419F-B8D1-E68F5E78C8E6}"/>
              </a:ext>
            </a:extLst>
          </p:cNvPr>
          <p:cNvGrpSpPr/>
          <p:nvPr/>
        </p:nvGrpSpPr>
        <p:grpSpPr>
          <a:xfrm>
            <a:off x="11144619" y="148123"/>
            <a:ext cx="759034" cy="760555"/>
            <a:chOff x="11214957" y="148123"/>
            <a:chExt cx="759034" cy="760555"/>
          </a:xfrm>
        </p:grpSpPr>
        <p:sp>
          <p:nvSpPr>
            <p:cNvPr id="6" name="Oval 5">
              <a:extLst>
                <a:ext uri="{FF2B5EF4-FFF2-40B4-BE49-F238E27FC236}">
                  <a16:creationId xmlns:a16="http://schemas.microsoft.com/office/drawing/2014/main" id="{E059F377-7612-4114-864D-7E320C4A47F3}"/>
                </a:ext>
              </a:extLst>
            </p:cNvPr>
            <p:cNvSpPr/>
            <p:nvPr/>
          </p:nvSpPr>
          <p:spPr>
            <a:xfrm>
              <a:off x="11248259" y="185775"/>
              <a:ext cx="687600" cy="6876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4">
              <a:extLst>
                <a:ext uri="{FF2B5EF4-FFF2-40B4-BE49-F238E27FC236}">
                  <a16:creationId xmlns:a16="http://schemas.microsoft.com/office/drawing/2014/main" id="{274DBB40-756A-45AA-B23A-60D29050A50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214957" y="148123"/>
              <a:ext cx="759034" cy="760555"/>
            </a:xfrm>
            <a:prstGeom prst="rect">
              <a:avLst/>
            </a:prstGeom>
          </p:spPr>
        </p:pic>
      </p:grpSp>
      <p:sp>
        <p:nvSpPr>
          <p:cNvPr id="20" name="Rounded Rectangle 48">
            <a:extLst>
              <a:ext uri="{FF2B5EF4-FFF2-40B4-BE49-F238E27FC236}">
                <a16:creationId xmlns:a16="http://schemas.microsoft.com/office/drawing/2014/main" id="{D16A0449-16CC-4E01-BAAE-197F63EA26B3}"/>
              </a:ext>
            </a:extLst>
          </p:cNvPr>
          <p:cNvSpPr/>
          <p:nvPr/>
        </p:nvSpPr>
        <p:spPr>
          <a:xfrm>
            <a:off x="4395699" y="4290195"/>
            <a:ext cx="4029898" cy="501353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Phonics and pronunciation</a:t>
            </a:r>
          </a:p>
          <a:p>
            <a:pPr>
              <a:spcAft>
                <a:spcPts val="600"/>
              </a:spcAft>
            </a:pPr>
            <a:r>
              <a:rPr lang="en-GB" sz="1400" dirty="0">
                <a:solidFill>
                  <a:schemeClr val="tx1"/>
                </a:solidFill>
                <a:latin typeface="Sassoon Penpals" panose="02000400000000000000" pitchFamily="50" charset="0"/>
              </a:rPr>
              <a:t>Phonics focus:  É E È EAU EUX</a:t>
            </a:r>
          </a:p>
          <a:p>
            <a:pPr marL="285750" indent="-285750">
              <a:spcAft>
                <a:spcPts val="600"/>
              </a:spcAft>
              <a:buFont typeface="Arial" panose="020B0604020202020204" pitchFamily="34" charset="0"/>
              <a:buChar char="•"/>
              <a:tabLst>
                <a:tab pos="265113" algn="l"/>
              </a:tabLst>
            </a:pPr>
            <a:r>
              <a:rPr lang="en-GB" sz="1400" dirty="0">
                <a:solidFill>
                  <a:schemeClr val="tx1"/>
                </a:solidFill>
                <a:latin typeface="Sassoon Penpals" panose="02000400000000000000" pitchFamily="50" charset="0"/>
              </a:rPr>
              <a:t> É sound in </a:t>
            </a:r>
            <a:r>
              <a:rPr lang="en-GB" sz="1400" dirty="0" err="1">
                <a:solidFill>
                  <a:schemeClr val="tx1"/>
                </a:solidFill>
                <a:latin typeface="Sassoon Penpals" panose="02000400000000000000" pitchFamily="50" charset="0"/>
              </a:rPr>
              <a:t>écharpe</a:t>
            </a:r>
            <a:r>
              <a:rPr lang="en-GB" sz="1400" dirty="0">
                <a:solidFill>
                  <a:schemeClr val="tx1"/>
                </a:solidFill>
                <a:latin typeface="Sassoon Penpals" panose="02000400000000000000" pitchFamily="50" charset="0"/>
              </a:rPr>
              <a:t>.</a:t>
            </a:r>
          </a:p>
          <a:p>
            <a:pPr marL="285750" indent="-285750">
              <a:spcAft>
                <a:spcPts val="600"/>
              </a:spcAft>
              <a:buFont typeface="Arial" panose="020B0604020202020204" pitchFamily="34" charset="0"/>
              <a:buChar char="•"/>
              <a:tabLst>
                <a:tab pos="265113" algn="l"/>
              </a:tabLst>
            </a:pPr>
            <a:r>
              <a:rPr lang="en-GB" sz="1400" dirty="0">
                <a:solidFill>
                  <a:schemeClr val="tx1"/>
                </a:solidFill>
                <a:latin typeface="Sassoon Penpals" panose="02000400000000000000" pitchFamily="50" charset="0"/>
              </a:rPr>
              <a:t>E sound in chemise &amp; </a:t>
            </a:r>
            <a:r>
              <a:rPr lang="en-GB" sz="1400" dirty="0" err="1">
                <a:solidFill>
                  <a:schemeClr val="tx1"/>
                </a:solidFill>
                <a:latin typeface="Sassoon Penpals" panose="02000400000000000000" pitchFamily="50" charset="0"/>
              </a:rPr>
              <a:t>chemisier</a:t>
            </a:r>
            <a:r>
              <a:rPr lang="en-GB" sz="1400" dirty="0">
                <a:solidFill>
                  <a:schemeClr val="tx1"/>
                </a:solidFill>
                <a:latin typeface="Sassoon Penpals" panose="02000400000000000000" pitchFamily="50" charset="0"/>
              </a:rPr>
              <a:t>.</a:t>
            </a:r>
          </a:p>
          <a:p>
            <a:pPr marL="285750" indent="-285750">
              <a:spcAft>
                <a:spcPts val="600"/>
              </a:spcAft>
              <a:buFont typeface="Arial" panose="020B0604020202020204" pitchFamily="34" charset="0"/>
              <a:buChar char="•"/>
              <a:tabLst>
                <a:tab pos="265113" algn="l"/>
              </a:tabLst>
            </a:pPr>
            <a:r>
              <a:rPr lang="en-GB" sz="1400" dirty="0">
                <a:solidFill>
                  <a:schemeClr val="tx1"/>
                </a:solidFill>
                <a:latin typeface="Sassoon Penpals" panose="02000400000000000000" pitchFamily="50" charset="0"/>
              </a:rPr>
              <a:t>EAU sound in manteaux.</a:t>
            </a:r>
          </a:p>
          <a:p>
            <a:pPr marL="285750" indent="-285750">
              <a:spcAft>
                <a:spcPts val="600"/>
              </a:spcAft>
              <a:buFont typeface="Arial" panose="020B0604020202020204" pitchFamily="34" charset="0"/>
              <a:buChar char="•"/>
              <a:tabLst>
                <a:tab pos="265113" algn="l"/>
              </a:tabLst>
            </a:pPr>
            <a:r>
              <a:rPr lang="en-GB" sz="1400" dirty="0">
                <a:solidFill>
                  <a:schemeClr val="tx1"/>
                </a:solidFill>
                <a:latin typeface="Sassoon Penpals" panose="02000400000000000000" pitchFamily="50" charset="0"/>
              </a:rPr>
              <a:t>Silent letters. The final ‘s’ is not pronounced in </a:t>
            </a:r>
            <a:r>
              <a:rPr lang="en-GB" sz="1400" dirty="0" err="1">
                <a:solidFill>
                  <a:schemeClr val="tx1"/>
                </a:solidFill>
                <a:latin typeface="Sassoon Penpals" panose="02000400000000000000" pitchFamily="50" charset="0"/>
              </a:rPr>
              <a:t>gants</a:t>
            </a:r>
            <a:r>
              <a:rPr lang="en-GB" sz="1400" dirty="0">
                <a:solidFill>
                  <a:schemeClr val="tx1"/>
                </a:solidFill>
                <a:latin typeface="Sassoon Penpals" panose="02000400000000000000" pitchFamily="50" charset="0"/>
              </a:rPr>
              <a:t>, </a:t>
            </a:r>
            <a:r>
              <a:rPr lang="en-GB" sz="1400" dirty="0" err="1">
                <a:solidFill>
                  <a:schemeClr val="tx1"/>
                </a:solidFill>
                <a:latin typeface="Sassoon Penpals" panose="02000400000000000000" pitchFamily="50" charset="0"/>
              </a:rPr>
              <a:t>sandales</a:t>
            </a:r>
            <a:r>
              <a:rPr lang="en-GB" sz="1400" dirty="0">
                <a:solidFill>
                  <a:schemeClr val="tx1"/>
                </a:solidFill>
                <a:latin typeface="Sassoon Penpals" panose="02000400000000000000" pitchFamily="50" charset="0"/>
              </a:rPr>
              <a:t> and </a:t>
            </a:r>
            <a:r>
              <a:rPr lang="en-GB" sz="1400" dirty="0" err="1">
                <a:solidFill>
                  <a:schemeClr val="tx1"/>
                </a:solidFill>
                <a:latin typeface="Sassoon Penpals" panose="02000400000000000000" pitchFamily="50" charset="0"/>
              </a:rPr>
              <a:t>vacances</a:t>
            </a:r>
            <a:r>
              <a:rPr lang="en-GB" sz="1400" dirty="0">
                <a:solidFill>
                  <a:schemeClr val="tx1"/>
                </a:solidFill>
                <a:latin typeface="Sassoon Penpals" panose="02000400000000000000" pitchFamily="50" charset="0"/>
              </a:rPr>
              <a:t>. ‘S’ is often silent when it is the final consonant of a word in French.</a:t>
            </a:r>
          </a:p>
          <a:p>
            <a:pPr marL="285750" indent="-285750">
              <a:spcAft>
                <a:spcPts val="600"/>
              </a:spcAft>
              <a:buFont typeface="Arial" panose="020B0604020202020204" pitchFamily="34" charset="0"/>
              <a:buChar char="•"/>
              <a:tabLst>
                <a:tab pos="265113" algn="l"/>
              </a:tabLst>
            </a:pPr>
            <a:r>
              <a:rPr lang="en-GB" sz="1400" dirty="0">
                <a:solidFill>
                  <a:schemeClr val="tx1"/>
                </a:solidFill>
                <a:latin typeface="Sassoon Penpals" panose="02000400000000000000" pitchFamily="50" charset="0"/>
              </a:rPr>
              <a:t>-</a:t>
            </a:r>
            <a:r>
              <a:rPr lang="en-GB" sz="1400" dirty="0" err="1">
                <a:solidFill>
                  <a:schemeClr val="tx1"/>
                </a:solidFill>
                <a:latin typeface="Sassoon Penpals" panose="02000400000000000000" pitchFamily="50" charset="0"/>
              </a:rPr>
              <a:t>ent</a:t>
            </a:r>
            <a:r>
              <a:rPr lang="en-GB" sz="1400" dirty="0">
                <a:solidFill>
                  <a:schemeClr val="tx1"/>
                </a:solidFill>
                <a:latin typeface="Sassoon Penpals" panose="02000400000000000000" pitchFamily="50" charset="0"/>
              </a:rPr>
              <a:t> is not pronounced in the 3rd person plural conjugation of the verb porter (to wear). This is the same for all 3rd person plural endings in the present tense.</a:t>
            </a:r>
          </a:p>
          <a:p>
            <a:pPr marL="285750" indent="-285750">
              <a:spcAft>
                <a:spcPts val="600"/>
              </a:spcAft>
              <a:buFont typeface="Arial" panose="020B0604020202020204" pitchFamily="34" charset="0"/>
              <a:buChar char="•"/>
              <a:tabLst>
                <a:tab pos="265113" algn="l"/>
              </a:tabLst>
            </a:pPr>
            <a:r>
              <a:rPr lang="en-GB" sz="1400" dirty="0">
                <a:solidFill>
                  <a:schemeClr val="tx1"/>
                </a:solidFill>
                <a:latin typeface="Sassoon Penpals" panose="02000400000000000000" pitchFamily="50" charset="0"/>
              </a:rPr>
              <a:t>Guttural ‘R’. Becoming more familiar with the French ‘r’ sound as in orange, rouge, robe, </a:t>
            </a:r>
            <a:r>
              <a:rPr lang="en-GB" sz="1400" dirty="0" err="1">
                <a:solidFill>
                  <a:schemeClr val="tx1"/>
                </a:solidFill>
                <a:latin typeface="Sassoon Penpals" panose="02000400000000000000" pitchFamily="50" charset="0"/>
              </a:rPr>
              <a:t>écharpe</a:t>
            </a:r>
            <a:r>
              <a:rPr lang="en-GB" sz="1400" dirty="0">
                <a:solidFill>
                  <a:schemeClr val="tx1"/>
                </a:solidFill>
                <a:latin typeface="Sassoon Penpals" panose="02000400000000000000" pitchFamily="50" charset="0"/>
              </a:rPr>
              <a:t>. Made from the back of the mouth, not front.</a:t>
            </a:r>
          </a:p>
        </p:txBody>
      </p:sp>
      <p:sp>
        <p:nvSpPr>
          <p:cNvPr id="4" name="Isosceles Triangle 3"/>
          <p:cNvSpPr/>
          <p:nvPr/>
        </p:nvSpPr>
        <p:spPr>
          <a:xfrm>
            <a:off x="4287568" y="319248"/>
            <a:ext cx="144070" cy="61687"/>
          </a:xfrm>
          <a:prstGeom prst="triangl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noFill/>
            </a:endParaRPr>
          </a:p>
        </p:txBody>
      </p:sp>
    </p:spTree>
    <p:extLst>
      <p:ext uri="{BB962C8B-B14F-4D97-AF65-F5344CB8AC3E}">
        <p14:creationId xmlns:p14="http://schemas.microsoft.com/office/powerpoint/2010/main" val="38229948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9446012"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French – Inclusive and Adaptive Teaching Strategies</a:t>
            </a:r>
          </a:p>
        </p:txBody>
      </p:sp>
      <p:sp>
        <p:nvSpPr>
          <p:cNvPr id="2" name="Oval 1"/>
          <p:cNvSpPr/>
          <p:nvPr/>
        </p:nvSpPr>
        <p:spPr>
          <a:xfrm>
            <a:off x="10375984"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French</a:t>
            </a:r>
            <a:endParaRPr lang="en-GB" sz="1000" dirty="0">
              <a:solidFill>
                <a:schemeClr val="bg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2"/>
          <a:stretch>
            <a:fillRect/>
          </a:stretch>
        </p:blipFill>
        <p:spPr>
          <a:xfrm>
            <a:off x="11946519" y="166723"/>
            <a:ext cx="764301" cy="760554"/>
          </a:xfrm>
          <a:prstGeom prst="rect">
            <a:avLst/>
          </a:prstGeom>
        </p:spPr>
      </p:pic>
      <p:grpSp>
        <p:nvGrpSpPr>
          <p:cNvPr id="9" name="Group 8">
            <a:extLst>
              <a:ext uri="{FF2B5EF4-FFF2-40B4-BE49-F238E27FC236}">
                <a16:creationId xmlns:a16="http://schemas.microsoft.com/office/drawing/2014/main" id="{0A525A7F-658C-419F-B8D1-E68F5E78C8E6}"/>
              </a:ext>
            </a:extLst>
          </p:cNvPr>
          <p:cNvGrpSpPr/>
          <p:nvPr/>
        </p:nvGrpSpPr>
        <p:grpSpPr>
          <a:xfrm>
            <a:off x="11144619" y="148123"/>
            <a:ext cx="759034" cy="760555"/>
            <a:chOff x="11214957" y="148123"/>
            <a:chExt cx="759034" cy="760555"/>
          </a:xfrm>
        </p:grpSpPr>
        <p:sp>
          <p:nvSpPr>
            <p:cNvPr id="6" name="Oval 5">
              <a:extLst>
                <a:ext uri="{FF2B5EF4-FFF2-40B4-BE49-F238E27FC236}">
                  <a16:creationId xmlns:a16="http://schemas.microsoft.com/office/drawing/2014/main" id="{E059F377-7612-4114-864D-7E320C4A47F3}"/>
                </a:ext>
              </a:extLst>
            </p:cNvPr>
            <p:cNvSpPr/>
            <p:nvPr/>
          </p:nvSpPr>
          <p:spPr>
            <a:xfrm>
              <a:off x="11248259" y="185775"/>
              <a:ext cx="687600" cy="6876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4">
              <a:extLst>
                <a:ext uri="{FF2B5EF4-FFF2-40B4-BE49-F238E27FC236}">
                  <a16:creationId xmlns:a16="http://schemas.microsoft.com/office/drawing/2014/main" id="{274DBB40-756A-45AA-B23A-60D29050A50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14957" y="148123"/>
              <a:ext cx="759034" cy="760555"/>
            </a:xfrm>
            <a:prstGeom prst="rect">
              <a:avLst/>
            </a:prstGeom>
          </p:spPr>
        </p:pic>
      </p:grpSp>
      <p:sp>
        <p:nvSpPr>
          <p:cNvPr id="4" name="Isosceles Triangle 3"/>
          <p:cNvSpPr/>
          <p:nvPr/>
        </p:nvSpPr>
        <p:spPr>
          <a:xfrm>
            <a:off x="4287568" y="319248"/>
            <a:ext cx="144070" cy="61687"/>
          </a:xfrm>
          <a:prstGeom prst="triangl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noFill/>
            </a:endParaRPr>
          </a:p>
        </p:txBody>
      </p:sp>
      <p:sp>
        <p:nvSpPr>
          <p:cNvPr id="10" name="TextBox 9">
            <a:extLst>
              <a:ext uri="{FF2B5EF4-FFF2-40B4-BE49-F238E27FC236}">
                <a16:creationId xmlns:a16="http://schemas.microsoft.com/office/drawing/2014/main" id="{B4B6B35B-8989-40C4-AF5D-5678C0CAEB3C}"/>
              </a:ext>
            </a:extLst>
          </p:cNvPr>
          <p:cNvSpPr txBox="1"/>
          <p:nvPr/>
        </p:nvSpPr>
        <p:spPr>
          <a:xfrm>
            <a:off x="289515" y="1304469"/>
            <a:ext cx="11629994" cy="9756517"/>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320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In addition to the generic inclusive and adaptive teaching strategies at PaWS, in French, teachers consider the following:</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280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320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	Embed opportunities for over-learning, repetition and application into every lesson as learning a new language places huge demand on working memory.</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320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	Provide vocabulary lists for each unit of work which learners can refer to.</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320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	Use a little and often approach to introducing new vocabulary and vocabulary retrieval.</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320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	Use of targeted questions to check understanding, </a:t>
            </a:r>
            <a:r>
              <a:rPr kumimoji="0" lang="en-GB" sz="3200" i="0" u="none" strike="noStrike" kern="1200" cap="none" spc="0" normalizeH="0" baseline="0" noProof="0" dirty="0" err="1">
                <a:ln>
                  <a:noFill/>
                </a:ln>
                <a:solidFill>
                  <a:prstClr val="black"/>
                </a:solidFill>
                <a:effectLst/>
                <a:uLnTx/>
                <a:uFillTx/>
                <a:latin typeface="Sassoon Penpals" panose="02000400000000000000" pitchFamily="50" charset="0"/>
                <a:ea typeface="+mn-ea"/>
                <a:cs typeface="+mn-cs"/>
              </a:rPr>
              <a:t>eg</a:t>
            </a:r>
            <a:r>
              <a:rPr kumimoji="0" lang="en-GB" sz="320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 of more complex vocabulary or terms with more than one meaning.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320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	Incorporate group and pair speaking tasks to support learners in feeling more comfortable speaking.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320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	Use game-orientated speaking tasks, to help learners forget their anxiety and focus attention.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320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	Focus on the essential and be selective to support learners to develop conceptual understanding.</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320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2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28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28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p:txBody>
      </p:sp>
    </p:spTree>
    <p:extLst>
      <p:ext uri="{BB962C8B-B14F-4D97-AF65-F5344CB8AC3E}">
        <p14:creationId xmlns:p14="http://schemas.microsoft.com/office/powerpoint/2010/main" val="4830805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1800497" y="2792605"/>
            <a:ext cx="9180188" cy="2215991"/>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spAutoFit/>
          </a:bodyPr>
          <a:lstStyle/>
          <a:p>
            <a:pPr algn="ctr"/>
            <a:r>
              <a:rPr lang="en-GB" sz="13800" b="1" dirty="0">
                <a:solidFill>
                  <a:schemeClr val="tx1"/>
                </a:solidFill>
                <a:latin typeface="Sassoon Penpals" panose="02000400000000000000" pitchFamily="50" charset="0"/>
              </a:rPr>
              <a:t>Year 3</a:t>
            </a:r>
          </a:p>
        </p:txBody>
      </p:sp>
      <p:pic>
        <p:nvPicPr>
          <p:cNvPr id="5" name="Picture 4">
            <a:extLst>
              <a:ext uri="{FF2B5EF4-FFF2-40B4-BE49-F238E27FC236}">
                <a16:creationId xmlns:a16="http://schemas.microsoft.com/office/drawing/2014/main" id="{51B0BA11-1BCC-495D-90B6-B65EB84217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60155" y="4958050"/>
            <a:ext cx="2481287" cy="2475191"/>
          </a:xfrm>
          <a:prstGeom prst="rect">
            <a:avLst/>
          </a:prstGeom>
        </p:spPr>
      </p:pic>
    </p:spTree>
    <p:extLst>
      <p:ext uri="{BB962C8B-B14F-4D97-AF65-F5344CB8AC3E}">
        <p14:creationId xmlns:p14="http://schemas.microsoft.com/office/powerpoint/2010/main" val="19459658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9446012"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3 – I am learning French/</a:t>
            </a:r>
            <a:r>
              <a:rPr lang="en-GB" sz="3600" b="1" dirty="0" err="1">
                <a:solidFill>
                  <a:schemeClr val="tx1"/>
                </a:solidFill>
                <a:latin typeface="Sassoon Penpals" panose="02000400000000000000" pitchFamily="50" charset="0"/>
              </a:rPr>
              <a:t>J’apprends</a:t>
            </a:r>
            <a:r>
              <a:rPr lang="en-GB" sz="3600" b="1" dirty="0">
                <a:solidFill>
                  <a:schemeClr val="tx1"/>
                </a:solidFill>
                <a:latin typeface="Sassoon Penpals" panose="02000400000000000000" pitchFamily="50" charset="0"/>
              </a:rPr>
              <a:t> le </a:t>
            </a:r>
            <a:r>
              <a:rPr lang="en-GB" sz="3600" b="1" dirty="0" err="1">
                <a:solidFill>
                  <a:schemeClr val="tx1"/>
                </a:solidFill>
                <a:latin typeface="Sassoon Penpals" panose="02000400000000000000" pitchFamily="50" charset="0"/>
              </a:rPr>
              <a:t>français</a:t>
            </a:r>
            <a:endParaRPr lang="en-GB" sz="3600" b="1" dirty="0">
              <a:solidFill>
                <a:schemeClr val="tx1"/>
              </a:solidFill>
              <a:latin typeface="Sassoon Penpals" panose="02000400000000000000" pitchFamily="50" charset="0"/>
            </a:endParaRPr>
          </a:p>
        </p:txBody>
      </p:sp>
      <p:sp>
        <p:nvSpPr>
          <p:cNvPr id="2" name="Oval 1"/>
          <p:cNvSpPr/>
          <p:nvPr/>
        </p:nvSpPr>
        <p:spPr>
          <a:xfrm>
            <a:off x="10375984"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French</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184582" y="5521569"/>
            <a:ext cx="4010205" cy="3856038"/>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0"/>
            <a:ext cx="4029899" cy="431409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marL="171450" indent="-1714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Pinpoint France on a map and recall one or more other French speaking country in the world.</a:t>
            </a:r>
          </a:p>
          <a:p>
            <a:pPr marL="171450" indent="-1714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Ask and answer the question ‘How are you?’ in French. </a:t>
            </a:r>
          </a:p>
          <a:p>
            <a:pPr marL="171450" indent="-1714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Say ‘Hello’ and ‘Goodbye’ in French.  </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Ask and </a:t>
            </a:r>
            <a:r>
              <a:rPr lang="en-GB" sz="1400" dirty="0">
                <a:solidFill>
                  <a:srgbClr val="FF0000"/>
                </a:solidFill>
                <a:latin typeface="Sassoon Penpals" panose="02000400000000000000" pitchFamily="50" charset="0"/>
              </a:rPr>
              <a:t>answer the question ‘What is your name?’ in French.  </a:t>
            </a:r>
          </a:p>
          <a:p>
            <a:pPr marL="171450" indent="-1714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Count to 10 in French. </a:t>
            </a:r>
            <a:r>
              <a:rPr lang="en-GB" sz="1400" dirty="0">
                <a:solidFill>
                  <a:schemeClr val="tx1"/>
                </a:solidFill>
                <a:latin typeface="Sassoon Penpals" panose="02000400000000000000" pitchFamily="50" charset="0"/>
              </a:rPr>
              <a:t> </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Say 10 colours in French. </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1946519" y="166723"/>
            <a:ext cx="764301" cy="760554"/>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801"/>
            <a:ext cx="4029898" cy="263892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Skill to develop</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To speak and write using longer more interesting sentences, that include key structures presented in the unit.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Describe whether they live in a house or apartment and what rooms there are.</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Learn to remember previous language and use alongside new knowledge.  </a:t>
            </a: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2"/>
            <a:ext cx="4029898" cy="535744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3 French End Points</a:t>
            </a:r>
          </a:p>
          <a:p>
            <a:pPr>
              <a:spcAft>
                <a:spcPts val="600"/>
              </a:spcAft>
            </a:pPr>
            <a:r>
              <a:rPr lang="en-GB" sz="1400" dirty="0">
                <a:solidFill>
                  <a:schemeClr val="tx1"/>
                </a:solidFill>
                <a:latin typeface="Sassoon Penpals" panose="02000400000000000000" pitchFamily="50" charset="0"/>
              </a:rPr>
              <a:t>Pupils making a good level of progress will be able to:</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Listen to and enjoy short stories, nursery rhymes &amp; songs. Recognise familiar words and short phrases covered in the units taught.</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Communicate with others using simple words and short phrases covered in the units.</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Read familiar words and short phrases accurately by applying knowledge from 'Phonics &amp; Pronunciation Lesson 1'. Understand the meaning in English of short words read in French.</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Write familiar words &amp; short phrases using a model or vocabulary list. E.g., ' 'I like apples’.</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Start to understand the concept of noun gender and the use of articles. Use the first person singular version of high frequency verbs. E.g., 'I like… 'I am called…'</a:t>
            </a:r>
          </a:p>
        </p:txBody>
      </p:sp>
      <p:sp>
        <p:nvSpPr>
          <p:cNvPr id="13" name="Rounded Rectangle 48">
            <a:extLst>
              <a:ext uri="{FF2B5EF4-FFF2-40B4-BE49-F238E27FC236}">
                <a16:creationId xmlns:a16="http://schemas.microsoft.com/office/drawing/2014/main" id="{FF81B732-7470-4036-A501-2E7E6AF60EAA}"/>
              </a:ext>
            </a:extLst>
          </p:cNvPr>
          <p:cNvSpPr/>
          <p:nvPr/>
        </p:nvSpPr>
        <p:spPr>
          <a:xfrm>
            <a:off x="8679784" y="7274317"/>
            <a:ext cx="4080000" cy="209156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Language Angels </a:t>
            </a:r>
          </a:p>
          <a:p>
            <a:pPr>
              <a:spcAft>
                <a:spcPts val="600"/>
              </a:spcAft>
            </a:pPr>
            <a:r>
              <a:rPr lang="en-GB" sz="1400" b="1" dirty="0" err="1">
                <a:solidFill>
                  <a:schemeClr val="tx1"/>
                </a:solidFill>
                <a:latin typeface="Sassoon Penpals" panose="02000400000000000000" pitchFamily="50" charset="0"/>
              </a:rPr>
              <a:t>J’apprends</a:t>
            </a:r>
            <a:r>
              <a:rPr lang="en-GB" sz="1400" b="1" dirty="0">
                <a:solidFill>
                  <a:schemeClr val="tx1"/>
                </a:solidFill>
                <a:latin typeface="Sassoon Penpals" panose="02000400000000000000" pitchFamily="50" charset="0"/>
              </a:rPr>
              <a:t> le </a:t>
            </a:r>
            <a:r>
              <a:rPr lang="en-GB" sz="1400" b="1" dirty="0" err="1">
                <a:solidFill>
                  <a:schemeClr val="tx1"/>
                </a:solidFill>
                <a:latin typeface="Sassoon Penpals" panose="02000400000000000000" pitchFamily="50" charset="0"/>
              </a:rPr>
              <a:t>français</a:t>
            </a:r>
            <a:endParaRPr lang="en-GB" sz="1400" dirty="0">
              <a:solidFill>
                <a:schemeClr val="tx1"/>
              </a:solidFill>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p:txBody>
      </p:sp>
      <p:grpSp>
        <p:nvGrpSpPr>
          <p:cNvPr id="9" name="Group 8">
            <a:extLst>
              <a:ext uri="{FF2B5EF4-FFF2-40B4-BE49-F238E27FC236}">
                <a16:creationId xmlns:a16="http://schemas.microsoft.com/office/drawing/2014/main" id="{0A525A7F-658C-419F-B8D1-E68F5E78C8E6}"/>
              </a:ext>
            </a:extLst>
          </p:cNvPr>
          <p:cNvGrpSpPr/>
          <p:nvPr/>
        </p:nvGrpSpPr>
        <p:grpSpPr>
          <a:xfrm>
            <a:off x="11144619" y="148123"/>
            <a:ext cx="759034" cy="760555"/>
            <a:chOff x="11214957" y="148123"/>
            <a:chExt cx="759034" cy="760555"/>
          </a:xfrm>
        </p:grpSpPr>
        <p:sp>
          <p:nvSpPr>
            <p:cNvPr id="6" name="Oval 5">
              <a:extLst>
                <a:ext uri="{FF2B5EF4-FFF2-40B4-BE49-F238E27FC236}">
                  <a16:creationId xmlns:a16="http://schemas.microsoft.com/office/drawing/2014/main" id="{E059F377-7612-4114-864D-7E320C4A47F3}"/>
                </a:ext>
              </a:extLst>
            </p:cNvPr>
            <p:cNvSpPr/>
            <p:nvPr/>
          </p:nvSpPr>
          <p:spPr>
            <a:xfrm>
              <a:off x="11248259" y="185775"/>
              <a:ext cx="687600" cy="6876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4">
              <a:extLst>
                <a:ext uri="{FF2B5EF4-FFF2-40B4-BE49-F238E27FC236}">
                  <a16:creationId xmlns:a16="http://schemas.microsoft.com/office/drawing/2014/main" id="{274DBB40-756A-45AA-B23A-60D29050A50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214957" y="148123"/>
              <a:ext cx="759034" cy="760555"/>
            </a:xfrm>
            <a:prstGeom prst="rect">
              <a:avLst/>
            </a:prstGeom>
          </p:spPr>
        </p:pic>
      </p:grpSp>
      <p:sp>
        <p:nvSpPr>
          <p:cNvPr id="20" name="Rounded Rectangle 48">
            <a:extLst>
              <a:ext uri="{FF2B5EF4-FFF2-40B4-BE49-F238E27FC236}">
                <a16:creationId xmlns:a16="http://schemas.microsoft.com/office/drawing/2014/main" id="{D16A0449-16CC-4E01-BAAE-197F63EA26B3}"/>
              </a:ext>
            </a:extLst>
          </p:cNvPr>
          <p:cNvSpPr/>
          <p:nvPr/>
        </p:nvSpPr>
        <p:spPr>
          <a:xfrm>
            <a:off x="4395699" y="3951459"/>
            <a:ext cx="4029898" cy="5426148"/>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Phonics and pronunciation</a:t>
            </a:r>
          </a:p>
          <a:p>
            <a:pPr>
              <a:spcAft>
                <a:spcPts val="600"/>
              </a:spcAft>
            </a:pPr>
            <a:r>
              <a:rPr lang="en-GB" sz="1400" dirty="0">
                <a:solidFill>
                  <a:schemeClr val="tx1"/>
                </a:solidFill>
                <a:latin typeface="Sassoon Penpals" panose="02000400000000000000" pitchFamily="50" charset="0"/>
              </a:rPr>
              <a:t>Phonics focus: CH OU ON OI</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OI sound in trois &amp; noir</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ON sound in marron</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OU sound in rouge</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Silent letters. The ‘s’ in </a:t>
            </a:r>
            <a:r>
              <a:rPr lang="en-GB" sz="1400" dirty="0" err="1">
                <a:solidFill>
                  <a:schemeClr val="tx1"/>
                </a:solidFill>
                <a:latin typeface="Sassoon Penpals" panose="02000400000000000000" pitchFamily="50" charset="0"/>
              </a:rPr>
              <a:t>gris</a:t>
            </a:r>
            <a:r>
              <a:rPr lang="en-GB" sz="1400" dirty="0">
                <a:solidFill>
                  <a:schemeClr val="tx1"/>
                </a:solidFill>
                <a:latin typeface="Sassoon Penpals" panose="02000400000000000000" pitchFamily="50" charset="0"/>
              </a:rPr>
              <a:t>, ‘t’ in vert and violet, ‘c’ in </a:t>
            </a:r>
            <a:r>
              <a:rPr lang="en-GB" sz="1400" dirty="0" err="1">
                <a:solidFill>
                  <a:schemeClr val="tx1"/>
                </a:solidFill>
                <a:latin typeface="Sassoon Penpals" panose="02000400000000000000" pitchFamily="50" charset="0"/>
              </a:rPr>
              <a:t>blanc</a:t>
            </a:r>
            <a:r>
              <a:rPr lang="en-GB" sz="1400" dirty="0">
                <a:solidFill>
                  <a:schemeClr val="tx1"/>
                </a:solidFill>
                <a:latin typeface="Sassoon Penpals" panose="02000400000000000000" pitchFamily="50" charset="0"/>
              </a:rPr>
              <a:t>, ‘x’ in deux and the ‘s’ in trois. There are many silent letters at the end of French words.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Guttural ‘R’. Becoming more familiar with the French ‘r’ sound as seen in noir, orange, </a:t>
            </a:r>
            <a:r>
              <a:rPr lang="en-GB" sz="1400" dirty="0" err="1">
                <a:solidFill>
                  <a:schemeClr val="tx1"/>
                </a:solidFill>
                <a:latin typeface="Sassoon Penpals" panose="02000400000000000000" pitchFamily="50" charset="0"/>
              </a:rPr>
              <a:t>gris</a:t>
            </a:r>
            <a:r>
              <a:rPr lang="en-GB" sz="1400" dirty="0">
                <a:solidFill>
                  <a:schemeClr val="tx1"/>
                </a:solidFill>
                <a:latin typeface="Sassoon Penpals" panose="02000400000000000000" pitchFamily="50" charset="0"/>
              </a:rPr>
              <a:t>, marron, vert, rouge, trois &amp; quatre. Made from the back of the mouth, not the front.</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Elision. Je </a:t>
            </a:r>
            <a:r>
              <a:rPr lang="en-GB" sz="1400" dirty="0" err="1">
                <a:solidFill>
                  <a:schemeClr val="tx1"/>
                </a:solidFill>
                <a:latin typeface="Sassoon Penpals" panose="02000400000000000000" pitchFamily="50" charset="0"/>
              </a:rPr>
              <a:t>m’appelle</a:t>
            </a:r>
            <a:r>
              <a:rPr lang="en-GB" sz="1400" dirty="0">
                <a:solidFill>
                  <a:schemeClr val="tx1"/>
                </a:solidFill>
                <a:latin typeface="Sassoon Penpals" panose="02000400000000000000" pitchFamily="50" charset="0"/>
              </a:rPr>
              <a:t>. Dropping of the last letter of a word (in this case the ‘e’ in me) and replacing it with an apostrophe. Attaching it to the word that follows which begins with a vowel or mute ‘h’. This is in order to facilitate pronunciation. It is not optional in French.</a:t>
            </a:r>
          </a:p>
        </p:txBody>
      </p:sp>
    </p:spTree>
    <p:extLst>
      <p:ext uri="{BB962C8B-B14F-4D97-AF65-F5344CB8AC3E}">
        <p14:creationId xmlns:p14="http://schemas.microsoft.com/office/powerpoint/2010/main" val="40656173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9446012"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3 – Fruits / les fruits</a:t>
            </a:r>
          </a:p>
        </p:txBody>
      </p:sp>
      <p:sp>
        <p:nvSpPr>
          <p:cNvPr id="2" name="Oval 1"/>
          <p:cNvSpPr/>
          <p:nvPr/>
        </p:nvSpPr>
        <p:spPr>
          <a:xfrm>
            <a:off x="10375984"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French</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184582" y="5864117"/>
            <a:ext cx="4010205" cy="3395295"/>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1"/>
            <a:ext cx="4029899" cy="191703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marL="285750" indent="-2857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Name and recognise up to 10 fruits in French.</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 </a:t>
            </a:r>
            <a:r>
              <a:rPr lang="en-GB" sz="1400" dirty="0">
                <a:solidFill>
                  <a:srgbClr val="FF0000"/>
                </a:solidFill>
                <a:latin typeface="Sassoon Penpals" panose="02000400000000000000" pitchFamily="50" charset="0"/>
              </a:rPr>
              <a:t>Attempt to spell some of these nouns.</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 Ask somebody in French if they like a particular fruit.</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 </a:t>
            </a:r>
            <a:r>
              <a:rPr lang="en-GB" sz="1400" dirty="0">
                <a:solidFill>
                  <a:srgbClr val="FF0000"/>
                </a:solidFill>
                <a:latin typeface="Sassoon Penpals" panose="02000400000000000000" pitchFamily="50" charset="0"/>
              </a:rPr>
              <a:t>Say what fruits they like and dislike. </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1946519" y="166723"/>
            <a:ext cx="764301" cy="760554"/>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801"/>
            <a:ext cx="4029898" cy="1820778"/>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Skill to develop</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Work on memory, recall and retention skills using images as prompts.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Learn how to ask a question and answer it in French, including a simple opinion.</a:t>
            </a: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2"/>
            <a:ext cx="4029898" cy="4841630"/>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3 French End Points</a:t>
            </a:r>
          </a:p>
          <a:p>
            <a:pPr>
              <a:spcAft>
                <a:spcPts val="600"/>
              </a:spcAft>
            </a:pPr>
            <a:r>
              <a:rPr lang="en-GB" sz="1400" dirty="0">
                <a:solidFill>
                  <a:schemeClr val="tx1"/>
                </a:solidFill>
                <a:latin typeface="Sassoon Penpals" panose="02000400000000000000" pitchFamily="50" charset="0"/>
              </a:rPr>
              <a:t>Pupils making a good level of progress will be able to:</a:t>
            </a:r>
          </a:p>
          <a:p>
            <a:pPr marL="171450" lvl="0" indent="-1714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Listen to and enjoy short stories, nursery rhymes &amp; songs. Recognise familiar words and short phrases covered in the units taught.</a:t>
            </a:r>
          </a:p>
          <a:p>
            <a:pPr marL="171450" lvl="0" indent="-1714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Communicate with others using simple words and short phrases covered in the units.</a:t>
            </a:r>
          </a:p>
          <a:p>
            <a:pPr marL="171450" lvl="0" indent="-1714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Read familiar words and short phrases accurately by applying knowledge from 'Phonics &amp; Pronunciation Lesson 1'. Understand the meaning in English of short words read in French.</a:t>
            </a:r>
          </a:p>
          <a:p>
            <a:pPr marL="171450" lvl="0" indent="-1714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Write familiar words &amp; short phrases using a model or vocabulary list. E.g., ' 'I like apples’.</a:t>
            </a:r>
          </a:p>
          <a:p>
            <a:pPr marL="171450" lvl="0" indent="-1714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Start to understand the concept of noun gender and the use of articles. Use the first person singular version of high frequency verbs. E.g., 'I like… 'I am called…'</a:t>
            </a:r>
          </a:p>
        </p:txBody>
      </p:sp>
      <p:sp>
        <p:nvSpPr>
          <p:cNvPr id="13" name="Rounded Rectangle 48">
            <a:extLst>
              <a:ext uri="{FF2B5EF4-FFF2-40B4-BE49-F238E27FC236}">
                <a16:creationId xmlns:a16="http://schemas.microsoft.com/office/drawing/2014/main" id="{FF81B732-7470-4036-A501-2E7E6AF60EAA}"/>
              </a:ext>
            </a:extLst>
          </p:cNvPr>
          <p:cNvSpPr/>
          <p:nvPr/>
        </p:nvSpPr>
        <p:spPr>
          <a:xfrm>
            <a:off x="8630820" y="7583867"/>
            <a:ext cx="4080000" cy="167554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Language Angels </a:t>
            </a:r>
          </a:p>
          <a:p>
            <a:pPr>
              <a:spcAft>
                <a:spcPts val="600"/>
              </a:spcAft>
            </a:pPr>
            <a:r>
              <a:rPr lang="en-GB" sz="1400" b="1" dirty="0">
                <a:solidFill>
                  <a:schemeClr val="tx1"/>
                </a:solidFill>
                <a:latin typeface="Sassoon Penpals" panose="02000400000000000000" pitchFamily="50" charset="0"/>
              </a:rPr>
              <a:t>Les fruits</a:t>
            </a:r>
            <a:endParaRPr lang="en-GB" sz="1400" dirty="0">
              <a:solidFill>
                <a:schemeClr val="tx1"/>
              </a:solidFill>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p:txBody>
      </p:sp>
      <p:grpSp>
        <p:nvGrpSpPr>
          <p:cNvPr id="9" name="Group 8">
            <a:extLst>
              <a:ext uri="{FF2B5EF4-FFF2-40B4-BE49-F238E27FC236}">
                <a16:creationId xmlns:a16="http://schemas.microsoft.com/office/drawing/2014/main" id="{0A525A7F-658C-419F-B8D1-E68F5E78C8E6}"/>
              </a:ext>
            </a:extLst>
          </p:cNvPr>
          <p:cNvGrpSpPr/>
          <p:nvPr/>
        </p:nvGrpSpPr>
        <p:grpSpPr>
          <a:xfrm>
            <a:off x="11144619" y="148123"/>
            <a:ext cx="759034" cy="760555"/>
            <a:chOff x="11214957" y="148123"/>
            <a:chExt cx="759034" cy="760555"/>
          </a:xfrm>
        </p:grpSpPr>
        <p:sp>
          <p:nvSpPr>
            <p:cNvPr id="6" name="Oval 5">
              <a:extLst>
                <a:ext uri="{FF2B5EF4-FFF2-40B4-BE49-F238E27FC236}">
                  <a16:creationId xmlns:a16="http://schemas.microsoft.com/office/drawing/2014/main" id="{E059F377-7612-4114-864D-7E320C4A47F3}"/>
                </a:ext>
              </a:extLst>
            </p:cNvPr>
            <p:cNvSpPr/>
            <p:nvPr/>
          </p:nvSpPr>
          <p:spPr>
            <a:xfrm>
              <a:off x="11248259" y="185775"/>
              <a:ext cx="687600" cy="6876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4">
              <a:extLst>
                <a:ext uri="{FF2B5EF4-FFF2-40B4-BE49-F238E27FC236}">
                  <a16:creationId xmlns:a16="http://schemas.microsoft.com/office/drawing/2014/main" id="{274DBB40-756A-45AA-B23A-60D29050A50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214957" y="148123"/>
              <a:ext cx="759034" cy="760555"/>
            </a:xfrm>
            <a:prstGeom prst="rect">
              <a:avLst/>
            </a:prstGeom>
          </p:spPr>
        </p:pic>
      </p:grpSp>
      <p:sp>
        <p:nvSpPr>
          <p:cNvPr id="20" name="Rounded Rectangle 48">
            <a:extLst>
              <a:ext uri="{FF2B5EF4-FFF2-40B4-BE49-F238E27FC236}">
                <a16:creationId xmlns:a16="http://schemas.microsoft.com/office/drawing/2014/main" id="{D16A0449-16CC-4E01-BAAE-197F63EA26B3}"/>
              </a:ext>
            </a:extLst>
          </p:cNvPr>
          <p:cNvSpPr/>
          <p:nvPr/>
        </p:nvSpPr>
        <p:spPr>
          <a:xfrm>
            <a:off x="4402338" y="3645568"/>
            <a:ext cx="4029898" cy="565815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Phonics and pronunciation</a:t>
            </a:r>
          </a:p>
          <a:p>
            <a:pPr>
              <a:spcAft>
                <a:spcPts val="600"/>
              </a:spcAft>
            </a:pPr>
            <a:r>
              <a:rPr lang="en-GB" sz="1400" dirty="0">
                <a:solidFill>
                  <a:schemeClr val="tx1"/>
                </a:solidFill>
                <a:latin typeface="Sassoon Penpals" panose="02000400000000000000" pitchFamily="50" charset="0"/>
              </a:rPr>
              <a:t>Phonics focus: CH OU ON OI</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OI sound in </a:t>
            </a:r>
            <a:r>
              <a:rPr lang="en-GB" sz="1400" dirty="0" err="1">
                <a:solidFill>
                  <a:schemeClr val="tx1"/>
                </a:solidFill>
                <a:latin typeface="Sassoon Penpals" panose="02000400000000000000" pitchFamily="50" charset="0"/>
              </a:rPr>
              <a:t>poire</a:t>
            </a:r>
            <a:endParaRPr lang="en-GB" sz="1400" dirty="0">
              <a:solidFill>
                <a:schemeClr val="tx1"/>
              </a:solidFill>
              <a:latin typeface="Sassoon Penpals" panose="02000400000000000000" pitchFamily="50" charset="0"/>
            </a:endParaRP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Silent letters. We will see that the letter ‘s’ is not pronounced in ‘les’ or the plural version of the fruits as final consonants are nearly always silent letters in French.</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Liaison. Understanding better that liaison is the word to explain what happens with pronunciation when a word that ends in a normally silent consonant is followed by a word starting with a vowel. The normally silent ‘s’ in les is pronounced in les oranges and les </a:t>
            </a:r>
            <a:r>
              <a:rPr lang="en-GB" sz="1400" dirty="0" err="1">
                <a:solidFill>
                  <a:schemeClr val="tx1"/>
                </a:solidFill>
                <a:latin typeface="Sassoon Penpals" panose="02000400000000000000" pitchFamily="50" charset="0"/>
              </a:rPr>
              <a:t>abricots</a:t>
            </a:r>
            <a:r>
              <a:rPr lang="en-GB" sz="1400" dirty="0">
                <a:solidFill>
                  <a:schemeClr val="tx1"/>
                </a:solidFill>
                <a:latin typeface="Sassoon Penpals" panose="02000400000000000000" pitchFamily="50" charset="0"/>
              </a:rPr>
              <a:t> as both those fruits start with a vowel but the ‘s’ almost sounds like a ‘z’. This happens often in French.</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Guttural ‘R’. Becoming more familiar with the French ‘r’ sound as seen </a:t>
            </a:r>
            <a:r>
              <a:rPr lang="en-GB" sz="1400" dirty="0" err="1">
                <a:solidFill>
                  <a:schemeClr val="tx1"/>
                </a:solidFill>
                <a:latin typeface="Sassoon Penpals" panose="02000400000000000000" pitchFamily="50" charset="0"/>
              </a:rPr>
              <a:t>infraise</a:t>
            </a:r>
            <a:r>
              <a:rPr lang="en-GB" sz="1400" dirty="0">
                <a:solidFill>
                  <a:schemeClr val="tx1"/>
                </a:solidFill>
                <a:latin typeface="Sassoon Penpals" panose="02000400000000000000" pitchFamily="50" charset="0"/>
              </a:rPr>
              <a:t>, orange, </a:t>
            </a:r>
            <a:r>
              <a:rPr lang="en-GB" sz="1400" dirty="0" err="1">
                <a:solidFill>
                  <a:schemeClr val="tx1"/>
                </a:solidFill>
                <a:latin typeface="Sassoon Penpals" panose="02000400000000000000" pitchFamily="50" charset="0"/>
              </a:rPr>
              <a:t>poire</a:t>
            </a:r>
            <a:r>
              <a:rPr lang="en-GB" sz="1400" dirty="0">
                <a:solidFill>
                  <a:schemeClr val="tx1"/>
                </a:solidFill>
                <a:latin typeface="Sassoon Penpals" panose="02000400000000000000" pitchFamily="50" charset="0"/>
              </a:rPr>
              <a:t>, prune, cerise &amp; </a:t>
            </a:r>
            <a:r>
              <a:rPr lang="en-GB" sz="1400" dirty="0" err="1">
                <a:solidFill>
                  <a:schemeClr val="tx1"/>
                </a:solidFill>
                <a:latin typeface="Sassoon Penpals" panose="02000400000000000000" pitchFamily="50" charset="0"/>
              </a:rPr>
              <a:t>abricot</a:t>
            </a:r>
            <a:r>
              <a:rPr lang="en-GB" sz="1400" dirty="0">
                <a:solidFill>
                  <a:schemeClr val="tx1"/>
                </a:solidFill>
                <a:latin typeface="Sassoon Penpals" panose="02000400000000000000" pitchFamily="50" charset="0"/>
              </a:rPr>
              <a:t>. Made from the back of </a:t>
            </a:r>
            <a:r>
              <a:rPr lang="en-GB" sz="1400" dirty="0" err="1">
                <a:solidFill>
                  <a:schemeClr val="tx1"/>
                </a:solidFill>
                <a:latin typeface="Sassoon Penpals" panose="02000400000000000000" pitchFamily="50" charset="0"/>
              </a:rPr>
              <a:t>themouth</a:t>
            </a:r>
            <a:r>
              <a:rPr lang="en-GB" sz="1400" dirty="0">
                <a:solidFill>
                  <a:schemeClr val="tx1"/>
                </a:solidFill>
                <a:latin typeface="Sassoon Penpals" panose="02000400000000000000" pitchFamily="50" charset="0"/>
              </a:rPr>
              <a:t>, not the front.</a:t>
            </a: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Tree>
    <p:extLst>
      <p:ext uri="{BB962C8B-B14F-4D97-AF65-F5344CB8AC3E}">
        <p14:creationId xmlns:p14="http://schemas.microsoft.com/office/powerpoint/2010/main" val="21780293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9446012"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3 – I can / Je </a:t>
            </a:r>
            <a:r>
              <a:rPr lang="en-GB" sz="3600" b="1" dirty="0" err="1">
                <a:solidFill>
                  <a:schemeClr val="tx1"/>
                </a:solidFill>
                <a:latin typeface="Sassoon Penpals" panose="02000400000000000000" pitchFamily="50" charset="0"/>
              </a:rPr>
              <a:t>peux</a:t>
            </a:r>
            <a:endParaRPr lang="en-GB" sz="3600" b="1" dirty="0">
              <a:solidFill>
                <a:schemeClr val="tx1"/>
              </a:solidFill>
              <a:latin typeface="Sassoon Penpals" panose="02000400000000000000" pitchFamily="50" charset="0"/>
            </a:endParaRPr>
          </a:p>
        </p:txBody>
      </p:sp>
      <p:sp>
        <p:nvSpPr>
          <p:cNvPr id="2" name="Oval 1"/>
          <p:cNvSpPr/>
          <p:nvPr/>
        </p:nvSpPr>
        <p:spPr>
          <a:xfrm>
            <a:off x="10375984"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French</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237250" y="5908432"/>
            <a:ext cx="4010205" cy="3395295"/>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1"/>
            <a:ext cx="4029899" cy="308409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marL="285750" indent="-2857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Recognise, recall and mime 10 action verbs in French.</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Spell 10 action verbs in French. </a:t>
            </a:r>
          </a:p>
          <a:p>
            <a:pPr marL="285750" indent="-2857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Use these verbs in the infinitive to form positive and negative sentence structures with ‘je </a:t>
            </a:r>
            <a:r>
              <a:rPr lang="en-GB" sz="1400" dirty="0" err="1">
                <a:solidFill>
                  <a:srgbClr val="FF0000"/>
                </a:solidFill>
                <a:latin typeface="Sassoon Penpals" panose="02000400000000000000" pitchFamily="50" charset="0"/>
              </a:rPr>
              <a:t>peux</a:t>
            </a:r>
            <a:r>
              <a:rPr lang="en-GB" sz="1400" dirty="0">
                <a:solidFill>
                  <a:srgbClr val="FF0000"/>
                </a:solidFill>
                <a:latin typeface="Sassoon Penpals" panose="02000400000000000000" pitchFamily="50" charset="0"/>
              </a:rPr>
              <a:t>’ (I am able) and ‘je ne </a:t>
            </a:r>
            <a:r>
              <a:rPr lang="en-GB" sz="1400" dirty="0" err="1">
                <a:solidFill>
                  <a:srgbClr val="FF0000"/>
                </a:solidFill>
                <a:latin typeface="Sassoon Penpals" panose="02000400000000000000" pitchFamily="50" charset="0"/>
              </a:rPr>
              <a:t>peux</a:t>
            </a:r>
            <a:r>
              <a:rPr lang="en-GB" sz="1400" dirty="0">
                <a:solidFill>
                  <a:srgbClr val="FF0000"/>
                </a:solidFill>
                <a:latin typeface="Sassoon Penpals" panose="02000400000000000000" pitchFamily="50" charset="0"/>
              </a:rPr>
              <a:t> pas’ (I am not able).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Attempt to combine positive and negative sentence structures to form longer and more complex sentences using the conjunctions ‘et’ (and / ‘</a:t>
            </a:r>
            <a:r>
              <a:rPr lang="en-GB" sz="1400" dirty="0" err="1">
                <a:solidFill>
                  <a:schemeClr val="tx1"/>
                </a:solidFill>
                <a:latin typeface="Sassoon Penpals" panose="02000400000000000000" pitchFamily="50" charset="0"/>
              </a:rPr>
              <a:t>mais</a:t>
            </a:r>
            <a:r>
              <a:rPr lang="en-GB" sz="1400" dirty="0">
                <a:solidFill>
                  <a:schemeClr val="tx1"/>
                </a:solidFill>
                <a:latin typeface="Sassoon Penpals" panose="02000400000000000000" pitchFamily="50" charset="0"/>
              </a:rPr>
              <a:t>’ (but). </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1946519" y="166723"/>
            <a:ext cx="764301" cy="760554"/>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801"/>
            <a:ext cx="4029898" cy="297766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Skill to develop</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Improve memory skills using imagery, sound and mime.</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Use a greater variety of high frequency verbs.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Learn how to build sentences using the 1st person conjugated verb je </a:t>
            </a:r>
            <a:r>
              <a:rPr lang="en-GB" sz="1400" dirty="0" err="1">
                <a:solidFill>
                  <a:schemeClr val="tx1"/>
                </a:solidFill>
                <a:latin typeface="Sassoon Penpals" panose="02000400000000000000" pitchFamily="50" charset="0"/>
              </a:rPr>
              <a:t>peux</a:t>
            </a:r>
            <a:r>
              <a:rPr lang="en-GB" sz="1400" dirty="0">
                <a:solidFill>
                  <a:schemeClr val="tx1"/>
                </a:solidFill>
                <a:latin typeface="Sassoon Penpals" panose="02000400000000000000" pitchFamily="50" charset="0"/>
              </a:rPr>
              <a:t> (I am able) or je ne </a:t>
            </a:r>
            <a:r>
              <a:rPr lang="en-GB" sz="1400" dirty="0" err="1">
                <a:solidFill>
                  <a:schemeClr val="tx1"/>
                </a:solidFill>
                <a:latin typeface="Sassoon Penpals" panose="02000400000000000000" pitchFamily="50" charset="0"/>
              </a:rPr>
              <a:t>peux</a:t>
            </a:r>
            <a:r>
              <a:rPr lang="en-GB" sz="1400" dirty="0">
                <a:solidFill>
                  <a:schemeClr val="tx1"/>
                </a:solidFill>
                <a:latin typeface="Sassoon Penpals" panose="02000400000000000000" pitchFamily="50" charset="0"/>
              </a:rPr>
              <a:t> pas (I am not able), using pictures to help.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Extra challenge of attempting to extend sentences with the conjunctions et (and) &amp; </a:t>
            </a:r>
            <a:r>
              <a:rPr lang="en-GB" sz="1400" dirty="0" err="1">
                <a:solidFill>
                  <a:schemeClr val="tx1"/>
                </a:solidFill>
                <a:latin typeface="Sassoon Penpals" panose="02000400000000000000" pitchFamily="50" charset="0"/>
              </a:rPr>
              <a:t>mais</a:t>
            </a:r>
            <a:r>
              <a:rPr lang="en-GB" sz="1400" dirty="0">
                <a:solidFill>
                  <a:schemeClr val="tx1"/>
                </a:solidFill>
                <a:latin typeface="Sassoon Penpals" panose="02000400000000000000" pitchFamily="50" charset="0"/>
              </a:rPr>
              <a:t> (but).</a:t>
            </a: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2"/>
            <a:ext cx="4029898" cy="4841630"/>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3 French End Points</a:t>
            </a:r>
          </a:p>
          <a:p>
            <a:pPr>
              <a:spcAft>
                <a:spcPts val="600"/>
              </a:spcAft>
            </a:pPr>
            <a:r>
              <a:rPr lang="en-GB" sz="1400" dirty="0">
                <a:solidFill>
                  <a:schemeClr val="tx1"/>
                </a:solidFill>
                <a:latin typeface="Sassoon Penpals" panose="02000400000000000000" pitchFamily="50" charset="0"/>
              </a:rPr>
              <a:t>Pupils making a good level of progress will be able to:</a:t>
            </a:r>
          </a:p>
          <a:p>
            <a:pPr marL="171450" lvl="0" indent="-1714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Listen to and enjoy short stories, nursery rhymes &amp; songs. Recognise familiar words and short phrases covered in the units taught.</a:t>
            </a:r>
          </a:p>
          <a:p>
            <a:pPr marL="171450" lvl="0" indent="-1714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Communicate with others using simple words and short phrases covered in the units.</a:t>
            </a:r>
          </a:p>
          <a:p>
            <a:pPr marL="171450" lvl="0" indent="-1714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Read familiar words and short phrases accurately by applying knowledge from 'Phonics &amp; Pronunciation Lesson 1'. Understand the meaning in English of short words read in French.</a:t>
            </a:r>
          </a:p>
          <a:p>
            <a:pPr marL="171450" lvl="0" indent="-1714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Write familiar words &amp; short phrases using a model or vocabulary list. E.g., ' 'I like apples’.</a:t>
            </a:r>
          </a:p>
          <a:p>
            <a:pPr marL="171450" lvl="0" indent="-1714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Start to understand the concept of noun gender and the use of articles. Use the first person singular version of high frequency verbs. E.g., 'I like… 'I am called…'</a:t>
            </a:r>
          </a:p>
        </p:txBody>
      </p:sp>
      <p:sp>
        <p:nvSpPr>
          <p:cNvPr id="13" name="Rounded Rectangle 48">
            <a:extLst>
              <a:ext uri="{FF2B5EF4-FFF2-40B4-BE49-F238E27FC236}">
                <a16:creationId xmlns:a16="http://schemas.microsoft.com/office/drawing/2014/main" id="{FF81B732-7470-4036-A501-2E7E6AF60EAA}"/>
              </a:ext>
            </a:extLst>
          </p:cNvPr>
          <p:cNvSpPr/>
          <p:nvPr/>
        </p:nvSpPr>
        <p:spPr>
          <a:xfrm>
            <a:off x="8594476" y="7702062"/>
            <a:ext cx="4080000" cy="167554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Language Angels </a:t>
            </a:r>
          </a:p>
          <a:p>
            <a:pPr>
              <a:spcAft>
                <a:spcPts val="600"/>
              </a:spcAft>
            </a:pPr>
            <a:r>
              <a:rPr lang="en-GB" sz="1400" b="1" dirty="0">
                <a:solidFill>
                  <a:schemeClr val="tx1"/>
                </a:solidFill>
                <a:latin typeface="Sassoon Penpals" panose="02000400000000000000" pitchFamily="50" charset="0"/>
              </a:rPr>
              <a:t>Je </a:t>
            </a:r>
            <a:r>
              <a:rPr lang="en-GB" sz="1400" b="1" dirty="0" err="1">
                <a:solidFill>
                  <a:schemeClr val="tx1"/>
                </a:solidFill>
                <a:latin typeface="Sassoon Penpals" panose="02000400000000000000" pitchFamily="50" charset="0"/>
              </a:rPr>
              <a:t>peux</a:t>
            </a:r>
            <a:endParaRPr lang="en-GB" sz="1400" dirty="0">
              <a:solidFill>
                <a:schemeClr val="tx1"/>
              </a:solidFill>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p:txBody>
      </p:sp>
      <p:grpSp>
        <p:nvGrpSpPr>
          <p:cNvPr id="9" name="Group 8">
            <a:extLst>
              <a:ext uri="{FF2B5EF4-FFF2-40B4-BE49-F238E27FC236}">
                <a16:creationId xmlns:a16="http://schemas.microsoft.com/office/drawing/2014/main" id="{0A525A7F-658C-419F-B8D1-E68F5E78C8E6}"/>
              </a:ext>
            </a:extLst>
          </p:cNvPr>
          <p:cNvGrpSpPr/>
          <p:nvPr/>
        </p:nvGrpSpPr>
        <p:grpSpPr>
          <a:xfrm>
            <a:off x="11144619" y="148123"/>
            <a:ext cx="759034" cy="760555"/>
            <a:chOff x="11214957" y="148123"/>
            <a:chExt cx="759034" cy="760555"/>
          </a:xfrm>
        </p:grpSpPr>
        <p:sp>
          <p:nvSpPr>
            <p:cNvPr id="6" name="Oval 5">
              <a:extLst>
                <a:ext uri="{FF2B5EF4-FFF2-40B4-BE49-F238E27FC236}">
                  <a16:creationId xmlns:a16="http://schemas.microsoft.com/office/drawing/2014/main" id="{E059F377-7612-4114-864D-7E320C4A47F3}"/>
                </a:ext>
              </a:extLst>
            </p:cNvPr>
            <p:cNvSpPr/>
            <p:nvPr/>
          </p:nvSpPr>
          <p:spPr>
            <a:xfrm>
              <a:off x="11248259" y="185775"/>
              <a:ext cx="687600" cy="6876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4">
              <a:extLst>
                <a:ext uri="{FF2B5EF4-FFF2-40B4-BE49-F238E27FC236}">
                  <a16:creationId xmlns:a16="http://schemas.microsoft.com/office/drawing/2014/main" id="{274DBB40-756A-45AA-B23A-60D29050A50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214957" y="148123"/>
              <a:ext cx="759034" cy="760555"/>
            </a:xfrm>
            <a:prstGeom prst="rect">
              <a:avLst/>
            </a:prstGeom>
          </p:spPr>
        </p:pic>
      </p:grpSp>
      <p:sp>
        <p:nvSpPr>
          <p:cNvPr id="20" name="Rounded Rectangle 48">
            <a:extLst>
              <a:ext uri="{FF2B5EF4-FFF2-40B4-BE49-F238E27FC236}">
                <a16:creationId xmlns:a16="http://schemas.microsoft.com/office/drawing/2014/main" id="{D16A0449-16CC-4E01-BAAE-197F63EA26B3}"/>
              </a:ext>
            </a:extLst>
          </p:cNvPr>
          <p:cNvSpPr/>
          <p:nvPr/>
        </p:nvSpPr>
        <p:spPr>
          <a:xfrm>
            <a:off x="4395699" y="4290195"/>
            <a:ext cx="4029898" cy="501353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Phonics and pronunciation</a:t>
            </a:r>
          </a:p>
          <a:p>
            <a:pPr>
              <a:spcAft>
                <a:spcPts val="600"/>
              </a:spcAft>
            </a:pPr>
            <a:r>
              <a:rPr lang="en-GB" sz="1400" dirty="0">
                <a:solidFill>
                  <a:schemeClr val="tx1"/>
                </a:solidFill>
                <a:latin typeface="Sassoon Penpals" panose="02000400000000000000" pitchFamily="50" charset="0"/>
              </a:rPr>
              <a:t>Phonics focus: CH OU ON OI</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CH sound in chanter.</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OU sound in </a:t>
            </a:r>
            <a:r>
              <a:rPr lang="en-GB" sz="1400" dirty="0" err="1">
                <a:solidFill>
                  <a:schemeClr val="tx1"/>
                </a:solidFill>
                <a:latin typeface="Sassoon Penpals" panose="02000400000000000000" pitchFamily="50" charset="0"/>
              </a:rPr>
              <a:t>jouer</a:t>
            </a:r>
            <a:r>
              <a:rPr lang="en-GB" sz="1400" dirty="0">
                <a:solidFill>
                  <a:schemeClr val="tx1"/>
                </a:solidFill>
                <a:latin typeface="Sassoon Penpals" panose="02000400000000000000" pitchFamily="50" charset="0"/>
              </a:rPr>
              <a:t> d’un instrument.</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Silent letters. ‘X’ is one of the 6 most commonly silent consonants in French. </a:t>
            </a:r>
            <a:r>
              <a:rPr lang="en-GB" sz="1400" dirty="0" err="1">
                <a:solidFill>
                  <a:schemeClr val="tx1"/>
                </a:solidFill>
                <a:latin typeface="Sassoon Penpals" panose="02000400000000000000" pitchFamily="50" charset="0"/>
              </a:rPr>
              <a:t>The“x</a:t>
            </a:r>
            <a:r>
              <a:rPr lang="en-GB" sz="1400" dirty="0">
                <a:solidFill>
                  <a:schemeClr val="tx1"/>
                </a:solidFill>
                <a:latin typeface="Sassoon Penpals" panose="02000400000000000000" pitchFamily="50" charset="0"/>
              </a:rPr>
              <a:t>” in </a:t>
            </a:r>
            <a:r>
              <a:rPr lang="en-GB" sz="1400" dirty="0" err="1">
                <a:solidFill>
                  <a:schemeClr val="tx1"/>
                </a:solidFill>
                <a:latin typeface="Sassoon Penpals" panose="02000400000000000000" pitchFamily="50" charset="0"/>
              </a:rPr>
              <a:t>peux</a:t>
            </a:r>
            <a:r>
              <a:rPr lang="en-GB" sz="1400" dirty="0">
                <a:solidFill>
                  <a:schemeClr val="tx1"/>
                </a:solidFill>
                <a:latin typeface="Sassoon Penpals" panose="02000400000000000000" pitchFamily="50" charset="0"/>
              </a:rPr>
              <a:t> is therefore not pronounced.</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Nasal sounds. Starting to explore the four French nasal sounds (on, un, in, </a:t>
            </a:r>
            <a:r>
              <a:rPr lang="en-GB" sz="1400" dirty="0" err="1">
                <a:solidFill>
                  <a:schemeClr val="tx1"/>
                </a:solidFill>
                <a:latin typeface="Sassoon Penpals" panose="02000400000000000000" pitchFamily="50" charset="0"/>
              </a:rPr>
              <a:t>andan</a:t>
            </a:r>
            <a:r>
              <a:rPr lang="en-GB" sz="1400" dirty="0">
                <a:solidFill>
                  <a:schemeClr val="tx1"/>
                </a:solidFill>
                <a:latin typeface="Sassoon Penpals" panose="02000400000000000000" pitchFamily="50" charset="0"/>
              </a:rPr>
              <a:t>). This sound does not exist in English and is made through the nose not the mouth! Words like </a:t>
            </a:r>
            <a:r>
              <a:rPr lang="en-GB" sz="1400" dirty="0" err="1">
                <a:solidFill>
                  <a:schemeClr val="tx1"/>
                </a:solidFill>
                <a:latin typeface="Sassoon Penpals" panose="02000400000000000000" pitchFamily="50" charset="0"/>
              </a:rPr>
              <a:t>danser</a:t>
            </a:r>
            <a:r>
              <a:rPr lang="en-GB" sz="1400" dirty="0">
                <a:solidFill>
                  <a:schemeClr val="tx1"/>
                </a:solidFill>
                <a:latin typeface="Sassoon Penpals" panose="02000400000000000000" pitchFamily="50" charset="0"/>
              </a:rPr>
              <a:t> and chanter.</a:t>
            </a:r>
          </a:p>
        </p:txBody>
      </p:sp>
    </p:spTree>
    <p:extLst>
      <p:ext uri="{BB962C8B-B14F-4D97-AF65-F5344CB8AC3E}">
        <p14:creationId xmlns:p14="http://schemas.microsoft.com/office/powerpoint/2010/main" val="11614760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1800497" y="2792605"/>
            <a:ext cx="9180188" cy="2215991"/>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spAutoFit/>
          </a:bodyPr>
          <a:lstStyle/>
          <a:p>
            <a:pPr algn="ctr"/>
            <a:r>
              <a:rPr lang="en-GB" sz="13800" b="1" dirty="0">
                <a:solidFill>
                  <a:schemeClr val="tx1"/>
                </a:solidFill>
                <a:latin typeface="Sassoon Penpals" panose="02000400000000000000" pitchFamily="50" charset="0"/>
              </a:rPr>
              <a:t>Year 4</a:t>
            </a:r>
          </a:p>
        </p:txBody>
      </p:sp>
      <p:pic>
        <p:nvPicPr>
          <p:cNvPr id="5" name="Picture 4">
            <a:extLst>
              <a:ext uri="{FF2B5EF4-FFF2-40B4-BE49-F238E27FC236}">
                <a16:creationId xmlns:a16="http://schemas.microsoft.com/office/drawing/2014/main" id="{51B0BA11-1BCC-495D-90B6-B65EB84217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60155" y="4958050"/>
            <a:ext cx="2481287" cy="2475191"/>
          </a:xfrm>
          <a:prstGeom prst="rect">
            <a:avLst/>
          </a:prstGeom>
        </p:spPr>
      </p:pic>
    </p:spTree>
    <p:extLst>
      <p:ext uri="{BB962C8B-B14F-4D97-AF65-F5344CB8AC3E}">
        <p14:creationId xmlns:p14="http://schemas.microsoft.com/office/powerpoint/2010/main" val="40768612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9446012"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4 – Presenting myself / Je me </a:t>
            </a:r>
            <a:r>
              <a:rPr lang="en-GB" sz="3600" b="1" dirty="0" err="1">
                <a:solidFill>
                  <a:schemeClr val="tx1"/>
                </a:solidFill>
                <a:latin typeface="Sassoon Penpals" panose="02000400000000000000" pitchFamily="50" charset="0"/>
              </a:rPr>
              <a:t>présent</a:t>
            </a:r>
            <a:endParaRPr lang="en-GB" sz="3600" b="1" dirty="0">
              <a:solidFill>
                <a:schemeClr val="tx1"/>
              </a:solidFill>
              <a:latin typeface="Sassoon Penpals" panose="02000400000000000000" pitchFamily="50" charset="0"/>
            </a:endParaRPr>
          </a:p>
        </p:txBody>
      </p:sp>
      <p:sp>
        <p:nvSpPr>
          <p:cNvPr id="2" name="Oval 1"/>
          <p:cNvSpPr/>
          <p:nvPr/>
        </p:nvSpPr>
        <p:spPr>
          <a:xfrm>
            <a:off x="10375984"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French</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237250" y="5908432"/>
            <a:ext cx="4010205" cy="3395295"/>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1"/>
            <a:ext cx="4029899" cy="309612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marL="285750" indent="-2857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Count to 20. </a:t>
            </a:r>
          </a:p>
          <a:p>
            <a:pPr marL="285750" indent="-2857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Say their name and age.  </a:t>
            </a:r>
          </a:p>
          <a:p>
            <a:pPr marL="285750" indent="-2857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Say hello and goodbye, then ask how somebody is feeling and answer how they are feeling.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Tell you where they live. 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Tell you their nationality.</a:t>
            </a:r>
          </a:p>
          <a:p>
            <a:pPr marL="285750" indent="-2857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Understand basic gender agreement rules. </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1946519" y="166723"/>
            <a:ext cx="764301" cy="760554"/>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801"/>
            <a:ext cx="4029898" cy="297766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Skill to develop</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Work towards holding a simple conversation with a partner, asking a question as well as being able to answer it.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Be able to present oneself in French: say what we are called, how old we are, where we live and our nationality.</a:t>
            </a: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8" y="1066801"/>
            <a:ext cx="4123701" cy="5971673"/>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4 French End Points</a:t>
            </a:r>
          </a:p>
          <a:p>
            <a:pPr>
              <a:spcAft>
                <a:spcPts val="600"/>
              </a:spcAft>
            </a:pPr>
            <a:r>
              <a:rPr lang="en-GB" sz="1400" dirty="0">
                <a:solidFill>
                  <a:schemeClr val="tx1"/>
                </a:solidFill>
                <a:latin typeface="Sassoon Penpals" panose="02000400000000000000" pitchFamily="50" charset="0"/>
              </a:rPr>
              <a:t>Pupils making a good level of progress will be able to:</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Listen to longer passages and understand more by picking out key words and phrases in current and previous units. </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Communicate with others with improved confidence and accuracy: learn to ask and answer questions based on the language covered and incorporate a negative reply when required.</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Read aloud short pieces of text applying knowledge learnt from 'Phonics Lessons 1 &amp; 2'. Understand most of what is read when it is based on familiar language.</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Write some short phrases based on familiar topics and begin to use connectives/conjunctions and the negative form where appropriate. E.g., My name, where I live and my age.</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Better understand the concept of gender and which articles to use for meaning (E.g., 'the', 'a' or 'some'). Introduce simple adjectival agreement (E.g., adjectival agreement when describing nationality), the negative form and possessive adjectives. </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Know that in different languages, structures can be unique to that language. E.g., In English, we say it is hot but in French, we say, it is ‘doing’ hot. Understanding there is not always a word for word translation.</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13" name="Rounded Rectangle 48">
            <a:extLst>
              <a:ext uri="{FF2B5EF4-FFF2-40B4-BE49-F238E27FC236}">
                <a16:creationId xmlns:a16="http://schemas.microsoft.com/office/drawing/2014/main" id="{FF81B732-7470-4036-A501-2E7E6AF60EAA}"/>
              </a:ext>
            </a:extLst>
          </p:cNvPr>
          <p:cNvSpPr/>
          <p:nvPr/>
        </p:nvSpPr>
        <p:spPr>
          <a:xfrm>
            <a:off x="8608968" y="7595899"/>
            <a:ext cx="4080000" cy="167554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Language Angels </a:t>
            </a:r>
          </a:p>
          <a:p>
            <a:pPr>
              <a:spcAft>
                <a:spcPts val="600"/>
              </a:spcAft>
            </a:pPr>
            <a:r>
              <a:rPr lang="en-GB" sz="1400" b="1" dirty="0">
                <a:solidFill>
                  <a:schemeClr val="tx1"/>
                </a:solidFill>
                <a:latin typeface="Sassoon Penpals" panose="02000400000000000000" pitchFamily="50" charset="0"/>
              </a:rPr>
              <a:t>Je me </a:t>
            </a:r>
            <a:r>
              <a:rPr lang="en-GB" sz="1400" b="1" dirty="0" err="1">
                <a:solidFill>
                  <a:schemeClr val="tx1"/>
                </a:solidFill>
                <a:latin typeface="Sassoon Penpals" panose="02000400000000000000" pitchFamily="50" charset="0"/>
              </a:rPr>
              <a:t>présent</a:t>
            </a:r>
            <a:endParaRPr lang="en-GB" sz="1400" dirty="0">
              <a:solidFill>
                <a:schemeClr val="tx1"/>
              </a:solidFill>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p:txBody>
      </p:sp>
      <p:grpSp>
        <p:nvGrpSpPr>
          <p:cNvPr id="9" name="Group 8">
            <a:extLst>
              <a:ext uri="{FF2B5EF4-FFF2-40B4-BE49-F238E27FC236}">
                <a16:creationId xmlns:a16="http://schemas.microsoft.com/office/drawing/2014/main" id="{0A525A7F-658C-419F-B8D1-E68F5E78C8E6}"/>
              </a:ext>
            </a:extLst>
          </p:cNvPr>
          <p:cNvGrpSpPr/>
          <p:nvPr/>
        </p:nvGrpSpPr>
        <p:grpSpPr>
          <a:xfrm>
            <a:off x="11144619" y="148123"/>
            <a:ext cx="759034" cy="760555"/>
            <a:chOff x="11214957" y="148123"/>
            <a:chExt cx="759034" cy="760555"/>
          </a:xfrm>
        </p:grpSpPr>
        <p:sp>
          <p:nvSpPr>
            <p:cNvPr id="6" name="Oval 5">
              <a:extLst>
                <a:ext uri="{FF2B5EF4-FFF2-40B4-BE49-F238E27FC236}">
                  <a16:creationId xmlns:a16="http://schemas.microsoft.com/office/drawing/2014/main" id="{E059F377-7612-4114-864D-7E320C4A47F3}"/>
                </a:ext>
              </a:extLst>
            </p:cNvPr>
            <p:cNvSpPr/>
            <p:nvPr/>
          </p:nvSpPr>
          <p:spPr>
            <a:xfrm>
              <a:off x="11248259" y="185775"/>
              <a:ext cx="687600" cy="6876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4">
              <a:extLst>
                <a:ext uri="{FF2B5EF4-FFF2-40B4-BE49-F238E27FC236}">
                  <a16:creationId xmlns:a16="http://schemas.microsoft.com/office/drawing/2014/main" id="{274DBB40-756A-45AA-B23A-60D29050A50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214957" y="148123"/>
              <a:ext cx="759034" cy="760555"/>
            </a:xfrm>
            <a:prstGeom prst="rect">
              <a:avLst/>
            </a:prstGeom>
          </p:spPr>
        </p:pic>
      </p:grpSp>
      <p:sp>
        <p:nvSpPr>
          <p:cNvPr id="20" name="Rounded Rectangle 48">
            <a:extLst>
              <a:ext uri="{FF2B5EF4-FFF2-40B4-BE49-F238E27FC236}">
                <a16:creationId xmlns:a16="http://schemas.microsoft.com/office/drawing/2014/main" id="{D16A0449-16CC-4E01-BAAE-197F63EA26B3}"/>
              </a:ext>
            </a:extLst>
          </p:cNvPr>
          <p:cNvSpPr/>
          <p:nvPr/>
        </p:nvSpPr>
        <p:spPr>
          <a:xfrm>
            <a:off x="4395699" y="4290195"/>
            <a:ext cx="4029898" cy="501353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Phonics and pronunciation</a:t>
            </a:r>
          </a:p>
          <a:p>
            <a:pPr>
              <a:spcAft>
                <a:spcPts val="600"/>
              </a:spcAft>
            </a:pPr>
            <a:r>
              <a:rPr lang="en-GB" sz="1400" dirty="0">
                <a:solidFill>
                  <a:schemeClr val="tx1"/>
                </a:solidFill>
                <a:latin typeface="Sassoon Penpals" panose="02000400000000000000" pitchFamily="50" charset="0"/>
              </a:rPr>
              <a:t>Phonics focus: I IN IQUE ILLE</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IN sound in cinq</a:t>
            </a:r>
          </a:p>
          <a:p>
            <a:pPr marL="285750" indent="-285750">
              <a:spcAft>
                <a:spcPts val="600"/>
              </a:spcAft>
              <a:buFont typeface="Arial" panose="020B0604020202020204" pitchFamily="34" charset="0"/>
              <a:buChar char="•"/>
              <a:tabLst>
                <a:tab pos="265113" algn="l"/>
              </a:tabLst>
            </a:pPr>
            <a:r>
              <a:rPr lang="en-GB" sz="1400" dirty="0">
                <a:solidFill>
                  <a:schemeClr val="tx1"/>
                </a:solidFill>
                <a:latin typeface="Sassoon Penpals" panose="02000400000000000000" pitchFamily="50" charset="0"/>
              </a:rPr>
              <a:t>I sound in </a:t>
            </a:r>
            <a:r>
              <a:rPr lang="en-GB" sz="1400" dirty="0" err="1">
                <a:solidFill>
                  <a:schemeClr val="tx1"/>
                </a:solidFill>
                <a:latin typeface="Sassoon Penpals" panose="02000400000000000000" pitchFamily="50" charset="0"/>
              </a:rPr>
              <a:t>huit</a:t>
            </a:r>
            <a:r>
              <a:rPr lang="en-GB" sz="1400" dirty="0">
                <a:solidFill>
                  <a:schemeClr val="tx1"/>
                </a:solidFill>
                <a:latin typeface="Sassoon Penpals" panose="02000400000000000000" pitchFamily="50" charset="0"/>
              </a:rPr>
              <a:t>, dix, Patrick, </a:t>
            </a:r>
            <a:r>
              <a:rPr lang="en-GB" sz="1400" dirty="0" err="1">
                <a:solidFill>
                  <a:schemeClr val="tx1"/>
                </a:solidFill>
                <a:latin typeface="Sassoon Penpals" panose="02000400000000000000" pitchFamily="50" charset="0"/>
              </a:rPr>
              <a:t>habite</a:t>
            </a:r>
            <a:r>
              <a:rPr lang="en-GB" sz="1400" dirty="0">
                <a:solidFill>
                  <a:schemeClr val="tx1"/>
                </a:solidFill>
                <a:latin typeface="Sassoon Penpals" panose="02000400000000000000" pitchFamily="50" charset="0"/>
              </a:rPr>
              <a:t> &amp; Paris.</a:t>
            </a:r>
          </a:p>
          <a:p>
            <a:pPr marL="285750" indent="-285750">
              <a:spcAft>
                <a:spcPts val="600"/>
              </a:spcAft>
              <a:buFont typeface="Arial" panose="020B0604020202020204" pitchFamily="34" charset="0"/>
              <a:buChar char="•"/>
              <a:tabLst>
                <a:tab pos="265113" algn="l"/>
              </a:tabLst>
            </a:pPr>
            <a:r>
              <a:rPr lang="en-GB" sz="1400" dirty="0">
                <a:solidFill>
                  <a:schemeClr val="tx1"/>
                </a:solidFill>
                <a:latin typeface="Sassoon Penpals" panose="02000400000000000000" pitchFamily="50" charset="0"/>
              </a:rPr>
              <a:t>Silent letters. ‘S’ is not pronounced in </a:t>
            </a:r>
            <a:r>
              <a:rPr lang="en-GB" sz="1400" dirty="0" err="1">
                <a:solidFill>
                  <a:schemeClr val="tx1"/>
                </a:solidFill>
                <a:latin typeface="Sassoon Penpals" panose="02000400000000000000" pitchFamily="50" charset="0"/>
              </a:rPr>
              <a:t>appelles</a:t>
            </a:r>
            <a:r>
              <a:rPr lang="en-GB" sz="1400" dirty="0">
                <a:solidFill>
                  <a:schemeClr val="tx1"/>
                </a:solidFill>
                <a:latin typeface="Sassoon Penpals" panose="02000400000000000000" pitchFamily="50" charset="0"/>
              </a:rPr>
              <a:t>, </a:t>
            </a:r>
            <a:r>
              <a:rPr lang="en-GB" sz="1400" dirty="0" err="1">
                <a:solidFill>
                  <a:schemeClr val="tx1"/>
                </a:solidFill>
                <a:latin typeface="Sassoon Penpals" panose="02000400000000000000" pitchFamily="50" charset="0"/>
              </a:rPr>
              <a:t>ans</a:t>
            </a:r>
            <a:r>
              <a:rPr lang="en-GB" sz="1400" dirty="0">
                <a:solidFill>
                  <a:schemeClr val="tx1"/>
                </a:solidFill>
                <a:latin typeface="Sassoon Penpals" panose="02000400000000000000" pitchFamily="50" charset="0"/>
              </a:rPr>
              <a:t>, Paris, </a:t>
            </a:r>
            <a:r>
              <a:rPr lang="en-GB" sz="1400" dirty="0" err="1">
                <a:solidFill>
                  <a:schemeClr val="tx1"/>
                </a:solidFill>
                <a:latin typeface="Sassoon Penpals" panose="02000400000000000000" pitchFamily="50" charset="0"/>
              </a:rPr>
              <a:t>Londres</a:t>
            </a:r>
            <a:r>
              <a:rPr lang="en-GB" sz="1400" dirty="0">
                <a:solidFill>
                  <a:schemeClr val="tx1"/>
                </a:solidFill>
                <a:latin typeface="Sassoon Penpals" panose="02000400000000000000" pitchFamily="50" charset="0"/>
              </a:rPr>
              <a:t> or </a:t>
            </a:r>
            <a:r>
              <a:rPr lang="en-GB" sz="1400" dirty="0" err="1">
                <a:solidFill>
                  <a:schemeClr val="tx1"/>
                </a:solidFill>
                <a:latin typeface="Sassoon Penpals" panose="02000400000000000000" pitchFamily="50" charset="0"/>
              </a:rPr>
              <a:t>habites</a:t>
            </a:r>
            <a:r>
              <a:rPr lang="en-GB" sz="1400" dirty="0">
                <a:solidFill>
                  <a:schemeClr val="tx1"/>
                </a:solidFill>
                <a:latin typeface="Sassoon Penpals" panose="02000400000000000000" pitchFamily="50" charset="0"/>
              </a:rPr>
              <a:t>. This often happens when ‘s’ is the final consonant in a word.</a:t>
            </a:r>
          </a:p>
          <a:p>
            <a:pPr marL="285750" indent="-285750">
              <a:spcAft>
                <a:spcPts val="600"/>
              </a:spcAft>
              <a:buFont typeface="Arial" panose="020B0604020202020204" pitchFamily="34" charset="0"/>
              <a:buChar char="•"/>
              <a:tabLst>
                <a:tab pos="265113" algn="l"/>
              </a:tabLst>
            </a:pPr>
            <a:r>
              <a:rPr lang="en-GB" sz="1400" dirty="0">
                <a:solidFill>
                  <a:schemeClr val="tx1"/>
                </a:solidFill>
                <a:latin typeface="Sassoon Penpals" panose="02000400000000000000" pitchFamily="50" charset="0"/>
              </a:rPr>
              <a:t>Liaison. When a word that ends in a normally silent consonant, is followed by a word starting with a vowel as seen in je </a:t>
            </a:r>
            <a:r>
              <a:rPr lang="en-GB" sz="1400" dirty="0" err="1">
                <a:solidFill>
                  <a:schemeClr val="tx1"/>
                </a:solidFill>
                <a:latin typeface="Sassoon Penpals" panose="02000400000000000000" pitchFamily="50" charset="0"/>
              </a:rPr>
              <a:t>suis</a:t>
            </a:r>
            <a:r>
              <a:rPr lang="en-GB" sz="1400" dirty="0">
                <a:solidFill>
                  <a:schemeClr val="tx1"/>
                </a:solidFill>
                <a:latin typeface="Sassoon Penpals" panose="02000400000000000000" pitchFamily="50" charset="0"/>
              </a:rPr>
              <a:t> </a:t>
            </a:r>
            <a:r>
              <a:rPr lang="en-GB" sz="1400" dirty="0" err="1">
                <a:solidFill>
                  <a:schemeClr val="tx1"/>
                </a:solidFill>
                <a:latin typeface="Sassoon Penpals" panose="02000400000000000000" pitchFamily="50" charset="0"/>
              </a:rPr>
              <a:t>anglais</a:t>
            </a:r>
            <a:r>
              <a:rPr lang="en-GB" sz="1400" dirty="0">
                <a:solidFill>
                  <a:schemeClr val="tx1"/>
                </a:solidFill>
                <a:latin typeface="Sassoon Penpals" panose="02000400000000000000" pitchFamily="50" charset="0"/>
              </a:rPr>
              <a:t>/</a:t>
            </a:r>
            <a:r>
              <a:rPr lang="en-GB" sz="1400" dirty="0" err="1">
                <a:solidFill>
                  <a:schemeClr val="tx1"/>
                </a:solidFill>
                <a:latin typeface="Sassoon Penpals" panose="02000400000000000000" pitchFamily="50" charset="0"/>
              </a:rPr>
              <a:t>anglaise</a:t>
            </a:r>
            <a:r>
              <a:rPr lang="en-GB" sz="1400" dirty="0">
                <a:solidFill>
                  <a:schemeClr val="tx1"/>
                </a:solidFill>
                <a:latin typeface="Sassoon Penpals" panose="02000400000000000000" pitchFamily="50" charset="0"/>
              </a:rPr>
              <a:t> (pronunciation will change when an ‘e’ is added to the end of </a:t>
            </a:r>
            <a:r>
              <a:rPr lang="en-GB" sz="1400" dirty="0" err="1">
                <a:solidFill>
                  <a:schemeClr val="tx1"/>
                </a:solidFill>
                <a:latin typeface="Sassoon Penpals" panose="02000400000000000000" pitchFamily="50" charset="0"/>
              </a:rPr>
              <a:t>anglais</a:t>
            </a:r>
            <a:r>
              <a:rPr lang="en-GB" sz="1400" dirty="0">
                <a:solidFill>
                  <a:schemeClr val="tx1"/>
                </a:solidFill>
                <a:latin typeface="Sassoon Penpals" panose="02000400000000000000" pitchFamily="50" charset="0"/>
              </a:rPr>
              <a:t>). The 's' in '</a:t>
            </a:r>
            <a:r>
              <a:rPr lang="en-GB" sz="1400" dirty="0" err="1">
                <a:solidFill>
                  <a:schemeClr val="tx1"/>
                </a:solidFill>
                <a:latin typeface="Sassoon Penpals" panose="02000400000000000000" pitchFamily="50" charset="0"/>
              </a:rPr>
              <a:t>suis</a:t>
            </a:r>
            <a:r>
              <a:rPr lang="en-GB" sz="1400" dirty="0">
                <a:solidFill>
                  <a:schemeClr val="tx1"/>
                </a:solidFill>
                <a:latin typeface="Sassoon Penpals" panose="02000400000000000000" pitchFamily="50" charset="0"/>
              </a:rPr>
              <a:t>' transforms and almost sounds like a 'z'.</a:t>
            </a:r>
          </a:p>
          <a:p>
            <a:pPr marL="285750" indent="-285750">
              <a:spcAft>
                <a:spcPts val="600"/>
              </a:spcAft>
              <a:buFont typeface="Arial" panose="020B0604020202020204" pitchFamily="34" charset="0"/>
              <a:buChar char="•"/>
              <a:tabLst>
                <a:tab pos="265113" algn="l"/>
              </a:tabLst>
            </a:pPr>
            <a:r>
              <a:rPr lang="en-GB" sz="1400" dirty="0">
                <a:solidFill>
                  <a:schemeClr val="tx1"/>
                </a:solidFill>
                <a:latin typeface="Sassoon Penpals" panose="02000400000000000000" pitchFamily="50" charset="0"/>
              </a:rPr>
              <a:t>Elision. As seen in je </a:t>
            </a:r>
            <a:r>
              <a:rPr lang="en-GB" sz="1400" dirty="0" err="1">
                <a:solidFill>
                  <a:schemeClr val="tx1"/>
                </a:solidFill>
                <a:latin typeface="Sassoon Penpals" panose="02000400000000000000" pitchFamily="50" charset="0"/>
              </a:rPr>
              <a:t>m’appelle</a:t>
            </a:r>
            <a:r>
              <a:rPr lang="en-GB" sz="1400" dirty="0">
                <a:solidFill>
                  <a:schemeClr val="tx1"/>
                </a:solidFill>
                <a:latin typeface="Sassoon Penpals" panose="02000400000000000000" pitchFamily="50" charset="0"/>
              </a:rPr>
              <a:t>. Dropping of the last letter of a word (in this case the ‘e’ in me) and replacing it with an apostrophe, and attaching it to the word that follows, which begins with a vowel or mute h. This is generally in order to facilitate pronunciation. It is not optional in French.</a:t>
            </a:r>
          </a:p>
        </p:txBody>
      </p:sp>
    </p:spTree>
    <p:extLst>
      <p:ext uri="{BB962C8B-B14F-4D97-AF65-F5344CB8AC3E}">
        <p14:creationId xmlns:p14="http://schemas.microsoft.com/office/powerpoint/2010/main" val="23126189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9446012"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4 – Vegetables/ Les </a:t>
            </a:r>
            <a:r>
              <a:rPr lang="en-GB" sz="3600" b="1" dirty="0" err="1">
                <a:solidFill>
                  <a:schemeClr val="tx1"/>
                </a:solidFill>
                <a:latin typeface="Sassoon Penpals" panose="02000400000000000000" pitchFamily="50" charset="0"/>
              </a:rPr>
              <a:t>légumes</a:t>
            </a:r>
            <a:endParaRPr lang="en-GB" sz="3600" b="1" dirty="0">
              <a:solidFill>
                <a:schemeClr val="tx1"/>
              </a:solidFill>
              <a:latin typeface="Sassoon Penpals" panose="02000400000000000000" pitchFamily="50" charset="0"/>
            </a:endParaRPr>
          </a:p>
        </p:txBody>
      </p:sp>
      <p:sp>
        <p:nvSpPr>
          <p:cNvPr id="2" name="Oval 1"/>
          <p:cNvSpPr/>
          <p:nvPr/>
        </p:nvSpPr>
        <p:spPr>
          <a:xfrm>
            <a:off x="10375984"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French</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237250" y="5908432"/>
            <a:ext cx="4010205" cy="3395295"/>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1"/>
            <a:ext cx="4029899" cy="4220308"/>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marL="285750" indent="-2857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Name and recognise up to 10 vegetables in French.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Attempt to spell some of these nouns (including the  correct determiner/article) </a:t>
            </a:r>
          </a:p>
          <a:p>
            <a:pPr marL="285750" indent="-2857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Learn simple vocabulary to facilitate a role play about buying vegetables from a market stall.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Say if they would like one kilo or a half kilo of a particular vegetable or selection of vegetables.</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1946519" y="166723"/>
            <a:ext cx="764301" cy="760554"/>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801"/>
            <a:ext cx="4029898" cy="297766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Skill to develop</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Work on improving memory skills: remember more spellings, using a variety of activities to help this.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Remember to look for cognates first (such as </a:t>
            </a:r>
            <a:r>
              <a:rPr lang="en-GB" sz="1400" dirty="0" err="1">
                <a:solidFill>
                  <a:schemeClr val="tx1"/>
                </a:solidFill>
                <a:latin typeface="Sassoon Penpals" panose="02000400000000000000" pitchFamily="50" charset="0"/>
              </a:rPr>
              <a:t>carottes</a:t>
            </a:r>
            <a:r>
              <a:rPr lang="en-GB" sz="1400" dirty="0">
                <a:solidFill>
                  <a:schemeClr val="tx1"/>
                </a:solidFill>
                <a:latin typeface="Sassoon Penpals" panose="02000400000000000000" pitchFamily="50" charset="0"/>
              </a:rPr>
              <a:t> and </a:t>
            </a:r>
            <a:r>
              <a:rPr lang="en-GB" sz="1400" dirty="0" err="1">
                <a:solidFill>
                  <a:schemeClr val="tx1"/>
                </a:solidFill>
                <a:latin typeface="Sassoon Penpals" panose="02000400000000000000" pitchFamily="50" charset="0"/>
              </a:rPr>
              <a:t>tomates</a:t>
            </a:r>
            <a:r>
              <a:rPr lang="en-GB" sz="1400" dirty="0">
                <a:solidFill>
                  <a:schemeClr val="tx1"/>
                </a:solidFill>
                <a:latin typeface="Sassoon Penpals" panose="02000400000000000000" pitchFamily="50" charset="0"/>
              </a:rPr>
              <a:t>).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Have enough language from memory to perform a short role-play.</a:t>
            </a: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8" y="1066802"/>
            <a:ext cx="4123702" cy="592430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4 French End Points</a:t>
            </a:r>
          </a:p>
          <a:p>
            <a:pPr>
              <a:spcAft>
                <a:spcPts val="600"/>
              </a:spcAft>
            </a:pPr>
            <a:r>
              <a:rPr lang="en-GB" sz="1400" dirty="0">
                <a:solidFill>
                  <a:schemeClr val="tx1"/>
                </a:solidFill>
                <a:latin typeface="Sassoon Penpals" panose="02000400000000000000" pitchFamily="50" charset="0"/>
              </a:rPr>
              <a:t>Pupils making a good level of progress will be able to:</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Listen to longer passages and understand more by picking out key words and phrases in current and previous units. </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Communicate with others with improved confidence and accuracy: learn to ask and answer questions based on the language covered and incorporate a negative reply when required.</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Read aloud short pieces of text applying knowledge learnt from 'Phonics Lessons 1 &amp; 2'. Understand most of what is read when it is based on familiar language.</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Write some short phrases based on familiar topics and begin to use connectives/conjunctions and the negative form where appropriate. E.g., My name, where I live and my age.</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Better understand the concept of gender and which articles to use for meaning (E.g., 'the', 'a' or 'some'). Introduce simple adjectival agreement (E.g., adjectival agreement when describing nationality), the negative form and possessive adjectives. </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Know that in different languages, structures can be unique to that language. E.g., In English, we say it is hot but in French, we say, it is ‘doing’ hot. Understanding there is not always a word for word translation.</a:t>
            </a:r>
          </a:p>
          <a:p>
            <a:pPr>
              <a:spcAft>
                <a:spcPts val="600"/>
              </a:spcAft>
            </a:pPr>
            <a:endParaRPr lang="en-GB" sz="1400" dirty="0">
              <a:solidFill>
                <a:schemeClr val="tx1"/>
              </a:solidFill>
              <a:latin typeface="Sassoon Penpals" panose="02000400000000000000" pitchFamily="50" charset="0"/>
            </a:endParaRPr>
          </a:p>
        </p:txBody>
      </p:sp>
      <p:sp>
        <p:nvSpPr>
          <p:cNvPr id="13" name="Rounded Rectangle 48">
            <a:extLst>
              <a:ext uri="{FF2B5EF4-FFF2-40B4-BE49-F238E27FC236}">
                <a16:creationId xmlns:a16="http://schemas.microsoft.com/office/drawing/2014/main" id="{FF81B732-7470-4036-A501-2E7E6AF60EAA}"/>
              </a:ext>
            </a:extLst>
          </p:cNvPr>
          <p:cNvSpPr/>
          <p:nvPr/>
        </p:nvSpPr>
        <p:spPr>
          <a:xfrm>
            <a:off x="8606815" y="7606079"/>
            <a:ext cx="4080000" cy="167554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Language Angels </a:t>
            </a:r>
          </a:p>
          <a:p>
            <a:pPr>
              <a:spcAft>
                <a:spcPts val="600"/>
              </a:spcAft>
            </a:pPr>
            <a:r>
              <a:rPr lang="en-GB" sz="1400" b="1" dirty="0">
                <a:solidFill>
                  <a:schemeClr val="tx1"/>
                </a:solidFill>
                <a:latin typeface="Sassoon Penpals" panose="02000400000000000000" pitchFamily="50" charset="0"/>
              </a:rPr>
              <a:t>Les </a:t>
            </a:r>
            <a:r>
              <a:rPr lang="en-GB" sz="1400" b="1" dirty="0" err="1">
                <a:solidFill>
                  <a:schemeClr val="tx1"/>
                </a:solidFill>
                <a:latin typeface="Sassoon Penpals" panose="02000400000000000000" pitchFamily="50" charset="0"/>
              </a:rPr>
              <a:t>légumes</a:t>
            </a:r>
            <a:endParaRPr lang="en-GB" sz="1400" dirty="0">
              <a:solidFill>
                <a:schemeClr val="tx1"/>
              </a:solidFill>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p:txBody>
      </p:sp>
      <p:grpSp>
        <p:nvGrpSpPr>
          <p:cNvPr id="9" name="Group 8">
            <a:extLst>
              <a:ext uri="{FF2B5EF4-FFF2-40B4-BE49-F238E27FC236}">
                <a16:creationId xmlns:a16="http://schemas.microsoft.com/office/drawing/2014/main" id="{0A525A7F-658C-419F-B8D1-E68F5E78C8E6}"/>
              </a:ext>
            </a:extLst>
          </p:cNvPr>
          <p:cNvGrpSpPr/>
          <p:nvPr/>
        </p:nvGrpSpPr>
        <p:grpSpPr>
          <a:xfrm>
            <a:off x="11144619" y="148123"/>
            <a:ext cx="759034" cy="760555"/>
            <a:chOff x="11214957" y="148123"/>
            <a:chExt cx="759034" cy="760555"/>
          </a:xfrm>
        </p:grpSpPr>
        <p:sp>
          <p:nvSpPr>
            <p:cNvPr id="6" name="Oval 5">
              <a:extLst>
                <a:ext uri="{FF2B5EF4-FFF2-40B4-BE49-F238E27FC236}">
                  <a16:creationId xmlns:a16="http://schemas.microsoft.com/office/drawing/2014/main" id="{E059F377-7612-4114-864D-7E320C4A47F3}"/>
                </a:ext>
              </a:extLst>
            </p:cNvPr>
            <p:cNvSpPr/>
            <p:nvPr/>
          </p:nvSpPr>
          <p:spPr>
            <a:xfrm>
              <a:off x="11248259" y="185775"/>
              <a:ext cx="687600" cy="6876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4">
              <a:extLst>
                <a:ext uri="{FF2B5EF4-FFF2-40B4-BE49-F238E27FC236}">
                  <a16:creationId xmlns:a16="http://schemas.microsoft.com/office/drawing/2014/main" id="{274DBB40-756A-45AA-B23A-60D29050A50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214957" y="148123"/>
              <a:ext cx="759034" cy="760555"/>
            </a:xfrm>
            <a:prstGeom prst="rect">
              <a:avLst/>
            </a:prstGeom>
          </p:spPr>
        </p:pic>
      </p:grpSp>
      <p:sp>
        <p:nvSpPr>
          <p:cNvPr id="20" name="Rounded Rectangle 48">
            <a:extLst>
              <a:ext uri="{FF2B5EF4-FFF2-40B4-BE49-F238E27FC236}">
                <a16:creationId xmlns:a16="http://schemas.microsoft.com/office/drawing/2014/main" id="{D16A0449-16CC-4E01-BAAE-197F63EA26B3}"/>
              </a:ext>
            </a:extLst>
          </p:cNvPr>
          <p:cNvSpPr/>
          <p:nvPr/>
        </p:nvSpPr>
        <p:spPr>
          <a:xfrm>
            <a:off x="4395699" y="4290195"/>
            <a:ext cx="4029898" cy="501353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Phonics and pronunciation</a:t>
            </a:r>
          </a:p>
          <a:p>
            <a:pPr>
              <a:spcAft>
                <a:spcPts val="600"/>
              </a:spcAft>
            </a:pPr>
            <a:r>
              <a:rPr lang="en-GB" sz="1400" dirty="0">
                <a:solidFill>
                  <a:schemeClr val="tx1"/>
                </a:solidFill>
                <a:latin typeface="Sassoon Penpals" panose="02000400000000000000" pitchFamily="50" charset="0"/>
              </a:rPr>
              <a:t>Phonics focus:  CH OU ON OI </a:t>
            </a:r>
          </a:p>
          <a:p>
            <a:pPr marL="285750" indent="-285750">
              <a:spcAft>
                <a:spcPts val="600"/>
              </a:spcAft>
              <a:buFont typeface="Arial" panose="020B0604020202020204" pitchFamily="34" charset="0"/>
              <a:buChar char="•"/>
              <a:tabLst>
                <a:tab pos="265113" algn="l"/>
              </a:tabLst>
            </a:pPr>
            <a:r>
              <a:rPr lang="en-GB" sz="1400" dirty="0">
                <a:solidFill>
                  <a:schemeClr val="tx1"/>
                </a:solidFill>
                <a:latin typeface="Sassoon Penpals" panose="02000400000000000000" pitchFamily="50" charset="0"/>
              </a:rPr>
              <a:t>CH sound in champignon.</a:t>
            </a:r>
          </a:p>
          <a:p>
            <a:pPr marL="285750" indent="-285750">
              <a:spcAft>
                <a:spcPts val="600"/>
              </a:spcAft>
              <a:buFont typeface="Arial" panose="020B0604020202020204" pitchFamily="34" charset="0"/>
              <a:buChar char="•"/>
              <a:tabLst>
                <a:tab pos="265113" algn="l"/>
              </a:tabLst>
            </a:pPr>
            <a:r>
              <a:rPr lang="en-GB" sz="1400" dirty="0">
                <a:solidFill>
                  <a:schemeClr val="tx1"/>
                </a:solidFill>
                <a:latin typeface="Sassoon Penpals" panose="02000400000000000000" pitchFamily="50" charset="0"/>
              </a:rPr>
              <a:t>ON sound in </a:t>
            </a:r>
            <a:r>
              <a:rPr lang="en-GB" sz="1400" dirty="0" err="1">
                <a:solidFill>
                  <a:schemeClr val="tx1"/>
                </a:solidFill>
                <a:latin typeface="Sassoon Penpals" panose="02000400000000000000" pitchFamily="50" charset="0"/>
              </a:rPr>
              <a:t>oignon</a:t>
            </a:r>
            <a:r>
              <a:rPr lang="en-GB" sz="1400" dirty="0">
                <a:solidFill>
                  <a:schemeClr val="tx1"/>
                </a:solidFill>
                <a:latin typeface="Sassoon Penpals" panose="02000400000000000000" pitchFamily="50" charset="0"/>
              </a:rPr>
              <a:t>.</a:t>
            </a:r>
          </a:p>
          <a:p>
            <a:pPr marL="285750" indent="-285750">
              <a:spcAft>
                <a:spcPts val="600"/>
              </a:spcAft>
              <a:buFont typeface="Arial" panose="020B0604020202020204" pitchFamily="34" charset="0"/>
              <a:buChar char="•"/>
              <a:tabLst>
                <a:tab pos="265113" algn="l"/>
              </a:tabLst>
            </a:pPr>
            <a:r>
              <a:rPr lang="en-GB" sz="1400" dirty="0">
                <a:solidFill>
                  <a:schemeClr val="tx1"/>
                </a:solidFill>
                <a:latin typeface="Sassoon Penpals" panose="02000400000000000000" pitchFamily="50" charset="0"/>
              </a:rPr>
              <a:t>Liaison. The reason why the final letter ‘s’ in les is sometimes pronounced and sometimes left silent in the unit is due to liaison in French. If the article/determiner is followed by a noun that starts with a vowel – a normally silent ‘s’ is pronounced by as a ‘z’ sound. As with les </a:t>
            </a:r>
            <a:r>
              <a:rPr lang="en-GB" sz="1400" dirty="0" err="1">
                <a:solidFill>
                  <a:schemeClr val="tx1"/>
                </a:solidFill>
                <a:latin typeface="Sassoon Penpals" panose="02000400000000000000" pitchFamily="50" charset="0"/>
              </a:rPr>
              <a:t>oignons</a:t>
            </a:r>
            <a:r>
              <a:rPr lang="en-GB" sz="1400" dirty="0">
                <a:solidFill>
                  <a:schemeClr val="tx1"/>
                </a:solidFill>
                <a:latin typeface="Sassoon Penpals" panose="02000400000000000000" pitchFamily="50" charset="0"/>
              </a:rPr>
              <a:t>, les </a:t>
            </a:r>
            <a:r>
              <a:rPr lang="en-GB" sz="1400" dirty="0" err="1">
                <a:solidFill>
                  <a:schemeClr val="tx1"/>
                </a:solidFill>
                <a:latin typeface="Sassoon Penpals" panose="02000400000000000000" pitchFamily="50" charset="0"/>
              </a:rPr>
              <a:t>épinards</a:t>
            </a:r>
            <a:r>
              <a:rPr lang="en-GB" sz="1400" dirty="0">
                <a:solidFill>
                  <a:schemeClr val="tx1"/>
                </a:solidFill>
                <a:latin typeface="Sassoon Penpals" panose="02000400000000000000" pitchFamily="50" charset="0"/>
              </a:rPr>
              <a:t> and les aubergines.</a:t>
            </a:r>
          </a:p>
          <a:p>
            <a:pPr marL="285750" indent="-285750">
              <a:spcAft>
                <a:spcPts val="600"/>
              </a:spcAft>
              <a:buFont typeface="Arial" panose="020B0604020202020204" pitchFamily="34" charset="0"/>
              <a:buChar char="•"/>
              <a:tabLst>
                <a:tab pos="265113" algn="l"/>
              </a:tabLst>
            </a:pPr>
            <a:r>
              <a:rPr lang="en-GB" sz="1400" dirty="0">
                <a:solidFill>
                  <a:schemeClr val="tx1"/>
                </a:solidFill>
                <a:latin typeface="Sassoon Penpals" panose="02000400000000000000" pitchFamily="50" charset="0"/>
              </a:rPr>
              <a:t>H </a:t>
            </a:r>
            <a:r>
              <a:rPr lang="en-GB" sz="1400" dirty="0" err="1">
                <a:solidFill>
                  <a:schemeClr val="tx1"/>
                </a:solidFill>
                <a:latin typeface="Sassoon Penpals" panose="02000400000000000000" pitchFamily="50" charset="0"/>
              </a:rPr>
              <a:t>Aspiré</a:t>
            </a:r>
            <a:r>
              <a:rPr lang="en-GB" sz="1400" dirty="0">
                <a:solidFill>
                  <a:schemeClr val="tx1"/>
                </a:solidFill>
                <a:latin typeface="Sassoon Penpals" panose="02000400000000000000" pitchFamily="50" charset="0"/>
              </a:rPr>
              <a:t>. The letter ‘h’ in haricots is called a </a:t>
            </a:r>
            <a:r>
              <a:rPr lang="en-GB" sz="1400" b="1" dirty="0">
                <a:solidFill>
                  <a:schemeClr val="tx1"/>
                </a:solidFill>
                <a:latin typeface="Sassoon Penpals" panose="02000400000000000000" pitchFamily="50" charset="0"/>
              </a:rPr>
              <a:t>h </a:t>
            </a:r>
            <a:r>
              <a:rPr lang="en-GB" sz="1400" b="1" dirty="0" err="1">
                <a:solidFill>
                  <a:schemeClr val="tx1"/>
                </a:solidFill>
                <a:latin typeface="Sassoon Penpals" panose="02000400000000000000" pitchFamily="50" charset="0"/>
              </a:rPr>
              <a:t>aspiré</a:t>
            </a:r>
            <a:r>
              <a:rPr lang="en-GB" sz="1400" b="1" dirty="0">
                <a:solidFill>
                  <a:schemeClr val="tx1"/>
                </a:solidFill>
                <a:latin typeface="Sassoon Penpals" panose="02000400000000000000" pitchFamily="50" charset="0"/>
              </a:rPr>
              <a:t>. </a:t>
            </a:r>
            <a:r>
              <a:rPr lang="en-GB" sz="1400" dirty="0">
                <a:solidFill>
                  <a:schemeClr val="tx1"/>
                </a:solidFill>
                <a:latin typeface="Sassoon Penpals" panose="02000400000000000000" pitchFamily="50" charset="0"/>
              </a:rPr>
              <a:t>It is still a silent ‘h’ but there is no </a:t>
            </a:r>
            <a:r>
              <a:rPr lang="en-GB" sz="1400" dirty="0" err="1">
                <a:solidFill>
                  <a:schemeClr val="tx1"/>
                </a:solidFill>
                <a:latin typeface="Sassoon Penpals" panose="02000400000000000000" pitchFamily="50" charset="0"/>
              </a:rPr>
              <a:t>liason</a:t>
            </a:r>
            <a:r>
              <a:rPr lang="en-GB" sz="1400" dirty="0">
                <a:solidFill>
                  <a:schemeClr val="tx1"/>
                </a:solidFill>
                <a:latin typeface="Sassoon Penpals" panose="02000400000000000000" pitchFamily="50" charset="0"/>
              </a:rPr>
              <a:t>. The final ‘s’ in les remains SILENT when used with haricots </a:t>
            </a:r>
            <a:r>
              <a:rPr lang="en-GB" sz="1400" dirty="0" err="1">
                <a:solidFill>
                  <a:schemeClr val="tx1"/>
                </a:solidFill>
                <a:latin typeface="Sassoon Penpals" panose="02000400000000000000" pitchFamily="50" charset="0"/>
              </a:rPr>
              <a:t>verts</a:t>
            </a:r>
            <a:r>
              <a:rPr lang="en-GB" sz="1400" dirty="0">
                <a:solidFill>
                  <a:schemeClr val="tx1"/>
                </a:solidFill>
                <a:latin typeface="Sassoon Penpals" panose="02000400000000000000" pitchFamily="50" charset="0"/>
              </a:rPr>
              <a:t>.</a:t>
            </a:r>
          </a:p>
        </p:txBody>
      </p:sp>
    </p:spTree>
    <p:extLst>
      <p:ext uri="{BB962C8B-B14F-4D97-AF65-F5344CB8AC3E}">
        <p14:creationId xmlns:p14="http://schemas.microsoft.com/office/powerpoint/2010/main" val="11938248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9446012"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tx1"/>
                </a:solidFill>
                <a:latin typeface="Sassoon Penpals" panose="02000400000000000000" pitchFamily="50" charset="0"/>
              </a:rPr>
              <a:t>Year 4 – What is the weather? / </a:t>
            </a:r>
            <a:r>
              <a:rPr lang="en-GB" sz="3600" b="1" dirty="0" err="1">
                <a:solidFill>
                  <a:schemeClr val="tx1"/>
                </a:solidFill>
                <a:latin typeface="Sassoon Penpals" panose="02000400000000000000" pitchFamily="50" charset="0"/>
              </a:rPr>
              <a:t>Quel</a:t>
            </a:r>
            <a:r>
              <a:rPr lang="en-GB" sz="3600" b="1" dirty="0">
                <a:solidFill>
                  <a:schemeClr val="tx1"/>
                </a:solidFill>
                <a:latin typeface="Sassoon Penpals" panose="02000400000000000000" pitchFamily="50" charset="0"/>
              </a:rPr>
              <a:t> temps fait-</a:t>
            </a:r>
            <a:r>
              <a:rPr lang="en-GB" sz="3600" b="1" dirty="0" err="1">
                <a:solidFill>
                  <a:schemeClr val="tx1"/>
                </a:solidFill>
                <a:latin typeface="Sassoon Penpals" panose="02000400000000000000" pitchFamily="50" charset="0"/>
              </a:rPr>
              <a:t>il</a:t>
            </a:r>
            <a:r>
              <a:rPr lang="en-GB" sz="3600" b="1" dirty="0">
                <a:solidFill>
                  <a:schemeClr val="tx1"/>
                </a:solidFill>
                <a:latin typeface="Sassoon Penpals" panose="02000400000000000000" pitchFamily="50" charset="0"/>
              </a:rPr>
              <a:t>? </a:t>
            </a:r>
          </a:p>
        </p:txBody>
      </p:sp>
      <p:sp>
        <p:nvSpPr>
          <p:cNvPr id="2" name="Oval 1"/>
          <p:cNvSpPr/>
          <p:nvPr/>
        </p:nvSpPr>
        <p:spPr>
          <a:xfrm>
            <a:off x="10375984"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French</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237250" y="5908432"/>
            <a:ext cx="4010205" cy="3395295"/>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1"/>
            <a:ext cx="4029899" cy="4220308"/>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Substantive Knowledge</a:t>
            </a:r>
          </a:p>
          <a:p>
            <a:pPr marL="285750" indent="-2857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Repeat and recognise the vocabulary for weather in French. </a:t>
            </a:r>
          </a:p>
          <a:p>
            <a:pPr marL="285750" indent="-2857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Ask and say what the weather is like today. </a:t>
            </a:r>
          </a:p>
          <a:p>
            <a:pPr marL="285750" indent="-2857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Create a French weather map.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Describe the weather in different regions of France using a weather map with symbols. </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1946519" y="166723"/>
            <a:ext cx="764301" cy="760554"/>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801"/>
            <a:ext cx="4029898" cy="297766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Skill to develop</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Learn how to describe the weather in French using nine key phrases.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Use this new knowledge to read and understand a French weather map.</a:t>
            </a: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8" y="1066802"/>
            <a:ext cx="4123701" cy="585485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4 French End Points</a:t>
            </a:r>
          </a:p>
          <a:p>
            <a:pPr>
              <a:spcAft>
                <a:spcPts val="600"/>
              </a:spcAft>
            </a:pPr>
            <a:r>
              <a:rPr lang="en-GB" sz="1400" dirty="0">
                <a:solidFill>
                  <a:schemeClr val="tx1"/>
                </a:solidFill>
                <a:latin typeface="Sassoon Penpals" panose="02000400000000000000" pitchFamily="50" charset="0"/>
              </a:rPr>
              <a:t>Pupils making a good level of progress will be able to:</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Listen to longer passages and understand more by picking out key words and phrases in current and previous units. </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Communicate with others with improved confidence and accuracy: learn to ask and answer questions based on the language covered and incorporate a negative reply when required.</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Read aloud short pieces of text applying knowledge learnt from 'Phonics Lessons 1 &amp; 2'. Understand most of what is read when it is based on familiar language.</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Write some short phrases based on familiar topics and begin to use connectives/conjunctions and the negative form where appropriate. E.g., My name, where I live and my age.</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Better understand the concept of gender and which articles to use for meaning (E.g., 'the', 'a' or 'some'). Introduce simple adjectival agreement (E.g., adjectival agreement when describing nationality), the negative form and possessive adjectives. </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Know that in different languages, structures can be unique to that language. E.g., In English, we say it is hot but in French, we say, it is ‘doing’ hot. Understanding there is not always a word for word translation.</a:t>
            </a:r>
          </a:p>
        </p:txBody>
      </p:sp>
      <p:sp>
        <p:nvSpPr>
          <p:cNvPr id="13" name="Rounded Rectangle 48">
            <a:extLst>
              <a:ext uri="{FF2B5EF4-FFF2-40B4-BE49-F238E27FC236}">
                <a16:creationId xmlns:a16="http://schemas.microsoft.com/office/drawing/2014/main" id="{FF81B732-7470-4036-A501-2E7E6AF60EAA}"/>
              </a:ext>
            </a:extLst>
          </p:cNvPr>
          <p:cNvSpPr/>
          <p:nvPr/>
        </p:nvSpPr>
        <p:spPr>
          <a:xfrm>
            <a:off x="8630819" y="7489853"/>
            <a:ext cx="4080000" cy="167554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Language Angels </a:t>
            </a:r>
          </a:p>
          <a:p>
            <a:pPr>
              <a:spcAft>
                <a:spcPts val="600"/>
              </a:spcAft>
            </a:pPr>
            <a:r>
              <a:rPr lang="en-GB" sz="1400" b="1" dirty="0" err="1">
                <a:solidFill>
                  <a:schemeClr val="tx1"/>
                </a:solidFill>
                <a:latin typeface="Sassoon Penpals" panose="02000400000000000000" pitchFamily="50" charset="0"/>
              </a:rPr>
              <a:t>Quel</a:t>
            </a:r>
            <a:r>
              <a:rPr lang="en-GB" sz="1400" b="1" dirty="0">
                <a:solidFill>
                  <a:schemeClr val="tx1"/>
                </a:solidFill>
                <a:latin typeface="Sassoon Penpals" panose="02000400000000000000" pitchFamily="50" charset="0"/>
              </a:rPr>
              <a:t> temps fat-</a:t>
            </a:r>
            <a:r>
              <a:rPr lang="en-GB" sz="1400" b="1" dirty="0" err="1">
                <a:solidFill>
                  <a:schemeClr val="tx1"/>
                </a:solidFill>
                <a:latin typeface="Sassoon Penpals" panose="02000400000000000000" pitchFamily="50" charset="0"/>
              </a:rPr>
              <a:t>il</a:t>
            </a:r>
            <a:r>
              <a:rPr lang="en-GB" sz="1400" b="1" dirty="0">
                <a:solidFill>
                  <a:schemeClr val="tx1"/>
                </a:solidFill>
                <a:latin typeface="Sassoon Penpals" panose="02000400000000000000" pitchFamily="50" charset="0"/>
              </a:rPr>
              <a:t>?</a:t>
            </a:r>
            <a:endParaRPr lang="en-GB" sz="1400" dirty="0">
              <a:solidFill>
                <a:schemeClr val="tx1"/>
              </a:solidFill>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p:txBody>
      </p:sp>
      <p:grpSp>
        <p:nvGrpSpPr>
          <p:cNvPr id="9" name="Group 8">
            <a:extLst>
              <a:ext uri="{FF2B5EF4-FFF2-40B4-BE49-F238E27FC236}">
                <a16:creationId xmlns:a16="http://schemas.microsoft.com/office/drawing/2014/main" id="{0A525A7F-658C-419F-B8D1-E68F5E78C8E6}"/>
              </a:ext>
            </a:extLst>
          </p:cNvPr>
          <p:cNvGrpSpPr/>
          <p:nvPr/>
        </p:nvGrpSpPr>
        <p:grpSpPr>
          <a:xfrm>
            <a:off x="11144619" y="148123"/>
            <a:ext cx="759034" cy="760555"/>
            <a:chOff x="11214957" y="148123"/>
            <a:chExt cx="759034" cy="760555"/>
          </a:xfrm>
        </p:grpSpPr>
        <p:sp>
          <p:nvSpPr>
            <p:cNvPr id="6" name="Oval 5">
              <a:extLst>
                <a:ext uri="{FF2B5EF4-FFF2-40B4-BE49-F238E27FC236}">
                  <a16:creationId xmlns:a16="http://schemas.microsoft.com/office/drawing/2014/main" id="{E059F377-7612-4114-864D-7E320C4A47F3}"/>
                </a:ext>
              </a:extLst>
            </p:cNvPr>
            <p:cNvSpPr/>
            <p:nvPr/>
          </p:nvSpPr>
          <p:spPr>
            <a:xfrm>
              <a:off x="11248259" y="185775"/>
              <a:ext cx="687600" cy="6876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4">
              <a:extLst>
                <a:ext uri="{FF2B5EF4-FFF2-40B4-BE49-F238E27FC236}">
                  <a16:creationId xmlns:a16="http://schemas.microsoft.com/office/drawing/2014/main" id="{274DBB40-756A-45AA-B23A-60D29050A50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214957" y="148123"/>
              <a:ext cx="759034" cy="760555"/>
            </a:xfrm>
            <a:prstGeom prst="rect">
              <a:avLst/>
            </a:prstGeom>
          </p:spPr>
        </p:pic>
      </p:grpSp>
      <p:sp>
        <p:nvSpPr>
          <p:cNvPr id="20" name="Rounded Rectangle 48">
            <a:extLst>
              <a:ext uri="{FF2B5EF4-FFF2-40B4-BE49-F238E27FC236}">
                <a16:creationId xmlns:a16="http://schemas.microsoft.com/office/drawing/2014/main" id="{D16A0449-16CC-4E01-BAAE-197F63EA26B3}"/>
              </a:ext>
            </a:extLst>
          </p:cNvPr>
          <p:cNvSpPr/>
          <p:nvPr/>
        </p:nvSpPr>
        <p:spPr>
          <a:xfrm>
            <a:off x="4395699" y="4290195"/>
            <a:ext cx="4029898" cy="501353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Phonics and pronunciation</a:t>
            </a:r>
          </a:p>
          <a:p>
            <a:pPr>
              <a:spcAft>
                <a:spcPts val="600"/>
              </a:spcAft>
            </a:pPr>
            <a:r>
              <a:rPr lang="en-GB" sz="1400" dirty="0">
                <a:solidFill>
                  <a:schemeClr val="tx1"/>
                </a:solidFill>
                <a:latin typeface="Sassoon Penpals" panose="02000400000000000000" pitchFamily="50" charset="0"/>
              </a:rPr>
              <a:t>Phonics focus:  É E È EAU EUX</a:t>
            </a:r>
          </a:p>
          <a:p>
            <a:pPr marL="285750" indent="-285750">
              <a:spcAft>
                <a:spcPts val="600"/>
              </a:spcAft>
              <a:buFont typeface="Arial" panose="020B0604020202020204" pitchFamily="34" charset="0"/>
              <a:buChar char="•"/>
              <a:tabLst>
                <a:tab pos="265113" algn="l"/>
              </a:tabLst>
            </a:pPr>
            <a:r>
              <a:rPr lang="en-GB" sz="1400" dirty="0">
                <a:solidFill>
                  <a:schemeClr val="tx1"/>
                </a:solidFill>
                <a:latin typeface="Sassoon Penpals" panose="02000400000000000000" pitchFamily="50" charset="0"/>
              </a:rPr>
              <a:t>E sound in le &amp; de.</a:t>
            </a:r>
          </a:p>
          <a:p>
            <a:pPr marL="285750" indent="-285750">
              <a:spcAft>
                <a:spcPts val="600"/>
              </a:spcAft>
              <a:buFont typeface="Arial" panose="020B0604020202020204" pitchFamily="34" charset="0"/>
              <a:buChar char="•"/>
              <a:tabLst>
                <a:tab pos="265113" algn="l"/>
              </a:tabLst>
            </a:pPr>
            <a:r>
              <a:rPr lang="en-GB" sz="1400" dirty="0">
                <a:solidFill>
                  <a:schemeClr val="tx1"/>
                </a:solidFill>
                <a:latin typeface="Sassoon Penpals" panose="02000400000000000000" pitchFamily="50" charset="0"/>
              </a:rPr>
              <a:t>EAU sound in beau.</a:t>
            </a:r>
          </a:p>
          <a:p>
            <a:pPr marL="285750" indent="-285750">
              <a:spcAft>
                <a:spcPts val="600"/>
              </a:spcAft>
              <a:buFont typeface="Arial" panose="020B0604020202020204" pitchFamily="34" charset="0"/>
              <a:buChar char="•"/>
              <a:tabLst>
                <a:tab pos="265113" algn="l"/>
              </a:tabLst>
            </a:pPr>
            <a:r>
              <a:rPr lang="en-GB" sz="1400" dirty="0">
                <a:solidFill>
                  <a:schemeClr val="tx1"/>
                </a:solidFill>
                <a:latin typeface="Sassoon Penpals" panose="02000400000000000000" pitchFamily="50" charset="0"/>
              </a:rPr>
              <a:t>Silent letters. The ‘d’ is not pronounced in </a:t>
            </a:r>
            <a:r>
              <a:rPr lang="en-GB" sz="1400" dirty="0" err="1">
                <a:solidFill>
                  <a:schemeClr val="tx1"/>
                </a:solidFill>
                <a:latin typeface="Sassoon Penpals" panose="02000400000000000000" pitchFamily="50" charset="0"/>
              </a:rPr>
              <a:t>chaud</a:t>
            </a:r>
            <a:r>
              <a:rPr lang="en-GB" sz="1400" dirty="0">
                <a:solidFill>
                  <a:schemeClr val="tx1"/>
                </a:solidFill>
                <a:latin typeface="Sassoon Penpals" panose="02000400000000000000" pitchFamily="50" charset="0"/>
              </a:rPr>
              <a:t>, ‘s’ is not pronounced in </a:t>
            </a:r>
            <a:r>
              <a:rPr lang="en-GB" sz="1400" dirty="0" err="1">
                <a:solidFill>
                  <a:schemeClr val="tx1"/>
                </a:solidFill>
                <a:latin typeface="Sassoon Penpals" panose="02000400000000000000" pitchFamily="50" charset="0"/>
              </a:rPr>
              <a:t>dans</a:t>
            </a:r>
            <a:r>
              <a:rPr lang="en-GB" sz="1400" dirty="0">
                <a:solidFill>
                  <a:schemeClr val="tx1"/>
                </a:solidFill>
                <a:latin typeface="Sassoon Penpals" panose="02000400000000000000" pitchFamily="50" charset="0"/>
              </a:rPr>
              <a:t> &amp; </a:t>
            </a:r>
            <a:r>
              <a:rPr lang="en-GB" sz="1400" dirty="0" err="1">
                <a:solidFill>
                  <a:schemeClr val="tx1"/>
                </a:solidFill>
                <a:latin typeface="Sassoon Penpals" panose="02000400000000000000" pitchFamily="50" charset="0"/>
              </a:rPr>
              <a:t>mauvais</a:t>
            </a:r>
            <a:r>
              <a:rPr lang="en-GB" sz="1400" dirty="0">
                <a:solidFill>
                  <a:schemeClr val="tx1"/>
                </a:solidFill>
                <a:latin typeface="Sassoon Penpals" panose="02000400000000000000" pitchFamily="50" charset="0"/>
              </a:rPr>
              <a:t> and the ‘t’ is not pronounced in fait &amp; vent. These letters are often silent at the ends of words.</a:t>
            </a:r>
          </a:p>
          <a:p>
            <a:pPr marL="285750" indent="-285750">
              <a:spcAft>
                <a:spcPts val="600"/>
              </a:spcAft>
              <a:buFont typeface="Arial" panose="020B0604020202020204" pitchFamily="34" charset="0"/>
              <a:buChar char="•"/>
              <a:tabLst>
                <a:tab pos="265113" algn="l"/>
              </a:tabLst>
            </a:pPr>
            <a:r>
              <a:rPr lang="en-GB" sz="1400" dirty="0">
                <a:solidFill>
                  <a:schemeClr val="tx1"/>
                </a:solidFill>
                <a:latin typeface="Sassoon Penpals" panose="02000400000000000000" pitchFamily="50" charset="0"/>
              </a:rPr>
              <a:t>Elision. As seen in </a:t>
            </a:r>
            <a:r>
              <a:rPr lang="en-GB" sz="1400" dirty="0" err="1">
                <a:solidFill>
                  <a:schemeClr val="tx1"/>
                </a:solidFill>
                <a:latin typeface="Sassoon Penpals" panose="02000400000000000000" pitchFamily="50" charset="0"/>
              </a:rPr>
              <a:t>l’est</a:t>
            </a:r>
            <a:r>
              <a:rPr lang="en-GB" sz="1400" dirty="0">
                <a:solidFill>
                  <a:schemeClr val="tx1"/>
                </a:solidFill>
                <a:latin typeface="Sassoon Penpals" panose="02000400000000000000" pitchFamily="50" charset="0"/>
              </a:rPr>
              <a:t>. the ‘e’ has been dropped in </a:t>
            </a:r>
            <a:r>
              <a:rPr lang="en-GB" sz="1400" b="1" dirty="0">
                <a:solidFill>
                  <a:schemeClr val="tx1"/>
                </a:solidFill>
                <a:latin typeface="Sassoon Penpals" panose="02000400000000000000" pitchFamily="50" charset="0"/>
              </a:rPr>
              <a:t>le</a:t>
            </a:r>
            <a:r>
              <a:rPr lang="en-GB" sz="1400" dirty="0">
                <a:solidFill>
                  <a:schemeClr val="tx1"/>
                </a:solidFill>
                <a:latin typeface="Sassoon Penpals" panose="02000400000000000000" pitchFamily="50" charset="0"/>
              </a:rPr>
              <a:t> as the next word starts with a vowel. This is to help pronunciation in French but can make it hard to know where one word starts and finishes.</a:t>
            </a:r>
          </a:p>
        </p:txBody>
      </p:sp>
    </p:spTree>
    <p:extLst>
      <p:ext uri="{BB962C8B-B14F-4D97-AF65-F5344CB8AC3E}">
        <p14:creationId xmlns:p14="http://schemas.microsoft.com/office/powerpoint/2010/main" val="16343220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7543</TotalTime>
  <Words>6344</Words>
  <Application>Microsoft Office PowerPoint</Application>
  <PresentationFormat>A3 Paper (297x420 mm)</PresentationFormat>
  <Paragraphs>404</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Sassoon Penpals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Pevensey and Westham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mcarter</dc:creator>
  <cp:lastModifiedBy>Luke Paramor</cp:lastModifiedBy>
  <cp:revision>725</cp:revision>
  <cp:lastPrinted>2023-12-06T17:26:38Z</cp:lastPrinted>
  <dcterms:created xsi:type="dcterms:W3CDTF">2021-01-16T16:53:53Z</dcterms:created>
  <dcterms:modified xsi:type="dcterms:W3CDTF">2024-05-05T13:09:41Z</dcterms:modified>
</cp:coreProperties>
</file>