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1" r:id="rId2"/>
    <p:sldId id="362" r:id="rId3"/>
    <p:sldId id="399" r:id="rId4"/>
    <p:sldId id="400" r:id="rId5"/>
    <p:sldId id="388" r:id="rId6"/>
    <p:sldId id="389" r:id="rId7"/>
    <p:sldId id="390" r:id="rId8"/>
    <p:sldId id="391" r:id="rId9"/>
    <p:sldId id="392" r:id="rId10"/>
    <p:sldId id="393" r:id="rId11"/>
    <p:sldId id="306" r:id="rId12"/>
    <p:sldId id="382" r:id="rId13"/>
    <p:sldId id="383" r:id="rId14"/>
    <p:sldId id="384" r:id="rId15"/>
    <p:sldId id="385" r:id="rId16"/>
    <p:sldId id="386" r:id="rId17"/>
    <p:sldId id="387" r:id="rId18"/>
    <p:sldId id="334" r:id="rId19"/>
    <p:sldId id="394" r:id="rId20"/>
    <p:sldId id="395" r:id="rId21"/>
    <p:sldId id="396" r:id="rId22"/>
    <p:sldId id="397" r:id="rId23"/>
    <p:sldId id="338" r:id="rId24"/>
    <p:sldId id="339" r:id="rId25"/>
    <p:sldId id="377" r:id="rId26"/>
    <p:sldId id="378" r:id="rId27"/>
    <p:sldId id="364" r:id="rId28"/>
    <p:sldId id="368" r:id="rId29"/>
    <p:sldId id="369" r:id="rId30"/>
    <p:sldId id="373" r:id="rId31"/>
    <p:sldId id="365" r:id="rId32"/>
    <p:sldId id="371" r:id="rId33"/>
    <p:sldId id="372" r:id="rId34"/>
    <p:sldId id="370" r:id="rId35"/>
    <p:sldId id="350" r:id="rId36"/>
    <p:sldId id="375" r:id="rId37"/>
    <p:sldId id="374" r:id="rId38"/>
    <p:sldId id="376" r:id="rId39"/>
    <p:sldId id="398" r:id="rId40"/>
  </p:sldIdLst>
  <p:sldSz cx="12801600" cy="9601200" type="A3"/>
  <p:notesSz cx="10186988" cy="146097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ke Paramor" initials="LP" lastIdx="1" clrIdx="0">
    <p:extLst>
      <p:ext uri="{19B8F6BF-5375-455C-9EA6-DF929625EA0E}">
        <p15:presenceInfo xmlns:p15="http://schemas.microsoft.com/office/powerpoint/2012/main" userId="S::LParamor@pevenseyschool.org.uk::8250a3fd-bce8-4997-888d-95f026bf0f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D5"/>
    <a:srgbClr val="9900FF"/>
    <a:srgbClr val="9966FF"/>
    <a:srgbClr val="9900CC"/>
    <a:srgbClr val="FF5757"/>
    <a:srgbClr val="FF8B8B"/>
    <a:srgbClr val="008000"/>
    <a:srgbClr val="0000FF"/>
    <a:srgbClr val="00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68" autoAdjust="0"/>
    <p:restoredTop sz="94660"/>
  </p:normalViewPr>
  <p:slideViewPr>
    <p:cSldViewPr snapToGrid="0">
      <p:cViewPr varScale="1">
        <p:scale>
          <a:sx n="53" d="100"/>
          <a:sy n="53" d="100"/>
        </p:scale>
        <p:origin x="16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4070120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253471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366642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9686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258131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733732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a:t>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08589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2722386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5553093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319792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dirty="0"/>
              <a:t>Click icon to add picture</a:t>
            </a:r>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a:t>Edit Master text styles</a:t>
            </a:r>
          </a:p>
        </p:txBody>
      </p:sp>
      <p:sp>
        <p:nvSpPr>
          <p:cNvPr id="5" name="Date Placeholder 4"/>
          <p:cNvSpPr>
            <a:spLocks noGrp="1"/>
          </p:cNvSpPr>
          <p:nvPr>
            <p:ph type="dt" sz="half" idx="10"/>
          </p:nvPr>
        </p:nvSpPr>
        <p:spPr/>
        <p:txBody>
          <a:bodyPr/>
          <a:lstStyle/>
          <a:p>
            <a:fld id="{E1AB84D0-C077-41BA-A2FA-8D3C0F5C2E48}" type="datetimeFigureOut">
              <a:rPr lang="en-GB" smtClean="0"/>
              <a:t>07/03/2024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706AF2B-90F6-4A5A-BF2E-49DFD9A0E043}" type="slidenum">
              <a:rPr lang="en-GB" smtClean="0"/>
              <a:t>‹#›</a:t>
            </a:fld>
            <a:endParaRPr lang="en-GB" dirty="0"/>
          </a:p>
        </p:txBody>
      </p:sp>
    </p:spTree>
    <p:extLst>
      <p:ext uri="{BB962C8B-B14F-4D97-AF65-F5344CB8AC3E}">
        <p14:creationId xmlns:p14="http://schemas.microsoft.com/office/powerpoint/2010/main" val="113524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rgbClr val="9900CC"/>
            </a:gs>
            <a:gs pos="53000">
              <a:srgbClr val="9966FF"/>
            </a:gs>
            <a:gs pos="0">
              <a:srgbClr val="7030A0"/>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E1AB84D0-C077-41BA-A2FA-8D3C0F5C2E48}" type="datetimeFigureOut">
              <a:rPr lang="en-GB" smtClean="0"/>
              <a:t>07/03/2024</a:t>
            </a:fld>
            <a:endParaRPr lang="en-GB" dirty="0"/>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706AF2B-90F6-4A5A-BF2E-49DFD9A0E043}" type="slidenum">
              <a:rPr lang="en-GB" smtClean="0"/>
              <a:t>‹#›</a:t>
            </a:fld>
            <a:endParaRPr lang="en-GB" dirty="0"/>
          </a:p>
        </p:txBody>
      </p:sp>
    </p:spTree>
    <p:extLst>
      <p:ext uri="{BB962C8B-B14F-4D97-AF65-F5344CB8AC3E}">
        <p14:creationId xmlns:p14="http://schemas.microsoft.com/office/powerpoint/2010/main" val="269794274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4333-reflect-rewind-and-replay" TargetMode="External"/><Relationship Id="rId4" Type="http://schemas.openxmlformats.org/officeDocument/2006/relationships/slide" Target="slide39.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scheme/1311890-year-r/1314333-reflect-rewind-and-replay"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8" Type="http://schemas.openxmlformats.org/officeDocument/2006/relationships/hyperlink" Target="https://www.bbc.co.uk/teach/school-radio/primary-school-songs-assembly-collective-worship-silent-night/zysqkty" TargetMode="External"/><Relationship Id="rId3" Type="http://schemas.openxmlformats.org/officeDocument/2006/relationships/image" Target="../media/image3.png"/><Relationship Id="rId7" Type="http://schemas.openxmlformats.org/officeDocument/2006/relationships/hyperlink" Target="https://www.youtube.com/watch?v=qWTbSQUqTgc" TargetMode="External"/><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youtube.com/watch?v=dVQPmtjHzh4" TargetMode="External"/><Relationship Id="rId5" Type="http://schemas.openxmlformats.org/officeDocument/2006/relationships/image" Target="../media/image5.png"/><Relationship Id="rId10" Type="http://schemas.openxmlformats.org/officeDocument/2006/relationships/hyperlink" Target="https://www.youtube.com/watch?v=HkAyZ3yWAxA" TargetMode="External"/><Relationship Id="rId4" Type="http://schemas.openxmlformats.org/officeDocument/2006/relationships/image" Target="../media/image4.png"/><Relationship Id="rId9" Type="http://schemas.openxmlformats.org/officeDocument/2006/relationships/hyperlink" Target="https://www.youtube.com/watch?v=Zi45JkZtUn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58-year-1/1370761-exploring-sounds"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58-year-1/1370762-learning-to-liste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56466-english-model-music-curriculum/1356507-having-fun-with-improvisation"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58-year-1/1370764-let-s-perform-together"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65-year-2/1370766-pulse-rhythm-and-pitch"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8" Type="http://schemas.openxmlformats.org/officeDocument/2006/relationships/hyperlink" Target="https://www.youtube.com/watch?v=Zi45JkZtUnM" TargetMode="External"/><Relationship Id="rId3" Type="http://schemas.openxmlformats.org/officeDocument/2006/relationships/image" Target="../media/image3.png"/><Relationship Id="rId7" Type="http://schemas.openxmlformats.org/officeDocument/2006/relationships/hyperlink" Target="https://www.bbc.co.uk/teach/school-radio/primary-school-songs-assembly-collective-worship-silent-night/zysqkty" TargetMode="External"/><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youtube.com/watch?v=MCHL2t7xxus" TargetMode="External"/><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hyperlink" Target="https://www.youtube.com/watch?v=HkAyZ3yWAxA"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65-year-2/1370767-playing-in-an-orchestra"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c/1370757-english-model-music-curriculum-scheme-v2/1370765-year-2/1370771-our-big-concert"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bbc.co.uk/teach/ten-pieces/ten-pieces-musical-menu/zmypxbk" TargetMode="External"/><Relationship Id="rId4" Type="http://schemas.openxmlformats.org/officeDocument/2006/relationships/hyperlink" Target="https://www.bbc.co.uk/teach/bring-the-noise/primary-music-yolanda-brown-something-about-the-noise/z7drscw"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bbc.co.uk/teach/ten-pieces/classical-music-delia-derbyshire-doctor-who-theme/zfh792p" TargetMode="External"/></Relationships>
</file>

<file path=ppt/slides/_rels/slide2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3.png"/><Relationship Id="rId7" Type="http://schemas.openxmlformats.org/officeDocument/2006/relationships/image" Target="../media/image4.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hyperlink" Target="https://www.eastsussexonlinemusic.co.uk/scheme/1312019-year-3/1312312-glockenspiel-stage-1" TargetMode="External"/><Relationship Id="rId5" Type="http://schemas.openxmlformats.org/officeDocument/2006/relationships/hyperlink" Target="https://www.bbc.co.uk/teach/ten-pieces/ten-pieces-musical-menu/zmypxbk" TargetMode="External"/><Relationship Id="rId4" Type="http://schemas.openxmlformats.org/officeDocument/2006/relationships/hyperlink" Target="https://www.bbc.co.uk/teach/bring-the-noise/primary-music-yolanda-brown-something-about-the-noise/z7drscw"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bbc.co.uk/teach/bring-the-noise/primary-music-yolanda-brown-something-about-the-noise/z7drscw" TargetMode="External"/><Relationship Id="rId7"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 Target="slide39.xml"/><Relationship Id="rId5" Type="http://schemas.openxmlformats.org/officeDocument/2006/relationships/image" Target="../media/image4.png"/><Relationship Id="rId4" Type="http://schemas.openxmlformats.org/officeDocument/2006/relationships/hyperlink" Target="https://www.bbc.co.uk/teach/ten-pieces/ten-pieces-musical-menu/zmypxbk"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4.png"/><Relationship Id="rId4" Type="http://schemas.openxmlformats.org/officeDocument/2006/relationships/hyperlink" Target="https://www.youngvoices.co.uk/"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www.bbc.co.uk/teach/ten-pieces/ten-pieces-musical-menu/zmypxbk" TargetMode="External"/><Relationship Id="rId4" Type="http://schemas.openxmlformats.org/officeDocument/2006/relationships/hyperlink" Target="https://www.bbc.co.uk/teach/bring-the-noise/primary-music-yolanda-brown-something-about-the-noise/z7drscw"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intofilm.org/resources/67#:~:text=The%20resource%20includes%20sound%20haiku,perfect%20introduction%20to%20this%20topic"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singup.org/home-schooling/eyfs-ks1" TargetMode="External"/><Relationship Id="rId2" Type="http://schemas.openxmlformats.org/officeDocument/2006/relationships/hyperlink" Target="https://outreach.chethams.com/resources/"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leveredgeprimaryacademy.co.uk/music-resources/www.activemusicdigital.co.uk" TargetMode="External"/><Relationship Id="rId4" Type="http://schemas.openxmlformats.org/officeDocument/2006/relationships/hyperlink" Target="https://www.bbc.co.uk/teach/bring-the-noise"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2260-me"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 Target="slide39.xml"/><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1898-my-stories"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1905-everyone" TargetMode="External"/><Relationship Id="rId4" Type="http://schemas.openxmlformats.org/officeDocument/2006/relationships/slide" Target="slide39.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3441-our-world" TargetMode="External"/><Relationship Id="rId4" Type="http://schemas.openxmlformats.org/officeDocument/2006/relationships/slide" Target="slide39.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https://www.eastsussexonlinemusic.co.uk/scheme/1311890-year-r/1314277-big-bear-funk" TargetMode="External"/><Relationship Id="rId4" Type="http://schemas.openxmlformats.org/officeDocument/2006/relationships/slide" Target="slide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10705" y="1702329"/>
            <a:ext cx="9180188" cy="2800767"/>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8800" b="1" dirty="0">
                <a:latin typeface="Sassoon Penpals" panose="02000400000000000000" pitchFamily="50" charset="0"/>
              </a:rPr>
              <a:t>Progression in</a:t>
            </a:r>
          </a:p>
          <a:p>
            <a:pPr algn="ctr"/>
            <a:r>
              <a:rPr lang="en-GB" sz="8800" b="1" dirty="0">
                <a:latin typeface="Sassoon Penpals" panose="02000400000000000000" pitchFamily="50" charset="0"/>
              </a:rPr>
              <a:t>Music </a:t>
            </a:r>
          </a:p>
        </p:txBody>
      </p:sp>
      <p:pic>
        <p:nvPicPr>
          <p:cNvPr id="4" name="Picture 3">
            <a:extLst>
              <a:ext uri="{FF2B5EF4-FFF2-40B4-BE49-F238E27FC236}">
                <a16:creationId xmlns:a16="http://schemas.microsoft.com/office/drawing/2014/main" id="{BEB49460-B6BF-4C96-9C0D-539D56C614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676243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Reflect, Rewind and Replay</a:t>
            </a: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3904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and explore how sounds can be made and changed.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rnage</a:t>
            </a:r>
            <a:r>
              <a:rPr lang="en-GB" sz="1400" dirty="0">
                <a:solidFill>
                  <a:schemeClr val="tx1"/>
                </a:solidFill>
                <a:effectLst/>
                <a:latin typeface="Sassoon Penpals" panose="02000400000000000000" pitchFamily="50" charset="0"/>
                <a:ea typeface="Calibri" panose="020F0502020204030204" pitchFamily="34" charset="0"/>
                <a:cs typeface="ProximaNova-Bold"/>
              </a:rPr>
              <a:t> of nursery rhymes off by heart.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performance is sharing music.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61890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backing track.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in time to a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how different music makes them feel and use basic descriptive language to describe this.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basic rhythmic patterns.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any of the nursery rhymes by singing and adding actions or dance.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explore the different sounds of instruments. </a:t>
            </a:r>
          </a:p>
          <a:p>
            <a:pPr lvl="0">
              <a:spcAft>
                <a:spcPts val="600"/>
              </a:spcAft>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2" name="Rounded Rectangle 48">
            <a:extLst>
              <a:ext uri="{FF2B5EF4-FFF2-40B4-BE49-F238E27FC236}">
                <a16:creationId xmlns:a16="http://schemas.microsoft.com/office/drawing/2014/main" id="{9D7D3B1A-4DB7-44DE-9F29-6440BCC76EF3}"/>
              </a:ext>
            </a:extLst>
          </p:cNvPr>
          <p:cNvSpPr/>
          <p:nvPr/>
        </p:nvSpPr>
        <p:spPr>
          <a:xfrm>
            <a:off x="4430866" y="7407205"/>
            <a:ext cx="4010205" cy="20867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57AEDC09-6880-4FA0-8825-C4B34FEC1DC8}"/>
              </a:ext>
            </a:extLst>
          </p:cNvPr>
          <p:cNvSpPr/>
          <p:nvPr/>
        </p:nvSpPr>
        <p:spPr>
          <a:xfrm>
            <a:off x="8632467" y="1157518"/>
            <a:ext cx="4029898" cy="61225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copy basic rhythmic patterns.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perform songs, rhymes, poems and stories with others and (when appropriate) try to move in time with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Begin to understand and use words and phrases such as sing, song, chant, rhyme, sound, fast, slow, loud, quiet.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F0C7476-FCF4-4042-8C81-DC9CD6F9D46D}"/>
              </a:ext>
            </a:extLst>
          </p:cNvPr>
          <p:cNvSpPr/>
          <p:nvPr/>
        </p:nvSpPr>
        <p:spPr>
          <a:xfrm>
            <a:off x="8629374" y="7407205"/>
            <a:ext cx="4010206" cy="20741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Summer 2: Reflect, Rewind and Replay</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3631088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1</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714014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My Musical Heartbeat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7109" y="6560976"/>
            <a:ext cx="4029898" cy="284110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53128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learn how to treat instruments carefully and with respect.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learn to play instruments together while keeping in time with a steady beat.</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understand that tempo is how fast or slow the music is.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531281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Perform short, repeating rhythm patterns while keeping in time with a steady beat.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back and create rhythms for others to copy.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notes of different pitches (high and low).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tuned and/or untuned percussion instrument carefully and with respect.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an instrument as part of an ensemble to pulse and/or steady beat.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part on a tuned or untuned instrument by ear.</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Rehearse a part effectively to improve overall performance.</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Rehearse and perform their parts within the context of the unit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sing and play high and low-pitched notes.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2462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Invent and </a:t>
            </a:r>
            <a:r>
              <a:rPr lang="en-GB" sz="1400" dirty="0">
                <a:solidFill>
                  <a:schemeClr val="tx1"/>
                </a:solidFill>
                <a:latin typeface="Sassoon Penpals" panose="02000400000000000000" pitchFamily="50" charset="0"/>
              </a:rPr>
              <a:t>perform new rhythms to a steady beat.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their own story using pictures and then add a musical score to it.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whether sounds are created by tuned or untuned instruments.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25527" y="6560976"/>
            <a:ext cx="3987079" cy="284110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explore the range of sounds made by different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use a range of percussive instruments to enhance songs and rhymes.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know the names of instruments that they have explored and used.</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9335" y="6639979"/>
            <a:ext cx="670476" cy="484412"/>
          </a:xfrm>
          <a:prstGeom prst="rect">
            <a:avLst/>
          </a:prstGeom>
        </p:spPr>
      </p:pic>
      <p:sp>
        <p:nvSpPr>
          <p:cNvPr id="17" name="Rounded Rectangle 48">
            <a:extLst>
              <a:ext uri="{FF2B5EF4-FFF2-40B4-BE49-F238E27FC236}">
                <a16:creationId xmlns:a16="http://schemas.microsoft.com/office/drawing/2014/main" id="{C6F8FDC0-C0A2-4CB9-AF1E-FDB1006D8AEF}"/>
              </a:ext>
            </a:extLst>
          </p:cNvPr>
          <p:cNvSpPr/>
          <p:nvPr/>
        </p:nvSpPr>
        <p:spPr>
          <a:xfrm>
            <a:off x="8605928" y="6560976"/>
            <a:ext cx="4010206" cy="286177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6"/>
              </a:rPr>
              <a:t>Charanga – Autumn 1: My Musical Heartbeat</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874079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Singing and Signing 1</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6071" y="6576646"/>
            <a:ext cx="4010205" cy="284610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5"/>
            <a:ext cx="4029899" cy="5274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rhythm is different from the steady pulse.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performance is sharing music with other people called an audience.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learn new melodies, lyrics and actions.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learn many repeated lyrics and changes of up to 2 lines in each verse. </a:t>
            </a:r>
            <a:r>
              <a:rPr lang="en-GB" sz="1400" dirty="0" err="1">
                <a:solidFill>
                  <a:srgbClr val="FF0000"/>
                </a:solidFill>
                <a:effectLst/>
                <a:latin typeface="Sassoon Penpals" panose="02000400000000000000" pitchFamily="50" charset="0"/>
                <a:ea typeface="Calibri" panose="020F0502020204030204" pitchFamily="34" charset="0"/>
                <a:cs typeface="ProximaNova-Bold"/>
              </a:rPr>
              <a:t>E;g</a:t>
            </a:r>
            <a:r>
              <a:rPr lang="en-GB" sz="1400" dirty="0">
                <a:solidFill>
                  <a:srgbClr val="FF0000"/>
                </a:solidFill>
                <a:effectLst/>
                <a:latin typeface="Sassoon Penpals" panose="02000400000000000000" pitchFamily="50" charset="0"/>
                <a:ea typeface="Calibri" panose="020F0502020204030204" pitchFamily="34" charset="0"/>
                <a:cs typeface="ProximaNova-Bold"/>
              </a:rPr>
              <a:t> Little Donkey.</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understand that some songs have a verse and a chorus.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52746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notes of different pitches (high and low).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familiar songs in both high and low voices.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Sing in time to the music.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Sing simple songs, chants and rhymes from memory.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 melody in verse/chorus structure with up to 2 lines of changing lyrics in each verse.</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sing in time and rhythm with the class ensemble.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work with the team to memorise and perform songs.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20811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Invent and perform new rhythms to a steady beat.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their own story using pictures and then add a musical score to it.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whether sounds are created by tuned or untuned instruments.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6588370"/>
            <a:ext cx="4029899" cy="284610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join in with singing familiar songs and rhymes.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make up songs and rhymes of their own.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match the pitch of their voice to the pitch of the song they are singing.</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match movements to the rhythm and pulse of a piece of music</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69707" y="6724177"/>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6576647"/>
            <a:ext cx="4010206" cy="284610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effectLst/>
                <a:latin typeface="Sassoon Penpals Joined" panose="02000400000000000000" pitchFamily="50" charset="0"/>
                <a:ea typeface="Arial" panose="020B0604020202020204" pitchFamily="34" charset="0"/>
              </a:rPr>
              <a:t>Singing - Learning and developing performance of Christmas Carols - Christmas story orientated- </a:t>
            </a:r>
          </a:p>
          <a:p>
            <a:pPr>
              <a:spcAft>
                <a:spcPts val="600"/>
              </a:spcAft>
            </a:pPr>
            <a:r>
              <a:rPr lang="en-GB" sz="1400" dirty="0">
                <a:solidFill>
                  <a:schemeClr val="tx1"/>
                </a:solidFill>
                <a:effectLst/>
                <a:latin typeface="Sassoon Penpals Joined" panose="02000400000000000000" pitchFamily="50" charset="0"/>
                <a:ea typeface="Arial" panose="020B0604020202020204" pitchFamily="34" charset="0"/>
              </a:rPr>
              <a:t>Little Donkey,- </a:t>
            </a:r>
            <a:r>
              <a:rPr lang="en-GB" sz="1400" u="sng" dirty="0">
                <a:solidFill>
                  <a:srgbClr val="0070C0"/>
                </a:solidFill>
                <a:effectLst/>
                <a:latin typeface="Sassoon Penpals Joined" panose="02000400000000000000" pitchFamily="50" charset="0"/>
                <a:ea typeface="Arial" panose="020B0604020202020204" pitchFamily="34" charset="0"/>
                <a:hlinkClick r:id="rId6">
                  <a:extLst>
                    <a:ext uri="{A12FA001-AC4F-418D-AE19-62706E023703}">
                      <ahyp:hlinkClr xmlns:ahyp="http://schemas.microsoft.com/office/drawing/2018/hyperlinkcolor" xmlns="" val="tx"/>
                    </a:ext>
                  </a:extLst>
                </a:hlinkClick>
              </a:rPr>
              <a:t>Little Donkey - YouTube</a:t>
            </a:r>
            <a:r>
              <a:rPr lang="en-GB" sz="1400" dirty="0">
                <a:solidFill>
                  <a:schemeClr val="tx1"/>
                </a:solidFill>
                <a:effectLst/>
                <a:latin typeface="Sassoon Penpals Joined" panose="02000400000000000000" pitchFamily="50" charset="0"/>
                <a:ea typeface="Arial" panose="020B0604020202020204" pitchFamily="34" charset="0"/>
              </a:rPr>
              <a:t> (song) </a:t>
            </a:r>
          </a:p>
          <a:p>
            <a:pPr>
              <a:spcAft>
                <a:spcPts val="600"/>
              </a:spcAft>
            </a:pPr>
            <a:r>
              <a:rPr lang="en-GB" sz="1400" u="sng" dirty="0">
                <a:solidFill>
                  <a:srgbClr val="0563C1"/>
                </a:solidFill>
                <a:effectLst/>
                <a:latin typeface="Sassoon Penpals Joined" panose="02000400000000000000" pitchFamily="50" charset="0"/>
                <a:ea typeface="Arial" panose="020B0604020202020204" pitchFamily="34" charset="0"/>
                <a:hlinkClick r:id="rId7">
                  <a:extLst>
                    <a:ext uri="{A12FA001-AC4F-418D-AE19-62706E023703}">
                      <ahyp:hlinkClr xmlns:ahyp="http://schemas.microsoft.com/office/drawing/2018/hyperlinkcolor" xmlns="" val="tx"/>
                    </a:ext>
                  </a:extLst>
                </a:hlinkClick>
              </a:rPr>
              <a:t>Little Donkey with </a:t>
            </a:r>
            <a:r>
              <a:rPr lang="en-GB" sz="1400" u="sng" dirty="0" err="1">
                <a:solidFill>
                  <a:srgbClr val="0563C1"/>
                </a:solidFill>
                <a:effectLst/>
                <a:latin typeface="Sassoon Penpals Joined" panose="02000400000000000000" pitchFamily="50" charset="0"/>
                <a:ea typeface="Arial" panose="020B0604020202020204" pitchFamily="34" charset="0"/>
                <a:hlinkClick r:id="rId7">
                  <a:extLst>
                    <a:ext uri="{A12FA001-AC4F-418D-AE19-62706E023703}">
                      <ahyp:hlinkClr xmlns:ahyp="http://schemas.microsoft.com/office/drawing/2018/hyperlinkcolor" xmlns="" val="tx"/>
                    </a:ext>
                  </a:extLst>
                </a:hlinkClick>
              </a:rPr>
              <a:t>makaton</a:t>
            </a:r>
            <a:r>
              <a:rPr lang="en-GB" sz="1400" u="sng" dirty="0">
                <a:solidFill>
                  <a:schemeClr val="tx1"/>
                </a:solidFill>
                <a:effectLst/>
                <a:latin typeface="Sassoon Penpals Joined" panose="02000400000000000000" pitchFamily="50" charset="0"/>
                <a:ea typeface="Arial" panose="020B0604020202020204" pitchFamily="34" charset="0"/>
                <a:hlinkClick r:id="rId7">
                  <a:extLst>
                    <a:ext uri="{A12FA001-AC4F-418D-AE19-62706E023703}">
                      <ahyp:hlinkClr xmlns:ahyp="http://schemas.microsoft.com/office/drawing/2018/hyperlinkcolor" xmlns="" val="tx"/>
                    </a:ext>
                  </a:extLst>
                </a:hlinkClick>
              </a:rPr>
              <a:t> signs - YouTube</a:t>
            </a:r>
            <a:r>
              <a:rPr lang="en-GB" sz="1400" dirty="0">
                <a:solidFill>
                  <a:schemeClr val="tx1"/>
                </a:solidFill>
                <a:effectLst/>
                <a:latin typeface="Sassoon Penpals Joined" panose="02000400000000000000" pitchFamily="50" charset="0"/>
                <a:ea typeface="Arial" panose="020B0604020202020204" pitchFamily="34" charset="0"/>
              </a:rPr>
              <a:t> (signing), </a:t>
            </a:r>
          </a:p>
          <a:p>
            <a:pPr>
              <a:spcAft>
                <a:spcPts val="600"/>
              </a:spcAft>
            </a:pPr>
            <a:r>
              <a:rPr lang="en-GB" sz="1400" dirty="0">
                <a:solidFill>
                  <a:schemeClr val="tx1"/>
                </a:solidFill>
                <a:effectLst/>
                <a:latin typeface="Sassoon Penpals Joined" panose="02000400000000000000" pitchFamily="50" charset="0"/>
                <a:ea typeface="Arial" panose="020B0604020202020204" pitchFamily="34" charset="0"/>
              </a:rPr>
              <a:t>Silent Night- </a:t>
            </a:r>
            <a:r>
              <a:rPr lang="en-GB" sz="1400" u="sng" dirty="0">
                <a:solidFill>
                  <a:srgbClr val="0070C0"/>
                </a:solidFill>
                <a:effectLst/>
                <a:latin typeface="Sassoon Penpals Joined" panose="02000400000000000000" pitchFamily="50" charset="0"/>
                <a:ea typeface="Arial" panose="020B0604020202020204" pitchFamily="34" charset="0"/>
                <a:hlinkClick r:id="rId8">
                  <a:extLst>
                    <a:ext uri="{A12FA001-AC4F-418D-AE19-62706E023703}">
                      <ahyp:hlinkClr xmlns:ahyp="http://schemas.microsoft.com/office/drawing/2018/hyperlinkcolor" xmlns="" val="tx"/>
                    </a:ext>
                  </a:extLst>
                </a:hlinkClick>
              </a:rPr>
              <a:t>Silent Night - BBC Teach</a:t>
            </a:r>
            <a:r>
              <a:rPr lang="en-GB" sz="1400" dirty="0">
                <a:solidFill>
                  <a:schemeClr val="tx1"/>
                </a:solidFill>
                <a:effectLst/>
                <a:latin typeface="Sassoon Penpals Joined" panose="02000400000000000000" pitchFamily="50" charset="0"/>
                <a:ea typeface="Arial" panose="020B0604020202020204" pitchFamily="34" charset="0"/>
              </a:rPr>
              <a:t>, </a:t>
            </a:r>
          </a:p>
          <a:p>
            <a:pPr>
              <a:spcAft>
                <a:spcPts val="600"/>
              </a:spcAft>
            </a:pPr>
            <a:r>
              <a:rPr lang="en-GB" sz="1400" dirty="0">
                <a:solidFill>
                  <a:schemeClr val="tx1"/>
                </a:solidFill>
                <a:effectLst/>
                <a:latin typeface="Sassoon Penpals Joined" panose="02000400000000000000" pitchFamily="50" charset="0"/>
                <a:ea typeface="Arial" panose="020B0604020202020204" pitchFamily="34" charset="0"/>
              </a:rPr>
              <a:t>Away in a Manger- </a:t>
            </a:r>
            <a:r>
              <a:rPr lang="en-GB" sz="1400" u="sng" dirty="0" err="1">
                <a:solidFill>
                  <a:srgbClr val="0563C1"/>
                </a:solidFill>
                <a:effectLst/>
                <a:latin typeface="Sassoon Penpals Joined" panose="02000400000000000000" pitchFamily="50" charset="0"/>
                <a:ea typeface="Arial" panose="020B0604020202020204" pitchFamily="34" charset="0"/>
                <a:hlinkClick r:id="rId9">
                  <a:extLst>
                    <a:ext uri="{A12FA001-AC4F-418D-AE19-62706E023703}">
                      <ahyp:hlinkClr xmlns:ahyp="http://schemas.microsoft.com/office/drawing/2018/hyperlinkcolor" xmlns="" val="tx"/>
                    </a:ext>
                  </a:extLst>
                </a:hlinkClick>
              </a:rPr>
              <a:t>Kidzone</a:t>
            </a:r>
            <a:r>
              <a:rPr lang="en-GB" sz="1400" u="sng" dirty="0">
                <a:solidFill>
                  <a:schemeClr val="tx1"/>
                </a:solidFill>
                <a:effectLst/>
                <a:latin typeface="Sassoon Penpals Joined" panose="02000400000000000000" pitchFamily="50" charset="0"/>
                <a:ea typeface="Arial" panose="020B0604020202020204" pitchFamily="34" charset="0"/>
                <a:hlinkClick r:id="rId9">
                  <a:extLst>
                    <a:ext uri="{A12FA001-AC4F-418D-AE19-62706E023703}">
                      <ahyp:hlinkClr xmlns:ahyp="http://schemas.microsoft.com/office/drawing/2018/hyperlinkcolor" xmlns="" val="tx"/>
                    </a:ext>
                  </a:extLst>
                </a:hlinkClick>
              </a:rPr>
              <a:t> - Away In A Manger - YouTube</a:t>
            </a:r>
            <a:r>
              <a:rPr lang="en-GB" sz="1400" dirty="0">
                <a:solidFill>
                  <a:schemeClr val="tx1"/>
                </a:solidFill>
                <a:effectLst/>
                <a:latin typeface="Sassoon Penpals Joined" panose="02000400000000000000" pitchFamily="50" charset="0"/>
                <a:ea typeface="Arial" panose="020B0604020202020204" pitchFamily="34" charset="0"/>
              </a:rPr>
              <a:t> (song), </a:t>
            </a:r>
          </a:p>
          <a:p>
            <a:pPr>
              <a:spcAft>
                <a:spcPts val="600"/>
              </a:spcAft>
            </a:pPr>
            <a:r>
              <a:rPr lang="en-GB" sz="1400" u="sng" dirty="0">
                <a:solidFill>
                  <a:srgbClr val="0563C1"/>
                </a:solidFill>
                <a:effectLst/>
                <a:latin typeface="Sassoon Penpals Joined" panose="02000400000000000000" pitchFamily="50" charset="0"/>
                <a:ea typeface="Arial" panose="020B0604020202020204" pitchFamily="34" charset="0"/>
                <a:hlinkClick r:id="rId10">
                  <a:extLst>
                    <a:ext uri="{A12FA001-AC4F-418D-AE19-62706E023703}">
                      <ahyp:hlinkClr xmlns:ahyp="http://schemas.microsoft.com/office/drawing/2018/hyperlinkcolor" xmlns="" val="tx"/>
                    </a:ext>
                  </a:extLst>
                </a:hlinkClick>
              </a:rPr>
              <a:t>Away in a Manger </a:t>
            </a:r>
            <a:r>
              <a:rPr lang="en-GB" sz="1400" u="sng" dirty="0" err="1">
                <a:solidFill>
                  <a:srgbClr val="0563C1"/>
                </a:solidFill>
                <a:effectLst/>
                <a:latin typeface="Sassoon Penpals Joined" panose="02000400000000000000" pitchFamily="50" charset="0"/>
                <a:ea typeface="Arial" panose="020B0604020202020204" pitchFamily="34" charset="0"/>
                <a:hlinkClick r:id="rId10">
                  <a:extLst>
                    <a:ext uri="{A12FA001-AC4F-418D-AE19-62706E023703}">
                      <ahyp:hlinkClr xmlns:ahyp="http://schemas.microsoft.com/office/drawing/2018/hyperlinkcolor" xmlns="" val="tx"/>
                    </a:ext>
                  </a:extLst>
                </a:hlinkClick>
              </a:rPr>
              <a:t>makaton</a:t>
            </a:r>
            <a:r>
              <a:rPr lang="en-GB" sz="1400" u="sng" dirty="0">
                <a:solidFill>
                  <a:schemeClr val="tx1"/>
                </a:solidFill>
                <a:effectLst/>
                <a:latin typeface="Sassoon Penpals Joined" panose="02000400000000000000" pitchFamily="50" charset="0"/>
                <a:ea typeface="Arial" panose="020B0604020202020204" pitchFamily="34" charset="0"/>
                <a:hlinkClick r:id="rId10">
                  <a:extLst>
                    <a:ext uri="{A12FA001-AC4F-418D-AE19-62706E023703}">
                      <ahyp:hlinkClr xmlns:ahyp="http://schemas.microsoft.com/office/drawing/2018/hyperlinkcolor" xmlns="" val="tx"/>
                    </a:ext>
                  </a:extLst>
                </a:hlinkClick>
              </a:rPr>
              <a:t> - YouTube</a:t>
            </a:r>
            <a:r>
              <a:rPr lang="en-GB" sz="1400" dirty="0">
                <a:solidFill>
                  <a:schemeClr val="tx1"/>
                </a:solidFill>
                <a:effectLst/>
                <a:latin typeface="Sassoon Penpals Joined" panose="02000400000000000000" pitchFamily="50" charset="0"/>
                <a:ea typeface="Arial" panose="020B0604020202020204" pitchFamily="34" charset="0"/>
              </a:rPr>
              <a:t> (signing) </a:t>
            </a: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5728113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Exploring sounds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36801" y="7261879"/>
            <a:ext cx="4010205" cy="217899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60132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and recognise the sound and names of some of the instruments they use.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rhythm is different from the steady pulse.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improvisation is about making up your own tunes on the spot. It is not written down and belongs to them.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a composition is the process of creating or writing a new song or piece of music.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recognise and respond to changes in tempo in music - fast/slow.</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identify loud and quiet sounds as an introduction to understanding dynamics.</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Talk about any other music they have heard that is similar.</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60132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Help to create a simple melody using one, two or three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accurately and in time as part of the performance using various notes and tuned instruments.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Compose and perform a simple melody using simple rhythms using up to 3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rhythm to improvise part of a song.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fast, medium and slow tempos.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Control changes of tempo when singing songs or playing instruments.</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Control loud and quiet sounds using voices and instruments.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9466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Invent and perform new rhythms to a steady beat.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their own story using pictures and then add a musical score to it.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whether sounds are created by tuned or untuned instruments.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255481"/>
            <a:ext cx="4029899" cy="217899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lyrics, rhymes and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changes in tempo, rhythm and dynamics.</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5091" y="7332217"/>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7255481"/>
            <a:ext cx="4010206" cy="21672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US" sz="1400" dirty="0">
                <a:hlinkClick r:id="rId6"/>
              </a:rPr>
              <a:t>Exploring Sounds/Year 1/English Model Music Curriculum Scheme v2/Home – Create Music – East Sussex (eastsussexonlinemusic.co.uk)</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9679570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Learning to listen</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2313" y="6032060"/>
            <a:ext cx="4010205" cy="217899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62359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and recognise the sound and names of some of the instruments they use.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rhythm is different from the steady pulse.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a composition is the process of creating or writing a new song or piece of music.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know and demonstrate the difference between pulse, rhythm and pitch.</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Understand and demonstrate that rhythm is a pattern of long and short sounds.</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Sing high and low sounds demonstrating an understanding of pitch.</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discuss different styles of music and where they might have come from in the world.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different countries/cultures and communities listen to different types of music.</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668075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copy back short rhythmic phrases based on words with one or two syllables whilst marching to the steady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back and create rhythms for others to copy.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notes of different pitches (high and low).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familiar songs in both high and low voices.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Help to create a simple melody using one, two or three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in time to the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accurately and in time as part of the performance using various notes and tuned instruments.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Compose and perform a simple melody using simple rhythms using up to 3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rhythm to improvise part of a song.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repeated rhythm pattern and short pitched patterns on tuned instruments to maintain a steady beat.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46936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Invent and perform new rhythms to a steady beat.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Create their own story using pictures and then add a musical score to it.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whether sounds are created by tuned or untuned instruments. </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429655"/>
            <a:ext cx="4029899" cy="200482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lyrics, rhymes and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changes in tempo, rhythm and dynamics.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respond to live and recorded music, expressing how it makes them feel, and what it makes them imagine.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8199" y="7494326"/>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8391944"/>
            <a:ext cx="4010206" cy="12092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US" sz="1200" dirty="0">
                <a:hlinkClick r:id="rId6"/>
              </a:rPr>
              <a:t>Learning to Listen/Year 1/English Model Music Curriculum Scheme v2/Home – Create Music – East Sussex (eastsussexonlinemusic.co.uk)</a:t>
            </a:r>
            <a:endParaRPr lang="en-GB" sz="1200" b="1" u="sng"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955783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Having fun with improvisation</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6928339"/>
            <a:ext cx="4010205" cy="249441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5"/>
            <a:ext cx="4029899" cy="563810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and recognise the sound and names of some of the instruments they use.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improvisation is about making up your own tunes on the spot. It is not written down and belongs to them.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know that a rhythm is different from the steady pulse.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a composition is the process of creating or writing a new song or piece of music.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563810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Copy back and create rhythms for others to copy.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be able to sing notes of different pitches (high and low)</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Help to create a simple melody using one, two or three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in time to the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accurately and in time as part of the performance using various notes and tuned instruments.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Compose and perform a simple melody using simple rhythms using up to 3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repeated rhythm pattern and short pitched patterns on tuned instruments to maintain a steady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fast, medium and slow tempos.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57153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difference between creating a rhythm pattern and a pitch pattern.</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Invent, retain and recall rhythm and pitch patterns and perform these for others taking turns.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Invent and perform new rhythms to a steady beat. </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6940062"/>
            <a:ext cx="4029899" cy="2494415"/>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explore the range of sounds made by different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lyrics, rhymes and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listen to live and recorded music, hearing changes in tempo, rhythm and dynamics.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respond to live and recorded music, expressing how it makes them feel, and what it makes them imagine.</a:t>
            </a:r>
          </a:p>
          <a:p>
            <a:pPr marL="285750" indent="-285750">
              <a:spcAft>
                <a:spcPts val="200"/>
              </a:spcAft>
              <a:buFont typeface="Arial" panose="020B0604020202020204" pitchFamily="34" charset="0"/>
              <a:buChar char="•"/>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9335" y="7009701"/>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6928339"/>
            <a:ext cx="4010206" cy="249441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6"/>
              </a:rPr>
              <a:t>Charanga – Summer 1: Having fun with improvisation</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3184200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1 – Let’s perform together</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8642313" y="6144388"/>
            <a:ext cx="4010205" cy="210865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623597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respond to different songs and pieces of music by discussing what they liked and disliked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and recognise the sound and names of some of the instruments they use.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a composition is the process of creating or writing a new song or piece of music.</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rhythm is different from the steady pulse.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begin to understand that some musical pieces can tell a story without words.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a performance is sharing music with other people called an audience.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74082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copy back short rhythmic phrases based on words with one or two syllables whilst marching to the steady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back and create rhythms for others to copy.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notes of different pitches (high and low).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familiar songs in both high and low voices.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Help to create a simple melody using one, two or three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in time to the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simple songs, chants and rhymes from memory.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accurately and in time as part of the performance using various notes and tuned instruments.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Compose and perform a simple melody using simple rhythms using up to 3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repeated rhythm pattern and short pitched patterns on tuned instruments to maintain a steady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fast, medium and slow tempos.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Be able to creatively think about how different instruments/sounds can help to portray a particular character, creature and/or emotion.</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Discuss together what the song or piece of music might be about.</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469365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1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Play tuned and untuned instruments musically.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and keep a steady beat using instruments.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that songs can tell stories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Be able to identify the tempo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Play fast, slow, loud and quiet sounds on percussion instruments.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Improvise along to a range of music pieces.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Invent and perform new rhythms to a steady beat.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Create their own story using pictures and then add a musical score to it.</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Identify whether sounds are created by tuned or untuned instruments. </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429655"/>
            <a:ext cx="4029899" cy="200482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explore the range of sounds made by different instruments.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use a range of percussive instruments to enhance songs and rhymes.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know the names of instruments that they have explored and used.</a:t>
            </a: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8199" y="7482603"/>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8391944"/>
            <a:ext cx="4010206" cy="120925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US" sz="1200" dirty="0">
                <a:hlinkClick r:id="rId6"/>
              </a:rPr>
              <a:t>Let's Perform Together!/Year 1/English Model Music Curriculum Scheme v2/Home – Create Music – East Sussex (eastsussexonlinemusic.co.uk)</a:t>
            </a:r>
            <a:endParaRPr lang="en-GB" sz="1200" b="1" u="sng"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4210329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2</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433650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Pulse, rhythm and pitch</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36801" y="7326923"/>
            <a:ext cx="4010205" cy="208560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61304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how songs can tell a story or describe an idea.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some songs have a chorus.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pieces of music have different styles.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start to talk about the style of a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say how a piece of music makes them feel and what it reminds them of.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understand what pulse, rhythm and pitch mean.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know the difference between pulse and rhythm.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613047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 To sing songs following the tune.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play along with a song using one or more notes on a tuned instrument.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part of the song in time with the steady pulse.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follow musical instructions from a leader.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Clap and say back simple rhythmic patterns.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create their own simple rhythmic pattern.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 To start to perform rhythmical patterns whilst keeping a steady pulse.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a simple pattern of long and short sounds.</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be able to copy different pitches. </a:t>
            </a:r>
          </a:p>
          <a:p>
            <a:pPr marL="342900" lvl="0" indent="-342900">
              <a:spcAft>
                <a:spcPts val="600"/>
              </a:spcAft>
              <a:buFont typeface="Symbol" panose="05050102010706020507" pitchFamily="18" charset="2"/>
              <a:buChar char=""/>
            </a:pPr>
            <a:r>
              <a:rPr lang="en-GB" sz="1400" dirty="0">
                <a:solidFill>
                  <a:srgbClr val="FF0000"/>
                </a:solidFill>
                <a:effectLst/>
                <a:latin typeface="Sassoon Penpals" panose="02000400000000000000" pitchFamily="50" charset="0"/>
                <a:ea typeface="Calibri" panose="020F0502020204030204" pitchFamily="34" charset="0"/>
                <a:cs typeface="ProximaNova-Bold"/>
              </a:rPr>
              <a:t>To start to be able to play a suitably challenging instrumental part from memory or notation.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make a sequence of long and short sounds with support.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60638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sing with expression, paying attention to the pitch shape of the melody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narrative of a song within the wider context of a story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improvise a simple rhythmic pattern in time with the pulse</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348873"/>
            <a:ext cx="4029899" cy="2085604"/>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e</a:t>
            </a: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8199" y="7482603"/>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29374" y="7348873"/>
            <a:ext cx="4010206" cy="207388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600" dirty="0">
                <a:hlinkClick r:id="rId6"/>
              </a:rPr>
              <a:t>Pulse, Rhythm and Pitch/Year 2/English Model Music Curriculum Scheme v2/Home – Create Music – East Sussex (eastsussexonlinemusic.co.uk)</a:t>
            </a:r>
            <a:endParaRPr lang="en-GB" sz="1600" b="1" u="sng"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619015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Early Years</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138305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Singing and Signing 2</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6071" y="6717322"/>
            <a:ext cx="4010205" cy="270543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5"/>
            <a:ext cx="4029899" cy="54974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how songs can tell a story or describe an idea.</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consolidate knowledge of verse/ chorus structure in a song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say how a piece makes them feel and what it reminds them of.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54974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Learn that they can make different types of sounds with their voices.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songs following the tune.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 melody in verse/chorus structure with up to 2 lines of changing lyrics in each verse.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in time and rhythm with the class ensemble.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sing together to perform songs.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new melodies, lyrics and actions in which entire verses will have different lyrics with a repeated chorus.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4308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sing with expression, paying attention to the pitch shape of the melody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Understand the narrative of a song within the wider context of a story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improvise a simple rhythmic pattern in time with the pulse</a:t>
            </a:r>
          </a:p>
          <a:p>
            <a:pPr marL="285750" indent="-285750">
              <a:spcAft>
                <a:spcPts val="600"/>
              </a:spcAft>
              <a:buFont typeface="Arial" panose="020B0604020202020204" pitchFamily="34" charset="0"/>
              <a:buChar char="•"/>
            </a:pPr>
            <a:endParaRPr lang="en-GB" sz="1400" dirty="0">
              <a:solidFill>
                <a:schemeClr val="tx1"/>
              </a:solidFill>
              <a:highlight>
                <a:srgbClr val="FFD5D5"/>
              </a:highlight>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6729046"/>
            <a:ext cx="4029899" cy="2705432"/>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join in </a:t>
            </a: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5092" y="7185143"/>
            <a:ext cx="670476" cy="484412"/>
          </a:xfrm>
          <a:prstGeom prst="rect">
            <a:avLst/>
          </a:prstGeom>
        </p:spPr>
      </p:pic>
      <p:sp>
        <p:nvSpPr>
          <p:cNvPr id="17" name="Rounded Rectangle 48">
            <a:extLst>
              <a:ext uri="{FF2B5EF4-FFF2-40B4-BE49-F238E27FC236}">
                <a16:creationId xmlns:a16="http://schemas.microsoft.com/office/drawing/2014/main" id="{92CF0D2C-AB2B-4B18-97F5-0582FA257F1F}"/>
              </a:ext>
            </a:extLst>
          </p:cNvPr>
          <p:cNvSpPr/>
          <p:nvPr/>
        </p:nvSpPr>
        <p:spPr>
          <a:xfrm>
            <a:off x="8605928" y="6717323"/>
            <a:ext cx="4010206" cy="27054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b="0" i="0" u="none" strike="noStrike" dirty="0">
                <a:solidFill>
                  <a:srgbClr val="000000"/>
                </a:solidFill>
                <a:effectLst/>
                <a:latin typeface="Sassoon Penpals Joined" panose="02000400000000000000" pitchFamily="50" charset="0"/>
              </a:rPr>
              <a:t>Singing - Learning and developing performance of Christmas Carols - Christmas story orientated </a:t>
            </a:r>
          </a:p>
          <a:p>
            <a:pPr>
              <a:spcAft>
                <a:spcPts val="600"/>
              </a:spcAft>
            </a:pPr>
            <a:r>
              <a:rPr lang="en-GB" sz="1400" b="0" i="0" u="none" strike="noStrike" dirty="0">
                <a:solidFill>
                  <a:srgbClr val="000000"/>
                </a:solidFill>
                <a:effectLst/>
                <a:latin typeface="Sassoon Penpals Joined" panose="02000400000000000000" pitchFamily="50" charset="0"/>
              </a:rPr>
              <a:t>It was on a starry night-</a:t>
            </a:r>
            <a:r>
              <a:rPr lang="en-GB" sz="1400" b="0" i="0" u="sng" strike="noStrike" dirty="0">
                <a:solidFill>
                  <a:srgbClr val="1155CC"/>
                </a:solidFill>
                <a:effectLst/>
                <a:latin typeface="Sassoon Penpals Joined" panose="02000400000000000000" pitchFamily="50" charset="0"/>
                <a:hlinkClick r:id="rId6"/>
              </a:rPr>
              <a:t>I t Was on a Starry Night with Makaton - Singing Hands - YouTube</a:t>
            </a:r>
            <a:r>
              <a:rPr lang="en-GB" sz="1400" b="0" i="0" u="none" strike="noStrike" dirty="0">
                <a:solidFill>
                  <a:srgbClr val="000000"/>
                </a:solidFill>
                <a:effectLst/>
                <a:latin typeface="Sassoon Penpals Joined" panose="02000400000000000000" pitchFamily="50" charset="0"/>
              </a:rPr>
              <a:t> (song and signing video), Silent Night- </a:t>
            </a:r>
            <a:r>
              <a:rPr lang="en-GB" sz="1400" b="0" i="0" u="sng" strike="noStrike" dirty="0">
                <a:solidFill>
                  <a:srgbClr val="1155CC"/>
                </a:solidFill>
                <a:effectLst/>
                <a:latin typeface="Sassoon Penpals Joined" panose="02000400000000000000" pitchFamily="50" charset="0"/>
                <a:hlinkClick r:id="rId7"/>
              </a:rPr>
              <a:t>Silent Night - BBC Teach</a:t>
            </a:r>
            <a:r>
              <a:rPr lang="en-GB" sz="1400" b="0" i="0" u="none" strike="noStrike" dirty="0">
                <a:solidFill>
                  <a:srgbClr val="000000"/>
                </a:solidFill>
                <a:effectLst/>
                <a:latin typeface="Sassoon Penpals Joined" panose="02000400000000000000" pitchFamily="50" charset="0"/>
              </a:rPr>
              <a:t>, </a:t>
            </a:r>
          </a:p>
          <a:p>
            <a:pPr>
              <a:spcAft>
                <a:spcPts val="600"/>
              </a:spcAft>
            </a:pPr>
            <a:r>
              <a:rPr lang="en-GB" sz="1400" b="0" i="0" u="none" strike="noStrike" dirty="0">
                <a:solidFill>
                  <a:srgbClr val="000000"/>
                </a:solidFill>
                <a:effectLst/>
                <a:latin typeface="Sassoon Penpals Joined" panose="02000400000000000000" pitchFamily="50" charset="0"/>
              </a:rPr>
              <a:t>Away in a Manger-</a:t>
            </a:r>
            <a:r>
              <a:rPr lang="en-GB" sz="1400" b="0" i="0" u="sng" strike="noStrike" dirty="0" err="1">
                <a:solidFill>
                  <a:srgbClr val="1155CC"/>
                </a:solidFill>
                <a:effectLst/>
                <a:latin typeface="Sassoon Penpals Joined" panose="02000400000000000000" pitchFamily="50" charset="0"/>
                <a:hlinkClick r:id="rId8"/>
              </a:rPr>
              <a:t>Kidzone</a:t>
            </a:r>
            <a:r>
              <a:rPr lang="en-GB" sz="1400" b="0" i="0" u="sng" strike="noStrike" dirty="0">
                <a:solidFill>
                  <a:srgbClr val="1155CC"/>
                </a:solidFill>
                <a:effectLst/>
                <a:latin typeface="Sassoon Penpals Joined" panose="02000400000000000000" pitchFamily="50" charset="0"/>
                <a:hlinkClick r:id="rId8"/>
              </a:rPr>
              <a:t> - Away In A Manger - YouTube</a:t>
            </a:r>
            <a:r>
              <a:rPr lang="en-GB" sz="1400" b="0" i="0" u="none" strike="noStrike" dirty="0">
                <a:solidFill>
                  <a:srgbClr val="000000"/>
                </a:solidFill>
                <a:effectLst/>
                <a:latin typeface="Sassoon Penpals Joined" panose="02000400000000000000" pitchFamily="50" charset="0"/>
              </a:rPr>
              <a:t> (song), </a:t>
            </a:r>
          </a:p>
          <a:p>
            <a:pPr>
              <a:spcAft>
                <a:spcPts val="600"/>
              </a:spcAft>
            </a:pPr>
            <a:r>
              <a:rPr lang="en-GB" sz="1400" b="0" i="0" u="sng" strike="noStrike" dirty="0">
                <a:solidFill>
                  <a:srgbClr val="1155CC"/>
                </a:solidFill>
                <a:effectLst/>
                <a:latin typeface="Sassoon Penpals Joined" panose="02000400000000000000" pitchFamily="50" charset="0"/>
                <a:hlinkClick r:id="rId9"/>
              </a:rPr>
              <a:t>Away in a Manger </a:t>
            </a:r>
            <a:r>
              <a:rPr lang="en-GB" sz="1400" b="0" i="0" u="sng" strike="noStrike" dirty="0" err="1">
                <a:solidFill>
                  <a:srgbClr val="1155CC"/>
                </a:solidFill>
                <a:effectLst/>
                <a:latin typeface="Sassoon Penpals Joined" panose="02000400000000000000" pitchFamily="50" charset="0"/>
                <a:hlinkClick r:id="rId9"/>
              </a:rPr>
              <a:t>makaton</a:t>
            </a:r>
            <a:r>
              <a:rPr lang="en-GB" sz="1400" b="0" i="0" u="sng" strike="noStrike" dirty="0">
                <a:solidFill>
                  <a:srgbClr val="1155CC"/>
                </a:solidFill>
                <a:effectLst/>
                <a:latin typeface="Sassoon Penpals Joined" panose="02000400000000000000" pitchFamily="50" charset="0"/>
                <a:hlinkClick r:id="rId9"/>
              </a:rPr>
              <a:t> - YouTube</a:t>
            </a:r>
            <a:r>
              <a:rPr lang="en-GB" sz="1400" b="0" i="0" u="none" strike="noStrike" dirty="0">
                <a:solidFill>
                  <a:srgbClr val="000000"/>
                </a:solidFill>
                <a:effectLst/>
                <a:latin typeface="Sassoon Penpals Joined" panose="02000400000000000000" pitchFamily="50" charset="0"/>
              </a:rPr>
              <a:t> (signing) </a:t>
            </a:r>
            <a:endParaRPr lang="en-GB" sz="1400" dirty="0">
              <a:solidFill>
                <a:schemeClr val="tx1"/>
              </a:solidFill>
              <a:latin typeface="Sassoon Penpals Joined" panose="02000400000000000000" pitchFamily="50" charset="0"/>
            </a:endParaRPr>
          </a:p>
        </p:txBody>
      </p:sp>
    </p:spTree>
    <p:extLst>
      <p:ext uri="{BB962C8B-B14F-4D97-AF65-F5344CB8AC3E}">
        <p14:creationId xmlns:p14="http://schemas.microsoft.com/office/powerpoint/2010/main" val="9010174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Playing in an orchestra</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094839" y="7166566"/>
            <a:ext cx="4341437" cy="225618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1" y="1090945"/>
            <a:ext cx="3725676" cy="58960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how songs can tell a story or describe an idea.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some songs have a chorus.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say how a piece makes them feel and what it reminds them of.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start to talk about the style of a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 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the speed of the beat can change, creating a faster or slower pace (tempo).</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improvisation is about making up your own tunes on the spot. It is not written down and belongs to them.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the names of untuned percussion instruments played in class.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105568" y="1090944"/>
            <a:ext cx="4341438" cy="589601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Learn that they can make different types of sounds with their voices.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songs following the tune.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play along with a song using one or more notes on a tuned instrument.</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 Play a part of the song in time with the steady pulse.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follow musical instructions from a leader.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 To start to recognise fast and slow tempos and high and low notes.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play a variety of tuned and untuned instruments musically.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use a variety of instruments to make fast and slow tempos.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rhythmical patterns whilst keeping a steady pulse.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play a variety of tuned and untuned instruments musically.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experiment with, create, select and combine different notes to compose simple melodies with up to 5 notes.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describe the tempo of a song as fast or slow.</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describe the dynamics of a song as loud or quiet.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82943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sing with expression, paying attention to the pitch shape of the melody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narrative of a song within the wider context of a story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recognise fast and slow tempos.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improvise a simple rhythmic pattern in time with the pulse</a:t>
            </a:r>
          </a:p>
          <a:p>
            <a:pPr marL="285750" indent="-285750">
              <a:spcAft>
                <a:spcPts val="600"/>
              </a:spcAft>
              <a:buFont typeface="Arial" panose="020B0604020202020204" pitchFamily="34" charset="0"/>
              <a:buChar char="•"/>
            </a:pPr>
            <a:endParaRPr lang="en-GB" sz="1400" dirty="0">
              <a:solidFill>
                <a:schemeClr val="tx1"/>
              </a:solidFill>
              <a:highlight>
                <a:srgbClr val="FFD5D5"/>
              </a:highlight>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highlight>
                <a:srgbClr val="FFD5D5"/>
              </a:highlight>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115908"/>
            <a:ext cx="3725677" cy="2318569"/>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join in </a:t>
            </a: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88785" y="7166566"/>
            <a:ext cx="670476" cy="484412"/>
          </a:xfrm>
          <a:prstGeom prst="rect">
            <a:avLst/>
          </a:prstGeom>
        </p:spPr>
      </p:pic>
      <p:sp>
        <p:nvSpPr>
          <p:cNvPr id="16" name="Rounded Rectangle 48">
            <a:extLst>
              <a:ext uri="{FF2B5EF4-FFF2-40B4-BE49-F238E27FC236}">
                <a16:creationId xmlns:a16="http://schemas.microsoft.com/office/drawing/2014/main" id="{9805A0D2-D1C8-46C7-980E-BEF178571EDD}"/>
              </a:ext>
            </a:extLst>
          </p:cNvPr>
          <p:cNvSpPr/>
          <p:nvPr/>
        </p:nvSpPr>
        <p:spPr>
          <a:xfrm>
            <a:off x="8632467" y="7154771"/>
            <a:ext cx="4010206" cy="225618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6"/>
              </a:rPr>
              <a:t>https://www.eastsussexonlinemusic.co.uk/c/1370757-english-model-music-curriculum-scheme-v2/1370765-year-2/1370767-playing-in-an-orchestra</a:t>
            </a:r>
            <a:r>
              <a:rPr lang="en-GB" sz="1400" dirty="0">
                <a:solidFill>
                  <a:schemeClr val="tx1"/>
                </a:solidFill>
                <a:latin typeface="Sassoon Penpals" panose="02000400000000000000" pitchFamily="50" charset="0"/>
              </a:rPr>
              <a:t> </a:t>
            </a:r>
          </a:p>
        </p:txBody>
      </p:sp>
    </p:spTree>
    <p:extLst>
      <p:ext uri="{BB962C8B-B14F-4D97-AF65-F5344CB8AC3E}">
        <p14:creationId xmlns:p14="http://schemas.microsoft.com/office/powerpoint/2010/main" val="131937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112869"/>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2 – Our Big Concert</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06378" y="7243758"/>
            <a:ext cx="4029898" cy="2178996"/>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1" y="1090944"/>
            <a:ext cx="4029898" cy="60249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how songs can tell a story or describe an idea.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songs have a musical style.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music has a steady pulse (heartbeat of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the names of untuned percussion instruments played in class.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improvisation is about making up your own tunes on the spot. It is not written down and belongs to them.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say how a piece makes them feel and what it reminds them of.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the speed of the beat can change, creating a faster or slower pace (tempo).</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identify some instruments that they can hear from a recorded or live piece of music</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60249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and move to the pulse as they are listening to music</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a simple pattern of long and short sounds.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make a sequence of long and short sounds with support.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copy different pitches.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Clap and say back simple rhythmic patterns.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Learn that they can make different types of sounds with their voices.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songs following the tune.</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play along with a song using one or more notes on a tuned instrument.</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part of the song in time with the steady pulse.</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follow musical instructions from a leader.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fast and slow tempos and high and low notes.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use their instrument in time to a fast tempo.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rhythmical patterns whilst keeping a steady pulse.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describe the tempo of a song as fast or slow.</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describe the dynamics of a song as loud or quiet.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9583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2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sing with expression, paying attention to the pitch shape of the melody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Understand the narrative of a song within the wider context of a story</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improvise a simple rhythmic pattern in time with the pulse</a:t>
            </a:r>
          </a:p>
          <a:p>
            <a:pPr marL="285750" indent="-285750">
              <a:spcAft>
                <a:spcPts val="600"/>
              </a:spcAft>
              <a:buFont typeface="Arial" panose="020B0604020202020204" pitchFamily="34" charset="0"/>
              <a:buChar char="•"/>
            </a:pPr>
            <a:endParaRPr lang="en-GB" sz="1400" dirty="0">
              <a:solidFill>
                <a:schemeClr val="tx1"/>
              </a:solidFill>
              <a:highlight>
                <a:srgbClr val="FFD5D5"/>
              </a:highlight>
              <a:latin typeface="Sassoon Penpals" panose="02000400000000000000" pitchFamily="50" charset="0"/>
            </a:endParaRPr>
          </a:p>
          <a:p>
            <a:pPr marL="285750" indent="-285750">
              <a:spcAft>
                <a:spcPts val="600"/>
              </a:spcAft>
              <a:buFont typeface="Arial" panose="020B0604020202020204" pitchFamily="34" charset="0"/>
              <a:buChar char="•"/>
            </a:pPr>
            <a:endParaRPr lang="en-GB" sz="1400" dirty="0">
              <a:solidFill>
                <a:schemeClr val="tx1"/>
              </a:solidFill>
              <a:highlight>
                <a:srgbClr val="FFD5D5"/>
              </a:highlight>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3" name="Rounded Rectangle 48">
            <a:extLst>
              <a:ext uri="{FF2B5EF4-FFF2-40B4-BE49-F238E27FC236}">
                <a16:creationId xmlns:a16="http://schemas.microsoft.com/office/drawing/2014/main" id="{135C69B7-C386-4F78-8AE2-0C6615478D3F}"/>
              </a:ext>
            </a:extLst>
          </p:cNvPr>
          <p:cNvSpPr/>
          <p:nvPr/>
        </p:nvSpPr>
        <p:spPr>
          <a:xfrm>
            <a:off x="237250" y="7255481"/>
            <a:ext cx="3972937" cy="217899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EYFS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To join in </a:t>
            </a: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5" name="Picture 14">
            <a:extLst>
              <a:ext uri="{FF2B5EF4-FFF2-40B4-BE49-F238E27FC236}">
                <a16:creationId xmlns:a16="http://schemas.microsoft.com/office/drawing/2014/main" id="{9A58F85F-3975-4F1A-8CF9-6AFE07695B8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02569" y="7360989"/>
            <a:ext cx="670476" cy="484412"/>
          </a:xfrm>
          <a:prstGeom prst="rect">
            <a:avLst/>
          </a:prstGeom>
        </p:spPr>
      </p:pic>
      <p:sp>
        <p:nvSpPr>
          <p:cNvPr id="16" name="Rounded Rectangle 48">
            <a:extLst>
              <a:ext uri="{FF2B5EF4-FFF2-40B4-BE49-F238E27FC236}">
                <a16:creationId xmlns:a16="http://schemas.microsoft.com/office/drawing/2014/main" id="{9805A0D2-D1C8-46C7-980E-BEF178571EDD}"/>
              </a:ext>
            </a:extLst>
          </p:cNvPr>
          <p:cNvSpPr/>
          <p:nvPr/>
        </p:nvSpPr>
        <p:spPr>
          <a:xfrm>
            <a:off x="8632467" y="7243758"/>
            <a:ext cx="4010206" cy="21672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6"/>
              </a:rPr>
              <a:t>Charanga – Our Big Concert</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29706445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3</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945965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Musical elements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31281" y="7170821"/>
            <a:ext cx="4010205" cy="2265598"/>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9201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and name sounds from instruments: electric guitar, drums, saxophone, bass guitar, keyboard</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and name some instruments from a classical orchestra</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dynamics in a piece of music</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a written staccato, crotchet, minim, semibreve</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and describe staccato sound in a piece of music and respond with actions</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high and low pitch in a piece of music and respond with actions and vocals</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bass notes</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recognise notes on a stave and understand position of note relates to pitch</a:t>
            </a:r>
            <a:endParaRPr lang="en-GB" sz="1400" dirty="0">
              <a:solidFill>
                <a:schemeClr val="tx1"/>
              </a:solidFill>
              <a:effectLst/>
              <a:latin typeface="Sassoon Penpals" panose="02000400000000000000" pitchFamily="50"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Basic improvisation through call and response body percussion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Lead a group with call and response</a:t>
            </a: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92015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identify instruments in a musical piece</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Describe how a piece of music affects feelings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Respond to music with art </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Respond to musical components and match with physical actions and vocals</a:t>
            </a:r>
            <a:endParaRPr lang="en-GB" sz="1400" dirty="0">
              <a:solidFill>
                <a:schemeClr val="tx1"/>
              </a:solidFill>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Make a rhythm by clapping / stamping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musical rests in written music and begin to distinguish between length of rest / beats</a:t>
            </a:r>
            <a:endParaRPr lang="en-GB" sz="11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9201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189454"/>
            <a:ext cx="4080000" cy="223504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BBC Join the Jam E:\Shared drives\Staff Only\Subject Areas\Music\4 Planning\2022-2023\Term 2\Year 3\A TERM 2 MUSIC ELEMENTS Join the Jam  </a:t>
            </a:r>
            <a:r>
              <a:rPr lang="en-GB" sz="1600" u="sng" dirty="0">
                <a:solidFill>
                  <a:schemeClr val="tx1"/>
                </a:solidFill>
                <a:effectLst/>
                <a:latin typeface="Sassoon Penpals" panose="02000400000000000000" pitchFamily="50" charset="0"/>
                <a:ea typeface="Times New Roman" panose="02020603050405020304" pitchFamily="18" charset="0"/>
                <a:hlinkClick r:id="rId4">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BBC Ten Pieces </a:t>
            </a:r>
            <a:r>
              <a:rPr lang="en-GB" sz="1600" u="sng" dirty="0">
                <a:solidFill>
                  <a:schemeClr val="tx1"/>
                </a:solidFill>
                <a:effectLst/>
                <a:latin typeface="Sassoon Penpals" panose="02000400000000000000" pitchFamily="50" charset="0"/>
                <a:ea typeface="Times New Roman" panose="02020603050405020304" pitchFamily="18" charset="0"/>
                <a:hlinkClick r:id="rId5">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Charanga</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26A57E92-6A9E-4FC0-A1A8-ACEB6C924BC0}"/>
              </a:ext>
            </a:extLst>
          </p:cNvPr>
          <p:cNvSpPr/>
          <p:nvPr/>
        </p:nvSpPr>
        <p:spPr>
          <a:xfrm>
            <a:off x="237250" y="7170821"/>
            <a:ext cx="4029899" cy="223126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a:spcAft>
                <a:spcPts val="200"/>
              </a:spcAft>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57BF56E-412A-40FB-92A1-7CEB7CE40C0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02298" y="7285892"/>
            <a:ext cx="670476" cy="484412"/>
          </a:xfrm>
          <a:prstGeom prst="rect">
            <a:avLst/>
          </a:prstGeom>
        </p:spPr>
      </p:pic>
    </p:spTree>
    <p:extLst>
      <p:ext uri="{BB962C8B-B14F-4D97-AF65-F5344CB8AC3E}">
        <p14:creationId xmlns:p14="http://schemas.microsoft.com/office/powerpoint/2010/main" val="4065617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Dr Who Anthem</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710" y="7170820"/>
            <a:ext cx="4010205" cy="225367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87326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musical language appropriate to the task</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and understand musical notations.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Appreciate and understand a wide range of high-quality live and recorded music drawn from different composers and musicians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Develop an understanding of the history of music and significance of Delia Derbyshire as a pioneering woman in music</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Describe Acapella.</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87326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reflect on a piece of orchestral music</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and perform in ensemble contexts, using voices and playing musical instruments Create own piece of music using objects for Found Sounds, voice and technology.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Improvise and compose individually and as a group</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with attention to detail and recall sounds with increasing aural memory.</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87326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170820"/>
            <a:ext cx="4080000" cy="225368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400" dirty="0">
                <a:solidFill>
                  <a:schemeClr val="tx1"/>
                </a:solidFill>
                <a:effectLst/>
                <a:latin typeface="Sassoon Penpals" panose="02000400000000000000" pitchFamily="50" charset="0"/>
                <a:ea typeface="Times New Roman" panose="02020603050405020304" pitchFamily="18" charset="0"/>
              </a:rPr>
              <a:t>E:\Shared drives\Staff Only\Subject Areas\Music\4 Planning\2022-2023\Term 4\Year 3\Dr Who</a:t>
            </a:r>
          </a:p>
          <a:p>
            <a:r>
              <a:rPr lang="en-GB" sz="1400" dirty="0">
                <a:solidFill>
                  <a:schemeClr val="tx1"/>
                </a:solidFill>
                <a:effectLst/>
                <a:latin typeface="Sassoon Penpals" panose="02000400000000000000" pitchFamily="50" charset="0"/>
                <a:ea typeface="Times New Roman" panose="02020603050405020304" pitchFamily="18" charset="0"/>
              </a:rPr>
              <a:t> </a:t>
            </a:r>
          </a:p>
          <a:p>
            <a:r>
              <a:rPr lang="en-GB" sz="1400" dirty="0">
                <a:solidFill>
                  <a:schemeClr val="tx1"/>
                </a:solidFill>
                <a:effectLst/>
                <a:latin typeface="Sassoon Penpals" panose="02000400000000000000" pitchFamily="50" charset="0"/>
                <a:ea typeface="Times New Roman" panose="02020603050405020304" pitchFamily="18" charset="0"/>
              </a:rPr>
              <a:t>BBC Ten Pieces Trailblazers </a:t>
            </a:r>
            <a:r>
              <a:rPr lang="en-GB" sz="1400" u="sng" dirty="0">
                <a:solidFill>
                  <a:schemeClr val="tx1"/>
                </a:solidFill>
                <a:effectLst/>
                <a:latin typeface="Sassoon Penpals" panose="02000400000000000000" pitchFamily="50" charset="0"/>
                <a:ea typeface="Times New Roman" panose="02020603050405020304" pitchFamily="18" charset="0"/>
                <a:hlinkClick r:id="rId4">
                  <a:extLst>
                    <a:ext uri="{A12FA001-AC4F-418D-AE19-62706E023703}">
                      <ahyp:hlinkClr xmlns:ahyp="http://schemas.microsoft.com/office/drawing/2018/hyperlinkcolor" xmlns="" val="tx"/>
                    </a:ext>
                  </a:extLst>
                </a:hlinkClick>
              </a:rPr>
              <a:t>link</a:t>
            </a:r>
            <a:endParaRPr lang="en-GB" sz="1400" dirty="0">
              <a:solidFill>
                <a:schemeClr val="tx1"/>
              </a:solidFill>
              <a:effectLst/>
              <a:latin typeface="Sassoon Penpals" panose="02000400000000000000" pitchFamily="50" charset="0"/>
              <a:ea typeface="Times New Roman" panose="02020603050405020304" pitchFamily="18"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1CFD943B-96B8-4832-9C5F-6256CCE3BE2D}"/>
              </a:ext>
            </a:extLst>
          </p:cNvPr>
          <p:cNvSpPr/>
          <p:nvPr/>
        </p:nvSpPr>
        <p:spPr>
          <a:xfrm>
            <a:off x="237250" y="7170821"/>
            <a:ext cx="4029899" cy="223126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improvise a simple rhythmic pattern in time with the pulse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1E0DFC0-D434-4038-BD9B-0D9896C801AB}"/>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02298" y="7285892"/>
            <a:ext cx="670476" cy="484412"/>
          </a:xfrm>
          <a:prstGeom prst="rect">
            <a:avLst/>
          </a:prstGeom>
        </p:spPr>
      </p:pic>
    </p:spTree>
    <p:extLst>
      <p:ext uri="{BB962C8B-B14F-4D97-AF65-F5344CB8AC3E}">
        <p14:creationId xmlns:p14="http://schemas.microsoft.com/office/powerpoint/2010/main" val="14880901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3 – Glockenspiel</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6975230"/>
            <a:ext cx="4010205" cy="242685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76775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name and be able to talk about the glockenspiel as a tuned instrument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explain improvisation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simple songs from memory and who sang them or wrote them.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Talk about a named song’s lyrics: what the song is about, musical dimensions featured in the song.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Name some of the instruments heard in a song.</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76775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talk about the musical dimensions working together e.g. dynamics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play any one, or all of four, differentiated parts on a tuned instrument – a one-note, simple or medium part or the melody of the song from memory or using notation.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listen to and follow musical instructions and call and response from a leader.</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7677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3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7037054"/>
            <a:ext cx="4080000" cy="23874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BBC Join the Jam E:\Shared drives\Staff Only\Subject Areas\Music\4 Planning\2022-2023\Term 2\Year 3\A TERM 2 MUSIC ELEMENTS Join the Jam  </a:t>
            </a:r>
            <a:r>
              <a:rPr lang="en-GB" sz="1600" u="sng" dirty="0">
                <a:solidFill>
                  <a:schemeClr val="tx1"/>
                </a:solidFill>
                <a:effectLst/>
                <a:latin typeface="Sassoon Penpals" panose="02000400000000000000" pitchFamily="50" charset="0"/>
                <a:ea typeface="Times New Roman" panose="02020603050405020304" pitchFamily="18" charset="0"/>
                <a:hlinkClick r:id="rId4">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BBC Ten Pieces </a:t>
            </a:r>
            <a:r>
              <a:rPr lang="en-GB" sz="1600" u="sng" dirty="0">
                <a:solidFill>
                  <a:schemeClr val="tx1"/>
                </a:solidFill>
                <a:effectLst/>
                <a:latin typeface="Sassoon Penpals" panose="02000400000000000000" pitchFamily="50" charset="0"/>
                <a:ea typeface="Times New Roman" panose="02020603050405020304" pitchFamily="18" charset="0"/>
                <a:hlinkClick r:id="rId5">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hlinkClick r:id="rId6"/>
              </a:rPr>
              <a:t>Charanga - Glockenspiel</a:t>
            </a:r>
            <a:endParaRPr lang="en-GB" sz="1600" dirty="0">
              <a:solidFill>
                <a:schemeClr val="tx1"/>
              </a:solidFill>
              <a:effectLst/>
              <a:latin typeface="Sassoon Penpals" panose="02000400000000000000" pitchFamily="50" charset="0"/>
              <a:ea typeface="Times New Roman" panose="02020603050405020304" pitchFamily="18"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9B948B57-CCC0-44F6-8BF8-8D844E51EA27}"/>
              </a:ext>
            </a:extLst>
          </p:cNvPr>
          <p:cNvSpPr/>
          <p:nvPr/>
        </p:nvSpPr>
        <p:spPr>
          <a:xfrm>
            <a:off x="237250" y="6975231"/>
            <a:ext cx="4029899" cy="242685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2</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pulse, rhythm and pitch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what tempo and dynamics mean.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recognise fast and slow tempos.</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00CAC4B5-AD6B-448F-B15E-EC4E969803C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36647" y="7037054"/>
            <a:ext cx="670476" cy="484412"/>
          </a:xfrm>
          <a:prstGeom prst="rect">
            <a:avLst/>
          </a:prstGeom>
        </p:spPr>
      </p:pic>
    </p:spTree>
    <p:extLst>
      <p:ext uri="{BB962C8B-B14F-4D97-AF65-F5344CB8AC3E}">
        <p14:creationId xmlns:p14="http://schemas.microsoft.com/office/powerpoint/2010/main" val="3804471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4</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17219979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Recorders 1</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710" y="6587914"/>
            <a:ext cx="4010205" cy="2836585"/>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2753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notes B, A, G and E on a stave and know how to play them on a recorder</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and explain the difference between beat and rhythm</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timbre (character)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texture (layers)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Distinguish high and low pitch by recognising notes on staves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understand meter / time signature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27538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a simple tune using the notes B, A and 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Read standard notation for a crotchet rest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in time with a steady beat and learn to keep timing as a group</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by ear and notation: Semibreves, minims, crotchets, quavers and semiquavers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Recall memorable rhythms in a piece of music</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play and write learnt notes using a musical stave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Compose simple melody for call and response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Cover finger holes properly to ensure a good sound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27538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587914"/>
            <a:ext cx="4080000" cy="283658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Recorder: Charanga ‘Blown Away Book 1’</a:t>
            </a:r>
          </a:p>
          <a:p>
            <a:r>
              <a:rPr lang="en-GB" sz="1600" dirty="0">
                <a:solidFill>
                  <a:schemeClr val="tx1"/>
                </a:solidFill>
                <a:effectLst/>
                <a:latin typeface="Sassoon Penpals" panose="02000400000000000000" pitchFamily="50" charset="0"/>
                <a:ea typeface="Times New Roman" panose="02020603050405020304" pitchFamily="18" charset="0"/>
              </a:rPr>
              <a:t>Musical Concepts: Charanga ‘Musical Toolkit’</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A942B168-8D22-4405-A690-E6325B9ECB2F}"/>
              </a:ext>
            </a:extLst>
          </p:cNvPr>
          <p:cNvSpPr/>
          <p:nvPr/>
        </p:nvSpPr>
        <p:spPr>
          <a:xfrm>
            <a:off x="237250" y="6587917"/>
            <a:ext cx="4029899" cy="28141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80C88E92-CC93-4FFE-9CFC-A0133F45F74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1959" y="6717982"/>
            <a:ext cx="670476" cy="484412"/>
          </a:xfrm>
          <a:prstGeom prst="rect">
            <a:avLst/>
          </a:prstGeom>
        </p:spPr>
      </p:pic>
    </p:spTree>
    <p:extLst>
      <p:ext uri="{BB962C8B-B14F-4D97-AF65-F5344CB8AC3E}">
        <p14:creationId xmlns:p14="http://schemas.microsoft.com/office/powerpoint/2010/main" val="3229896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Recorders 2</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6587916"/>
            <a:ext cx="4010205" cy="281416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3691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 with varying length of note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correct length of note using written notation – dotted minim, dotted crotchet, triplet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distinguish high and low pitch by recognising notes on staves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3691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continue to cover finger holes properly and practice correcting errors in sound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suggest ways to improve the sound with focus on breathing and mouth position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play and learn to keep timing as a group</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gain confidence to play solo and duets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play with increased accuracy to ensure a good sound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suggest ways to improve the sound</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36916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638469"/>
            <a:ext cx="4080000" cy="27860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7" name="Rounded Rectangle 48">
            <a:extLst>
              <a:ext uri="{FF2B5EF4-FFF2-40B4-BE49-F238E27FC236}">
                <a16:creationId xmlns:a16="http://schemas.microsoft.com/office/drawing/2014/main" id="{21BC27E8-2C6A-468B-9C37-44EC9559E1D9}"/>
              </a:ext>
            </a:extLst>
          </p:cNvPr>
          <p:cNvSpPr/>
          <p:nvPr/>
        </p:nvSpPr>
        <p:spPr>
          <a:xfrm>
            <a:off x="237250" y="6587917"/>
            <a:ext cx="4029899" cy="28141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3CC1E468-F617-4337-8CCB-8D55CB0D625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31959" y="6717982"/>
            <a:ext cx="670476" cy="484412"/>
          </a:xfrm>
          <a:prstGeom prst="rect">
            <a:avLst/>
          </a:prstGeom>
        </p:spPr>
      </p:pic>
    </p:spTree>
    <p:extLst>
      <p:ext uri="{BB962C8B-B14F-4D97-AF65-F5344CB8AC3E}">
        <p14:creationId xmlns:p14="http://schemas.microsoft.com/office/powerpoint/2010/main" val="308656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96838" y="80300"/>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Music  </a:t>
            </a:r>
          </a:p>
        </p:txBody>
      </p:sp>
      <p:sp>
        <p:nvSpPr>
          <p:cNvPr id="14" name="Rounded Rectangle 48">
            <a:extLst>
              <a:ext uri="{FF2B5EF4-FFF2-40B4-BE49-F238E27FC236}">
                <a16:creationId xmlns:a16="http://schemas.microsoft.com/office/drawing/2014/main" id="{D41D75FB-851C-4BFE-BA00-454C9F202832}"/>
              </a:ext>
            </a:extLst>
          </p:cNvPr>
          <p:cNvSpPr/>
          <p:nvPr/>
        </p:nvSpPr>
        <p:spPr>
          <a:xfrm>
            <a:off x="323691" y="7523621"/>
            <a:ext cx="4010205" cy="1783694"/>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200" b="1" i="0" u="sng" strike="noStrike" kern="1200" cap="none" spc="0" normalizeH="0" baseline="0" noProof="0" dirty="0">
                <a:ln>
                  <a:noFill/>
                </a:ln>
                <a:solidFill>
                  <a:srgbClr val="FF0000"/>
                </a:solidFill>
                <a:effectLst/>
                <a:uLnTx/>
                <a:uFillTx/>
                <a:latin typeface="Comic Sans MS" panose="030F0702030302020204" pitchFamily="66" charset="0"/>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rPr>
              <a:t>Pupils with SEND are supported across the curriculum through Quality First Teaching informed by Inclusive and Adaptive teaching practices.  This is part of our universal offer.  </a:t>
            </a:r>
            <a:endParaRPr kumimoji="0" lang="en-GB" sz="1200" b="0" i="0" u="none" strike="noStrike" kern="1200" cap="none" spc="0" normalizeH="0" baseline="0" noProof="0" dirty="0">
              <a:ln>
                <a:noFill/>
              </a:ln>
              <a:solidFill>
                <a:srgbClr val="242424"/>
              </a:solidFill>
              <a:effectLst/>
              <a:uLnTx/>
              <a:uFillTx/>
              <a:latin typeface="Comic Sans MS" panose="030F0702030302020204" pitchFamily="66"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Comic Sans MS" panose="030F0702030302020204" pitchFamily="66" charset="0"/>
                <a:hlinkClick r:id="" action="ppaction://noaction"/>
              </a:rPr>
              <a:t>Subject specific inclusive and adaptive strategies can be found here.</a:t>
            </a:r>
            <a:endParaRPr kumimoji="0" lang="en-GB" sz="1200" b="0" i="0" u="none" strike="noStrike" kern="1200" cap="none" spc="0" normalizeH="0" baseline="0" noProof="0" dirty="0">
              <a:ln>
                <a:noFill/>
              </a:ln>
              <a:solidFill>
                <a:srgbClr val="242424"/>
              </a:solidFill>
              <a:effectLst/>
              <a:uLnTx/>
              <a:uFillTx/>
              <a:latin typeface="Comic Sans MS" panose="030F0702030302020204" pitchFamily="66" charset="0"/>
            </a:endParaRPr>
          </a:p>
          <a:p>
            <a:pPr>
              <a:spcAft>
                <a:spcPts val="600"/>
              </a:spcAft>
            </a:pPr>
            <a:endParaRPr lang="en-GB" sz="1400" dirty="0">
              <a:solidFill>
                <a:schemeClr val="tx1"/>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443463" y="754912"/>
            <a:ext cx="4029898" cy="877185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200" b="1" dirty="0">
                <a:solidFill>
                  <a:srgbClr val="FF0000"/>
                </a:solidFill>
                <a:latin typeface="Comic Sans MS" panose="030F0702030302020204" pitchFamily="66" charset="0"/>
              </a:rPr>
              <a:t>The following activities will provide opportunities to develop the required knowledge I need; </a:t>
            </a:r>
          </a:p>
          <a:p>
            <a:pPr>
              <a:spcAft>
                <a:spcPts val="600"/>
              </a:spcAft>
            </a:pPr>
            <a:r>
              <a:rPr lang="en-US" sz="1200" dirty="0">
                <a:solidFill>
                  <a:schemeClr val="tx1"/>
                </a:solidFill>
                <a:latin typeface="Comic Sans MS" panose="030F0702030302020204" pitchFamily="66" charset="0"/>
              </a:rPr>
              <a:t>Term 1 - Me </a:t>
            </a:r>
          </a:p>
          <a:p>
            <a:pPr>
              <a:spcAft>
                <a:spcPts val="600"/>
              </a:spcAft>
            </a:pPr>
            <a:r>
              <a:rPr lang="en-US" sz="1200" dirty="0">
                <a:solidFill>
                  <a:schemeClr val="tx1"/>
                </a:solidFill>
                <a:latin typeface="Comic Sans MS" panose="030F0702030302020204" pitchFamily="66" charset="0"/>
              </a:rPr>
              <a:t>Copy-clapping rhythms at circle time. Explore high sounds and low sounds using our voices. Playing classroom instruments find the pulse in a rhyme or piece of music. Devise own songs and rhymes using  voices and instruments. </a:t>
            </a:r>
          </a:p>
          <a:p>
            <a:pPr>
              <a:spcAft>
                <a:spcPts val="600"/>
              </a:spcAft>
            </a:pPr>
            <a:r>
              <a:rPr lang="en-US" sz="1200" dirty="0">
                <a:solidFill>
                  <a:schemeClr val="tx1"/>
                </a:solidFill>
                <a:latin typeface="Comic Sans MS" panose="030F0702030302020204" pitchFamily="66" charset="0"/>
              </a:rPr>
              <a:t>Term 2 - My stories </a:t>
            </a:r>
          </a:p>
          <a:p>
            <a:pPr>
              <a:spcAft>
                <a:spcPts val="600"/>
              </a:spcAft>
            </a:pPr>
            <a:r>
              <a:rPr lang="en-US" sz="1200" dirty="0">
                <a:solidFill>
                  <a:schemeClr val="tx1"/>
                </a:solidFill>
                <a:latin typeface="Comic Sans MS" panose="030F0702030302020204" pitchFamily="66" charset="0"/>
              </a:rPr>
              <a:t>Find the pulse in familiar and newly learnt songs, use voices to explore high and low pitch. Clap to a rhythm, beginning to follow small phrases from songs and invent a pattern to go with a song using one note.  Respond to music expressing how it makes me feel, and what it makes me imagine.</a:t>
            </a:r>
          </a:p>
          <a:p>
            <a:pPr>
              <a:spcAft>
                <a:spcPts val="600"/>
              </a:spcAft>
            </a:pPr>
            <a:r>
              <a:rPr lang="en-US" sz="1200" dirty="0">
                <a:solidFill>
                  <a:schemeClr val="tx1"/>
                </a:solidFill>
                <a:latin typeface="Comic Sans MS" panose="030F0702030302020204" pitchFamily="66" charset="0"/>
              </a:rPr>
              <a:t>Term 3 - Everyone </a:t>
            </a:r>
          </a:p>
          <a:p>
            <a:pPr>
              <a:spcAft>
                <a:spcPts val="600"/>
              </a:spcAft>
            </a:pPr>
            <a:r>
              <a:rPr lang="en-US" sz="1200" dirty="0">
                <a:solidFill>
                  <a:schemeClr val="tx1"/>
                </a:solidFill>
                <a:latin typeface="Comic Sans MS" panose="030F0702030302020204" pitchFamily="66" charset="0"/>
              </a:rPr>
              <a:t>Use instruments to familiar songs.  Opportunities are provided for in both the indoor and outdoor environment to listen attentively, move to and talk about music, expressing feelings and responses and perform to one another.</a:t>
            </a:r>
          </a:p>
          <a:p>
            <a:pPr>
              <a:spcAft>
                <a:spcPts val="600"/>
              </a:spcAft>
            </a:pPr>
            <a:r>
              <a:rPr lang="en-US" sz="1200" dirty="0">
                <a:solidFill>
                  <a:schemeClr val="tx1"/>
                </a:solidFill>
                <a:latin typeface="Comic Sans MS" panose="030F0702030302020204" pitchFamily="66" charset="0"/>
              </a:rPr>
              <a:t>Term 4 - Our World </a:t>
            </a:r>
          </a:p>
          <a:p>
            <a:pPr>
              <a:spcAft>
                <a:spcPts val="600"/>
              </a:spcAft>
            </a:pPr>
            <a:r>
              <a:rPr lang="en-US" sz="1200" dirty="0">
                <a:solidFill>
                  <a:schemeClr val="tx1"/>
                </a:solidFill>
                <a:latin typeface="Comic Sans MS" panose="030F0702030302020204" pitchFamily="66" charset="0"/>
              </a:rPr>
              <a:t>Find the pulse in a piece of music and show others our ideas. Confidently copy-clap some rhythms or phrases from familiar songs and explore high pitch and low pitch using the images from the songs.  Children are shown how to use the starting note in a song to explore melodic patterns using one or two notes. Learn names of instruments that are used each day. </a:t>
            </a:r>
          </a:p>
          <a:p>
            <a:pPr>
              <a:spcAft>
                <a:spcPts val="600"/>
              </a:spcAft>
            </a:pPr>
            <a:r>
              <a:rPr lang="en-US" sz="1200" dirty="0">
                <a:solidFill>
                  <a:schemeClr val="tx1"/>
                </a:solidFill>
                <a:latin typeface="Comic Sans MS" panose="030F0702030302020204" pitchFamily="66" charset="0"/>
              </a:rPr>
              <a:t>Term 5 - Big Bear Funk </a:t>
            </a:r>
          </a:p>
          <a:p>
            <a:pPr>
              <a:spcAft>
                <a:spcPts val="600"/>
              </a:spcAft>
            </a:pPr>
            <a:r>
              <a:rPr lang="en-US" sz="1200" dirty="0">
                <a:solidFill>
                  <a:schemeClr val="tx1"/>
                </a:solidFill>
                <a:latin typeface="Comic Sans MS" panose="030F0702030302020204" pitchFamily="66" charset="0"/>
              </a:rPr>
              <a:t>Hear the changes in tempo, rhythm and dynamics. Children are encouraged to find a ‘funky pulse’ through listening and appraising Funk music. </a:t>
            </a:r>
          </a:p>
          <a:p>
            <a:pPr>
              <a:spcAft>
                <a:spcPts val="600"/>
              </a:spcAft>
            </a:pPr>
            <a:r>
              <a:rPr lang="en-US" sz="1200" dirty="0">
                <a:solidFill>
                  <a:schemeClr val="tx1"/>
                </a:solidFill>
                <a:latin typeface="Comic Sans MS" panose="030F0702030302020204" pitchFamily="66" charset="0"/>
              </a:rPr>
              <a:t>Term 6 - Reflect, Rewind, Replay </a:t>
            </a:r>
          </a:p>
          <a:p>
            <a:pPr>
              <a:spcAft>
                <a:spcPts val="600"/>
              </a:spcAft>
            </a:pPr>
            <a:r>
              <a:rPr lang="en-US" sz="1200" dirty="0">
                <a:solidFill>
                  <a:schemeClr val="tx1"/>
                </a:solidFill>
                <a:latin typeface="Comic Sans MS" panose="030F0702030302020204" pitchFamily="66" charset="0"/>
              </a:rPr>
              <a:t>Copy-clap 3 or 4 word phrases from familiar songs. keeping the beat of a song with a pitched note.  Add pitched notes to the rhythm of the words or phrases in a familiar song and enjoy playing patterns using a combination of any of the three notes C, D and E. </a:t>
            </a:r>
            <a:r>
              <a:rPr lang="en-US" sz="1200" dirty="0" err="1">
                <a:solidFill>
                  <a:schemeClr val="tx1"/>
                </a:solidFill>
                <a:latin typeface="Comic Sans MS" panose="030F0702030302020204" pitchFamily="66" charset="0"/>
              </a:rPr>
              <a:t>Contextualise</a:t>
            </a:r>
            <a:r>
              <a:rPr lang="en-US" sz="1200" dirty="0">
                <a:solidFill>
                  <a:schemeClr val="tx1"/>
                </a:solidFill>
                <a:latin typeface="Comic Sans MS" panose="030F0702030302020204" pitchFamily="66" charset="0"/>
              </a:rPr>
              <a:t> the history of </a:t>
            </a:r>
            <a:r>
              <a:rPr lang="en-US" sz="1200" dirty="0" smtClean="0">
                <a:solidFill>
                  <a:schemeClr val="tx1"/>
                </a:solidFill>
                <a:latin typeface="Comic Sans MS" panose="030F0702030302020204" pitchFamily="66" charset="0"/>
              </a:rPr>
              <a:t>    …music</a:t>
            </a:r>
            <a:r>
              <a:rPr lang="en-US" sz="1200" dirty="0">
                <a:solidFill>
                  <a:schemeClr val="tx1"/>
                </a:solidFill>
                <a:latin typeface="Comic Sans MS" panose="030F0702030302020204" pitchFamily="66" charset="0"/>
              </a:rPr>
              <a:t>.</a:t>
            </a:r>
          </a:p>
          <a:p>
            <a:pPr>
              <a:spcAft>
                <a:spcPts val="600"/>
              </a:spcAft>
            </a:pPr>
            <a:endParaRPr lang="en-US" sz="1200" dirty="0">
              <a:solidFill>
                <a:schemeClr val="tx1"/>
              </a:solidFill>
              <a:latin typeface="Comic Sans MS" panose="030F0702030302020204" pitchFamily="66"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endParaRPr lang="en-US" sz="1200" dirty="0">
              <a:solidFill>
                <a:schemeClr val="tx1"/>
              </a:solidFill>
              <a:latin typeface="Sassoon Penpals" panose="02000400000000000000" pitchFamily="50" charset="0"/>
            </a:endParaRPr>
          </a:p>
          <a:p>
            <a:pPr>
              <a:spcAft>
                <a:spcPts val="600"/>
              </a:spcAft>
            </a:pPr>
            <a:endParaRPr lang="en-US"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a:p>
            <a:pPr>
              <a:spcAft>
                <a:spcPts val="600"/>
              </a:spcAft>
            </a:pPr>
            <a:endParaRPr lang="en-GB" sz="2000" dirty="0">
              <a:solidFill>
                <a:schemeClr val="tx1"/>
              </a:solidFill>
              <a:latin typeface="Sassoon Penpals" panose="02000400000000000000" pitchFamily="50"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14198" y="5140841"/>
            <a:ext cx="4029898" cy="37982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By the end of the reception year, I will have gained a good level of development in the following areas, which will sufficiently prepare me for the Year </a:t>
            </a:r>
            <a:r>
              <a:rPr lang="en-GB" sz="1400" b="1">
                <a:solidFill>
                  <a:srgbClr val="FF0000"/>
                </a:solidFill>
                <a:latin typeface="Comic Sans MS" panose="030F0702030302020204" pitchFamily="66" charset="0"/>
              </a:rPr>
              <a:t>1 music </a:t>
            </a:r>
            <a:r>
              <a:rPr lang="en-GB" sz="1400" b="1" dirty="0">
                <a:solidFill>
                  <a:srgbClr val="FF0000"/>
                </a:solidFill>
                <a:latin typeface="Comic Sans MS" panose="030F0702030302020204" pitchFamily="66" charset="0"/>
              </a:rPr>
              <a:t>curriculum at PAWS. </a:t>
            </a:r>
          </a:p>
          <a:p>
            <a:pPr>
              <a:spcAft>
                <a:spcPts val="600"/>
              </a:spcAft>
            </a:pPr>
            <a:endParaRPr lang="en-GB" sz="1400" b="1" dirty="0">
              <a:solidFill>
                <a:srgbClr val="FF0000"/>
              </a:solidFill>
              <a:latin typeface="Comic Sans MS" panose="030F0702030302020204" pitchFamily="66" charset="0"/>
            </a:endParaRPr>
          </a:p>
          <a:p>
            <a:pPr>
              <a:spcAft>
                <a:spcPts val="600"/>
              </a:spcAft>
            </a:pPr>
            <a:r>
              <a:rPr lang="en-GB" sz="1400" b="1" dirty="0">
                <a:solidFill>
                  <a:schemeClr val="tx1"/>
                </a:solidFill>
                <a:latin typeface="Comic Sans MS" panose="030F0702030302020204" pitchFamily="66" charset="0"/>
              </a:rPr>
              <a:t>ELG: Managing self</a:t>
            </a:r>
          </a:p>
          <a:p>
            <a:pPr>
              <a:spcAft>
                <a:spcPts val="600"/>
              </a:spcAft>
            </a:pPr>
            <a:r>
              <a:rPr lang="en-US" sz="1400" b="1" dirty="0">
                <a:solidFill>
                  <a:schemeClr val="tx1"/>
                </a:solidFill>
                <a:latin typeface="Comic Sans MS" panose="030F0702030302020204" pitchFamily="66" charset="0"/>
              </a:rPr>
              <a:t>ELG: Being imaginative and expressive</a:t>
            </a:r>
          </a:p>
          <a:p>
            <a:pPr>
              <a:spcAft>
                <a:spcPts val="600"/>
              </a:spcAft>
            </a:pPr>
            <a:r>
              <a:rPr lang="en-GB" sz="1400" b="1" dirty="0">
                <a:solidFill>
                  <a:schemeClr val="tx1"/>
                </a:solidFill>
                <a:latin typeface="Comic Sans MS" panose="030F0702030302020204" pitchFamily="66" charset="0"/>
              </a:rPr>
              <a:t>ELG: Listening, attention and understanding</a:t>
            </a:r>
          </a:p>
          <a:p>
            <a:pPr>
              <a:spcAft>
                <a:spcPts val="600"/>
              </a:spcAft>
            </a:pPr>
            <a:r>
              <a:rPr lang="en-GB" sz="1400" b="1" dirty="0">
                <a:solidFill>
                  <a:schemeClr val="tx1"/>
                </a:solidFill>
                <a:latin typeface="Comic Sans MS" panose="030F0702030302020204" pitchFamily="66" charset="0"/>
              </a:rPr>
              <a:t>ELG: Speaking</a:t>
            </a:r>
          </a:p>
          <a:p>
            <a:pPr>
              <a:spcAft>
                <a:spcPts val="600"/>
              </a:spcAft>
            </a:pPr>
            <a:r>
              <a:rPr lang="en-GB" sz="1400" b="1" dirty="0">
                <a:solidFill>
                  <a:schemeClr val="tx1"/>
                </a:solidFill>
                <a:latin typeface="Comic Sans MS" panose="030F0702030302020204" pitchFamily="66" charset="0"/>
              </a:rPr>
              <a:t>ELG: Gross motor skills</a:t>
            </a:r>
          </a:p>
          <a:p>
            <a:pPr>
              <a:spcAft>
                <a:spcPts val="600"/>
              </a:spcAft>
            </a:pPr>
            <a:r>
              <a:rPr lang="en-GB" sz="1400" b="1" dirty="0">
                <a:solidFill>
                  <a:schemeClr val="tx1"/>
                </a:solidFill>
                <a:latin typeface="Comic Sans MS" panose="030F0702030302020204" pitchFamily="66" charset="0"/>
              </a:rPr>
              <a:t>ELG: Building relationships</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b="1" dirty="0">
              <a:solidFill>
                <a:schemeClr val="tx1"/>
              </a:solidFill>
              <a:latin typeface="Sassoon Penpals" panose="02000400000000000000" pitchFamily="50" charset="0"/>
            </a:endParaRPr>
          </a:p>
          <a:p>
            <a:pPr marL="285750" indent="-285750">
              <a:spcAft>
                <a:spcPts val="600"/>
              </a:spcAft>
              <a:buFont typeface="Arial" panose="020B0604020202020204" pitchFamily="34" charset="0"/>
              <a:buChar char="•"/>
            </a:pPr>
            <a:endParaRPr lang="en-US" sz="1400"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8561507" y="2202946"/>
            <a:ext cx="4029899" cy="24618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I will gain relevant experiences of music through the continuous and enhanced provision within the following areas; </a:t>
            </a:r>
          </a:p>
          <a:p>
            <a:pPr algn="ctr">
              <a:spcAft>
                <a:spcPts val="600"/>
              </a:spcAft>
            </a:pPr>
            <a:endParaRPr lang="en-GB" sz="1400" b="1" dirty="0">
              <a:solidFill>
                <a:schemeClr val="tx1"/>
              </a:solidFill>
              <a:latin typeface="Comic Sans MS" panose="030F0702030302020204" pitchFamily="66" charset="0"/>
            </a:endParaRPr>
          </a:p>
          <a:p>
            <a:pPr algn="ctr">
              <a:spcAft>
                <a:spcPts val="600"/>
              </a:spcAft>
            </a:pPr>
            <a:r>
              <a:rPr lang="en-GB" sz="1400" b="1" dirty="0">
                <a:solidFill>
                  <a:schemeClr val="tx1"/>
                </a:solidFill>
                <a:latin typeface="Comic Sans MS" panose="030F0702030302020204" pitchFamily="66" charset="0"/>
              </a:rPr>
              <a:t>Literacy, computing, role play, creative and junk modelling, stage and performance area, small world (indoors and outdoors). </a:t>
            </a:r>
          </a:p>
        </p:txBody>
      </p:sp>
      <p:sp>
        <p:nvSpPr>
          <p:cNvPr id="15" name="Rounded Rectangle 48">
            <a:extLst>
              <a:ext uri="{FF2B5EF4-FFF2-40B4-BE49-F238E27FC236}">
                <a16:creationId xmlns:a16="http://schemas.microsoft.com/office/drawing/2014/main" id="{2177837A-91D4-4692-B65E-451ADBCB79AD}"/>
              </a:ext>
            </a:extLst>
          </p:cNvPr>
          <p:cNvSpPr/>
          <p:nvPr/>
        </p:nvSpPr>
        <p:spPr>
          <a:xfrm>
            <a:off x="294149" y="987749"/>
            <a:ext cx="4039747" cy="631617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300"/>
              </a:spcAft>
            </a:pPr>
            <a:r>
              <a:rPr lang="en-GB" sz="1600" b="1" dirty="0">
                <a:solidFill>
                  <a:srgbClr val="FF0000"/>
                </a:solidFill>
                <a:effectLst/>
                <a:latin typeface="Comic Sans MS" panose="030F0702030302020204" pitchFamily="66" charset="0"/>
                <a:ea typeface="Times New Roman" panose="02020603050405020304" pitchFamily="18" charset="0"/>
              </a:rPr>
              <a:t>Throughout the reception year at PAWS I will be building on the foundations in Art that will allow me to…</a:t>
            </a:r>
          </a:p>
          <a:p>
            <a:pPr>
              <a:spcAft>
                <a:spcPts val="300"/>
              </a:spcAft>
            </a:pPr>
            <a:endParaRPr lang="en-US" sz="1400" dirty="0">
              <a:solidFill>
                <a:schemeClr val="tx1"/>
              </a:solidFill>
              <a:latin typeface="Comic Sans MS" panose="030F0702030302020204" pitchFamily="66" charset="0"/>
            </a:endParaRPr>
          </a:p>
          <a:p>
            <a:pPr marL="285750" lvl="0" indent="-285750">
              <a:spcAft>
                <a:spcPts val="300"/>
              </a:spcAft>
              <a:buFont typeface="Arial" panose="020B0604020202020204" pitchFamily="34" charset="0"/>
              <a:buChar char="•"/>
            </a:pPr>
            <a:r>
              <a:rPr lang="en-US" sz="1200" dirty="0">
                <a:solidFill>
                  <a:schemeClr val="tx1"/>
                </a:solidFill>
                <a:latin typeface="Comic Sans MS" panose="030F0702030302020204" pitchFamily="66" charset="0"/>
              </a:rPr>
              <a:t>Join in with singing familiar songs and rhymes.</a:t>
            </a:r>
          </a:p>
          <a:p>
            <a:pPr marL="285750" lvl="0" indent="-285750">
              <a:spcAft>
                <a:spcPts val="300"/>
              </a:spcAft>
              <a:buFont typeface="Arial" panose="020B0604020202020204" pitchFamily="34" charset="0"/>
              <a:buChar char="•"/>
            </a:pPr>
            <a:r>
              <a:rPr lang="en-US" sz="1200" dirty="0">
                <a:solidFill>
                  <a:schemeClr val="tx1"/>
                </a:solidFill>
                <a:latin typeface="Comic Sans MS" panose="030F0702030302020204" pitchFamily="66" charset="0"/>
              </a:rPr>
              <a:t>Make up songs and rhymes of my own. </a:t>
            </a:r>
          </a:p>
          <a:p>
            <a:pPr marL="285750" lvl="0" indent="-285750">
              <a:spcAft>
                <a:spcPts val="300"/>
              </a:spcAft>
              <a:buFont typeface="Arial" panose="020B0604020202020204" pitchFamily="34" charset="0"/>
              <a:buChar char="•"/>
            </a:pPr>
            <a:r>
              <a:rPr lang="en-US" sz="1200" dirty="0">
                <a:solidFill>
                  <a:schemeClr val="tx1"/>
                </a:solidFill>
                <a:latin typeface="Comic Sans MS" panose="030F0702030302020204" pitchFamily="66" charset="0"/>
              </a:rPr>
              <a:t>Match the pitch of my voice to the pitch of the song that I am singing.</a:t>
            </a:r>
          </a:p>
          <a:p>
            <a:pPr marL="285750" lvl="0" indent="-285750">
              <a:spcBef>
                <a:spcPts val="300"/>
              </a:spcBef>
              <a:spcAft>
                <a:spcPts val="300"/>
              </a:spcAft>
              <a:buFont typeface="Arial" panose="020B0604020202020204" pitchFamily="34" charset="0"/>
              <a:buChar char="•"/>
            </a:pPr>
            <a:r>
              <a:rPr lang="en-US" sz="1200" dirty="0">
                <a:solidFill>
                  <a:schemeClr val="tx1"/>
                </a:solidFill>
                <a:latin typeface="Comic Sans MS" panose="030F0702030302020204" pitchFamily="66" charset="0"/>
              </a:rPr>
              <a:t>Listen to live and recorded music, hearing lyrics, rhymes and instruments.</a:t>
            </a:r>
          </a:p>
          <a:p>
            <a:pPr marL="285750" lvl="0" indent="-285750">
              <a:spcBef>
                <a:spcPts val="300"/>
              </a:spcBef>
              <a:spcAft>
                <a:spcPts val="300"/>
              </a:spcAft>
              <a:buFont typeface="Arial" panose="020B0604020202020204" pitchFamily="34" charset="0"/>
              <a:buChar char="•"/>
            </a:pPr>
            <a:r>
              <a:rPr lang="en-US" sz="1200" dirty="0">
                <a:solidFill>
                  <a:schemeClr val="tx1"/>
                </a:solidFill>
                <a:latin typeface="Comic Sans MS" panose="030F0702030302020204" pitchFamily="66" charset="0"/>
              </a:rPr>
              <a:t>Listen to live and recorded music, hearing changes in tempo, rhythm and dynamics.</a:t>
            </a:r>
          </a:p>
          <a:p>
            <a:pPr marL="285750" lvl="0" indent="-285750">
              <a:spcBef>
                <a:spcPts val="300"/>
              </a:spcBef>
              <a:spcAft>
                <a:spcPts val="300"/>
              </a:spcAft>
              <a:buFont typeface="Arial" panose="020B0604020202020204" pitchFamily="34" charset="0"/>
              <a:buChar char="•"/>
            </a:pPr>
            <a:r>
              <a:rPr lang="en-US" sz="1200" dirty="0">
                <a:solidFill>
                  <a:schemeClr val="tx1"/>
                </a:solidFill>
                <a:latin typeface="Comic Sans MS" panose="030F0702030302020204" pitchFamily="66" charset="0"/>
              </a:rPr>
              <a:t>Respond to live and recorded music, expressing how it makes me feel, and what it makes me imagine.</a:t>
            </a:r>
          </a:p>
          <a:p>
            <a:pPr marL="285750" lvl="0" indent="-285750">
              <a:spcBef>
                <a:spcPts val="300"/>
              </a:spcBef>
              <a:spcAft>
                <a:spcPts val="300"/>
              </a:spcAft>
              <a:buFont typeface="Arial" panose="020B0604020202020204" pitchFamily="34" charset="0"/>
              <a:buChar char="•"/>
            </a:pPr>
            <a:r>
              <a:rPr lang="en-US" sz="1200" dirty="0">
                <a:solidFill>
                  <a:schemeClr val="tx1"/>
                </a:solidFill>
                <a:latin typeface="Comic Sans MS" panose="030F0702030302020204" pitchFamily="66" charset="0"/>
              </a:rPr>
              <a:t>Respond to music, including individual instruments with movement and dance</a:t>
            </a:r>
          </a:p>
          <a:p>
            <a:pPr marL="285750" lvl="0" indent="-285750">
              <a:spcBef>
                <a:spcPts val="300"/>
              </a:spcBef>
              <a:spcAft>
                <a:spcPts val="300"/>
              </a:spcAft>
              <a:buFont typeface="Arial" panose="020B0604020202020204" pitchFamily="34" charset="0"/>
              <a:buChar char="•"/>
            </a:pPr>
            <a:r>
              <a:rPr lang="en-US" sz="1200" dirty="0">
                <a:solidFill>
                  <a:schemeClr val="tx1"/>
                </a:solidFill>
                <a:latin typeface="Comic Sans MS" panose="030F0702030302020204" pitchFamily="66" charset="0"/>
              </a:rPr>
              <a:t>Match movements to the rhythm and pulse of a piece of music</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Explore the range of sounds made by different instruments.</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Use a range of percussive instruments to enhance songs and rhymes.</a:t>
            </a:r>
          </a:p>
          <a:p>
            <a:pPr marL="285750" lvl="0" indent="-285750">
              <a:spcAft>
                <a:spcPts val="300"/>
              </a:spcAft>
              <a:buFont typeface="Arial" panose="020B0604020202020204" pitchFamily="34" charset="0"/>
              <a:buChar char="•"/>
            </a:pPr>
            <a:r>
              <a:rPr lang="en-GB" sz="1200" dirty="0">
                <a:solidFill>
                  <a:schemeClr val="tx1"/>
                </a:solidFill>
                <a:latin typeface="Comic Sans MS" panose="030F0702030302020204" pitchFamily="66" charset="0"/>
              </a:rPr>
              <a:t>Know the names of instruments that I have explored and used.</a:t>
            </a:r>
          </a:p>
          <a:p>
            <a:pPr marL="342900" lvl="0" indent="-342900">
              <a:spcAft>
                <a:spcPts val="300"/>
              </a:spcAft>
              <a:buFont typeface="Symbol" panose="05050102010706020507" pitchFamily="18" charset="2"/>
              <a:buChar char=""/>
            </a:pPr>
            <a:endParaRPr lang="en-US" sz="1400" dirty="0">
              <a:solidFill>
                <a:schemeClr val="tx1"/>
              </a:solidFill>
              <a:latin typeface="Sassoon Penpals Joined" panose="02000400000000000000" pitchFamily="50" charset="0"/>
            </a:endParaRPr>
          </a:p>
          <a:p>
            <a:pPr marL="171450" indent="-171450">
              <a:spcAft>
                <a:spcPts val="600"/>
              </a:spcAft>
              <a:buFont typeface="Arial" panose="020B0604020202020204" pitchFamily="34" charset="0"/>
              <a:buChar char="•"/>
            </a:pPr>
            <a:endParaRPr lang="en-US" sz="105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8" name="Picture 7"/>
          <p:cNvPicPr>
            <a:picLocks noChangeAspect="1"/>
          </p:cNvPicPr>
          <p:nvPr/>
        </p:nvPicPr>
        <p:blipFill>
          <a:blip r:embed="rId2"/>
          <a:stretch>
            <a:fillRect/>
          </a:stretch>
        </p:blipFill>
        <p:spPr>
          <a:xfrm>
            <a:off x="11049375" y="276015"/>
            <a:ext cx="1213505" cy="1209486"/>
          </a:xfrm>
          <a:prstGeom prst="rect">
            <a:avLst/>
          </a:prstGeom>
        </p:spPr>
      </p:pic>
    </p:spTree>
    <p:extLst>
      <p:ext uri="{BB962C8B-B14F-4D97-AF65-F5344CB8AC3E}">
        <p14:creationId xmlns:p14="http://schemas.microsoft.com/office/powerpoint/2010/main" val="12849587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4 – Recorders 3</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1"/>
            <a:ext cx="4029899" cy="53457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 with varying length of note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correct length of note using written notation – dotted minim, dotted crotchet, triplet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distinguish high and low pitch by recognising notes on staves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3457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continue to cover finger holes properly and practice correcting errors in sound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suggest ways to improve the sound with focus on breathing and mouth position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play and learn to keep timing as a group</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gain confidence to play solo and duets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34572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4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587916"/>
            <a:ext cx="4080000" cy="283658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r>
              <a:rPr lang="en-GB" sz="1600" dirty="0">
                <a:solidFill>
                  <a:schemeClr val="tx1"/>
                </a:solidFill>
                <a:effectLst/>
                <a:latin typeface="Sassoon Penpals" panose="02000400000000000000" pitchFamily="50" charset="0"/>
                <a:ea typeface="Times New Roman" panose="02020603050405020304" pitchFamily="18" charset="0"/>
              </a:rPr>
              <a:t>BBC Join the Jam E:\Shared drives\Staff Only\Subject Areas\Music\4 Planning\2022-2023\Term 2\Year 3\A TERM 2 MUSIC ELEMENTS Join the Jam  </a:t>
            </a:r>
            <a:r>
              <a:rPr lang="en-GB" sz="1600" u="sng" dirty="0">
                <a:solidFill>
                  <a:schemeClr val="tx1"/>
                </a:solidFill>
                <a:effectLst/>
                <a:latin typeface="Sassoon Penpals" panose="02000400000000000000" pitchFamily="50" charset="0"/>
                <a:ea typeface="Times New Roman" panose="02020603050405020304" pitchFamily="18" charset="0"/>
                <a:hlinkClick r:id="rId3">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BBC Ten Pieces </a:t>
            </a:r>
            <a:r>
              <a:rPr lang="en-GB" sz="1600" u="sng" dirty="0">
                <a:solidFill>
                  <a:schemeClr val="tx1"/>
                </a:solidFill>
                <a:effectLst/>
                <a:latin typeface="Sassoon Penpals" panose="02000400000000000000" pitchFamily="50" charset="0"/>
                <a:ea typeface="Times New Roman" panose="02020603050405020304" pitchFamily="18" charset="0"/>
                <a:hlinkClick r:id="rId4">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Charanga</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7" name="Rounded Rectangle 48">
            <a:extLst>
              <a:ext uri="{FF2B5EF4-FFF2-40B4-BE49-F238E27FC236}">
                <a16:creationId xmlns:a16="http://schemas.microsoft.com/office/drawing/2014/main" id="{8AD06B74-FCCF-4577-A329-7A79C701B84E}"/>
              </a:ext>
            </a:extLst>
          </p:cNvPr>
          <p:cNvSpPr/>
          <p:nvPr/>
        </p:nvSpPr>
        <p:spPr>
          <a:xfrm>
            <a:off x="4415392" y="6587916"/>
            <a:ext cx="4010205" cy="281416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6"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8" name="Rounded Rectangle 48">
            <a:extLst>
              <a:ext uri="{FF2B5EF4-FFF2-40B4-BE49-F238E27FC236}">
                <a16:creationId xmlns:a16="http://schemas.microsoft.com/office/drawing/2014/main" id="{17B05BE2-4300-45EA-AE4C-6EF6ABA8073C}"/>
              </a:ext>
            </a:extLst>
          </p:cNvPr>
          <p:cNvSpPr/>
          <p:nvPr/>
        </p:nvSpPr>
        <p:spPr>
          <a:xfrm>
            <a:off x="237250" y="6587917"/>
            <a:ext cx="4029899" cy="28141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3</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Describe how sounds are produced and how instruments are classified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Recognise rhythm patterns, pitch shapes and metre in a piece of music</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Begin to use and understand musical notations.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and reflect with attention to detail</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rehearse and perform their part within the context of a song. </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20" name="Picture 19">
            <a:extLst>
              <a:ext uri="{FF2B5EF4-FFF2-40B4-BE49-F238E27FC236}">
                <a16:creationId xmlns:a16="http://schemas.microsoft.com/office/drawing/2014/main" id="{621A4D12-638A-49A6-A48D-8BD785BB1A8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31959" y="6717982"/>
            <a:ext cx="670476" cy="484412"/>
          </a:xfrm>
          <a:prstGeom prst="rect">
            <a:avLst/>
          </a:prstGeom>
        </p:spPr>
      </p:pic>
    </p:spTree>
    <p:extLst>
      <p:ext uri="{BB962C8B-B14F-4D97-AF65-F5344CB8AC3E}">
        <p14:creationId xmlns:p14="http://schemas.microsoft.com/office/powerpoint/2010/main" val="41675126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5</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28063344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Vocal Performance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710" y="6486872"/>
            <a:ext cx="4010205" cy="291521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1743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importance of warming up voices, good posture, breathing and projecting voices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how melody and words work together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the importance of pronouncing words correctly and how lyrics fits together to tell a story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Practise, rehearse and perform with more understanding and awareness of impact on audience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significance of co-operative collaboration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17434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within an appropriate vocal range with mostly accurate tuning, control of breathing and appropriate tone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Communicate ideas, thoughts and feelings through musical demonstration, language and movement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 confidence with more complex melodies and words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in an ensemble with the aim of producing a round sound, clear diction, control of pitch and a musical understanding of how parts fit together</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confidently and fluently, maintaining a pulse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that performance can influence how music is presented and received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Evaluation and leadership</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17434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Sing confidently and fluently, maintaining a pulse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Sing within an appropriate vocal range with mostly accurate tuning, control of breathing and appropriate tone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Practise, rehearse and perform with more understanding and awareness of impact on audience</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play and write learnt notes using a musical stave and know how to play them with varying length of note</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509289"/>
            <a:ext cx="4080000" cy="291521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r>
              <a:rPr lang="en-GB" sz="1600" dirty="0">
                <a:solidFill>
                  <a:schemeClr val="tx1"/>
                </a:solidFill>
                <a:effectLst/>
                <a:latin typeface="Sassoon Penpals" panose="02000400000000000000" pitchFamily="50" charset="0"/>
                <a:ea typeface="Times New Roman" panose="02020603050405020304" pitchFamily="18" charset="0"/>
                <a:hlinkClick r:id="rId4"/>
              </a:rPr>
              <a:t>https://www.youngvoices.co.uk/</a:t>
            </a: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pic>
        <p:nvPicPr>
          <p:cNvPr id="3" name="Picture 2">
            <a:extLst>
              <a:ext uri="{FF2B5EF4-FFF2-40B4-BE49-F238E27FC236}">
                <a16:creationId xmlns:a16="http://schemas.microsoft.com/office/drawing/2014/main" id="{27A073E1-F8FD-417B-9B59-AFDF78893CD6}"/>
              </a:ext>
            </a:extLst>
          </p:cNvPr>
          <p:cNvPicPr>
            <a:picLocks noChangeAspect="1"/>
          </p:cNvPicPr>
          <p:nvPr/>
        </p:nvPicPr>
        <p:blipFill>
          <a:blip r:embed="rId6"/>
          <a:stretch>
            <a:fillRect/>
          </a:stretch>
        </p:blipFill>
        <p:spPr>
          <a:xfrm>
            <a:off x="11133922" y="7528098"/>
            <a:ext cx="1262015" cy="1262015"/>
          </a:xfrm>
          <a:prstGeom prst="rect">
            <a:avLst/>
          </a:prstGeom>
        </p:spPr>
      </p:pic>
      <p:sp>
        <p:nvSpPr>
          <p:cNvPr id="15" name="Rounded Rectangle 48">
            <a:extLst>
              <a:ext uri="{FF2B5EF4-FFF2-40B4-BE49-F238E27FC236}">
                <a16:creationId xmlns:a16="http://schemas.microsoft.com/office/drawing/2014/main" id="{280FE0E2-735A-4BDD-9482-A046E6F84118}"/>
              </a:ext>
            </a:extLst>
          </p:cNvPr>
          <p:cNvSpPr/>
          <p:nvPr/>
        </p:nvSpPr>
        <p:spPr>
          <a:xfrm>
            <a:off x="237250" y="7170821"/>
            <a:ext cx="4029899" cy="2231263"/>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Use equipment safely and hygienically</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Identify and describe healthy benefits of different food groups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Explore and evaluate a range of existing products </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Select ingredients for flavour and nutritional values</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Evaluate critically both the appearance and function against the original specifications</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C56F74C-2884-4083-88BD-6009289ED41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02298" y="7285892"/>
            <a:ext cx="670476" cy="484412"/>
          </a:xfrm>
          <a:prstGeom prst="rect">
            <a:avLst/>
          </a:prstGeom>
        </p:spPr>
      </p:pic>
      <p:sp>
        <p:nvSpPr>
          <p:cNvPr id="17" name="Rounded Rectangle 48">
            <a:extLst>
              <a:ext uri="{FF2B5EF4-FFF2-40B4-BE49-F238E27FC236}">
                <a16:creationId xmlns:a16="http://schemas.microsoft.com/office/drawing/2014/main" id="{7D0408C9-F546-461B-813F-8C19A118BD0F}"/>
              </a:ext>
            </a:extLst>
          </p:cNvPr>
          <p:cNvSpPr/>
          <p:nvPr/>
        </p:nvSpPr>
        <p:spPr>
          <a:xfrm>
            <a:off x="237250" y="6435517"/>
            <a:ext cx="4029899" cy="29665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9EC777B7-F8C3-4819-AB65-273204EC256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35557" y="6492035"/>
            <a:ext cx="670476" cy="484412"/>
          </a:xfrm>
          <a:prstGeom prst="rect">
            <a:avLst/>
          </a:prstGeom>
        </p:spPr>
      </p:pic>
    </p:spTree>
    <p:extLst>
      <p:ext uri="{BB962C8B-B14F-4D97-AF65-F5344CB8AC3E}">
        <p14:creationId xmlns:p14="http://schemas.microsoft.com/office/powerpoint/2010/main" val="32521931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Recorders 4</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25710" y="6435517"/>
            <a:ext cx="4010205" cy="301346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193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Recognise, play and write learnt notes using a musical stave and know how to play them with varying length of note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and be able to talk about a composition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that notes are written on a stave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correct length of note using written notation – crotchet, quaver, minim</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count and write rests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play and learn as part of a group</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confident when playing learnt notes</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193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more complex rhythms and a wider range of notes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Play in an ensemble with more than one part, maintaining their part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Maintain their part whilst listening and being aware of the rest of the group, knowing when to rest and re-join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rhythm and duration of a note on sight with increased fluency and accuracy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Reflect on performance and suggest ways to improve sound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1"/>
            <a:ext cx="4029898" cy="51933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confidently and fluently, maintaining a pulse</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within an appropriate vocal range with mostly accurate tuning, control of breathing and appropriate tone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Practise, rehearse and perform with more understanding and awareness of impact on audience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Recognise, play and write learnt notes using a musical stave and know how to play them with varying length of note</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411041"/>
            <a:ext cx="4080000" cy="301346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7" name="Rounded Rectangle 48">
            <a:extLst>
              <a:ext uri="{FF2B5EF4-FFF2-40B4-BE49-F238E27FC236}">
                <a16:creationId xmlns:a16="http://schemas.microsoft.com/office/drawing/2014/main" id="{A9588FEB-9EF9-4A8B-9B9A-1214A7BB5990}"/>
              </a:ext>
            </a:extLst>
          </p:cNvPr>
          <p:cNvSpPr/>
          <p:nvPr/>
        </p:nvSpPr>
        <p:spPr>
          <a:xfrm>
            <a:off x="237250" y="6435517"/>
            <a:ext cx="4029899" cy="29665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8" name="Picture 17">
            <a:extLst>
              <a:ext uri="{FF2B5EF4-FFF2-40B4-BE49-F238E27FC236}">
                <a16:creationId xmlns:a16="http://schemas.microsoft.com/office/drawing/2014/main" id="{CCC0FF49-B5A4-470B-BA1B-7FF3EB70CE3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35557" y="6492035"/>
            <a:ext cx="670476" cy="484412"/>
          </a:xfrm>
          <a:prstGeom prst="rect">
            <a:avLst/>
          </a:prstGeom>
        </p:spPr>
      </p:pic>
    </p:spTree>
    <p:extLst>
      <p:ext uri="{BB962C8B-B14F-4D97-AF65-F5344CB8AC3E}">
        <p14:creationId xmlns:p14="http://schemas.microsoft.com/office/powerpoint/2010/main" val="8275857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5 – Recorders 5</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415392" y="6435517"/>
            <a:ext cx="4010205" cy="298199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66800"/>
            <a:ext cx="4029899" cy="520504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Identify Tudor music and understand its significance and relevance to society and monarchy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the historical roots of a fanfare and compose own version in groups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 with varying length of note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correct length of note using written notation – dotted minim, dotted crotchet, triplet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distinguish high and low pitch by recognising notes on staves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066799"/>
            <a:ext cx="4029898" cy="520504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Help create at least one simple melody using three to five notes.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Plan and create a section of music that can be performed within context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Talk about how a piece of music has been created.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Perform and evaluate</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66802"/>
            <a:ext cx="4029898" cy="520504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5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confidently and fluently, maintaining a pulse</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within an appropriate vocal range with mostly accurate tuning, control of breathing and appropriate tone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Practise, rehearse and perform with more understanding and awareness of impact on audience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Recognise, play and write learnt notes using a musical stave and know how to play them with varying length of note</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435517"/>
            <a:ext cx="4080000" cy="29889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r>
              <a:rPr lang="en-GB" sz="1600" dirty="0">
                <a:solidFill>
                  <a:schemeClr val="tx1"/>
                </a:solidFill>
                <a:effectLst/>
                <a:latin typeface="Sassoon Penpals" panose="02000400000000000000" pitchFamily="50" charset="0"/>
                <a:ea typeface="Times New Roman" panose="02020603050405020304" pitchFamily="18" charset="0"/>
              </a:rPr>
              <a:t>BBC Join the Jam E:\Shared drives\Staff Only\Subject Areas\Music\4 Planning\2022-2023\Term 2\Year 3\A TERM 2 MUSIC ELEMENTS Join the Jam  </a:t>
            </a:r>
            <a:r>
              <a:rPr lang="en-GB" sz="1600" u="sng" dirty="0">
                <a:solidFill>
                  <a:schemeClr val="tx1"/>
                </a:solidFill>
                <a:effectLst/>
                <a:latin typeface="Sassoon Penpals" panose="02000400000000000000" pitchFamily="50" charset="0"/>
                <a:ea typeface="Times New Roman" panose="02020603050405020304" pitchFamily="18" charset="0"/>
                <a:hlinkClick r:id="rId4">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BBC Ten Pieces </a:t>
            </a:r>
            <a:r>
              <a:rPr lang="en-GB" sz="1600" u="sng" dirty="0">
                <a:solidFill>
                  <a:schemeClr val="tx1"/>
                </a:solidFill>
                <a:effectLst/>
                <a:latin typeface="Sassoon Penpals" panose="02000400000000000000" pitchFamily="50" charset="0"/>
                <a:ea typeface="Times New Roman" panose="02020603050405020304" pitchFamily="18" charset="0"/>
                <a:hlinkClick r:id="rId5">
                  <a:extLst>
                    <a:ext uri="{A12FA001-AC4F-418D-AE19-62706E023703}">
                      <ahyp:hlinkClr xmlns:ahyp="http://schemas.microsoft.com/office/drawing/2018/hyperlinkcolor" xmlns="" val="tx"/>
                    </a:ext>
                  </a:extLst>
                </a:hlinkClick>
              </a:rPr>
              <a:t>link</a:t>
            </a:r>
            <a:endParaRPr lang="en-GB" sz="1600" dirty="0">
              <a:solidFill>
                <a:schemeClr val="tx1"/>
              </a:solidFill>
              <a:effectLst/>
              <a:latin typeface="Sassoon Penpals" panose="02000400000000000000" pitchFamily="50" charset="0"/>
              <a:ea typeface="Times New Roman" panose="02020603050405020304" pitchFamily="18" charset="0"/>
            </a:endParaRPr>
          </a:p>
          <a:p>
            <a:r>
              <a:rPr lang="en-GB" sz="1600" dirty="0">
                <a:solidFill>
                  <a:schemeClr val="tx1"/>
                </a:solidFill>
                <a:effectLst/>
                <a:latin typeface="Sassoon Penpals" panose="02000400000000000000" pitchFamily="50" charset="0"/>
                <a:ea typeface="Times New Roman" panose="02020603050405020304" pitchFamily="18" charset="0"/>
              </a:rPr>
              <a:t>Charanga</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DBE00F52-4D83-4ED0-8855-A0D79CA842E1}"/>
              </a:ext>
            </a:extLst>
          </p:cNvPr>
          <p:cNvSpPr/>
          <p:nvPr/>
        </p:nvSpPr>
        <p:spPr>
          <a:xfrm>
            <a:off x="237250" y="6435517"/>
            <a:ext cx="4029899" cy="2966568"/>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4</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to hold and blow into a recorder</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cover finger holes on a recorder properly correcting errors in sound</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play and learn to keep timing as a group</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Copy simple rhythms created from semibreves, minims, crotchets, quavers and rests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recognise, play and write learnt notes using a musical stave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1351566E-F4A8-4491-B5B5-21FA095AEBA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35557" y="6492035"/>
            <a:ext cx="670476" cy="484412"/>
          </a:xfrm>
          <a:prstGeom prst="rect">
            <a:avLst/>
          </a:prstGeom>
        </p:spPr>
      </p:pic>
    </p:spTree>
    <p:extLst>
      <p:ext uri="{BB962C8B-B14F-4D97-AF65-F5344CB8AC3E}">
        <p14:creationId xmlns:p14="http://schemas.microsoft.com/office/powerpoint/2010/main" val="41141724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00497" y="2792605"/>
            <a:ext cx="9180188" cy="2215991"/>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spAutoFit/>
          </a:bodyPr>
          <a:lstStyle/>
          <a:p>
            <a:pPr algn="ctr"/>
            <a:r>
              <a:rPr lang="en-GB" sz="13800" b="1" dirty="0">
                <a:latin typeface="Sassoon Penpals" panose="02000400000000000000" pitchFamily="50" charset="0"/>
              </a:rPr>
              <a:t>Year 6</a:t>
            </a:r>
          </a:p>
        </p:txBody>
      </p:sp>
      <p:pic>
        <p:nvPicPr>
          <p:cNvPr id="5" name="Picture 4">
            <a:extLst>
              <a:ext uri="{FF2B5EF4-FFF2-40B4-BE49-F238E27FC236}">
                <a16:creationId xmlns:a16="http://schemas.microsoft.com/office/drawing/2014/main" id="{51B0BA11-1BCC-495D-90B6-B65EB84217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0155" y="4958050"/>
            <a:ext cx="2481287" cy="2475191"/>
          </a:xfrm>
          <a:prstGeom prst="rect">
            <a:avLst/>
          </a:prstGeom>
        </p:spPr>
      </p:pic>
    </p:spTree>
    <p:extLst>
      <p:ext uri="{BB962C8B-B14F-4D97-AF65-F5344CB8AC3E}">
        <p14:creationId xmlns:p14="http://schemas.microsoft.com/office/powerpoint/2010/main" val="3266483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84582" y="423608"/>
            <a:ext cx="894191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Arrange and mix compositions using music creation software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205665" y="7456049"/>
            <a:ext cx="4550012" cy="1968451"/>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3" y="1395044"/>
            <a:ext cx="3859880" cy="497058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Learn to arrange and mix their own composition in a Hip Hop style using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YuStudio</a:t>
            </a:r>
            <a:r>
              <a:rPr lang="en-GB" sz="1400" dirty="0">
                <a:solidFill>
                  <a:schemeClr val="tx1"/>
                </a:solidFill>
                <a:effectLst/>
                <a:latin typeface="Sassoon Penpals" panose="02000400000000000000" pitchFamily="50" charset="0"/>
                <a:ea typeface="Calibri" panose="020F0502020204030204" pitchFamily="34" charset="0"/>
                <a:cs typeface="ProximaNova-Bold"/>
              </a:rPr>
              <a:t> and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Garageband</a:t>
            </a:r>
            <a:r>
              <a:rPr lang="en-GB" sz="1400" dirty="0">
                <a:solidFill>
                  <a:schemeClr val="tx1"/>
                </a:solidFill>
                <a:effectLst/>
                <a:latin typeface="Sassoon Penpals" panose="02000400000000000000" pitchFamily="50" charset="0"/>
                <a:ea typeface="Calibri" panose="020F0502020204030204" pitchFamily="34" charset="0"/>
                <a:cs typeface="ProximaNova-Bold"/>
              </a:rPr>
              <a: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Have complete creative control and make musical decisions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why and how to balance the overall sound of their tracks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when to use major and minor in context, to create mood and story; build chords and melodies based on a chosen musical key and scale.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when to use different instruments to accompany or change the ambience of a video or story, and understand how this affects the audience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sound effects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eg</a:t>
            </a:r>
            <a:r>
              <a:rPr lang="en-GB" sz="1400" dirty="0">
                <a:solidFill>
                  <a:schemeClr val="tx1"/>
                </a:solidFill>
                <a:effectLst/>
                <a:latin typeface="Sassoon Penpals" panose="02000400000000000000" pitchFamily="50" charset="0"/>
                <a:ea typeface="Calibri" panose="020F0502020204030204" pitchFamily="34" charset="0"/>
                <a:cs typeface="ProximaNova-Bold"/>
              </a:rPr>
              <a:t> EQ and delay, to create tension and emotion</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Experiment with an arrangement as a whole, deleting and duplicating different sections, to create an effective track</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207125" y="1395044"/>
            <a:ext cx="4550012" cy="5945932"/>
          </a:xfrm>
          <a:prstGeom prst="roundRect">
            <a:avLst>
              <a:gd name="adj" fmla="val 7669"/>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Choose a musical key which fits with a Hip Hop style</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drum beats, melodies and basslines with guidance, to prepare for further exploration in composition and production.</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new tracks (Drum,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Subtrakt</a:t>
            </a:r>
            <a:r>
              <a:rPr lang="en-GB" sz="1400" dirty="0">
                <a:solidFill>
                  <a:schemeClr val="tx1"/>
                </a:solidFill>
                <a:effectLst/>
                <a:latin typeface="Sassoon Penpals" panose="02000400000000000000" pitchFamily="50" charset="0"/>
                <a:ea typeface="Calibri" panose="020F0502020204030204" pitchFamily="34" charset="0"/>
                <a:cs typeface="ProximaNova-Bold"/>
              </a:rPr>
              <a:t>,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SoundBank</a:t>
            </a:r>
            <a:r>
              <a:rPr lang="en-GB" sz="1400" dirty="0">
                <a:solidFill>
                  <a:schemeClr val="tx1"/>
                </a:solidFill>
                <a:effectLst/>
                <a:latin typeface="Sassoon Penpals" panose="02000400000000000000" pitchFamily="50" charset="0"/>
                <a:ea typeface="Calibri" panose="020F0502020204030204" pitchFamily="34" charset="0"/>
                <a:cs typeface="ProximaNova-Bold"/>
              </a:rPr>
              <a:t>, Audio)</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note clips and input notes (kick, snare, hi-hat, synthesizer)</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Turn on loop whilst experimenting with notes – shorten/extend</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Locate and add audio samples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a title and save track</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a new Synthesizer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Subtrakt</a:t>
            </a:r>
            <a:r>
              <a:rPr lang="en-GB" sz="1400" dirty="0">
                <a:solidFill>
                  <a:schemeClr val="tx1"/>
                </a:solidFill>
                <a:effectLst/>
                <a:latin typeface="Sassoon Penpals" panose="02000400000000000000" pitchFamily="50" charset="0"/>
                <a:ea typeface="Calibri" panose="020F0502020204030204" pitchFamily="34" charset="0"/>
                <a:cs typeface="ProximaNova-Bold"/>
              </a:rPr>
              <a:t>) Track (Drum,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Subtrakt</a:t>
            </a:r>
            <a:r>
              <a:rPr lang="en-GB" sz="1400" dirty="0">
                <a:solidFill>
                  <a:schemeClr val="tx1"/>
                </a:solidFill>
                <a:effectLst/>
                <a:latin typeface="Sassoon Penpals" panose="02000400000000000000" pitchFamily="50" charset="0"/>
                <a:ea typeface="Calibri" panose="020F0502020204030204" pitchFamily="34" charset="0"/>
                <a:cs typeface="ProximaNova-Bold"/>
              </a:rPr>
              <a:t>, Audio)</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the piano roll to compose within the chosen key and find different octaves</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Create a bassline and then simplify it</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Choose notes and sounds based on personal preference</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Duplicate sections or the entire track</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Create structure by adding and removing notes to create a varied texture</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Choose an instrument from the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SoundBank</a:t>
            </a: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sound effects to the track (Sound FX)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eg</a:t>
            </a:r>
            <a:r>
              <a:rPr lang="en-GB" sz="1400" dirty="0">
                <a:solidFill>
                  <a:schemeClr val="tx1"/>
                </a:solidFill>
                <a:effectLst/>
                <a:latin typeface="Sassoon Penpals" panose="02000400000000000000" pitchFamily="50" charset="0"/>
                <a:ea typeface="Calibri" panose="020F0502020204030204" pitchFamily="34" charset="0"/>
                <a:cs typeface="ProximaNova-Bold"/>
              </a:rPr>
              <a:t> riser to build tension</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volume sliders to change the overall balance and mix the track: + and -</a:t>
            </a:r>
          </a:p>
          <a:p>
            <a:pPr marL="342900" lvl="0" indent="-342900">
              <a:spcAft>
                <a:spcPts val="2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Add and remove sections for structural and textural reasons</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919799" y="1395046"/>
            <a:ext cx="3697218" cy="594593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ea typeface="Calibri" panose="020F0502020204030204" pitchFamily="34" charset="0"/>
                <a:cs typeface="ProximaNova-Bold"/>
              </a:rPr>
              <a:t>A</a:t>
            </a:r>
            <a:r>
              <a:rPr lang="en-GB" sz="1400" b="1" dirty="0">
                <a:solidFill>
                  <a:schemeClr val="tx1"/>
                </a:solidFill>
                <a:effectLst/>
                <a:latin typeface="Sassoon Penpals" panose="02000400000000000000" pitchFamily="50" charset="0"/>
                <a:ea typeface="Calibri" panose="020F0502020204030204" pitchFamily="34" charset="0"/>
                <a:cs typeface="ProximaNova-Bold"/>
              </a:rPr>
              <a:t>rrange and mix their own composition using a digital studio</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Make decisions about changes to compositions to create a specific mood or ambience and understand how this affects the audience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a:t>
            </a: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role of music in films</a:t>
            </a:r>
            <a:endParaRPr lang="en-GB" sz="1400" dirty="0">
              <a:solidFill>
                <a:schemeClr val="tx1"/>
              </a:solidFill>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Create a </a:t>
            </a:r>
            <a:r>
              <a:rPr lang="en-GB" sz="1400" dirty="0">
                <a:solidFill>
                  <a:schemeClr val="tx1"/>
                </a:solidFill>
                <a:effectLst/>
                <a:latin typeface="Sassoon Penpals" panose="02000400000000000000" pitchFamily="50" charset="0"/>
                <a:ea typeface="Calibri" panose="020F0502020204030204" pitchFamily="34" charset="0"/>
                <a:cs typeface="ProximaNova-Bold"/>
              </a:rPr>
              <a:t>leitmotif to represent a character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Practise, rehearse and present performances with more understanding and awareness of an audience and their needs.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 confidence with more complex melodies and words.</a:t>
            </a:r>
          </a:p>
          <a:p>
            <a:pPr marL="285750" indent="-285750">
              <a:spcAft>
                <a:spcPts val="600"/>
              </a:spcAft>
              <a:buFont typeface="Arial" panose="020B0604020202020204" pitchFamily="34" charset="0"/>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977256" y="7565808"/>
            <a:ext cx="3697219" cy="1858692"/>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r>
              <a:rPr lang="en-GB" sz="1400" dirty="0">
                <a:solidFill>
                  <a:schemeClr val="tx1"/>
                </a:solidFill>
                <a:effectLst/>
                <a:latin typeface="Sassoon Penpals" panose="02000400000000000000" pitchFamily="50" charset="0"/>
                <a:ea typeface="Times New Roman" panose="02020603050405020304" pitchFamily="18" charset="0"/>
              </a:rPr>
              <a:t>‘</a:t>
            </a:r>
            <a:r>
              <a:rPr lang="en-GB" sz="1400" dirty="0" err="1">
                <a:solidFill>
                  <a:schemeClr val="tx1"/>
                </a:solidFill>
                <a:effectLst/>
                <a:latin typeface="Sassoon Penpals" panose="02000400000000000000" pitchFamily="50" charset="0"/>
                <a:ea typeface="Times New Roman" panose="02020603050405020304" pitchFamily="18" charset="0"/>
              </a:rPr>
              <a:t>IntoFilm</a:t>
            </a:r>
            <a:r>
              <a:rPr lang="en-GB" sz="1400" dirty="0">
                <a:solidFill>
                  <a:schemeClr val="tx1"/>
                </a:solidFill>
                <a:effectLst/>
                <a:latin typeface="Sassoon Penpals" panose="02000400000000000000" pitchFamily="50" charset="0"/>
                <a:ea typeface="Times New Roman" panose="02020603050405020304" pitchFamily="18" charset="0"/>
              </a:rPr>
              <a:t>’ </a:t>
            </a:r>
          </a:p>
          <a:p>
            <a:r>
              <a:rPr lang="en-GB" sz="1400" dirty="0" err="1">
                <a:solidFill>
                  <a:schemeClr val="tx1"/>
                </a:solidFill>
                <a:effectLst/>
                <a:latin typeface="Sassoon Penpals" panose="02000400000000000000" pitchFamily="50" charset="0"/>
                <a:ea typeface="Times New Roman" panose="02020603050405020304" pitchFamily="18" charset="0"/>
              </a:rPr>
              <a:t>Garageband</a:t>
            </a:r>
            <a:r>
              <a:rPr lang="en-GB" sz="1400" dirty="0">
                <a:solidFill>
                  <a:schemeClr val="tx1"/>
                </a:solidFill>
                <a:effectLst/>
                <a:latin typeface="Sassoon Penpals" panose="02000400000000000000" pitchFamily="50" charset="0"/>
                <a:ea typeface="Times New Roman" panose="02020603050405020304" pitchFamily="18" charset="0"/>
              </a:rPr>
              <a:t> on </a:t>
            </a:r>
            <a:r>
              <a:rPr lang="en-GB" sz="1400" dirty="0" err="1">
                <a:solidFill>
                  <a:schemeClr val="tx1"/>
                </a:solidFill>
                <a:effectLst/>
                <a:latin typeface="Sassoon Penpals" panose="02000400000000000000" pitchFamily="50" charset="0"/>
                <a:ea typeface="Times New Roman" panose="02020603050405020304" pitchFamily="18" charset="0"/>
              </a:rPr>
              <a:t>ipads</a:t>
            </a:r>
            <a:endParaRPr lang="en-GB" sz="1400" dirty="0">
              <a:solidFill>
                <a:schemeClr val="tx1"/>
              </a:solidFill>
              <a:effectLst/>
              <a:latin typeface="Sassoon Penpals" panose="02000400000000000000" pitchFamily="50" charset="0"/>
              <a:ea typeface="Times New Roman" panose="02020603050405020304" pitchFamily="18" charset="0"/>
            </a:endParaRP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BE617987-0B99-48FE-A4B8-D07B3D57F35F}"/>
              </a:ext>
            </a:extLst>
          </p:cNvPr>
          <p:cNvSpPr/>
          <p:nvPr/>
        </p:nvSpPr>
        <p:spPr>
          <a:xfrm>
            <a:off x="184582" y="6582623"/>
            <a:ext cx="3858421" cy="284187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2911CE3F-E27B-4C75-AD08-D03522871A2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44390" y="6649312"/>
            <a:ext cx="670476" cy="484412"/>
          </a:xfrm>
          <a:prstGeom prst="rect">
            <a:avLst/>
          </a:prstGeom>
        </p:spPr>
      </p:pic>
    </p:spTree>
    <p:extLst>
      <p:ext uri="{BB962C8B-B14F-4D97-AF65-F5344CB8AC3E}">
        <p14:creationId xmlns:p14="http://schemas.microsoft.com/office/powerpoint/2010/main" val="18045116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26150" y="379044"/>
            <a:ext cx="917345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Compose music for a film</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203796" y="4164627"/>
            <a:ext cx="3854071" cy="2356339"/>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046288"/>
            <a:ext cx="3893429" cy="299817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define the role of music in films.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how music changes atmosphere and audience interpretation,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eg</a:t>
            </a:r>
            <a:r>
              <a:rPr lang="en-GB" sz="1400" dirty="0">
                <a:solidFill>
                  <a:schemeClr val="tx1"/>
                </a:solidFill>
                <a:effectLst/>
                <a:latin typeface="Sassoon Penpals" panose="02000400000000000000" pitchFamily="50" charset="0"/>
                <a:ea typeface="Calibri" panose="020F0502020204030204" pitchFamily="34" charset="0"/>
                <a:cs typeface="ProximaNova-Bold"/>
              </a:rPr>
              <a:t> heroic / chase scene / tension / sorrow</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Explain how composers use music to help set the scene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Explain a leitmotif for a character and experiment with own composition</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predict how a composer might score a film scene.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compose a leitmotif to represent a character from a film of your choice</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239533" y="1046286"/>
            <a:ext cx="4186064" cy="8226669"/>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Outline some of the common features of film music </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Create and deploy a palette of sound effects to reflect the action of a short film clip: know how to create tension and release to score a film clip</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how to record and put together segments of music to film</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Review, refine and record a final version of the composition</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Perform and live record on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ipads</a:t>
            </a: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More complex navigation of software: source appropriate sounds and melodies to produce a short film underscore that has a clear beginning, middle and end.</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Loops cut, edited and positioned to add contrast, keeping in time with action on short film. </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melodies and special effects simultaneously.</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Confidently lead a group, directing on production of a short film underscore.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Combine special effects with purpose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Create a palette of sounds to reflect action: sound effects, vocal samples and Smart Instruments.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sequence, selection, and repetition to create a themed Motif, using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Garageband</a:t>
            </a:r>
            <a:r>
              <a:rPr lang="en-GB" sz="1400" dirty="0">
                <a:solidFill>
                  <a:schemeClr val="tx1"/>
                </a:solidFill>
                <a:effectLst/>
                <a:latin typeface="Sassoon Penpals" panose="02000400000000000000" pitchFamily="50" charset="0"/>
                <a:ea typeface="Calibri" panose="020F0502020204030204" pitchFamily="34" charset="0"/>
                <a:cs typeface="ProximaNova-Bold"/>
              </a:rPr>
              <a:t> DAW software and/or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YuStudio</a:t>
            </a:r>
            <a:r>
              <a:rPr lang="en-GB" sz="1400" dirty="0">
                <a:solidFill>
                  <a:schemeClr val="tx1"/>
                </a:solidFill>
                <a:effectLst/>
                <a:latin typeface="Sassoon Penpals" panose="02000400000000000000" pitchFamily="50" charset="0"/>
                <a:ea typeface="Calibri" panose="020F0502020204030204" pitchFamily="34" charset="0"/>
                <a:cs typeface="ProximaNova-Bold"/>
              </a:rPr>
              <a:t>.</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Explain technical and musical decisions.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Move, duplicate and edit individual loops.</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the features of Smart Drums, Smart Strings and Audio Recording. </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Special Effects to create Tension and Release.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live performance.</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Review, refine and record a final version of a short film underscore, as part of a group collaboration.</a:t>
            </a:r>
          </a:p>
          <a:p>
            <a:pPr marL="342900" lvl="0" indent="-342900">
              <a:spcAft>
                <a:spcPts val="3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Create and save using Stop, Record, Play and Loop Features in </a:t>
            </a:r>
            <a:r>
              <a:rPr lang="en-GB" sz="1400" dirty="0" err="1">
                <a:solidFill>
                  <a:schemeClr val="tx1"/>
                </a:solidFill>
                <a:effectLst/>
                <a:latin typeface="Sassoon Penpals" panose="02000400000000000000" pitchFamily="50" charset="0"/>
                <a:ea typeface="Calibri" panose="020F0502020204030204" pitchFamily="34" charset="0"/>
                <a:cs typeface="ProximaNova-Bold"/>
              </a:rPr>
              <a:t>YuStudio</a:t>
            </a: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342900" lvl="0" indent="-342900">
              <a:spcAft>
                <a:spcPts val="600"/>
              </a:spcAft>
              <a:buFont typeface="Symbol" panose="05050102010706020507" pitchFamily="18" charset="2"/>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marL="342900" lvl="0" indent="-342900">
              <a:spcAft>
                <a:spcPts val="600"/>
              </a:spcAft>
              <a:buFont typeface="Symbol" panose="05050102010706020507" pitchFamily="18" charset="2"/>
              <a:buChar char=""/>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046288"/>
            <a:ext cx="4029898" cy="565025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A</a:t>
            </a:r>
            <a:r>
              <a:rPr lang="en-GB" sz="1400" dirty="0">
                <a:solidFill>
                  <a:schemeClr val="tx1"/>
                </a:solidFill>
                <a:effectLst/>
                <a:latin typeface="Sassoon Penpals" panose="02000400000000000000" pitchFamily="50" charset="0"/>
                <a:ea typeface="Calibri" panose="020F0502020204030204" pitchFamily="34" charset="0"/>
                <a:cs typeface="ProximaNova-Bold"/>
              </a:rPr>
              <a:t>rrange and mix their own composition using a digital studio</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Make decisions about changes to compositions to create a specific mood or ambience and understand how this affects the audience</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ea typeface="Calibri" panose="020F0502020204030204" pitchFamily="34" charset="0"/>
                <a:cs typeface="ProximaNova-Bold"/>
              </a:rPr>
              <a:t>To </a:t>
            </a:r>
            <a:r>
              <a:rPr lang="en-GB" sz="1400" b="1" dirty="0">
                <a:solidFill>
                  <a:schemeClr val="tx1"/>
                </a:solidFill>
                <a:effectLst/>
                <a:latin typeface="Sassoon Penpals" panose="02000400000000000000" pitchFamily="50" charset="0"/>
                <a:ea typeface="Calibri" panose="020F0502020204030204" pitchFamily="34" charset="0"/>
                <a:cs typeface="ProximaNova-Bold"/>
              </a:rPr>
              <a:t>understand the role of music in films</a:t>
            </a:r>
            <a:endParaRPr lang="en-GB" sz="1400" b="1" dirty="0">
              <a:solidFill>
                <a:schemeClr val="tx1"/>
              </a:solidFill>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ea typeface="Calibri" panose="020F0502020204030204" pitchFamily="34" charset="0"/>
                <a:cs typeface="ProximaNova-Bold"/>
              </a:rPr>
              <a:t>Create a </a:t>
            </a:r>
            <a:r>
              <a:rPr lang="en-GB" sz="1400" b="1" dirty="0">
                <a:solidFill>
                  <a:schemeClr val="tx1"/>
                </a:solidFill>
                <a:effectLst/>
                <a:latin typeface="Sassoon Penpals" panose="02000400000000000000" pitchFamily="50" charset="0"/>
                <a:ea typeface="Calibri" panose="020F0502020204030204" pitchFamily="34" charset="0"/>
                <a:cs typeface="ProximaNova-Bold"/>
              </a:rPr>
              <a:t>leitmotif to represent a character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Practise, rehearse and present performances with more understanding and awareness of an audience and their needs.</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 confidence with more complex melodies and words.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62068" y="6899039"/>
            <a:ext cx="4080000" cy="236283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pPr>
              <a:spcAft>
                <a:spcPts val="600"/>
              </a:spcAft>
            </a:pPr>
            <a:r>
              <a:rPr lang="en-GB" dirty="0" err="1">
                <a:solidFill>
                  <a:schemeClr val="tx1"/>
                </a:solidFill>
                <a:latin typeface="Sassoon Penpals" panose="02000400000000000000" pitchFamily="50" charset="0"/>
              </a:rPr>
              <a:t>Garageband</a:t>
            </a:r>
            <a:endParaRPr lang="en-GB" dirty="0">
              <a:solidFill>
                <a:schemeClr val="tx1"/>
              </a:solidFill>
              <a:latin typeface="Sassoon Penpals" panose="02000400000000000000" pitchFamily="50" charset="0"/>
            </a:endParaRPr>
          </a:p>
          <a:p>
            <a:pPr>
              <a:spcAft>
                <a:spcPts val="600"/>
              </a:spcAft>
            </a:pPr>
            <a:r>
              <a:rPr lang="en-GB" dirty="0">
                <a:solidFill>
                  <a:schemeClr val="tx1"/>
                </a:solidFill>
                <a:latin typeface="Sassoon Penpals" panose="02000400000000000000" pitchFamily="50" charset="0"/>
              </a:rPr>
              <a:t>Spotlight on Music – Primary: Into Film:</a:t>
            </a:r>
          </a:p>
          <a:p>
            <a:pPr>
              <a:spcAft>
                <a:spcPts val="600"/>
              </a:spcAft>
            </a:pPr>
            <a:r>
              <a:rPr lang="en-GB" dirty="0">
                <a:solidFill>
                  <a:schemeClr val="tx1"/>
                </a:solidFill>
                <a:latin typeface="Sassoon Penpals" panose="02000400000000000000" pitchFamily="50" charset="0"/>
                <a:hlinkClick r:id="rId4"/>
              </a:rPr>
              <a:t>https://www.intofilm.org/resources/67#:~:text=The%20resource%20includes%20sound%20haiku,perfect%20introduction%20to%20this%20topic</a:t>
            </a:r>
            <a:r>
              <a:rPr lang="en-GB" dirty="0">
                <a:solidFill>
                  <a:schemeClr val="tx1"/>
                </a:solidFill>
                <a:latin typeface="Sassoon Penpals" panose="02000400000000000000" pitchFamily="50" charset="0"/>
              </a:rPr>
              <a:t>.</a:t>
            </a:r>
          </a:p>
          <a:p>
            <a:pPr>
              <a:spcAft>
                <a:spcPts val="600"/>
              </a:spcAft>
            </a:pPr>
            <a:endParaRPr lang="en-GB" sz="2400" b="1" u="sng"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0C3FE603-701C-44E7-8467-10A1BA025E22}"/>
              </a:ext>
            </a:extLst>
          </p:cNvPr>
          <p:cNvSpPr/>
          <p:nvPr/>
        </p:nvSpPr>
        <p:spPr>
          <a:xfrm>
            <a:off x="237250" y="6641130"/>
            <a:ext cx="3893428" cy="2831116"/>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and reflect upon the developing composition and make musical decisions about pulse, rhythm, pitch, dynamics and tempo. </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Record a composition in any way appropriate that recognises the connection between sound and symbol (e.g. graphic/pictorial notation)</a:t>
            </a:r>
          </a:p>
          <a:p>
            <a:pPr>
              <a:spcAft>
                <a:spcPts val="600"/>
              </a:spcAft>
            </a:pPr>
            <a:r>
              <a:rPr lang="en-GB" sz="1400" b="1" dirty="0">
                <a:solidFill>
                  <a:schemeClr val="tx1"/>
                </a:solidFill>
                <a:latin typeface="Sassoon Penpals" panose="02000400000000000000" pitchFamily="50" charset="0"/>
                <a:ea typeface="Calibri" panose="020F0502020204030204" pitchFamily="34" charset="0"/>
                <a:cs typeface="ProximaNova-Bold"/>
              </a:rPr>
              <a:t>Last term:</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A</a:t>
            </a:r>
            <a:r>
              <a:rPr lang="en-GB" sz="1400" dirty="0">
                <a:solidFill>
                  <a:schemeClr val="tx1"/>
                </a:solidFill>
                <a:effectLst/>
                <a:latin typeface="Sassoon Penpals" panose="02000400000000000000" pitchFamily="50" charset="0"/>
                <a:ea typeface="Calibri" panose="020F0502020204030204" pitchFamily="34" charset="0"/>
                <a:cs typeface="ProximaNova-Bold"/>
              </a:rPr>
              <a:t>rrange and mix their own composition using a digital studio</a:t>
            </a:r>
          </a:p>
          <a:p>
            <a:pPr>
              <a:spcAft>
                <a:spcPts val="600"/>
              </a:spcAft>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AF3A7C88-C7EE-4071-ADD0-D8E25AA2654F}"/>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79392" y="6696541"/>
            <a:ext cx="670476" cy="484412"/>
          </a:xfrm>
          <a:prstGeom prst="rect">
            <a:avLst/>
          </a:prstGeom>
        </p:spPr>
      </p:pic>
    </p:spTree>
    <p:extLst>
      <p:ext uri="{BB962C8B-B14F-4D97-AF65-F5344CB8AC3E}">
        <p14:creationId xmlns:p14="http://schemas.microsoft.com/office/powerpoint/2010/main" val="2472666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7463470"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Year 6 – Musical performance – Y6 production and diocese service</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69363" y="6548917"/>
            <a:ext cx="4010205" cy="2887502"/>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195754"/>
            <a:ext cx="4029899" cy="516987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importance of warming up voices, good posture, breathing and projecting voices.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need to know what a song is about and how the melody and words work together.</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Know the importance of pronouncing words correctly and how lyrics fits together to tell a story.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Practise, rehearse and present performances with more understanding and awareness of an audience and their needs.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significance of co-operative collaboration.</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395699" y="1195752"/>
            <a:ext cx="4029898" cy="516987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within an appropriate vocal range with mostly accurate tuning, control of breathing and appropriate tone.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Communicate ideas, thoughts and feelings through musical demonstration, language and movement.</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with confidence with more complex melodies and words.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in an ensemble with the aim of producing a round sound, clear diction, control of pitch and a musical understanding of how parts fit together.</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confidently and fluently, maintaining a pulse.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that performance can influence how music is presented and received.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Evaluation and leadership.</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587119" y="1195755"/>
            <a:ext cx="4029898" cy="51698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Year 6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A</a:t>
            </a:r>
            <a:r>
              <a:rPr lang="en-GB" sz="1400" dirty="0">
                <a:solidFill>
                  <a:schemeClr val="tx1"/>
                </a:solidFill>
                <a:effectLst/>
                <a:latin typeface="Sassoon Penpals" panose="02000400000000000000" pitchFamily="50" charset="0"/>
                <a:ea typeface="Calibri" panose="020F0502020204030204" pitchFamily="34" charset="0"/>
                <a:cs typeface="ProximaNova-Bold"/>
              </a:rPr>
              <a:t>rrange and mix their own composition using a digital studio</a:t>
            </a:r>
          </a:p>
          <a:p>
            <a:pPr marL="285750" indent="-285750">
              <a:spcAft>
                <a:spcPts val="600"/>
              </a:spcAft>
              <a:buFont typeface="Arial" panose="020B0604020202020204" pitchFamily="34" charset="0"/>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Make decisions about changes to compositions to create a specific mood or ambience and understand how this affects the audience</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To </a:t>
            </a:r>
            <a:r>
              <a:rPr lang="en-GB" sz="1400" dirty="0">
                <a:solidFill>
                  <a:schemeClr val="tx1"/>
                </a:solidFill>
                <a:effectLst/>
                <a:latin typeface="Sassoon Penpals" panose="02000400000000000000" pitchFamily="50" charset="0"/>
                <a:ea typeface="Calibri" panose="020F0502020204030204" pitchFamily="34" charset="0"/>
                <a:cs typeface="ProximaNova-Bold"/>
              </a:rPr>
              <a:t>understand the role of music in films</a:t>
            </a:r>
            <a:endParaRPr lang="en-GB" sz="1400" dirty="0">
              <a:solidFill>
                <a:schemeClr val="tx1"/>
              </a:solidFill>
              <a:latin typeface="Sassoon Penpals" panose="02000400000000000000" pitchFamily="50" charset="0"/>
              <a:ea typeface="Calibri" panose="020F0502020204030204" pitchFamily="34" charset="0"/>
              <a:cs typeface="ProximaNova-Bold"/>
            </a:endParaRP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ea typeface="Calibri" panose="020F0502020204030204" pitchFamily="34" charset="0"/>
                <a:cs typeface="ProximaNova-Bold"/>
              </a:rPr>
              <a:t>Create a </a:t>
            </a:r>
            <a:r>
              <a:rPr lang="en-GB" sz="1400" dirty="0">
                <a:solidFill>
                  <a:schemeClr val="tx1"/>
                </a:solidFill>
                <a:effectLst/>
                <a:latin typeface="Sassoon Penpals" panose="02000400000000000000" pitchFamily="50" charset="0"/>
                <a:ea typeface="Calibri" panose="020F0502020204030204" pitchFamily="34" charset="0"/>
                <a:cs typeface="ProximaNova-Bold"/>
              </a:rPr>
              <a:t>leitmotif to represent a character </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Practise, rehearse and present performances with more understanding and awareness of an audience and their needs.</a:t>
            </a:r>
          </a:p>
          <a:p>
            <a:pPr marL="285750" indent="-285750">
              <a:spcAft>
                <a:spcPts val="600"/>
              </a:spcAft>
              <a:buFont typeface="Arial" panose="020B0604020202020204" pitchFamily="34" charset="0"/>
              <a:buChar char="•"/>
            </a:pPr>
            <a:r>
              <a:rPr lang="en-GB" sz="1400" b="1" dirty="0">
                <a:solidFill>
                  <a:schemeClr val="tx1"/>
                </a:solidFill>
                <a:effectLst/>
                <a:latin typeface="Sassoon Penpals" panose="02000400000000000000" pitchFamily="50" charset="0"/>
                <a:ea typeface="Calibri" panose="020F0502020204030204" pitchFamily="34" charset="0"/>
                <a:cs typeface="ProximaNova-Bold"/>
              </a:rPr>
              <a:t>Sing with confidence with more complex melodies and words.</a:t>
            </a: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FF81B732-7470-4036-A501-2E7E6AF60EAA}"/>
              </a:ext>
            </a:extLst>
          </p:cNvPr>
          <p:cNvSpPr/>
          <p:nvPr/>
        </p:nvSpPr>
        <p:spPr>
          <a:xfrm>
            <a:off x="8594476" y="6548917"/>
            <a:ext cx="4080000" cy="28755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Resources</a:t>
            </a:r>
          </a:p>
          <a:p>
            <a:pPr>
              <a:spcAft>
                <a:spcPts val="600"/>
              </a:spcAft>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5" name="Rounded Rectangle 48">
            <a:extLst>
              <a:ext uri="{FF2B5EF4-FFF2-40B4-BE49-F238E27FC236}">
                <a16:creationId xmlns:a16="http://schemas.microsoft.com/office/drawing/2014/main" id="{DC25E7AE-6421-4EE6-B687-6F62DF48F716}"/>
              </a:ext>
            </a:extLst>
          </p:cNvPr>
          <p:cNvSpPr/>
          <p:nvPr/>
        </p:nvSpPr>
        <p:spPr>
          <a:xfrm>
            <a:off x="237250" y="6548917"/>
            <a:ext cx="4029899" cy="2853167"/>
          </a:xfrm>
          <a:prstGeom prst="roundRect">
            <a:avLst>
              <a:gd name="adj" fmla="val 9730"/>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dirty="0">
                <a:solidFill>
                  <a:schemeClr val="tx1"/>
                </a:solidFill>
                <a:latin typeface="Sassoon Penpals" panose="02000400000000000000" pitchFamily="50" charset="0"/>
              </a:rPr>
              <a:t>Building on Year 5</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Sing confidently and fluently, maintaining a pulse</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Sing within an appropriate vocal range with mostly accurate tuning, control of breathing and appropriate tone</a:t>
            </a:r>
          </a:p>
          <a:p>
            <a:pPr marL="285750" indent="-285750">
              <a:spcAft>
                <a:spcPts val="200"/>
              </a:spcAft>
              <a:buFont typeface="Arial" panose="020B0604020202020204" pitchFamily="34" charset="0"/>
              <a:buChar char="•"/>
            </a:pPr>
            <a:r>
              <a:rPr lang="en-GB" sz="1400" dirty="0">
                <a:solidFill>
                  <a:schemeClr val="tx1"/>
                </a:solidFill>
                <a:latin typeface="Sassoon Penpals" panose="02000400000000000000" pitchFamily="50" charset="0"/>
              </a:rPr>
              <a:t>Practise, rehearse and perform with more understanding and awareness of impact on audience</a:t>
            </a:r>
          </a:p>
          <a:p>
            <a:pPr marL="285750" indent="-285750">
              <a:spcAft>
                <a:spcPts val="2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a:spcAft>
                <a:spcPts val="600"/>
              </a:spcAft>
            </a:pPr>
            <a:endParaRPr lang="en-GB" sz="2400" b="1"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050" dirty="0">
              <a:solidFill>
                <a:schemeClr val="tx1"/>
              </a:solidFill>
              <a:latin typeface="Sassoon Penpals" panose="02000400000000000000" pitchFamily="50" charset="0"/>
            </a:endParaRPr>
          </a:p>
        </p:txBody>
      </p:sp>
      <p:pic>
        <p:nvPicPr>
          <p:cNvPr id="16" name="Picture 15">
            <a:extLst>
              <a:ext uri="{FF2B5EF4-FFF2-40B4-BE49-F238E27FC236}">
                <a16:creationId xmlns:a16="http://schemas.microsoft.com/office/drawing/2014/main" id="{C98344AE-4E02-4650-992C-2CCEB381F8E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83979" y="6646529"/>
            <a:ext cx="670476" cy="484412"/>
          </a:xfrm>
          <a:prstGeom prst="rect">
            <a:avLst/>
          </a:prstGeom>
        </p:spPr>
      </p:pic>
    </p:spTree>
    <p:extLst>
      <p:ext uri="{BB962C8B-B14F-4D97-AF65-F5344CB8AC3E}">
        <p14:creationId xmlns:p14="http://schemas.microsoft.com/office/powerpoint/2010/main" val="19881037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50" y="133314"/>
            <a:ext cx="9715642"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600" b="1" dirty="0">
                <a:solidFill>
                  <a:schemeClr val="bg1"/>
                </a:solidFill>
                <a:latin typeface="Sassoon Penpals" panose="02000400000000000000" pitchFamily="50" charset="0"/>
              </a:rPr>
              <a:t>Music – Inclusive and Adaptive Teaching Strategies</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Tree>
    <p:extLst>
      <p:ext uri="{BB962C8B-B14F-4D97-AF65-F5344CB8AC3E}">
        <p14:creationId xmlns:p14="http://schemas.microsoft.com/office/powerpoint/2010/main" val="2330014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237249" y="203652"/>
            <a:ext cx="10047849"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endParaRPr lang="en-GB" sz="3600" b="1"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84582" y="1809750"/>
            <a:ext cx="4029899" cy="678113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u="sng" dirty="0">
                <a:solidFill>
                  <a:srgbClr val="FF0000"/>
                </a:solidFill>
                <a:latin typeface="Comic Sans MS" panose="030F0702030302020204" pitchFamily="66" charset="0"/>
              </a:rPr>
              <a:t>I will widen my art vocabulary as I become exposed to and encouraged to use the following words;</a:t>
            </a:r>
            <a:endParaRPr lang="en-GB" sz="16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Comic Sans MS" panose="030F0702030302020204" pitchFamily="66" charset="0"/>
            </a:endParaRP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Song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Cymbal, drum, shaker, tambourine, triangle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Tune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Improvise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Steady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Beat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Sequence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Conduct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High [sounds]</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Low [sounds]</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Percussion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Conductor </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Compose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Chant</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Listen</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Near, far, fast, slow, gentle</a:t>
            </a:r>
          </a:p>
          <a:p>
            <a:pPr marL="285750" indent="-285750">
              <a:spcAft>
                <a:spcPts val="600"/>
              </a:spcAft>
              <a:buFont typeface="Wingdings" panose="05000000000000000000" pitchFamily="2" charset="2"/>
              <a:buChar char="q"/>
            </a:pPr>
            <a:r>
              <a:rPr lang="en-GB" sz="1400" dirty="0">
                <a:solidFill>
                  <a:schemeClr val="tx1"/>
                </a:solidFill>
                <a:latin typeface="Comic Sans MS" panose="030F0702030302020204" pitchFamily="66" charset="0"/>
              </a:rPr>
              <a:t>Audience, applause, perform, present, (performance) </a:t>
            </a:r>
          </a:p>
          <a:p>
            <a:pPr>
              <a:spcAft>
                <a:spcPts val="600"/>
              </a:spcAft>
            </a:pPr>
            <a:endParaRPr lang="en-GB" sz="1400" dirty="0">
              <a:solidFill>
                <a:srgbClr val="FF0000"/>
              </a:solidFill>
              <a:latin typeface="Sassoon Penpals" panose="02000400000000000000" pitchFamily="50" charset="0"/>
            </a:endParaRPr>
          </a:p>
        </p:txBody>
      </p:sp>
      <p:sp>
        <p:nvSpPr>
          <p:cNvPr id="25" name="Rounded Rectangle 48">
            <a:extLst>
              <a:ext uri="{FF2B5EF4-FFF2-40B4-BE49-F238E27FC236}">
                <a16:creationId xmlns:a16="http://schemas.microsoft.com/office/drawing/2014/main" id="{4413473D-909F-4C2A-A552-4584367B69F0}"/>
              </a:ext>
            </a:extLst>
          </p:cNvPr>
          <p:cNvSpPr/>
          <p:nvPr/>
        </p:nvSpPr>
        <p:spPr>
          <a:xfrm>
            <a:off x="4421476" y="1809750"/>
            <a:ext cx="4029898" cy="487610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These</a:t>
            </a:r>
            <a:r>
              <a:rPr kumimoji="0" lang="en-GB" sz="1600" b="1" i="0" u="sng" strike="noStrike" kern="1200" cap="none" spc="0" normalizeH="0" dirty="0">
                <a:ln>
                  <a:noFill/>
                </a:ln>
                <a:solidFill>
                  <a:srgbClr val="FF0000"/>
                </a:solidFill>
                <a:effectLst/>
                <a:uLnTx/>
                <a:uFillTx/>
                <a:latin typeface="Comic Sans MS" panose="030F0702030302020204" pitchFamily="66" charset="0"/>
              </a:rPr>
              <a:t> </a:t>
            </a:r>
            <a:r>
              <a:rPr lang="en-GB" sz="1600" b="1" u="sng" dirty="0">
                <a:solidFill>
                  <a:srgbClr val="FF0000"/>
                </a:solidFill>
                <a:latin typeface="Comic Sans MS" panose="030F0702030302020204" pitchFamily="66" charset="0"/>
              </a:rPr>
              <a:t>c</a:t>
            </a:r>
            <a:r>
              <a:rPr kumimoji="0" lang="en-GB" sz="1600" b="1" i="0" u="sng" strike="noStrike" kern="1200" cap="none" spc="0" normalizeH="0" baseline="0" dirty="0">
                <a:ln>
                  <a:noFill/>
                </a:ln>
                <a:solidFill>
                  <a:srgbClr val="FF0000"/>
                </a:solidFill>
                <a:effectLst/>
                <a:uLnTx/>
                <a:uFillTx/>
                <a:latin typeface="Comic Sans MS" panose="030F0702030302020204" pitchFamily="66" charset="0"/>
              </a:rPr>
              <a:t>ore</a:t>
            </a:r>
            <a:r>
              <a:rPr kumimoji="0" lang="en-GB" sz="1600" b="1" i="0" u="sng" strike="noStrike" kern="1200" cap="none" spc="0" normalizeH="0" dirty="0">
                <a:ln>
                  <a:noFill/>
                </a:ln>
                <a:solidFill>
                  <a:srgbClr val="FF0000"/>
                </a:solidFill>
                <a:effectLst/>
                <a:uLnTx/>
                <a:uFillTx/>
                <a:latin typeface="Comic Sans MS" panose="030F0702030302020204" pitchFamily="66" charset="0"/>
              </a:rPr>
              <a:t> texts will stimulate discussion and help me to make links within my understanding; </a:t>
            </a:r>
            <a:endParaRPr lang="en-GB" sz="1600" dirty="0">
              <a:solidFill>
                <a:schemeClr val="tx1"/>
              </a:solidFill>
              <a:latin typeface="Comic Sans MS" panose="030F0702030302020204" pitchFamily="66" charset="0"/>
            </a:endParaRP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58369" y="1809750"/>
            <a:ext cx="4029898" cy="631352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600" b="1" u="sng" dirty="0">
                <a:solidFill>
                  <a:srgbClr val="FF0000"/>
                </a:solidFill>
                <a:latin typeface="Comic Sans MS" panose="030F0702030302020204" pitchFamily="66" charset="0"/>
              </a:rPr>
              <a:t>These home learning links will help my parents and care givers support my learning at home: </a:t>
            </a:r>
          </a:p>
          <a:p>
            <a:pPr algn="l" fontAlgn="t"/>
            <a:endParaRPr lang="en-GB" sz="1050" b="0" i="0" dirty="0">
              <a:solidFill>
                <a:srgbClr val="303030"/>
              </a:solidFill>
              <a:effectLst/>
              <a:latin typeface="Comic Sans MS" panose="030F0702030302020204" pitchFamily="66" charset="0"/>
            </a:endParaRPr>
          </a:p>
          <a:p>
            <a:pPr algn="l" fontAlgn="t"/>
            <a:r>
              <a:rPr lang="en-GB" sz="1050" b="0" i="0" dirty="0">
                <a:solidFill>
                  <a:srgbClr val="303030"/>
                </a:solidFill>
                <a:effectLst/>
                <a:latin typeface="Comic Sans MS" panose="030F0702030302020204" pitchFamily="66" charset="0"/>
              </a:rPr>
              <a:t>Durham Music Service</a:t>
            </a:r>
          </a:p>
          <a:p>
            <a:pPr algn="l" fontAlgn="t"/>
            <a:r>
              <a:rPr lang="en-GB" sz="1050" b="0" i="0" dirty="0" err="1">
                <a:solidFill>
                  <a:srgbClr val="303030"/>
                </a:solidFill>
                <a:effectLst/>
                <a:latin typeface="Comic Sans MS" panose="030F0702030302020204" pitchFamily="66" charset="0"/>
              </a:rPr>
              <a:t>Youtube</a:t>
            </a:r>
            <a:r>
              <a:rPr lang="en-GB" sz="1050" b="0" i="0" dirty="0">
                <a:solidFill>
                  <a:srgbClr val="303030"/>
                </a:solidFill>
                <a:effectLst/>
                <a:latin typeface="Comic Sans MS" panose="030F0702030302020204" pitchFamily="66" charset="0"/>
              </a:rPr>
              <a:t>: Durham Music Singing games for EYFS and KS1</a:t>
            </a:r>
          </a:p>
          <a:p>
            <a:pPr algn="l" fontAlgn="t"/>
            <a:r>
              <a:rPr lang="en-GB" sz="1050" b="0" i="0" dirty="0">
                <a:solidFill>
                  <a:srgbClr val="303030"/>
                </a:solidFill>
                <a:effectLst/>
                <a:latin typeface="Comic Sans MS" panose="030F0702030302020204" pitchFamily="66" charset="0"/>
              </a:rPr>
              <a:t> </a:t>
            </a:r>
          </a:p>
          <a:p>
            <a:pPr algn="l" fontAlgn="t"/>
            <a:r>
              <a:rPr lang="en-GB" sz="1050" b="0" i="0" dirty="0">
                <a:solidFill>
                  <a:srgbClr val="303030"/>
                </a:solidFill>
                <a:effectLst/>
                <a:latin typeface="Comic Sans MS" panose="030F0702030302020204" pitchFamily="66" charset="0"/>
              </a:rPr>
              <a:t>Royal Opera House</a:t>
            </a:r>
          </a:p>
          <a:p>
            <a:pPr algn="l" fontAlgn="t"/>
            <a:r>
              <a:rPr lang="en-GB" sz="1050" b="0" i="0" dirty="0">
                <a:solidFill>
                  <a:srgbClr val="303030"/>
                </a:solidFill>
                <a:effectLst/>
                <a:latin typeface="Comic Sans MS" panose="030F0702030302020204" pitchFamily="66" charset="0"/>
              </a:rPr>
              <a:t>Create and Learn </a:t>
            </a:r>
            <a:r>
              <a:rPr lang="en-GB" sz="1050" b="0" i="0" u="sng" dirty="0">
                <a:solidFill>
                  <a:srgbClr val="0070C0"/>
                </a:solidFill>
                <a:effectLst/>
                <a:latin typeface="Comic Sans MS" panose="030F0702030302020204" pitchFamily="66" charset="0"/>
              </a:rPr>
              <a:t>Learning-platform.roh.org.uk/create-and-learn/</a:t>
            </a:r>
            <a:r>
              <a:rPr lang="en-GB" sz="1050" b="0" i="0" dirty="0">
                <a:solidFill>
                  <a:srgbClr val="303030"/>
                </a:solidFill>
                <a:effectLst/>
                <a:latin typeface="Comic Sans MS" panose="030F0702030302020204" pitchFamily="66" charset="0"/>
              </a:rPr>
              <a:t>  Explore the magical world of the theatre with singing, dancing and making activities and videos.</a:t>
            </a:r>
          </a:p>
          <a:p>
            <a:pPr algn="l" fontAlgn="t"/>
            <a:r>
              <a:rPr lang="en-GB" sz="1050" b="0" i="0" dirty="0">
                <a:solidFill>
                  <a:srgbClr val="303030"/>
                </a:solidFill>
                <a:effectLst/>
                <a:latin typeface="Comic Sans MS" panose="030F0702030302020204" pitchFamily="66" charset="0"/>
              </a:rPr>
              <a:t> </a:t>
            </a:r>
          </a:p>
          <a:p>
            <a:pPr algn="l" fontAlgn="t"/>
            <a:r>
              <a:rPr lang="en-GB" sz="1050" b="0" i="0" dirty="0">
                <a:solidFill>
                  <a:srgbClr val="303030"/>
                </a:solidFill>
                <a:effectLst/>
                <a:latin typeface="Comic Sans MS" panose="030F0702030302020204" pitchFamily="66" charset="0"/>
              </a:rPr>
              <a:t>Mini Music Makers - </a:t>
            </a:r>
            <a:r>
              <a:rPr lang="en-GB" sz="1050" b="0" i="0" dirty="0" err="1">
                <a:solidFill>
                  <a:srgbClr val="303030"/>
                </a:solidFill>
                <a:effectLst/>
                <a:latin typeface="Comic Sans MS" panose="030F0702030302020204" pitchFamily="66" charset="0"/>
              </a:rPr>
              <a:t>Youtube</a:t>
            </a:r>
            <a:r>
              <a:rPr lang="en-GB" sz="1050" b="0" i="0" dirty="0">
                <a:solidFill>
                  <a:srgbClr val="303030"/>
                </a:solidFill>
                <a:effectLst/>
                <a:latin typeface="Comic Sans MS" panose="030F0702030302020204" pitchFamily="66" charset="0"/>
              </a:rPr>
              <a:t> &amp; Facebook </a:t>
            </a:r>
          </a:p>
          <a:p>
            <a:pPr algn="l" fontAlgn="t"/>
            <a:r>
              <a:rPr lang="en-GB" sz="1050" b="0" i="0" dirty="0">
                <a:solidFill>
                  <a:srgbClr val="303030"/>
                </a:solidFill>
                <a:effectLst/>
                <a:latin typeface="Comic Sans MS" panose="030F0702030302020204" pitchFamily="66" charset="0"/>
              </a:rPr>
              <a:t> </a:t>
            </a:r>
          </a:p>
          <a:p>
            <a:pPr algn="l" fontAlgn="t"/>
            <a:r>
              <a:rPr lang="en-GB" sz="1050" b="0" i="0" dirty="0" err="1">
                <a:solidFill>
                  <a:srgbClr val="303030"/>
                </a:solidFill>
                <a:effectLst/>
                <a:latin typeface="Comic Sans MS" panose="030F0702030302020204" pitchFamily="66" charset="0"/>
              </a:rPr>
              <a:t>Cheethams</a:t>
            </a:r>
            <a:r>
              <a:rPr lang="en-GB" sz="1050" b="0" i="0" dirty="0">
                <a:solidFill>
                  <a:srgbClr val="303030"/>
                </a:solidFill>
                <a:effectLst/>
                <a:latin typeface="Comic Sans MS" panose="030F0702030302020204" pitchFamily="66" charset="0"/>
              </a:rPr>
              <a:t> Outreach</a:t>
            </a:r>
          </a:p>
          <a:p>
            <a:pPr algn="l" fontAlgn="t"/>
            <a:r>
              <a:rPr lang="en-GB" sz="1050" b="0" i="0" u="none" strike="noStrike" dirty="0">
                <a:solidFill>
                  <a:srgbClr val="303030"/>
                </a:solidFill>
                <a:effectLst/>
                <a:latin typeface="Comic Sans MS" panose="030F0702030302020204" pitchFamily="66" charset="0"/>
                <a:hlinkClick r:id="rId2"/>
              </a:rPr>
              <a:t>https://outreach.chethams.com/resources/</a:t>
            </a:r>
            <a:endParaRPr lang="en-GB" sz="1050" b="0" i="0" dirty="0">
              <a:solidFill>
                <a:srgbClr val="303030"/>
              </a:solidFill>
              <a:effectLst/>
              <a:latin typeface="Comic Sans MS" panose="030F0702030302020204" pitchFamily="66" charset="0"/>
            </a:endParaRPr>
          </a:p>
          <a:p>
            <a:pPr algn="l" fontAlgn="t"/>
            <a:r>
              <a:rPr lang="en-GB" sz="1050" b="0" i="0" dirty="0">
                <a:solidFill>
                  <a:srgbClr val="303030"/>
                </a:solidFill>
                <a:effectLst/>
                <a:latin typeface="Comic Sans MS" panose="030F0702030302020204" pitchFamily="66" charset="0"/>
              </a:rPr>
              <a:t>Ideas for music making at home for all ages: Early Years, Family Friendly and Young at Heart</a:t>
            </a:r>
          </a:p>
          <a:p>
            <a:pPr algn="l" fontAlgn="t"/>
            <a:r>
              <a:rPr lang="en-GB" sz="1050" b="0" i="0" dirty="0">
                <a:solidFill>
                  <a:srgbClr val="303030"/>
                </a:solidFill>
                <a:effectLst/>
                <a:latin typeface="Comic Sans MS" panose="030F0702030302020204" pitchFamily="66" charset="0"/>
              </a:rPr>
              <a:t> </a:t>
            </a:r>
          </a:p>
          <a:p>
            <a:pPr algn="l" fontAlgn="t"/>
            <a:r>
              <a:rPr lang="en-GB" sz="1050" b="0" i="0" dirty="0">
                <a:solidFill>
                  <a:srgbClr val="303030"/>
                </a:solidFill>
                <a:effectLst/>
                <a:latin typeface="Comic Sans MS" panose="030F0702030302020204" pitchFamily="66" charset="0"/>
              </a:rPr>
              <a:t>Sing Up</a:t>
            </a:r>
          </a:p>
          <a:p>
            <a:pPr algn="l" fontAlgn="t"/>
            <a:r>
              <a:rPr lang="en-GB" sz="1050" b="0" i="0" u="none" strike="noStrike" dirty="0">
                <a:solidFill>
                  <a:srgbClr val="303030"/>
                </a:solidFill>
                <a:effectLst/>
                <a:latin typeface="Comic Sans MS" panose="030F0702030302020204" pitchFamily="66" charset="0"/>
                <a:hlinkClick r:id="rId3"/>
              </a:rPr>
              <a:t>https://www.singup.org/home-schooling/eyfs-ks1</a:t>
            </a:r>
            <a:endParaRPr lang="en-GB" sz="1050" b="0" i="0" dirty="0">
              <a:solidFill>
                <a:srgbClr val="303030"/>
              </a:solidFill>
              <a:effectLst/>
              <a:latin typeface="Comic Sans MS" panose="030F0702030302020204" pitchFamily="66" charset="0"/>
            </a:endParaRPr>
          </a:p>
          <a:p>
            <a:pPr algn="l" fontAlgn="t"/>
            <a:r>
              <a:rPr lang="en-GB" sz="1050" b="0" i="0" dirty="0">
                <a:solidFill>
                  <a:srgbClr val="303030"/>
                </a:solidFill>
                <a:effectLst/>
                <a:latin typeface="Comic Sans MS" panose="030F0702030302020204" pitchFamily="66" charset="0"/>
              </a:rPr>
              <a:t>Sing-Up Home schooling area. Free songs and ideas for linked activities.  </a:t>
            </a:r>
          </a:p>
          <a:p>
            <a:pPr algn="l" fontAlgn="t"/>
            <a:r>
              <a:rPr lang="en-GB" sz="1050" b="0" i="0" dirty="0">
                <a:solidFill>
                  <a:srgbClr val="303030"/>
                </a:solidFill>
                <a:effectLst/>
                <a:latin typeface="Comic Sans MS" panose="030F0702030302020204" pitchFamily="66" charset="0"/>
              </a:rPr>
              <a:t> </a:t>
            </a:r>
          </a:p>
          <a:p>
            <a:pPr algn="l" fontAlgn="t"/>
            <a:r>
              <a:rPr lang="en-GB" sz="1050" b="0" i="0" dirty="0">
                <a:solidFill>
                  <a:srgbClr val="303030"/>
                </a:solidFill>
                <a:effectLst/>
                <a:latin typeface="Comic Sans MS" panose="030F0702030302020204" pitchFamily="66" charset="0"/>
              </a:rPr>
              <a:t>Sticky Kids – </a:t>
            </a:r>
            <a:r>
              <a:rPr lang="en-GB" sz="1050" b="0" i="0" dirty="0" err="1">
                <a:solidFill>
                  <a:srgbClr val="303030"/>
                </a:solidFill>
                <a:effectLst/>
                <a:latin typeface="Comic Sans MS" panose="030F0702030302020204" pitchFamily="66" charset="0"/>
              </a:rPr>
              <a:t>Youtube</a:t>
            </a:r>
            <a:r>
              <a:rPr lang="en-GB" sz="1050" dirty="0">
                <a:solidFill>
                  <a:srgbClr val="303030"/>
                </a:solidFill>
                <a:latin typeface="Comic Sans MS" panose="030F0702030302020204" pitchFamily="66" charset="0"/>
              </a:rPr>
              <a:t> </a:t>
            </a:r>
            <a:r>
              <a:rPr lang="en-GB" sz="1050" b="0" i="0" dirty="0">
                <a:solidFill>
                  <a:srgbClr val="303030"/>
                </a:solidFill>
                <a:effectLst/>
                <a:latin typeface="Comic Sans MS" panose="030F0702030302020204" pitchFamily="66" charset="0"/>
              </a:rPr>
              <a:t>Fun and fitness songs</a:t>
            </a:r>
          </a:p>
          <a:p>
            <a:pPr algn="l" fontAlgn="t"/>
            <a:r>
              <a:rPr lang="en-GB" sz="1050" b="0" i="0" dirty="0">
                <a:solidFill>
                  <a:srgbClr val="303030"/>
                </a:solidFill>
                <a:effectLst/>
                <a:latin typeface="Comic Sans MS" panose="030F0702030302020204" pitchFamily="66" charset="0"/>
              </a:rPr>
              <a:t> </a:t>
            </a:r>
          </a:p>
          <a:p>
            <a:pPr algn="l" fontAlgn="t"/>
            <a:r>
              <a:rPr lang="en-GB" sz="1050" b="0" i="0" dirty="0">
                <a:solidFill>
                  <a:srgbClr val="303030"/>
                </a:solidFill>
                <a:effectLst/>
                <a:latin typeface="Comic Sans MS" panose="030F0702030302020204" pitchFamily="66" charset="0"/>
              </a:rPr>
              <a:t>BBC Bring the Noise</a:t>
            </a:r>
          </a:p>
          <a:p>
            <a:pPr algn="l" fontAlgn="t"/>
            <a:r>
              <a:rPr lang="en-GB" sz="1050" b="0" i="0" u="none" strike="noStrike" dirty="0">
                <a:solidFill>
                  <a:srgbClr val="303030"/>
                </a:solidFill>
                <a:effectLst/>
                <a:latin typeface="Comic Sans MS" panose="030F0702030302020204" pitchFamily="66" charset="0"/>
                <a:hlinkClick r:id="rId4"/>
              </a:rPr>
              <a:t>https://www.bbc.co.uk/teach/bring-the-noise</a:t>
            </a:r>
            <a:endParaRPr lang="en-GB" sz="1050" b="0" i="0" dirty="0">
              <a:solidFill>
                <a:srgbClr val="303030"/>
              </a:solidFill>
              <a:effectLst/>
              <a:latin typeface="Comic Sans MS" panose="030F0702030302020204" pitchFamily="66" charset="0"/>
            </a:endParaRPr>
          </a:p>
          <a:p>
            <a:pPr algn="l" fontAlgn="t"/>
            <a:r>
              <a:rPr lang="en-GB" sz="1050" b="0" i="0" dirty="0">
                <a:solidFill>
                  <a:srgbClr val="303030"/>
                </a:solidFill>
                <a:effectLst/>
                <a:latin typeface="Comic Sans MS" panose="030F0702030302020204" pitchFamily="66" charset="0"/>
              </a:rPr>
              <a:t>Online music activities for age 4-7</a:t>
            </a:r>
          </a:p>
          <a:p>
            <a:pPr algn="l" fontAlgn="t"/>
            <a:r>
              <a:rPr lang="en-GB" sz="1050" b="0" i="0" dirty="0">
                <a:solidFill>
                  <a:srgbClr val="303030"/>
                </a:solidFill>
                <a:effectLst/>
                <a:latin typeface="Comic Sans MS" panose="030F0702030302020204" pitchFamily="66" charset="0"/>
              </a:rPr>
              <a:t> </a:t>
            </a:r>
          </a:p>
          <a:p>
            <a:pPr algn="l" fontAlgn="t"/>
            <a:r>
              <a:rPr lang="en-GB" sz="1050" i="0" dirty="0">
                <a:solidFill>
                  <a:srgbClr val="303030"/>
                </a:solidFill>
                <a:effectLst/>
                <a:latin typeface="Comic Sans MS" panose="030F0702030302020204" pitchFamily="66" charset="0"/>
              </a:rPr>
              <a:t>Active Music</a:t>
            </a:r>
          </a:p>
          <a:p>
            <a:pPr algn="l" fontAlgn="t"/>
            <a:r>
              <a:rPr lang="en-GB" sz="1050" b="0" i="0" dirty="0">
                <a:solidFill>
                  <a:srgbClr val="303030"/>
                </a:solidFill>
                <a:effectLst/>
                <a:latin typeface="Comic Sans MS" panose="030F0702030302020204" pitchFamily="66" charset="0"/>
              </a:rPr>
              <a:t>Free access to Active Music Rhythm &amp; Pulse lesson plans for 4-7 year olds.</a:t>
            </a:r>
          </a:p>
          <a:p>
            <a:pPr algn="l" fontAlgn="t"/>
            <a:r>
              <a:rPr lang="en-GB" sz="1050" b="0" i="0" u="none" strike="noStrike" dirty="0">
                <a:solidFill>
                  <a:srgbClr val="303030"/>
                </a:solidFill>
                <a:effectLst/>
                <a:latin typeface="Comic Sans MS" panose="030F0702030302020204" pitchFamily="66" charset="0"/>
                <a:hlinkClick r:id="rId5"/>
              </a:rPr>
              <a:t>www.activemusicdigital.co.uk</a:t>
            </a:r>
            <a:r>
              <a:rPr lang="en-GB" sz="1050" b="0" i="0" dirty="0">
                <a:solidFill>
                  <a:srgbClr val="303030"/>
                </a:solidFill>
                <a:effectLst/>
                <a:latin typeface="Comic Sans MS" panose="030F0702030302020204" pitchFamily="66" charset="0"/>
              </a:rPr>
              <a:t> </a:t>
            </a:r>
            <a:endParaRPr lang="en-GB" sz="1050" b="1" u="sng" dirty="0">
              <a:solidFill>
                <a:srgbClr val="FF0000"/>
              </a:solidFill>
              <a:latin typeface="Comic Sans MS" panose="030F0702030302020204" pitchFamily="66" charset="0"/>
            </a:endParaRPr>
          </a:p>
          <a:p>
            <a:pPr>
              <a:spcAft>
                <a:spcPts val="600"/>
              </a:spcAft>
            </a:pPr>
            <a:endParaRPr lang="en-GB" sz="1600" b="1" u="sng" dirty="0">
              <a:solidFill>
                <a:srgbClr val="FF0000"/>
              </a:solidFill>
              <a:latin typeface="Comic Sans MS" panose="030F0702030302020204" pitchFamily="66" charset="0"/>
            </a:endParaRPr>
          </a:p>
        </p:txBody>
      </p:sp>
      <p:sp>
        <p:nvSpPr>
          <p:cNvPr id="18" name="Rounded Rectangle 48">
            <a:extLst>
              <a:ext uri="{FF2B5EF4-FFF2-40B4-BE49-F238E27FC236}">
                <a16:creationId xmlns:a16="http://schemas.microsoft.com/office/drawing/2014/main" id="{07876F9E-6C8A-49D2-8CF0-8D4540C9D6B1}"/>
              </a:ext>
            </a:extLst>
          </p:cNvPr>
          <p:cNvSpPr/>
          <p:nvPr/>
        </p:nvSpPr>
        <p:spPr>
          <a:xfrm>
            <a:off x="4421475" y="6801726"/>
            <a:ext cx="4029899" cy="177649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1400" b="1" dirty="0">
                <a:solidFill>
                  <a:srgbClr val="FF0000"/>
                </a:solidFill>
                <a:latin typeface="Comic Sans MS" panose="030F0702030302020204" pitchFamily="66" charset="0"/>
              </a:rPr>
              <a:t>Here are some examples of the work that we have created so far!; </a:t>
            </a:r>
          </a:p>
          <a:p>
            <a:pPr>
              <a:spcAft>
                <a:spcPts val="600"/>
              </a:spcAft>
            </a:pPr>
            <a:endParaRPr lang="en-GB" sz="1400" b="1" dirty="0">
              <a:solidFill>
                <a:srgbClr val="FF0000"/>
              </a:solidFill>
              <a:latin typeface="Comic Sans MS" panose="030F0702030302020204" pitchFamily="66" charset="0"/>
            </a:endParaRPr>
          </a:p>
          <a:p>
            <a:pPr>
              <a:spcAft>
                <a:spcPts val="600"/>
              </a:spcAft>
            </a:pPr>
            <a:r>
              <a:rPr lang="en-GB" sz="1100" dirty="0">
                <a:solidFill>
                  <a:schemeClr val="tx1"/>
                </a:solidFill>
                <a:latin typeface="Comic Sans MS" panose="030F0702030302020204" pitchFamily="66" charset="0"/>
              </a:rPr>
              <a:t>Hyperlink to music evidence folder. </a:t>
            </a:r>
          </a:p>
        </p:txBody>
      </p:sp>
      <p:sp>
        <p:nvSpPr>
          <p:cNvPr id="17" name="Rectangle 16">
            <a:extLst>
              <a:ext uri="{FF2B5EF4-FFF2-40B4-BE49-F238E27FC236}">
                <a16:creationId xmlns:a16="http://schemas.microsoft.com/office/drawing/2014/main" id="{E01667D7-E6C7-4F36-96B5-AD599809D478}"/>
              </a:ext>
            </a:extLst>
          </p:cNvPr>
          <p:cNvSpPr/>
          <p:nvPr/>
        </p:nvSpPr>
        <p:spPr>
          <a:xfrm>
            <a:off x="237249" y="605467"/>
            <a:ext cx="9774258" cy="687755"/>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4000" b="1" dirty="0">
                <a:solidFill>
                  <a:schemeClr val="tx1"/>
                </a:solidFill>
                <a:latin typeface="Sassoon Penpals" panose="02000400000000000000" pitchFamily="50" charset="0"/>
              </a:rPr>
              <a:t>Early Years – Laying the Foundations for Music</a:t>
            </a:r>
          </a:p>
        </p:txBody>
      </p:sp>
      <p:pic>
        <p:nvPicPr>
          <p:cNvPr id="8" name="Picture 7"/>
          <p:cNvPicPr>
            <a:picLocks noChangeAspect="1"/>
          </p:cNvPicPr>
          <p:nvPr/>
        </p:nvPicPr>
        <p:blipFill>
          <a:blip r:embed="rId6"/>
          <a:stretch>
            <a:fillRect/>
          </a:stretch>
        </p:blipFill>
        <p:spPr>
          <a:xfrm>
            <a:off x="11067663" y="286664"/>
            <a:ext cx="1213505" cy="1209486"/>
          </a:xfrm>
          <a:prstGeom prst="rect">
            <a:avLst/>
          </a:prstGeom>
        </p:spPr>
      </p:pic>
    </p:spTree>
    <p:extLst>
      <p:ext uri="{BB962C8B-B14F-4D97-AF65-F5344CB8AC3E}">
        <p14:creationId xmlns:p14="http://schemas.microsoft.com/office/powerpoint/2010/main" val="1410496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Me! - Explore growing, homes, colour, toys, how I look</a:t>
            </a: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7407205"/>
            <a:ext cx="4010205" cy="20867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3904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Sing familiar songs, chants and rhymes.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know a few nursery rhymes off by heart.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614219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Use their voices in different ways: speak, chant, sing.</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Perform different vocal patterns.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how different music makes them feel and use basic descriptive language to describe this.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a nursery rhyme by singing and adding simple actions.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607562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copy basic rhythmic patterns.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perform songs, rhymes, poems and stories with others and (when appropriate) try to move in time with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understand and use words and phrases such as sing, song, chant, rhyme, sound, fast, slow, loud, quiet.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7" name="Rounded Rectangle 48">
            <a:extLst>
              <a:ext uri="{FF2B5EF4-FFF2-40B4-BE49-F238E27FC236}">
                <a16:creationId xmlns:a16="http://schemas.microsoft.com/office/drawing/2014/main" id="{9489F9DA-10DA-411E-B2FF-C589EF6EB807}"/>
              </a:ext>
            </a:extLst>
          </p:cNvPr>
          <p:cNvSpPr/>
          <p:nvPr/>
        </p:nvSpPr>
        <p:spPr>
          <a:xfrm>
            <a:off x="8629374" y="7407205"/>
            <a:ext cx="4010206" cy="20741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Autumn 1: Me!</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206615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My Stories - </a:t>
            </a:r>
            <a:r>
              <a:rPr lang="en-GB" sz="2800" b="1" dirty="0">
                <a:solidFill>
                  <a:schemeClr val="bg1"/>
                </a:solidFill>
                <a:latin typeface="Sassoon Penpals" panose="02000400000000000000" pitchFamily="50" charset="0"/>
              </a:rPr>
              <a:t>Explore: using your imagination, Christmas, Festivals, Fairies, Pirates, Treasure, Superheroes, Let's pretend, Once Upon a Time</a:t>
            </a:r>
            <a:endParaRPr lang="en-GB" sz="3200" b="1" dirty="0">
              <a:solidFill>
                <a:schemeClr val="bg1"/>
              </a:solidFill>
              <a:latin typeface="Sassoon Penpals" panose="02000400000000000000" pitchFamily="50" charset="0"/>
            </a:endParaRP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4" name="Rounded Rectangle 48">
            <a:extLst>
              <a:ext uri="{FF2B5EF4-FFF2-40B4-BE49-F238E27FC236}">
                <a16:creationId xmlns:a16="http://schemas.microsoft.com/office/drawing/2014/main" id="{D41D75FB-851C-4BFE-BA00-454C9F202832}"/>
              </a:ext>
            </a:extLst>
          </p:cNvPr>
          <p:cNvSpPr/>
          <p:nvPr/>
        </p:nvSpPr>
        <p:spPr>
          <a:xfrm>
            <a:off x="4395697" y="7244862"/>
            <a:ext cx="4010205" cy="2145323"/>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2"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2992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the stories of some of the nursery rhymes and understand that some songs tell a story.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Describe musical stories: same and different, happy and sad.</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know a range of nursery rhymes off by heart.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familiar songs, chants and rhymes.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3"/>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601324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learn that music can touch your feelings.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in time to a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begin to explore how to make sounds on a range of different instruments.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They know how different music makes them feel and can use basic descriptive language to describe how it makes them feel.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a nursery rhyme by singing and adding simple actions. </a:t>
            </a:r>
          </a:p>
        </p:txBody>
      </p:sp>
      <p:sp>
        <p:nvSpPr>
          <p:cNvPr id="27" name="Rounded Rectangle 48">
            <a:extLst>
              <a:ext uri="{FF2B5EF4-FFF2-40B4-BE49-F238E27FC236}">
                <a16:creationId xmlns:a16="http://schemas.microsoft.com/office/drawing/2014/main" id="{79DB9A73-F125-44D7-9985-7DA2B576CA59}"/>
              </a:ext>
            </a:extLst>
          </p:cNvPr>
          <p:cNvSpPr/>
          <p:nvPr/>
        </p:nvSpPr>
        <p:spPr>
          <a:xfrm>
            <a:off x="8632467" y="1157517"/>
            <a:ext cx="4029898" cy="585288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copy basic rhythmic patterns.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perform songs, rhymes, poems and stories with others and (when appropriate) try to move in time with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understand and use words and phrases such as sing, song, chant, rhyme, sound, fast, slow, loud, quiet. </a:t>
            </a:r>
          </a:p>
          <a:p>
            <a:pPr marL="285750" indent="-285750">
              <a:spcAft>
                <a:spcPts val="600"/>
              </a:spcAft>
              <a:buFont typeface="Arial" panose="020B0604020202020204" pitchFamily="34" charset="0"/>
              <a:buChar char="•"/>
            </a:pPr>
            <a:endParaRPr lang="en-GB" sz="1400" b="1" dirty="0">
              <a:solidFill>
                <a:schemeClr val="tx1"/>
              </a:solidFill>
              <a:latin typeface="Sassoon Penpals" panose="02000400000000000000" pitchFamily="50" charset="0"/>
            </a:endParaRP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2" name="Rounded Rectangle 48">
            <a:extLst>
              <a:ext uri="{FF2B5EF4-FFF2-40B4-BE49-F238E27FC236}">
                <a16:creationId xmlns:a16="http://schemas.microsoft.com/office/drawing/2014/main" id="{F4186BA1-2168-48C2-B306-D0F0642818A2}"/>
              </a:ext>
            </a:extLst>
          </p:cNvPr>
          <p:cNvSpPr/>
          <p:nvPr/>
        </p:nvSpPr>
        <p:spPr>
          <a:xfrm>
            <a:off x="8608354" y="7203010"/>
            <a:ext cx="4010206" cy="214532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Autumn 2: My Stories</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41181927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Everyone! - Explore: family, friends, people and music from around the world.</a:t>
            </a: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402968"/>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we can move with the pulse of the music.</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nursery rhymes and simple songs from memory.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Listen to recorded performances and use basic descriptive vocabulary to explain what we like/dislike about it.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They know how to hold different musical instruments with control so they can produce a sound.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61773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 recorded song and add simple actions.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Enjoy joining in with dancing and begin to move rhythmically.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in time to a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how different music makes them feel and use basic descriptive language to describe this.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They can show control to hold and play instruments to produce a musical sound.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find the pulse by copying.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basic rhythmic patterns.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their syllables in their names and use this to clap a rhythm.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a nursery rhyme by adding a simple instrumental part. </a:t>
            </a: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2" name="Rounded Rectangle 48">
            <a:extLst>
              <a:ext uri="{FF2B5EF4-FFF2-40B4-BE49-F238E27FC236}">
                <a16:creationId xmlns:a16="http://schemas.microsoft.com/office/drawing/2014/main" id="{9D7D3B1A-4DB7-44DE-9F29-6440BCC76EF3}"/>
              </a:ext>
            </a:extLst>
          </p:cNvPr>
          <p:cNvSpPr/>
          <p:nvPr/>
        </p:nvSpPr>
        <p:spPr>
          <a:xfrm>
            <a:off x="4436801" y="7407205"/>
            <a:ext cx="4010205" cy="20867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57AEDC09-6880-4FA0-8825-C4B34FEC1DC8}"/>
              </a:ext>
            </a:extLst>
          </p:cNvPr>
          <p:cNvSpPr/>
          <p:nvPr/>
        </p:nvSpPr>
        <p:spPr>
          <a:xfrm>
            <a:off x="8632467" y="1157517"/>
            <a:ext cx="4029898" cy="6110791"/>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copy basic rhythmic patterns</a:t>
            </a: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perform songs, rhymes, poems and stories with others and (when appropriate) try to move in time with music.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understand and use words and phrases such as sing, song, chant, rhyme, sound, fast, slow, loud, quiet.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F0C7476-FCF4-4042-8C81-DC9CD6F9D46D}"/>
              </a:ext>
            </a:extLst>
          </p:cNvPr>
          <p:cNvSpPr/>
          <p:nvPr/>
        </p:nvSpPr>
        <p:spPr>
          <a:xfrm>
            <a:off x="8629374" y="7407205"/>
            <a:ext cx="4010206" cy="2074164"/>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Spring 1: Everyone</a:t>
            </a:r>
            <a:endParaRPr lang="en-GB" sz="1400"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1226296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Our World - Explore animals, jungle, minibeasts, night and day, sand and water, seaside, seasons, weather, sea, space.</a:t>
            </a: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3904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nursery rhymes and simple songs from memory.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the stories of some of the nursery rhymes.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perform any nursery rhymes or songs adding a simple instrumental part.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5"/>
            <a:ext cx="4029898" cy="6130470"/>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in time to a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how different music makes them feel and use basic descriptive language to describe this.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basic rhythmic patterns. </a:t>
            </a: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2" name="Rounded Rectangle 48">
            <a:extLst>
              <a:ext uri="{FF2B5EF4-FFF2-40B4-BE49-F238E27FC236}">
                <a16:creationId xmlns:a16="http://schemas.microsoft.com/office/drawing/2014/main" id="{9D7D3B1A-4DB7-44DE-9F29-6440BCC76EF3}"/>
              </a:ext>
            </a:extLst>
          </p:cNvPr>
          <p:cNvSpPr/>
          <p:nvPr/>
        </p:nvSpPr>
        <p:spPr>
          <a:xfrm>
            <a:off x="4395697" y="7394662"/>
            <a:ext cx="4010205" cy="2086707"/>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57AEDC09-6880-4FA0-8825-C4B34FEC1DC8}"/>
              </a:ext>
            </a:extLst>
          </p:cNvPr>
          <p:cNvSpPr/>
          <p:nvPr/>
        </p:nvSpPr>
        <p:spPr>
          <a:xfrm>
            <a:off x="8632467" y="1157517"/>
            <a:ext cx="4029898" cy="606389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copy basic rhythmic patterns.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perform songs, rhymes, poems and stories with others and (when appropriate) try to move in time with music</a:t>
            </a:r>
            <a:r>
              <a:rPr lang="en-GB" sz="1400" dirty="0">
                <a:solidFill>
                  <a:schemeClr val="tx1"/>
                </a:solidFill>
                <a:latin typeface="Sassoon Penpals" panose="02000400000000000000" pitchFamily="50" charset="0"/>
              </a:rPr>
              <a:t>.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understand and use words and phrases such as sing, song, chant, rhyme, sound, fast, slow, loud, quiet.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F0C7476-FCF4-4042-8C81-DC9CD6F9D46D}"/>
              </a:ext>
            </a:extLst>
          </p:cNvPr>
          <p:cNvSpPr/>
          <p:nvPr/>
        </p:nvSpPr>
        <p:spPr>
          <a:xfrm>
            <a:off x="8629374" y="7394662"/>
            <a:ext cx="4010206" cy="208670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Spring 2: Our World</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3903307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94430" y="119247"/>
            <a:ext cx="10419027" cy="1390686"/>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chorCtr="0"/>
          <a:lstStyle/>
          <a:p>
            <a:r>
              <a:rPr lang="en-GB" sz="3200" b="1" dirty="0">
                <a:solidFill>
                  <a:schemeClr val="bg1"/>
                </a:solidFill>
                <a:latin typeface="Sassoon Penpals" panose="02000400000000000000" pitchFamily="50" charset="0"/>
              </a:rPr>
              <a:t>EYFS – Big Bear Funk</a:t>
            </a:r>
          </a:p>
          <a:p>
            <a:r>
              <a:rPr lang="en-GB" sz="3600" b="1" dirty="0">
                <a:solidFill>
                  <a:schemeClr val="bg1"/>
                </a:solidFill>
                <a:latin typeface="Sassoon Penpals" panose="02000400000000000000" pitchFamily="50" charset="0"/>
              </a:rPr>
              <a:t>  </a:t>
            </a:r>
          </a:p>
        </p:txBody>
      </p:sp>
      <p:sp>
        <p:nvSpPr>
          <p:cNvPr id="2" name="Oval 1"/>
          <p:cNvSpPr/>
          <p:nvPr/>
        </p:nvSpPr>
        <p:spPr>
          <a:xfrm>
            <a:off x="10446322" y="176701"/>
            <a:ext cx="687600" cy="687600"/>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400" dirty="0">
                <a:solidFill>
                  <a:schemeClr val="bg1"/>
                </a:solidFill>
                <a:latin typeface="Sassoon Penpals" panose="02000400000000000000" pitchFamily="50" charset="0"/>
              </a:rPr>
              <a:t>Music</a:t>
            </a:r>
            <a:endParaRPr lang="en-GB" sz="1000" dirty="0">
              <a:solidFill>
                <a:schemeClr val="bg1"/>
              </a:solidFill>
              <a:latin typeface="Sassoon Penpals" panose="02000400000000000000" pitchFamily="50" charset="0"/>
            </a:endParaRPr>
          </a:p>
        </p:txBody>
      </p:sp>
      <p:sp>
        <p:nvSpPr>
          <p:cNvPr id="19" name="Rounded Rectangle 48">
            <a:extLst>
              <a:ext uri="{FF2B5EF4-FFF2-40B4-BE49-F238E27FC236}">
                <a16:creationId xmlns:a16="http://schemas.microsoft.com/office/drawing/2014/main" id="{377F9443-CA18-4B38-B52F-704966CBE980}"/>
              </a:ext>
            </a:extLst>
          </p:cNvPr>
          <p:cNvSpPr/>
          <p:nvPr/>
        </p:nvSpPr>
        <p:spPr>
          <a:xfrm>
            <a:off x="194430" y="1090944"/>
            <a:ext cx="4029899" cy="8390425"/>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Substantive Knowledge</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nursery rhymes and simple songs from memory.</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be able to recognise some instruments used in a piece of music.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understand that songs have sections.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backing track. </a:t>
            </a: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pic>
        <p:nvPicPr>
          <p:cNvPr id="8" name="Picture 7">
            <a:extLst>
              <a:ext uri="{FF2B5EF4-FFF2-40B4-BE49-F238E27FC236}">
                <a16:creationId xmlns:a16="http://schemas.microsoft.com/office/drawing/2014/main" id="{969B134A-7129-448B-BDCD-D58892701102}"/>
              </a:ext>
            </a:extLst>
          </p:cNvPr>
          <p:cNvPicPr>
            <a:picLocks noChangeAspect="1"/>
          </p:cNvPicPr>
          <p:nvPr/>
        </p:nvPicPr>
        <p:blipFill>
          <a:blip r:embed="rId2"/>
          <a:stretch>
            <a:fillRect/>
          </a:stretch>
        </p:blipFill>
        <p:spPr>
          <a:xfrm>
            <a:off x="12016857" y="166723"/>
            <a:ext cx="716177" cy="712666"/>
          </a:xfrm>
          <a:prstGeom prst="rect">
            <a:avLst/>
          </a:prstGeom>
        </p:spPr>
      </p:pic>
      <p:sp>
        <p:nvSpPr>
          <p:cNvPr id="25" name="Rounded Rectangle 48">
            <a:extLst>
              <a:ext uri="{FF2B5EF4-FFF2-40B4-BE49-F238E27FC236}">
                <a16:creationId xmlns:a16="http://schemas.microsoft.com/office/drawing/2014/main" id="{4413473D-909F-4C2A-A552-4584367B69F0}"/>
              </a:ext>
            </a:extLst>
          </p:cNvPr>
          <p:cNvSpPr/>
          <p:nvPr/>
        </p:nvSpPr>
        <p:spPr>
          <a:xfrm>
            <a:off x="4417108" y="1090944"/>
            <a:ext cx="4029898" cy="5966347"/>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Musical Skills</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sing along with a pre-recorded song and add simple actions.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enjoy moving to music (dancing, marching, being animals etc) in time to a beat.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know how different music makes them feel and use basic descriptive language to describe this.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copy basic rhythmic patterns. </a:t>
            </a:r>
          </a:p>
          <a:p>
            <a:pPr marL="342900" lvl="0" indent="-342900">
              <a:spcAft>
                <a:spcPts val="600"/>
              </a:spcAft>
              <a:buFont typeface="Symbol" panose="05050102010706020507" pitchFamily="18" charset="2"/>
              <a:buChar char=""/>
            </a:pPr>
            <a:r>
              <a:rPr lang="en-GB" sz="1400" dirty="0">
                <a:solidFill>
                  <a:schemeClr val="tx1"/>
                </a:solidFill>
                <a:effectLst/>
                <a:latin typeface="Sassoon Penpals" panose="02000400000000000000" pitchFamily="50" charset="0"/>
                <a:ea typeface="Calibri" panose="020F0502020204030204" pitchFamily="34" charset="0"/>
                <a:cs typeface="ProximaNova-Bold"/>
              </a:rPr>
              <a:t>To invent a pattern using one pitched note. </a:t>
            </a:r>
          </a:p>
          <a:p>
            <a:pPr lvl="0">
              <a:spcAft>
                <a:spcPts val="600"/>
              </a:spcAft>
            </a:pPr>
            <a:endParaRPr lang="en-GB" sz="1400" dirty="0">
              <a:solidFill>
                <a:schemeClr val="tx1"/>
              </a:solidFill>
              <a:effectLst/>
              <a:latin typeface="Sassoon Penpals" panose="02000400000000000000" pitchFamily="50" charset="0"/>
              <a:ea typeface="Calibri" panose="020F0502020204030204" pitchFamily="34" charset="0"/>
              <a:cs typeface="ProximaNova-Bold"/>
            </a:endParaRPr>
          </a:p>
        </p:txBody>
      </p:sp>
      <p:grpSp>
        <p:nvGrpSpPr>
          <p:cNvPr id="9" name="Group 8">
            <a:extLst>
              <a:ext uri="{FF2B5EF4-FFF2-40B4-BE49-F238E27FC236}">
                <a16:creationId xmlns:a16="http://schemas.microsoft.com/office/drawing/2014/main" id="{EB2A0AFE-A830-4279-9EC7-B8271659E061}"/>
              </a:ext>
            </a:extLst>
          </p:cNvPr>
          <p:cNvGrpSpPr/>
          <p:nvPr/>
        </p:nvGrpSpPr>
        <p:grpSpPr>
          <a:xfrm>
            <a:off x="11209150" y="160398"/>
            <a:ext cx="718944" cy="726134"/>
            <a:chOff x="11209150" y="160398"/>
            <a:chExt cx="718944" cy="726134"/>
          </a:xfrm>
        </p:grpSpPr>
        <p:sp>
          <p:nvSpPr>
            <p:cNvPr id="6" name="Oval 5">
              <a:extLst>
                <a:ext uri="{FF2B5EF4-FFF2-40B4-BE49-F238E27FC236}">
                  <a16:creationId xmlns:a16="http://schemas.microsoft.com/office/drawing/2014/main" id="{1E7FDE9B-D5FE-4F4C-94A7-6CEDBFA9FA16}"/>
                </a:ext>
              </a:extLst>
            </p:cNvPr>
            <p:cNvSpPr/>
            <p:nvPr/>
          </p:nvSpPr>
          <p:spPr>
            <a:xfrm>
              <a:off x="11230215" y="178446"/>
              <a:ext cx="687600" cy="687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a:extLst>
                <a:ext uri="{FF2B5EF4-FFF2-40B4-BE49-F238E27FC236}">
                  <a16:creationId xmlns:a16="http://schemas.microsoft.com/office/drawing/2014/main" id="{E153F9BA-B383-49E8-B3CC-A66ECD82FC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209150" y="160398"/>
              <a:ext cx="718944" cy="726134"/>
            </a:xfrm>
            <a:prstGeom prst="rect">
              <a:avLst/>
            </a:prstGeom>
          </p:spPr>
        </p:pic>
      </p:grpSp>
      <p:sp>
        <p:nvSpPr>
          <p:cNvPr id="12" name="Rounded Rectangle 48">
            <a:extLst>
              <a:ext uri="{FF2B5EF4-FFF2-40B4-BE49-F238E27FC236}">
                <a16:creationId xmlns:a16="http://schemas.microsoft.com/office/drawing/2014/main" id="{9D7D3B1A-4DB7-44DE-9F29-6440BCC76EF3}"/>
              </a:ext>
            </a:extLst>
          </p:cNvPr>
          <p:cNvSpPr/>
          <p:nvPr/>
        </p:nvSpPr>
        <p:spPr>
          <a:xfrm>
            <a:off x="4395697" y="7209693"/>
            <a:ext cx="4010205" cy="2284220"/>
          </a:xfrm>
          <a:prstGeom prst="roundRect">
            <a:avLst>
              <a:gd name="adj" fmla="val 9730"/>
            </a:avLst>
          </a:prstGeom>
          <a:solidFill>
            <a:srgbClr val="FF8B8B"/>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0" marR="0" lvl="0" indent="0" algn="l" defTabSz="457200" rtl="0" eaLnBrk="1" fontAlgn="auto" latinLnBrk="0" hangingPunct="1">
              <a:lnSpc>
                <a:spcPct val="100000"/>
              </a:lnSpc>
              <a:spcBef>
                <a:spcPts val="0"/>
              </a:spcBef>
              <a:spcAft>
                <a:spcPts val="600"/>
              </a:spcAft>
              <a:buClrTx/>
              <a:buSzTx/>
              <a:buFontTx/>
              <a:buNone/>
              <a:tabLst/>
              <a:defRPr/>
            </a:pPr>
            <a:r>
              <a:rPr kumimoji="0" lang="en-GB" sz="2000" b="1" i="0" u="sng" strike="noStrike" kern="1200" cap="none" spc="0" normalizeH="0" baseline="0" noProof="0" dirty="0">
                <a:ln>
                  <a:noFill/>
                </a:ln>
                <a:solidFill>
                  <a:prstClr val="black"/>
                </a:solidFill>
                <a:effectLst/>
                <a:uLnTx/>
                <a:uFillTx/>
                <a:latin typeface="Sassoon Penpals" panose="02000400000000000000" pitchFamily="50" charset="0"/>
                <a:ea typeface="+mn-ea"/>
                <a:cs typeface="+mn-cs"/>
              </a:rPr>
              <a:t>Spotlight on SEND – Inclusive and Adaptive teaching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rPr>
              <a:t>Pupils with SEND are supported across the curriculum through Quality First Teaching informed by Inclusive and Adaptive teaching practices.  This is part of our universal offer.  </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Sassoon Penpals" panose="02000400000000000000" pitchFamily="50" charset="0"/>
                <a:ea typeface="+mn-ea"/>
                <a:cs typeface="+mn-cs"/>
                <a:hlinkClick r:id="rId4" action="ppaction://hlinksldjump"/>
              </a:rPr>
              <a:t>Subject specific inclusive and adaptive strategies can be found here.</a:t>
            </a:r>
            <a:endParaRPr kumimoji="0" lang="en-GB" sz="1100" b="0" i="0" u="none" strike="noStrike" kern="1200" cap="none" spc="0" normalizeH="0" baseline="0" noProof="0" dirty="0">
              <a:ln>
                <a:noFill/>
              </a:ln>
              <a:solidFill>
                <a:srgbClr val="242424"/>
              </a:solidFill>
              <a:effectLst/>
              <a:uLnTx/>
              <a:uFillTx/>
              <a:latin typeface="Sassoon Penpals" panose="02000400000000000000" pitchFamily="50" charset="0"/>
              <a:ea typeface="+mn-ea"/>
              <a:cs typeface="+mn-cs"/>
            </a:endParaRPr>
          </a:p>
          <a:p>
            <a:pPr>
              <a:spcAft>
                <a:spcPts val="600"/>
              </a:spcAft>
            </a:pPr>
            <a:endParaRPr lang="en-GB" sz="1400" dirty="0">
              <a:solidFill>
                <a:schemeClr val="tx1"/>
              </a:solidFill>
              <a:latin typeface="Sassoon Penpals" panose="02000400000000000000" pitchFamily="50" charset="0"/>
            </a:endParaRPr>
          </a:p>
        </p:txBody>
      </p:sp>
      <p:sp>
        <p:nvSpPr>
          <p:cNvPr id="13" name="Rounded Rectangle 48">
            <a:extLst>
              <a:ext uri="{FF2B5EF4-FFF2-40B4-BE49-F238E27FC236}">
                <a16:creationId xmlns:a16="http://schemas.microsoft.com/office/drawing/2014/main" id="{57AEDC09-6880-4FA0-8825-C4B34FEC1DC8}"/>
              </a:ext>
            </a:extLst>
          </p:cNvPr>
          <p:cNvSpPr/>
          <p:nvPr/>
        </p:nvSpPr>
        <p:spPr>
          <a:xfrm>
            <a:off x="8632467" y="1157518"/>
            <a:ext cx="4029898" cy="5899773"/>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EYFS Music End Points</a:t>
            </a:r>
          </a:p>
          <a:p>
            <a:pPr>
              <a:spcAft>
                <a:spcPts val="600"/>
              </a:spcAft>
            </a:pPr>
            <a:r>
              <a:rPr lang="en-GB" sz="1400" dirty="0">
                <a:solidFill>
                  <a:schemeClr val="tx1"/>
                </a:solidFill>
                <a:latin typeface="Sassoon Penpals" panose="02000400000000000000" pitchFamily="50" charset="0"/>
              </a:rPr>
              <a:t>Pupils making a good level of progress will be able to:</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Use their voices expressively and creatively.</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Sing a range of nursery rhymes off by heart.</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be able to express their likes and dislikes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music can make us feel a certain way.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listen and respond to music.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be able to move to the beat of a song.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copy basic rhythmic patterns.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To perform songs, rhymes, poems and stories with others and (when appropriate) try to move in time with music. </a:t>
            </a:r>
          </a:p>
          <a:p>
            <a:pPr marL="285750" indent="-285750">
              <a:spcAft>
                <a:spcPts val="600"/>
              </a:spcAft>
              <a:buFont typeface="Arial" panose="020B0604020202020204" pitchFamily="34" charset="0"/>
              <a:buChar char="•"/>
            </a:pPr>
            <a:r>
              <a:rPr lang="en-GB" sz="1400" b="1" dirty="0">
                <a:solidFill>
                  <a:schemeClr val="tx1"/>
                </a:solidFill>
                <a:latin typeface="Sassoon Penpals" panose="02000400000000000000" pitchFamily="50" charset="0"/>
              </a:rPr>
              <a:t>To understand that songs have sections. </a:t>
            </a:r>
          </a:p>
          <a:p>
            <a:pPr marL="285750" indent="-285750">
              <a:spcAft>
                <a:spcPts val="600"/>
              </a:spcAft>
              <a:buFont typeface="Arial" panose="020B0604020202020204" pitchFamily="34" charset="0"/>
              <a:buChar char="•"/>
            </a:pPr>
            <a:r>
              <a:rPr lang="en-GB" sz="1400" dirty="0">
                <a:solidFill>
                  <a:schemeClr val="tx1"/>
                </a:solidFill>
                <a:latin typeface="Sassoon Penpals" panose="02000400000000000000" pitchFamily="50" charset="0"/>
              </a:rPr>
              <a:t>Begin to understand and use words and phrases such as sing, song, chant, rhyme, sound, fast, slow, loud, quiet. </a:t>
            </a:r>
          </a:p>
          <a:p>
            <a:pPr>
              <a:spcAft>
                <a:spcPts val="600"/>
              </a:spcAft>
            </a:pPr>
            <a:endParaRPr lang="en-GB" sz="1400" b="1" dirty="0">
              <a:solidFill>
                <a:schemeClr val="tx1"/>
              </a:solidFill>
              <a:latin typeface="Sassoon Penpals" panose="02000400000000000000" pitchFamily="50" charset="0"/>
            </a:endParaRPr>
          </a:p>
          <a:p>
            <a:pPr>
              <a:spcAft>
                <a:spcPts val="600"/>
              </a:spcAft>
            </a:pPr>
            <a:endParaRPr lang="en-GB" sz="1400" dirty="0">
              <a:solidFill>
                <a:schemeClr val="tx1"/>
              </a:solidFill>
              <a:latin typeface="Sassoon Penpals" panose="02000400000000000000" pitchFamily="50" charset="0"/>
            </a:endParaRPr>
          </a:p>
          <a:p>
            <a:pPr marL="171450" indent="-171450">
              <a:spcAft>
                <a:spcPts val="600"/>
              </a:spcAft>
              <a:buFont typeface="Arial" panose="020B0604020202020204" pitchFamily="34" charset="0"/>
              <a:buChar char="•"/>
            </a:pPr>
            <a:endParaRPr lang="en-GB" sz="1400" dirty="0">
              <a:solidFill>
                <a:schemeClr val="tx1"/>
              </a:solidFill>
              <a:latin typeface="Sassoon Penpals" panose="02000400000000000000" pitchFamily="50" charset="0"/>
            </a:endParaRPr>
          </a:p>
        </p:txBody>
      </p:sp>
      <p:sp>
        <p:nvSpPr>
          <p:cNvPr id="15" name="Rounded Rectangle 48">
            <a:extLst>
              <a:ext uri="{FF2B5EF4-FFF2-40B4-BE49-F238E27FC236}">
                <a16:creationId xmlns:a16="http://schemas.microsoft.com/office/drawing/2014/main" id="{4F0C7476-FCF4-4042-8C81-DC9CD6F9D46D}"/>
              </a:ext>
            </a:extLst>
          </p:cNvPr>
          <p:cNvSpPr/>
          <p:nvPr/>
        </p:nvSpPr>
        <p:spPr>
          <a:xfrm>
            <a:off x="8629374" y="7209693"/>
            <a:ext cx="4010206" cy="2271676"/>
          </a:xfrm>
          <a:prstGeom prst="roundRect">
            <a:avLst>
              <a:gd name="adj" fmla="val 9730"/>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spcAft>
                <a:spcPts val="600"/>
              </a:spcAft>
            </a:pPr>
            <a:r>
              <a:rPr lang="en-GB" sz="2400" b="1" u="sng" dirty="0">
                <a:solidFill>
                  <a:schemeClr val="tx1"/>
                </a:solidFill>
                <a:latin typeface="Sassoon Penpals" panose="02000400000000000000" pitchFamily="50" charset="0"/>
              </a:rPr>
              <a:t>Planning Resources</a:t>
            </a:r>
          </a:p>
          <a:p>
            <a:pPr>
              <a:spcAft>
                <a:spcPts val="600"/>
              </a:spcAft>
            </a:pPr>
            <a:r>
              <a:rPr lang="en-GB" sz="1400" dirty="0">
                <a:solidFill>
                  <a:schemeClr val="tx1"/>
                </a:solidFill>
                <a:latin typeface="Sassoon Penpals" panose="02000400000000000000" pitchFamily="50" charset="0"/>
                <a:hlinkClick r:id="rId5"/>
              </a:rPr>
              <a:t>Charanga – Summer 1: Big Bear Funk</a:t>
            </a:r>
            <a:endParaRPr lang="en-GB" sz="1400" dirty="0">
              <a:solidFill>
                <a:schemeClr val="tx1"/>
              </a:solidFill>
              <a:latin typeface="Sassoon Penpals" panose="02000400000000000000" pitchFamily="50" charset="0"/>
            </a:endParaRPr>
          </a:p>
        </p:txBody>
      </p:sp>
    </p:spTree>
    <p:extLst>
      <p:ext uri="{BB962C8B-B14F-4D97-AF65-F5344CB8AC3E}">
        <p14:creationId xmlns:p14="http://schemas.microsoft.com/office/powerpoint/2010/main" val="7262744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7718</TotalTime>
  <Words>12498</Words>
  <Application>Microsoft Office PowerPoint</Application>
  <PresentationFormat>A3 Paper (297x420 mm)</PresentationFormat>
  <Paragraphs>1269</Paragraphs>
  <Slides>39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Calibri</vt:lpstr>
      <vt:lpstr>Calibri Light</vt:lpstr>
      <vt:lpstr>Comic Sans MS</vt:lpstr>
      <vt:lpstr>ProximaNova-Bold</vt:lpstr>
      <vt:lpstr>Sassoon Penpals</vt:lpstr>
      <vt:lpstr>Sassoon Penpals Joined</vt:lpstr>
      <vt:lpstr>Symbol</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Pevensey and Westham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mcarter</dc:creator>
  <cp:lastModifiedBy>Nicola Fallon</cp:lastModifiedBy>
  <cp:revision>603</cp:revision>
  <cp:lastPrinted>2022-07-05T09:13:18Z</cp:lastPrinted>
  <dcterms:created xsi:type="dcterms:W3CDTF">2021-01-16T16:53:53Z</dcterms:created>
  <dcterms:modified xsi:type="dcterms:W3CDTF">2024-03-07T11:13:53Z</dcterms:modified>
</cp:coreProperties>
</file>