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404" r:id="rId2"/>
    <p:sldId id="306" r:id="rId3"/>
    <p:sldId id="410" r:id="rId4"/>
    <p:sldId id="411" r:id="rId5"/>
    <p:sldId id="322" r:id="rId6"/>
    <p:sldId id="365" r:id="rId7"/>
    <p:sldId id="366" r:id="rId8"/>
    <p:sldId id="367" r:id="rId9"/>
    <p:sldId id="368" r:id="rId10"/>
    <p:sldId id="369" r:id="rId11"/>
    <p:sldId id="362" r:id="rId12"/>
    <p:sldId id="370" r:id="rId13"/>
    <p:sldId id="371" r:id="rId14"/>
    <p:sldId id="372" r:id="rId15"/>
    <p:sldId id="373" r:id="rId16"/>
    <p:sldId id="374" r:id="rId17"/>
    <p:sldId id="405" r:id="rId18"/>
    <p:sldId id="382" r:id="rId19"/>
    <p:sldId id="376" r:id="rId20"/>
    <p:sldId id="377" r:id="rId21"/>
    <p:sldId id="378" r:id="rId22"/>
    <p:sldId id="379" r:id="rId23"/>
    <p:sldId id="406" r:id="rId24"/>
    <p:sldId id="380" r:id="rId25"/>
    <p:sldId id="381" r:id="rId26"/>
    <p:sldId id="383" r:id="rId27"/>
    <p:sldId id="375" r:id="rId28"/>
    <p:sldId id="384" r:id="rId29"/>
    <p:sldId id="385" r:id="rId30"/>
    <p:sldId id="407" r:id="rId31"/>
    <p:sldId id="386" r:id="rId32"/>
    <p:sldId id="387" r:id="rId33"/>
    <p:sldId id="388" r:id="rId34"/>
    <p:sldId id="389" r:id="rId35"/>
    <p:sldId id="390" r:id="rId36"/>
    <p:sldId id="391" r:id="rId37"/>
    <p:sldId id="408" r:id="rId38"/>
    <p:sldId id="392" r:id="rId39"/>
    <p:sldId id="393" r:id="rId40"/>
    <p:sldId id="394" r:id="rId41"/>
    <p:sldId id="395" r:id="rId42"/>
    <p:sldId id="396" r:id="rId43"/>
    <p:sldId id="397" r:id="rId44"/>
    <p:sldId id="409" r:id="rId45"/>
    <p:sldId id="398" r:id="rId46"/>
    <p:sldId id="399" r:id="rId47"/>
    <p:sldId id="400" r:id="rId48"/>
    <p:sldId id="401" r:id="rId49"/>
    <p:sldId id="402" r:id="rId50"/>
    <p:sldId id="403" r:id="rId51"/>
  </p:sldIdLst>
  <p:sldSz cx="12801600" cy="9601200" type="A3"/>
  <p:notesSz cx="10186988" cy="14609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Paramor" initials="LP" lastIdx="1" clrIdx="0">
    <p:extLst>
      <p:ext uri="{19B8F6BF-5375-455C-9EA6-DF929625EA0E}">
        <p15:presenceInfo xmlns:p15="http://schemas.microsoft.com/office/powerpoint/2012/main" userId="S::LParamor@pevenseyschool.org.uk::8250a3fd-bce8-4997-888d-95f026bf0f55" providerId="AD"/>
      </p:ext>
    </p:extLst>
  </p:cmAuthor>
  <p:cmAuthor id="2" name="Kelly Kerr" initials="KK" lastIdx="1" clrIdx="1">
    <p:extLst>
      <p:ext uri="{19B8F6BF-5375-455C-9EA6-DF929625EA0E}">
        <p15:presenceInfo xmlns:p15="http://schemas.microsoft.com/office/powerpoint/2012/main" userId="S::KKerr@pevenseyschool.org.uk::7b8a7f0d-9b56-4ec7-87c1-9765fa2f07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D5"/>
    <a:srgbClr val="CCCCFF"/>
    <a:srgbClr val="FEDCD6"/>
    <a:srgbClr val="009900"/>
    <a:srgbClr val="008000"/>
    <a:srgbClr val="FF8B8B"/>
    <a:srgbClr val="0000FF"/>
    <a:srgbClr val="FF0000"/>
    <a:srgbClr val="FF5757"/>
    <a:srgbClr val="E5D3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4660"/>
  </p:normalViewPr>
  <p:slideViewPr>
    <p:cSldViewPr snapToGrid="0">
      <p:cViewPr varScale="1">
        <p:scale>
          <a:sx n="82" d="100"/>
          <a:sy n="82" d="100"/>
        </p:scale>
        <p:origin x="168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04/04/2024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04/04/2024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www.bbc.co.uk/cbeebies/shows/lets-celebrate" TargetMode="External"/><Relationship Id="rId2" Type="http://schemas.openxmlformats.org/officeDocument/2006/relationships/hyperlink" Target="https://www.bbc.co.uk/bitesize/subjects/zxnygk7"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boowakwala.uptoten.com/enfants/boowakwala-home.html" TargetMode="External"/><Relationship Id="rId4" Type="http://schemas.openxmlformats.org/officeDocument/2006/relationships/hyperlink" Target="https://request.org.uk/"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10705" y="1702329"/>
            <a:ext cx="9180188"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a:latin typeface="Sassoon Penpals" panose="02000400000000000000" pitchFamily="50" charset="0"/>
              </a:rPr>
              <a:t>Religious Education </a:t>
            </a:r>
            <a:r>
              <a:rPr lang="en-GB" sz="8800" b="1" dirty="0">
                <a:latin typeface="Sassoon Penpals" panose="02000400000000000000" pitchFamily="50" charset="0"/>
              </a:rPr>
              <a:t>Progression</a:t>
            </a:r>
          </a:p>
        </p:txBody>
      </p:sp>
      <p:pic>
        <p:nvPicPr>
          <p:cNvPr id="4" name="Picture 3">
            <a:extLst>
              <a:ext uri="{FF2B5EF4-FFF2-40B4-BE49-F238E27FC236}">
                <a16:creationId xmlns:a16="http://schemas.microsoft.com/office/drawing/2014/main" id="{BEB49460-B6BF-4C96-9C0D-539D56C614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717088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76701"/>
            <a:ext cx="10446322" cy="73098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EYFS – Which stories are special and why? (Christianity)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37956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2273372"/>
            <a:ext cx="4029899" cy="677684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2000" dirty="0">
                <a:solidFill>
                  <a:schemeClr val="tx1"/>
                </a:solidFill>
                <a:latin typeface="Sassoon Penpals" panose="02000400000000000000" pitchFamily="50" charset="0"/>
              </a:rPr>
              <a:t>stories that are special to them, giving reasons for why they are special</a:t>
            </a:r>
          </a:p>
          <a:p>
            <a:pPr marL="285750" indent="-285750">
              <a:spcAft>
                <a:spcPts val="600"/>
              </a:spcAft>
              <a:buFont typeface="Arial" panose="020B0604020202020204" pitchFamily="34" charset="0"/>
              <a:buChar char="•"/>
            </a:pPr>
            <a:r>
              <a:rPr lang="en-GB" sz="2000" dirty="0">
                <a:solidFill>
                  <a:srgbClr val="FF0000"/>
                </a:solidFill>
                <a:latin typeface="Sassoon Penpals" panose="02000400000000000000" pitchFamily="50" charset="0"/>
              </a:rPr>
              <a:t>encounter stories from different religious worldviews and find out about why these might be special to a believer. </a:t>
            </a:r>
          </a:p>
          <a:p>
            <a:pPr marL="285750" indent="-285750">
              <a:spcAft>
                <a:spcPts val="600"/>
              </a:spcAft>
              <a:buFont typeface="Arial" panose="020B0604020202020204" pitchFamily="34" charset="0"/>
              <a:buChar char="•"/>
            </a:pPr>
            <a:r>
              <a:rPr lang="en-GB" sz="2000" dirty="0">
                <a:solidFill>
                  <a:schemeClr val="tx1"/>
                </a:solidFill>
                <a:latin typeface="Sassoon Penpals" panose="02000400000000000000" pitchFamily="50" charset="0"/>
              </a:rPr>
              <a:t>consider the impact of these stories on the lives of believers</a:t>
            </a:r>
          </a:p>
          <a:p>
            <a:pPr marL="285750" indent="-285750">
              <a:spcAft>
                <a:spcPts val="600"/>
              </a:spcAft>
              <a:buFont typeface="Arial" panose="020B0604020202020204" pitchFamily="34" charset="0"/>
              <a:buChar char="•"/>
            </a:pPr>
            <a:r>
              <a:rPr lang="en-GB" sz="2000" dirty="0">
                <a:solidFill>
                  <a:schemeClr val="tx1"/>
                </a:solidFill>
                <a:latin typeface="Sassoon Penpals" panose="02000400000000000000" pitchFamily="50" charset="0"/>
              </a:rPr>
              <a:t>learn key events and retell stories from different worldviews remembering key events.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8" y="1160742"/>
            <a:ext cx="4029898" cy="788947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sz="2400" u="sng" dirty="0">
                <a:solidFill>
                  <a:schemeClr val="tx1"/>
                </a:solidFill>
                <a:effectLst/>
                <a:latin typeface="Sassoon Penpals" panose="02000400000000000000" pitchFamily="50" charset="0"/>
                <a:ea typeface="Arial MT"/>
                <a:cs typeface="Arial MT"/>
              </a:rPr>
              <a:t>Learning Outcomes:</a:t>
            </a:r>
          </a:p>
          <a:p>
            <a:pPr marL="342900" lvl="0" indent="-342900">
              <a:spcBef>
                <a:spcPts val="535"/>
              </a:spcBef>
              <a:spcAft>
                <a:spcPts val="0"/>
              </a:spcAft>
              <a:buFont typeface="Arial" panose="020B0604020202020204" pitchFamily="34" charset="0"/>
              <a:buChar char="•"/>
              <a:tabLst>
                <a:tab pos="213360" algn="l"/>
              </a:tabLst>
            </a:pPr>
            <a:r>
              <a:rPr lang="en-US" sz="1800" dirty="0">
                <a:solidFill>
                  <a:srgbClr val="673A8E"/>
                </a:solidFill>
                <a:effectLst/>
                <a:latin typeface="Sassoon Penpals" panose="02000400000000000000" pitchFamily="50" charset="0"/>
                <a:ea typeface="Arial MT"/>
                <a:cs typeface="Arial MT"/>
              </a:rPr>
              <a:t>Talk</a:t>
            </a:r>
            <a:r>
              <a:rPr lang="en-US" sz="1800" spc="1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about</a:t>
            </a:r>
            <a:r>
              <a:rPr lang="en-US" sz="1800" spc="1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some</a:t>
            </a:r>
            <a:r>
              <a:rPr lang="en-US" sz="1800" spc="1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religious</a:t>
            </a:r>
            <a:r>
              <a:rPr lang="en-US" sz="1800" spc="1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stories</a:t>
            </a:r>
            <a:endParaRPr lang="en-GB" sz="1800" dirty="0">
              <a:effectLst/>
              <a:latin typeface="Sassoon Penpals" panose="02000400000000000000" pitchFamily="50" charset="0"/>
              <a:ea typeface="Arial MT"/>
              <a:cs typeface="Arial MT"/>
            </a:endParaRPr>
          </a:p>
          <a:p>
            <a:pPr marL="342900" marR="114935" lvl="0" indent="-342900">
              <a:lnSpc>
                <a:spcPct val="120000"/>
              </a:lnSpc>
              <a:spcBef>
                <a:spcPts val="465"/>
              </a:spcBef>
              <a:spcAft>
                <a:spcPts val="0"/>
              </a:spcAft>
              <a:buFont typeface="Arial" panose="020B0604020202020204" pitchFamily="34" charset="0"/>
              <a:buChar char="•"/>
              <a:tabLst>
                <a:tab pos="213360" algn="l"/>
              </a:tabLst>
            </a:pPr>
            <a:r>
              <a:rPr lang="en-US" sz="1800" dirty="0">
                <a:solidFill>
                  <a:srgbClr val="673A8E"/>
                </a:solidFill>
                <a:effectLst/>
                <a:latin typeface="Sassoon Penpals" panose="02000400000000000000" pitchFamily="50" charset="0"/>
                <a:ea typeface="Arial MT"/>
                <a:cs typeface="Arial MT"/>
              </a:rPr>
              <a:t>Recognise</a:t>
            </a:r>
            <a:r>
              <a:rPr lang="en-US" sz="1800" spc="3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some</a:t>
            </a:r>
            <a:r>
              <a:rPr lang="en-US" sz="1800" spc="3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religious</a:t>
            </a:r>
            <a:r>
              <a:rPr lang="en-US" sz="1800" spc="4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words,</a:t>
            </a:r>
            <a:r>
              <a:rPr lang="en-US" sz="1800" spc="3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e.g.</a:t>
            </a:r>
            <a:r>
              <a:rPr lang="en-US" sz="1800" spc="-19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about</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God</a:t>
            </a:r>
            <a:endParaRPr lang="en-GB" sz="1800" dirty="0">
              <a:effectLst/>
              <a:latin typeface="Sassoon Penpals" panose="02000400000000000000" pitchFamily="50" charset="0"/>
              <a:ea typeface="Arial MT"/>
              <a:cs typeface="Arial MT"/>
            </a:endParaRPr>
          </a:p>
          <a:p>
            <a:pPr marL="342900" marR="167005" lvl="0" indent="-342900">
              <a:lnSpc>
                <a:spcPct val="120000"/>
              </a:lnSpc>
              <a:spcBef>
                <a:spcPts val="275"/>
              </a:spcBef>
              <a:spcAft>
                <a:spcPts val="0"/>
              </a:spcAft>
              <a:buFont typeface="Arial" panose="020B0604020202020204" pitchFamily="34" charset="0"/>
              <a:buChar char="•"/>
              <a:tabLst>
                <a:tab pos="213360" algn="l"/>
              </a:tabLst>
            </a:pPr>
            <a:r>
              <a:rPr lang="en-US" sz="1800" dirty="0">
                <a:solidFill>
                  <a:srgbClr val="007641"/>
                </a:solidFill>
                <a:effectLst/>
                <a:latin typeface="Sassoon Penpals" panose="02000400000000000000" pitchFamily="50" charset="0"/>
                <a:ea typeface="Arial MT"/>
                <a:cs typeface="Arial MT"/>
              </a:rPr>
              <a:t>Identify</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some</a:t>
            </a:r>
            <a:r>
              <a:rPr lang="en-US" sz="1800" spc="1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of</a:t>
            </a:r>
            <a:r>
              <a:rPr lang="en-US" sz="1800" spc="1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their</a:t>
            </a:r>
            <a:r>
              <a:rPr lang="en-US" sz="1800" spc="1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own</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feelings</a:t>
            </a:r>
            <a:r>
              <a:rPr lang="en-US" sz="1800" spc="1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in</a:t>
            </a:r>
            <a:r>
              <a:rPr lang="en-US" sz="1800" spc="-19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stories</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they</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hear</a:t>
            </a:r>
            <a:endParaRPr lang="en-GB" sz="1800" dirty="0">
              <a:effectLst/>
              <a:latin typeface="Sassoon Penpals" panose="02000400000000000000" pitchFamily="50" charset="0"/>
              <a:ea typeface="Arial MT"/>
              <a:cs typeface="Arial MT"/>
            </a:endParaRPr>
          </a:p>
          <a:p>
            <a:pPr marL="342900" lvl="0" indent="-342900">
              <a:spcBef>
                <a:spcPts val="275"/>
              </a:spcBef>
              <a:buFont typeface="Arial" panose="020B0604020202020204" pitchFamily="34" charset="0"/>
              <a:buChar char="•"/>
              <a:tabLst>
                <a:tab pos="213360" algn="l"/>
              </a:tabLst>
            </a:pPr>
            <a:r>
              <a:rPr lang="en-US" sz="1800" dirty="0">
                <a:solidFill>
                  <a:srgbClr val="673A8E"/>
                </a:solidFill>
                <a:effectLst/>
                <a:latin typeface="Sassoon Penpals" panose="02000400000000000000" pitchFamily="50" charset="0"/>
                <a:ea typeface="Arial MT"/>
                <a:cs typeface="Arial MT"/>
              </a:rPr>
              <a:t>Identify</a:t>
            </a:r>
            <a:r>
              <a:rPr lang="en-US" sz="1800" spc="1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a</a:t>
            </a:r>
            <a:r>
              <a:rPr lang="en-US" sz="1800" spc="2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sacred</a:t>
            </a:r>
            <a:r>
              <a:rPr lang="en-US" sz="1800" spc="2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text</a:t>
            </a:r>
            <a:r>
              <a:rPr lang="en-US" sz="1800" spc="1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e.g.</a:t>
            </a:r>
            <a:r>
              <a:rPr lang="en-US" sz="1800" spc="2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Bible,</a:t>
            </a:r>
            <a:r>
              <a:rPr lang="en-US" sz="1800" spc="2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Torah</a:t>
            </a:r>
            <a:endParaRPr lang="en-GB" sz="1800" dirty="0">
              <a:effectLst/>
              <a:latin typeface="Sassoon Penpals" panose="02000400000000000000" pitchFamily="50" charset="0"/>
              <a:ea typeface="Arial MT"/>
              <a:cs typeface="Arial MT"/>
            </a:endParaRPr>
          </a:p>
          <a:p>
            <a:pPr marL="342900" marR="100965" lvl="0" indent="-342900">
              <a:lnSpc>
                <a:spcPct val="120000"/>
              </a:lnSpc>
              <a:spcBef>
                <a:spcPts val="465"/>
              </a:spcBef>
              <a:spcAft>
                <a:spcPts val="0"/>
              </a:spcAft>
              <a:buFont typeface="Arial" panose="020B0604020202020204" pitchFamily="34" charset="0"/>
              <a:buChar char="•"/>
              <a:tabLst>
                <a:tab pos="213360" algn="l"/>
              </a:tabLst>
            </a:pPr>
            <a:r>
              <a:rPr lang="en-US" sz="1800" dirty="0">
                <a:solidFill>
                  <a:srgbClr val="C01718"/>
                </a:solidFill>
                <a:effectLst/>
                <a:latin typeface="Sassoon Penpals" panose="02000400000000000000" pitchFamily="50" charset="0"/>
                <a:ea typeface="Arial MT"/>
                <a:cs typeface="Arial MT"/>
              </a:rPr>
              <a:t>Talk</a:t>
            </a:r>
            <a:r>
              <a:rPr lang="en-US" sz="1800" spc="2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about</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some</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of</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the</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things</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these</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stories</a:t>
            </a:r>
            <a:r>
              <a:rPr lang="en-US" sz="1800" spc="1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teach</a:t>
            </a:r>
            <a:r>
              <a:rPr lang="en-US" sz="1800" spc="2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believers</a:t>
            </a:r>
            <a:r>
              <a:rPr lang="en-US" sz="1800" spc="1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(for</a:t>
            </a:r>
            <a:r>
              <a:rPr lang="en-US" sz="1800" spc="2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example,</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what Jesus teaches about being</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friends</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with</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the</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friendless</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in</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the</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story</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of Zacchaeus; what Jesus’ story</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about the ten lepers teaches about</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saying</a:t>
            </a:r>
            <a:r>
              <a:rPr lang="en-US" sz="1800" spc="-4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‘thank</a:t>
            </a:r>
            <a:r>
              <a:rPr lang="en-US" sz="1800" spc="-4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you’,</a:t>
            </a:r>
            <a:r>
              <a:rPr lang="en-US" sz="1800" spc="-4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and</a:t>
            </a:r>
            <a:r>
              <a:rPr lang="en-US" sz="1800" spc="-4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why</a:t>
            </a:r>
            <a:r>
              <a:rPr lang="en-US" sz="1800" spc="-4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it</a:t>
            </a:r>
            <a:r>
              <a:rPr lang="en-US" sz="1800" spc="-4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is</a:t>
            </a:r>
            <a:r>
              <a:rPr lang="en-US" sz="1800" spc="-4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good</a:t>
            </a:r>
            <a:r>
              <a:rPr lang="en-US" sz="1800" spc="-2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to thank and be thanked; what the</a:t>
            </a:r>
            <a:r>
              <a:rPr lang="en-US" sz="1800" spc="5" dirty="0">
                <a:solidFill>
                  <a:srgbClr val="C01718"/>
                </a:solidFill>
                <a:effectLst/>
                <a:latin typeface="Sassoon Penpals" panose="02000400000000000000" pitchFamily="50" charset="0"/>
                <a:ea typeface="Arial MT"/>
                <a:cs typeface="Arial MT"/>
              </a:rPr>
              <a:t> </a:t>
            </a:r>
            <a:r>
              <a:rPr lang="en-US" sz="1800" i="1" dirty="0">
                <a:solidFill>
                  <a:srgbClr val="C01718"/>
                </a:solidFill>
                <a:effectLst/>
                <a:latin typeface="Sassoon Penpals" panose="02000400000000000000" pitchFamily="50" charset="0"/>
                <a:ea typeface="Arial MT"/>
                <a:cs typeface="Arial MT"/>
              </a:rPr>
              <a:t>Chanukah</a:t>
            </a:r>
            <a:r>
              <a:rPr lang="en-US" sz="1800" i="1" spc="5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story</a:t>
            </a:r>
            <a:r>
              <a:rPr lang="en-US" sz="1800" spc="5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teaches</a:t>
            </a:r>
            <a:r>
              <a:rPr lang="en-US" sz="1800" spc="5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Jews</a:t>
            </a:r>
            <a:r>
              <a:rPr lang="en-US" sz="1800" spc="5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about</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standing</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up</a:t>
            </a:r>
            <a:r>
              <a:rPr lang="en-US" sz="1800" spc="-2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for</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what</a:t>
            </a:r>
            <a:r>
              <a:rPr lang="en-US" sz="1800" spc="-2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is</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right),</a:t>
            </a:r>
            <a:r>
              <a:rPr lang="en-US" sz="1800" spc="-2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etc.</a:t>
            </a:r>
            <a:endParaRPr lang="en-GB" sz="1800" dirty="0">
              <a:effectLst/>
              <a:latin typeface="Sassoon Penpals" panose="02000400000000000000" pitchFamily="50" charset="0"/>
              <a:ea typeface="Arial MT"/>
              <a:cs typeface="Arial MT"/>
            </a:endParaRPr>
          </a:p>
          <a:p>
            <a:pPr marR="99060" lvl="0">
              <a:spcBef>
                <a:spcPts val="270"/>
              </a:spcBef>
              <a:spcAft>
                <a:spcPts val="0"/>
              </a:spcAft>
              <a:tabLst>
                <a:tab pos="216535" algn="l"/>
              </a:tabLst>
            </a:pPr>
            <a:endParaRPr lang="en-US" i="1" dirty="0">
              <a:solidFill>
                <a:schemeClr val="tx1"/>
              </a:solidFill>
              <a:latin typeface="Arial" panose="020B0604020202020204" pitchFamily="34" charset="0"/>
              <a:ea typeface="Arial MT"/>
              <a:cs typeface="Arial MT"/>
            </a:endParaRPr>
          </a:p>
          <a:p>
            <a:pPr marR="99060" lvl="0">
              <a:spcBef>
                <a:spcPts val="270"/>
              </a:spcBef>
              <a:spcAft>
                <a:spcPts val="0"/>
              </a:spcAft>
              <a:tabLst>
                <a:tab pos="216535" algn="l"/>
              </a:tabLst>
            </a:pPr>
            <a:r>
              <a:rPr lang="en-US" sz="2000" i="1" u="sng" dirty="0">
                <a:solidFill>
                  <a:schemeClr val="tx1"/>
                </a:solidFill>
                <a:effectLst/>
                <a:latin typeface="Sassoon Penpals" panose="02000400000000000000" pitchFamily="50" charset="0"/>
                <a:ea typeface="Arial MT"/>
                <a:cs typeface="Arial MT"/>
              </a:rPr>
              <a:t>Colour</a:t>
            </a:r>
            <a:r>
              <a:rPr lang="en-US" sz="2000" i="1" u="sng" spc="-10" dirty="0">
                <a:solidFill>
                  <a:schemeClr val="tx1"/>
                </a:solidFill>
                <a:effectLst/>
                <a:latin typeface="Sassoon Penpals" panose="02000400000000000000" pitchFamily="50" charset="0"/>
                <a:ea typeface="Arial MT"/>
                <a:cs typeface="Arial MT"/>
              </a:rPr>
              <a:t> </a:t>
            </a:r>
            <a:r>
              <a:rPr lang="en-US" sz="2000" i="1" u="sng" dirty="0">
                <a:solidFill>
                  <a:schemeClr val="tx1"/>
                </a:solidFill>
                <a:effectLst/>
                <a:latin typeface="Sassoon Penpals" panose="02000400000000000000" pitchFamily="50" charset="0"/>
                <a:ea typeface="Arial MT"/>
                <a:cs typeface="Arial MT"/>
              </a:rPr>
              <a:t>key:</a:t>
            </a:r>
            <a:endParaRPr lang="en-GB" sz="2000" u="sng" dirty="0">
              <a:solidFill>
                <a:schemeClr val="tx1"/>
              </a:solidFill>
              <a:effectLst/>
              <a:latin typeface="Sassoon Penpals" panose="02000400000000000000" pitchFamily="50" charset="0"/>
              <a:ea typeface="Arial MT"/>
              <a:cs typeface="Arial MT"/>
            </a:endParaRPr>
          </a:p>
          <a:p>
            <a:r>
              <a:rPr lang="en-US" sz="2000" b="1" dirty="0">
                <a:solidFill>
                  <a:srgbClr val="673A8E"/>
                </a:solidFill>
                <a:effectLst/>
                <a:latin typeface="Sassoon Penpals" panose="02000400000000000000" pitchFamily="50" charset="0"/>
                <a:ea typeface="Arial MT"/>
                <a:cs typeface="Arial MT"/>
              </a:rPr>
              <a:t>Making sense</a:t>
            </a:r>
            <a:r>
              <a:rPr lang="en-US" sz="2000" b="1" spc="5" dirty="0">
                <a:solidFill>
                  <a:srgbClr val="673A8E"/>
                </a:solidFill>
                <a:effectLst/>
                <a:latin typeface="Sassoon Penpals" panose="02000400000000000000" pitchFamily="50" charset="0"/>
                <a:ea typeface="Arial MT"/>
                <a:cs typeface="Arial MT"/>
              </a:rPr>
              <a:t> </a:t>
            </a:r>
          </a:p>
          <a:p>
            <a:r>
              <a:rPr lang="en-US" sz="2000" b="1" dirty="0">
                <a:solidFill>
                  <a:srgbClr val="C01718"/>
                </a:solidFill>
                <a:effectLst/>
                <a:latin typeface="Sassoon Penpals" panose="02000400000000000000" pitchFamily="50" charset="0"/>
                <a:ea typeface="Arial MT"/>
                <a:cs typeface="Arial MT"/>
              </a:rPr>
              <a:t>Understanding impact</a:t>
            </a:r>
          </a:p>
          <a:p>
            <a:r>
              <a:rPr lang="en-US" sz="2000" b="1" spc="-210" dirty="0">
                <a:solidFill>
                  <a:srgbClr val="C01718"/>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Making</a:t>
            </a:r>
            <a:r>
              <a:rPr lang="en-US" sz="2000" b="1" spc="5" dirty="0">
                <a:solidFill>
                  <a:srgbClr val="007641"/>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connections</a:t>
            </a:r>
            <a:endParaRPr lang="en-GB" sz="2800" dirty="0">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EYFS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Share and record occasions when things have happened in their lives that made them feel special</a:t>
            </a:r>
          </a:p>
          <a:p>
            <a:pPr marL="285750" indent="-2857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Recall simply what happens at a</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traditional</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Christian</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festival</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(Christmas)</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Say how and when Christians like to thank their Creator</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Say why Easter is a special time for Christians</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Recognise that some religious people have places which have special meaning for them</a:t>
            </a:r>
          </a:p>
          <a:p>
            <a:pPr marL="285750" indent="-285750">
              <a:spcAft>
                <a:spcPts val="600"/>
              </a:spcAft>
              <a:buFont typeface="Arial" panose="020B0604020202020204" pitchFamily="34" charset="0"/>
              <a:buChar char="•"/>
            </a:pPr>
            <a:r>
              <a:rPr lang="en-US" sz="1600" b="1" dirty="0">
                <a:solidFill>
                  <a:schemeClr val="tx1"/>
                </a:solidFill>
                <a:effectLst/>
                <a:latin typeface="Sassoon Penpals" panose="02000400000000000000" pitchFamily="50" charset="0"/>
                <a:ea typeface="Arial MT"/>
                <a:cs typeface="Arial MT"/>
              </a:rPr>
              <a:t>Talk</a:t>
            </a:r>
            <a:r>
              <a:rPr lang="en-US" sz="1600" b="1" spc="10" dirty="0">
                <a:solidFill>
                  <a:schemeClr val="tx1"/>
                </a:solidFill>
                <a:effectLst/>
                <a:latin typeface="Sassoon Penpals" panose="02000400000000000000" pitchFamily="50" charset="0"/>
                <a:ea typeface="Arial MT"/>
                <a:cs typeface="Arial MT"/>
              </a:rPr>
              <a:t> </a:t>
            </a:r>
            <a:r>
              <a:rPr lang="en-US" sz="1600" b="1" dirty="0">
                <a:solidFill>
                  <a:schemeClr val="tx1"/>
                </a:solidFill>
                <a:effectLst/>
                <a:latin typeface="Sassoon Penpals" panose="02000400000000000000" pitchFamily="50" charset="0"/>
                <a:ea typeface="Arial MT"/>
                <a:cs typeface="Arial MT"/>
              </a:rPr>
              <a:t>about</a:t>
            </a:r>
            <a:r>
              <a:rPr lang="en-US" sz="1600" b="1" spc="15" dirty="0">
                <a:solidFill>
                  <a:schemeClr val="tx1"/>
                </a:solidFill>
                <a:effectLst/>
                <a:latin typeface="Sassoon Penpals" panose="02000400000000000000" pitchFamily="50" charset="0"/>
                <a:ea typeface="Arial MT"/>
                <a:cs typeface="Arial MT"/>
              </a:rPr>
              <a:t> </a:t>
            </a:r>
            <a:r>
              <a:rPr lang="en-US" sz="1600" b="1" dirty="0">
                <a:solidFill>
                  <a:schemeClr val="tx1"/>
                </a:solidFill>
                <a:effectLst/>
                <a:latin typeface="Sassoon Penpals" panose="02000400000000000000" pitchFamily="50" charset="0"/>
                <a:ea typeface="Arial MT"/>
                <a:cs typeface="Arial MT"/>
              </a:rPr>
              <a:t>some</a:t>
            </a:r>
            <a:r>
              <a:rPr lang="en-US" sz="1600" b="1" spc="15" dirty="0">
                <a:solidFill>
                  <a:schemeClr val="tx1"/>
                </a:solidFill>
                <a:effectLst/>
                <a:latin typeface="Sassoon Penpals" panose="02000400000000000000" pitchFamily="50" charset="0"/>
                <a:ea typeface="Arial MT"/>
                <a:cs typeface="Arial MT"/>
              </a:rPr>
              <a:t> </a:t>
            </a:r>
            <a:r>
              <a:rPr lang="en-US" sz="1600" b="1" dirty="0">
                <a:solidFill>
                  <a:schemeClr val="tx1"/>
                </a:solidFill>
                <a:effectLst/>
                <a:latin typeface="Sassoon Penpals" panose="02000400000000000000" pitchFamily="50" charset="0"/>
                <a:ea typeface="Arial MT"/>
                <a:cs typeface="Arial MT"/>
              </a:rPr>
              <a:t>religious</a:t>
            </a:r>
            <a:r>
              <a:rPr lang="en-US" sz="1600" b="1" spc="15" dirty="0">
                <a:solidFill>
                  <a:schemeClr val="tx1"/>
                </a:solidFill>
                <a:effectLst/>
                <a:latin typeface="Sassoon Penpals" panose="02000400000000000000" pitchFamily="50" charset="0"/>
                <a:ea typeface="Arial MT"/>
                <a:cs typeface="Arial MT"/>
              </a:rPr>
              <a:t> </a:t>
            </a:r>
            <a:r>
              <a:rPr lang="en-US" sz="1600" b="1" dirty="0">
                <a:solidFill>
                  <a:schemeClr val="tx1"/>
                </a:solidFill>
                <a:effectLst/>
                <a:latin typeface="Sassoon Penpals" panose="02000400000000000000" pitchFamily="50" charset="0"/>
                <a:ea typeface="Arial MT"/>
                <a:cs typeface="Arial MT"/>
              </a:rPr>
              <a:t>stories</a:t>
            </a:r>
            <a:endParaRPr lang="en-GB" sz="1600" b="1" dirty="0">
              <a:solidFill>
                <a:schemeClr val="tx1"/>
              </a:solidFill>
              <a:effectLst/>
              <a:latin typeface="Sassoon Penpals" panose="02000400000000000000" pitchFamily="50" charset="0"/>
              <a:ea typeface="Arial MT"/>
              <a:cs typeface="Arial MT"/>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151037"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a:t>
            </a:r>
          </a:p>
        </p:txBody>
      </p:sp>
      <p:sp>
        <p:nvSpPr>
          <p:cNvPr id="12" name="Rounded Rectangle 48">
            <a:extLst>
              <a:ext uri="{FF2B5EF4-FFF2-40B4-BE49-F238E27FC236}">
                <a16:creationId xmlns:a16="http://schemas.microsoft.com/office/drawing/2014/main" id="{D1F4CE6B-81D9-4A8D-8393-3ECC2C2FA878}"/>
              </a:ext>
            </a:extLst>
          </p:cNvPr>
          <p:cNvSpPr/>
          <p:nvPr/>
        </p:nvSpPr>
        <p:spPr>
          <a:xfrm>
            <a:off x="8587118" y="8289662"/>
            <a:ext cx="4145916"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 F6</a:t>
            </a:r>
          </a:p>
          <a:p>
            <a:pPr>
              <a:spcAft>
                <a:spcPts val="600"/>
              </a:spcAft>
            </a:pPr>
            <a:r>
              <a:rPr lang="en-GB" sz="1400" dirty="0">
                <a:solidFill>
                  <a:schemeClr val="tx1"/>
                </a:solidFill>
                <a:latin typeface="Sassoon Penpals" panose="02000400000000000000" pitchFamily="50" charset="0"/>
              </a:rPr>
              <a:t>RE Today–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F6</a:t>
            </a:r>
          </a:p>
        </p:txBody>
      </p:sp>
      <p:pic>
        <p:nvPicPr>
          <p:cNvPr id="11" name="Picture 10">
            <a:extLst>
              <a:ext uri="{FF2B5EF4-FFF2-40B4-BE49-F238E27FC236}">
                <a16:creationId xmlns:a16="http://schemas.microsoft.com/office/drawing/2014/main" id="{156F423B-418B-4BF2-BD27-5B94D87E209D}"/>
              </a:ext>
            </a:extLst>
          </p:cNvPr>
          <p:cNvPicPr>
            <a:picLocks noChangeAspect="1"/>
          </p:cNvPicPr>
          <p:nvPr/>
        </p:nvPicPr>
        <p:blipFill>
          <a:blip r:embed="rId3"/>
          <a:stretch>
            <a:fillRect/>
          </a:stretch>
        </p:blipFill>
        <p:spPr>
          <a:xfrm>
            <a:off x="12016857" y="166723"/>
            <a:ext cx="716177" cy="712666"/>
          </a:xfrm>
          <a:prstGeom prst="rect">
            <a:avLst/>
          </a:prstGeom>
        </p:spPr>
      </p:pic>
    </p:spTree>
    <p:extLst>
      <p:ext uri="{BB962C8B-B14F-4D97-AF65-F5344CB8AC3E}">
        <p14:creationId xmlns:p14="http://schemas.microsoft.com/office/powerpoint/2010/main" val="924415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1</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820451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33314"/>
            <a:ext cx="1039558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Who do Christians say made the world? (Christianity)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439055"/>
            <a:ext cx="4010205" cy="254436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80691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Many people (e.g. Jews, Christians and Muslims) believe that there is a Creator of the world, God.</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Genesis 1 is a story that tells Christians and Jews about God.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Many Christians thank God every time they eat and say grace before meals.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Harvest is a time where Christians traditionally thank God for Creation.</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Not only Christians are thankful for food, shelter, sunlight, water, crops, life.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Whether there are similar or different questions about our amazing Universe if there is no creator.</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274276"/>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r>
              <a:rPr lang="en-GB" spc="5" dirty="0">
                <a:solidFill>
                  <a:schemeClr val="tx1"/>
                </a:solidFill>
                <a:effectLst/>
                <a:latin typeface="Sassoon Penpals" panose="02000400000000000000" pitchFamily="50" charset="0"/>
                <a:ea typeface="Arial MT"/>
                <a:cs typeface="Arial MT"/>
              </a:rPr>
              <a:t>•	Retell the story of creation from Genesis 1:1–2:3 simply</a:t>
            </a:r>
          </a:p>
          <a:p>
            <a:r>
              <a:rPr lang="en-GB" spc="5" dirty="0">
                <a:solidFill>
                  <a:schemeClr val="tx1"/>
                </a:solidFill>
                <a:effectLst/>
                <a:latin typeface="Sassoon Penpals" panose="02000400000000000000" pitchFamily="50" charset="0"/>
                <a:ea typeface="Arial MT"/>
                <a:cs typeface="Arial MT"/>
              </a:rPr>
              <a:t>•	Recognise that ‘Creation’ is the beginning of the ‘big story’ of the Bible</a:t>
            </a:r>
          </a:p>
          <a:p>
            <a:r>
              <a:rPr lang="en-GB" spc="5" dirty="0">
                <a:solidFill>
                  <a:schemeClr val="tx1"/>
                </a:solidFill>
                <a:effectLst/>
                <a:latin typeface="Sassoon Penpals" panose="02000400000000000000" pitchFamily="50" charset="0"/>
                <a:ea typeface="Arial MT"/>
                <a:cs typeface="Arial MT"/>
              </a:rPr>
              <a:t>•	Say what the story tells Christians about God, Creation and the world</a:t>
            </a:r>
          </a:p>
          <a:p>
            <a:endParaRPr lang="en-US" b="1" u="sng" spc="5" dirty="0">
              <a:solidFill>
                <a:schemeClr val="tx1"/>
              </a:solidFill>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1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b="1" dirty="0">
                <a:solidFill>
                  <a:schemeClr val="tx1"/>
                </a:solidFill>
                <a:latin typeface="Sassoon Penpals" panose="02000400000000000000" pitchFamily="50" charset="0"/>
              </a:rPr>
              <a:t>Give at least one example of what Christians do to say 'thank you' to God for Creation.</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at least two examples of a way in which Christians show their belief in God as loving and forgiving.</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Re-tell simply some stories used in Jewish celebrations.</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Say what Jesus and one other religious leader taught about loving other people.</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good reasons why everyone (religious and non-religious) should care for others and look after the natural world.</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Creation</a:t>
            </a:r>
          </a:p>
          <a:p>
            <a:pPr>
              <a:spcAft>
                <a:spcPts val="600"/>
              </a:spcAft>
            </a:pPr>
            <a:r>
              <a:rPr lang="en-GB" sz="2000" dirty="0">
                <a:solidFill>
                  <a:schemeClr val="tx1"/>
                </a:solidFill>
                <a:latin typeface="Sassoon Penpals" panose="02000400000000000000" pitchFamily="50" charset="0"/>
              </a:rPr>
              <a:t>(Looking after what God has made.)</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87118" y="8289662"/>
            <a:ext cx="4145915"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1.2</a:t>
            </a:r>
          </a:p>
          <a:p>
            <a:pPr>
              <a:spcAft>
                <a:spcPts val="600"/>
              </a:spcAft>
            </a:pPr>
            <a:r>
              <a:rPr lang="en-GB" sz="1400" dirty="0">
                <a:solidFill>
                  <a:schemeClr val="tx1"/>
                </a:solidFill>
                <a:latin typeface="Sassoon Penpals" panose="02000400000000000000" pitchFamily="50" charset="0"/>
              </a:rPr>
              <a:t>Understanding Christianity – Creation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1.2</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774832"/>
            <a:ext cx="4029898" cy="1277814"/>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at least one example of what Christians do to say ‘thank you’ to God for Creation</a:t>
            </a:r>
            <a:endParaRPr lang="en-US" dirty="0">
              <a:solidFill>
                <a:schemeClr val="tx1"/>
              </a:solidFill>
              <a:effectLst/>
              <a:latin typeface="Sassoon Penpals" panose="02000400000000000000" pitchFamily="50" charset="0"/>
              <a:ea typeface="Arial MT"/>
              <a:cs typeface="Arial MT"/>
            </a:endParaRP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62118" y="5598720"/>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R="57785" lvl="0" algn="just">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Think, talk and ask questions about living in an amazing world</a:t>
            </a:r>
          </a:p>
          <a:p>
            <a:pPr marR="57785" lvl="0" algn="just">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Give a reason for the ideas they have and the connections they make between the Jewish/Christian Creation story and the world they live in.</a:t>
            </a:r>
          </a:p>
          <a:p>
            <a:pPr marR="57785" lvl="0" algn="just">
              <a:spcBef>
                <a:spcPts val="535"/>
              </a:spcBef>
              <a:spcAft>
                <a:spcPts val="0"/>
              </a:spcAft>
              <a:tabLst>
                <a:tab pos="216535" algn="l"/>
              </a:tabLst>
            </a:pPr>
            <a:endParaRPr lang="en-GB" sz="2400" dirty="0">
              <a:solidFill>
                <a:schemeClr val="tx1"/>
              </a:solidFill>
              <a:effectLst/>
              <a:latin typeface="Sassoon Penpals" panose="02000400000000000000" pitchFamily="50" charset="0"/>
              <a:ea typeface="Arial MT"/>
              <a:cs typeface="Arial MT"/>
            </a:endParaRPr>
          </a:p>
        </p:txBody>
      </p:sp>
      <p:sp>
        <p:nvSpPr>
          <p:cNvPr id="15" name="Rounded Rectangle 48">
            <a:extLst>
              <a:ext uri="{FF2B5EF4-FFF2-40B4-BE49-F238E27FC236}">
                <a16:creationId xmlns:a16="http://schemas.microsoft.com/office/drawing/2014/main" id="{B9166F26-85D8-4C33-AAD5-EAAE7F31848C}"/>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Say how and when Christians like to thank their Creator</a:t>
            </a:r>
          </a:p>
          <a:p>
            <a:pPr>
              <a:spcAft>
                <a:spcPts val="600"/>
              </a:spcAft>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00B74706-20C2-4B2A-A408-778A86655293}"/>
              </a:ext>
            </a:extLst>
          </p:cNvPr>
          <p:cNvPicPr>
            <a:picLocks noChangeAspect="1"/>
          </p:cNvPicPr>
          <p:nvPr/>
        </p:nvPicPr>
        <p:blipFill>
          <a:blip r:embed="rId3"/>
          <a:stretch>
            <a:fillRect/>
          </a:stretch>
        </p:blipFill>
        <p:spPr>
          <a:xfrm>
            <a:off x="12016857" y="166723"/>
            <a:ext cx="716177" cy="712666"/>
          </a:xfrm>
          <a:prstGeom prst="rect">
            <a:avLst/>
          </a:prstGeom>
        </p:spPr>
      </p:pic>
      <p:pic>
        <p:nvPicPr>
          <p:cNvPr id="21" name="Picture 20">
            <a:extLst>
              <a:ext uri="{FF2B5EF4-FFF2-40B4-BE49-F238E27FC236}">
                <a16:creationId xmlns:a16="http://schemas.microsoft.com/office/drawing/2014/main" id="{5733EDDB-79D1-44D4-B303-D671497AEB6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3978381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33314"/>
            <a:ext cx="1039558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What do Christians believe God is like? (Christianity)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43905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7834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Christians believe in God; the Bible is the key way of finding out what they think God is like.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Know the story of the Lost Son (Luke 15:1–2, 11–32) and how his father shows love and forgiveness. </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A ‘parable’ is a special story Jesus told to help people understand ideas.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Parable of the Lost Son teaches that God loves people, even when they go off on their own way.</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Christians often talk about there being four main types of prayer: praise, saying ‘sorry’, saying ‘thank you’ and asking for something.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274276"/>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a:t>
            </a:r>
            <a:r>
              <a:rPr lang="en-GB" spc="5" dirty="0">
                <a:solidFill>
                  <a:schemeClr val="tx1"/>
                </a:solidFill>
                <a:effectLst/>
                <a:latin typeface="Sassoon Penpals" panose="02000400000000000000" pitchFamily="50" charset="0"/>
                <a:ea typeface="Arial MT"/>
                <a:cs typeface="Arial MT"/>
              </a:rPr>
              <a:t>dentify what a parable is</a:t>
            </a:r>
          </a:p>
          <a:p>
            <a:pPr marL="285750" indent="-285750">
              <a:buFont typeface="Arial" panose="020B0604020202020204" pitchFamily="34" charset="0"/>
              <a:buChar char="•"/>
            </a:pPr>
            <a:r>
              <a:rPr lang="en-GB" spc="5" dirty="0">
                <a:solidFill>
                  <a:schemeClr val="tx1"/>
                </a:solidFill>
                <a:effectLst/>
                <a:latin typeface="Sassoon Penpals" panose="02000400000000000000" pitchFamily="50" charset="0"/>
                <a:ea typeface="Arial MT"/>
                <a:cs typeface="Arial MT"/>
              </a:rPr>
              <a:t>Tell the story of the Lost Son from the Bible simply and recognise a link with the Christian idea of God as a forgiving Father</a:t>
            </a:r>
          </a:p>
          <a:p>
            <a:pPr marL="285750" indent="-285750">
              <a:buFont typeface="Arial" panose="020B0604020202020204" pitchFamily="34" charset="0"/>
              <a:buChar char="•"/>
            </a:pPr>
            <a:r>
              <a:rPr lang="en-GB" spc="5" dirty="0">
                <a:solidFill>
                  <a:schemeClr val="tx1"/>
                </a:solidFill>
                <a:effectLst/>
                <a:latin typeface="Sassoon Penpals" panose="02000400000000000000" pitchFamily="50" charset="0"/>
                <a:ea typeface="Arial MT"/>
                <a:cs typeface="Arial MT"/>
              </a:rPr>
              <a:t>Give clear, simple accounts of what the story means to Christians</a:t>
            </a:r>
          </a:p>
          <a:p>
            <a:endParaRPr lang="en-US" b="1" u="sng" spc="5" dirty="0">
              <a:solidFill>
                <a:schemeClr val="tx1"/>
              </a:solidFill>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1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at least one example of what Christians do to say 'thank you' to God for Creation.</a:t>
            </a:r>
          </a:p>
          <a:p>
            <a:pPr marL="285750" indent="-285750">
              <a:spcAft>
                <a:spcPts val="600"/>
              </a:spcAft>
              <a:buFont typeface="Arial" panose="020B0604020202020204" pitchFamily="34" charset="0"/>
              <a:buChar char="•"/>
            </a:pPr>
            <a:r>
              <a:rPr lang="en-GB" sz="1600" b="1" dirty="0">
                <a:solidFill>
                  <a:schemeClr val="tx1"/>
                </a:solidFill>
                <a:latin typeface="Sassoon Penpals" panose="02000400000000000000" pitchFamily="50" charset="0"/>
              </a:rPr>
              <a:t>Give at least two examples of a way in which Christians show their belief in God as loving and forgiving.</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Re-tell simply some stories used in Jewish celebrations.</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Say what Jesus and one other religious leader taught about loving other people.</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good reasons why everyone (religious and non-religious) should care </a:t>
            </a:r>
            <a:r>
              <a:rPr lang="en-GB" sz="1400" dirty="0">
                <a:solidFill>
                  <a:schemeClr val="tx1"/>
                </a:solidFill>
                <a:latin typeface="Sassoon Penpals" panose="02000400000000000000" pitchFamily="50" charset="0"/>
              </a:rPr>
              <a:t>for others and look after the natural world.</a:t>
            </a: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God</a:t>
            </a:r>
          </a:p>
          <a:p>
            <a:pPr>
              <a:spcAft>
                <a:spcPts val="600"/>
              </a:spcAft>
            </a:pPr>
            <a:r>
              <a:rPr lang="en-GB" sz="2000" dirty="0">
                <a:solidFill>
                  <a:schemeClr val="tx1"/>
                </a:solidFill>
                <a:latin typeface="Sassoon Penpals" panose="02000400000000000000" pitchFamily="50" charset="0"/>
              </a:rPr>
              <a:t>(Father, Son and Holy Spirit: The Trinity)</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87118" y="8289662"/>
            <a:ext cx="4145915"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1.1</a:t>
            </a:r>
          </a:p>
          <a:p>
            <a:pPr>
              <a:spcAft>
                <a:spcPts val="600"/>
              </a:spcAft>
            </a:pPr>
            <a:r>
              <a:rPr lang="en-GB" sz="1400" dirty="0">
                <a:solidFill>
                  <a:schemeClr val="tx1"/>
                </a:solidFill>
                <a:latin typeface="Sassoon Penpals" panose="02000400000000000000" pitchFamily="50" charset="0"/>
              </a:rPr>
              <a:t>Understanding Christianity – Creation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1.1</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622432"/>
            <a:ext cx="4029898" cy="2726565"/>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at least two examples of a way in which Christians show their belief in God as loving and forgiving (e.g. by saying sorry, by seeing God as welcoming them back; by forgiving others)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an example of how Christians put their beliefs into practice in worship (e.g. by saying sorry to God)</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560012"/>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R="57785" lvl="0" algn="just">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Think, talk and ask questions about whether they can learn anything from the story for themselves, exploring different ideas</a:t>
            </a:r>
          </a:p>
          <a:p>
            <a:pPr marR="57785" lvl="0" algn="just">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Give a reason for the ideas they have and the connections they make.</a:t>
            </a:r>
          </a:p>
        </p:txBody>
      </p:sp>
      <p:sp>
        <p:nvSpPr>
          <p:cNvPr id="15" name="Rounded Rectangle 48">
            <a:extLst>
              <a:ext uri="{FF2B5EF4-FFF2-40B4-BE49-F238E27FC236}">
                <a16:creationId xmlns:a16="http://schemas.microsoft.com/office/drawing/2014/main" id="{E840CFA3-AC97-467F-9407-5EB358AC9EBD}"/>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Say how and when Christians like to thank their Creator</a:t>
            </a:r>
            <a:endParaRPr lang="en-US"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5583FB6D-E827-4497-85F6-1950535698B2}"/>
              </a:ext>
            </a:extLst>
          </p:cNvPr>
          <p:cNvPicPr>
            <a:picLocks noChangeAspect="1"/>
          </p:cNvPicPr>
          <p:nvPr/>
        </p:nvPicPr>
        <p:blipFill>
          <a:blip r:embed="rId3"/>
          <a:stretch>
            <a:fillRect/>
          </a:stretch>
        </p:blipFill>
        <p:spPr>
          <a:xfrm>
            <a:off x="12016857" y="166723"/>
            <a:ext cx="716177" cy="712666"/>
          </a:xfrm>
          <a:prstGeom prst="rect">
            <a:avLst/>
          </a:prstGeom>
        </p:spPr>
      </p:pic>
      <p:pic>
        <p:nvPicPr>
          <p:cNvPr id="21" name="Picture 20">
            <a:extLst>
              <a:ext uri="{FF2B5EF4-FFF2-40B4-BE49-F238E27FC236}">
                <a16:creationId xmlns:a16="http://schemas.microsoft.com/office/drawing/2014/main" id="{26319CE6-95E4-4AA0-90D2-055F68001B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1129653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536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Who is Jewish and how do they live? </a:t>
            </a:r>
            <a:r>
              <a:rPr lang="en-GB" sz="1600" b="1" dirty="0">
                <a:solidFill>
                  <a:schemeClr val="bg1"/>
                </a:solidFill>
                <a:latin typeface="Sassoon Penpals" panose="02000400000000000000" pitchFamily="50" charset="0"/>
              </a:rPr>
              <a:t>Double unit </a:t>
            </a:r>
            <a:r>
              <a:rPr lang="en-GB" sz="3600" b="1" dirty="0">
                <a:solidFill>
                  <a:schemeClr val="bg1"/>
                </a:solidFill>
                <a:latin typeface="Sassoon Penpals" panose="02000400000000000000" pitchFamily="50" charset="0"/>
              </a:rPr>
              <a:t>(Judaism)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43905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11649" y="2866379"/>
            <a:ext cx="4029899" cy="505842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Special objects Jewish people might have in their home: </a:t>
            </a:r>
            <a:r>
              <a:rPr lang="en-GB" i="1" dirty="0">
                <a:solidFill>
                  <a:schemeClr val="tx1"/>
                </a:solidFill>
                <a:effectLst/>
                <a:latin typeface="Sassoon Penpals" panose="02000400000000000000" pitchFamily="50" charset="0"/>
                <a:ea typeface="Arial MT"/>
                <a:cs typeface="Arial MT"/>
              </a:rPr>
              <a:t>mezuzah</a:t>
            </a:r>
            <a:r>
              <a:rPr lang="en-GB" dirty="0">
                <a:solidFill>
                  <a:schemeClr val="tx1"/>
                </a:solidFill>
                <a:effectLst/>
                <a:latin typeface="Sassoon Penpals" panose="02000400000000000000" pitchFamily="50" charset="0"/>
                <a:ea typeface="Arial MT"/>
                <a:cs typeface="Arial MT"/>
              </a:rPr>
              <a:t>, candlesticks, </a:t>
            </a:r>
            <a:r>
              <a:rPr lang="en-GB" i="1" dirty="0">
                <a:solidFill>
                  <a:schemeClr val="tx1"/>
                </a:solidFill>
                <a:effectLst/>
                <a:latin typeface="Sassoon Penpals" panose="02000400000000000000" pitchFamily="50" charset="0"/>
                <a:ea typeface="Arial MT"/>
                <a:cs typeface="Arial MT"/>
              </a:rPr>
              <a:t>challah</a:t>
            </a:r>
            <a:r>
              <a:rPr lang="en-GB" dirty="0">
                <a:solidFill>
                  <a:schemeClr val="tx1"/>
                </a:solidFill>
                <a:effectLst/>
                <a:latin typeface="Sassoon Penpals" panose="02000400000000000000" pitchFamily="50" charset="0"/>
                <a:ea typeface="Arial MT"/>
                <a:cs typeface="Arial MT"/>
              </a:rPr>
              <a:t> bread, </a:t>
            </a:r>
            <a:r>
              <a:rPr lang="en-GB" i="1" dirty="0">
                <a:solidFill>
                  <a:schemeClr val="tx1"/>
                </a:solidFill>
                <a:effectLst/>
                <a:latin typeface="Sassoon Penpals" panose="02000400000000000000" pitchFamily="50" charset="0"/>
                <a:ea typeface="Arial MT"/>
                <a:cs typeface="Arial MT"/>
              </a:rPr>
              <a:t>challah</a:t>
            </a:r>
            <a:r>
              <a:rPr lang="en-GB" dirty="0">
                <a:solidFill>
                  <a:schemeClr val="tx1"/>
                </a:solidFill>
                <a:effectLst/>
                <a:latin typeface="Sassoon Penpals" panose="02000400000000000000" pitchFamily="50" charset="0"/>
                <a:ea typeface="Arial MT"/>
                <a:cs typeface="Arial MT"/>
              </a:rPr>
              <a:t> board, </a:t>
            </a:r>
            <a:r>
              <a:rPr lang="en-GB" i="1" dirty="0">
                <a:solidFill>
                  <a:schemeClr val="tx1"/>
                </a:solidFill>
                <a:effectLst/>
                <a:latin typeface="Sassoon Penpals" panose="02000400000000000000" pitchFamily="50" charset="0"/>
                <a:ea typeface="Arial MT"/>
                <a:cs typeface="Arial MT"/>
              </a:rPr>
              <a:t>challah</a:t>
            </a:r>
            <a:r>
              <a:rPr lang="en-GB" dirty="0">
                <a:solidFill>
                  <a:schemeClr val="tx1"/>
                </a:solidFill>
                <a:effectLst/>
                <a:latin typeface="Sassoon Penpals" panose="02000400000000000000" pitchFamily="50" charset="0"/>
                <a:ea typeface="Arial MT"/>
                <a:cs typeface="Arial MT"/>
              </a:rPr>
              <a:t> cover, wine goblet, other kosher food, Star of David on a chain, prayer books, </a:t>
            </a:r>
            <a:r>
              <a:rPr lang="en-GB" i="1" dirty="0">
                <a:solidFill>
                  <a:schemeClr val="tx1"/>
                </a:solidFill>
                <a:effectLst/>
                <a:latin typeface="Sassoon Penpals" panose="02000400000000000000" pitchFamily="50" charset="0"/>
                <a:ea typeface="Arial MT"/>
                <a:cs typeface="Arial MT"/>
              </a:rPr>
              <a:t>chanukiah</a:t>
            </a:r>
            <a:r>
              <a:rPr lang="en-GB" dirty="0">
                <a:solidFill>
                  <a:schemeClr val="tx1"/>
                </a:solidFill>
                <a:effectLst/>
                <a:latin typeface="Sassoon Penpals" panose="02000400000000000000" pitchFamily="50" charset="0"/>
                <a:ea typeface="Arial MT"/>
                <a:cs typeface="Arial MT"/>
              </a:rPr>
              <a:t>, </a:t>
            </a:r>
            <a:r>
              <a:rPr lang="en-GB" i="1" dirty="0">
                <a:solidFill>
                  <a:schemeClr val="tx1"/>
                </a:solidFill>
                <a:effectLst/>
                <a:latin typeface="Sassoon Penpals" panose="02000400000000000000" pitchFamily="50" charset="0"/>
                <a:ea typeface="Arial MT"/>
                <a:cs typeface="Arial MT"/>
              </a:rPr>
              <a:t>kippah.</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Jewish beliefs about God as expressed in the Shema (Deuteronomy 6:4–9) i.e. God is one, that it is important to love God.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How a mezuzah is used and how it has the words of the Shema on a scroll inside and why many Jews have this in their home. </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What many Jewish people do in the home on Shabbat, including preparation for Shabbat, candles, blessing the children, wine, challah bread, family meal, rest.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0"/>
            <a:ext cx="4029898" cy="2726565"/>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the words of the Shema as a Jewish prayer</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Retell simply some stories used in Jewish celebrations (e.g. Chanukah)</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examples of how the stories used in celebrations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(e.g. Shabbat, Chanukah) remind Jews about what God is like</a:t>
            </a:r>
          </a:p>
          <a:p>
            <a:endParaRPr lang="en-US" b="1" u="sng" spc="5" dirty="0">
              <a:solidFill>
                <a:schemeClr val="tx1"/>
              </a:solidFill>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1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at least one example of what Christians do to say 'thank you' to God for Creation.</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at least two examples of a way in which Christians show their belief in God as loving and forgiving.</a:t>
            </a:r>
          </a:p>
          <a:p>
            <a:pPr marL="285750" indent="-285750">
              <a:spcAft>
                <a:spcPts val="600"/>
              </a:spcAft>
              <a:buFont typeface="Arial" panose="020B0604020202020204" pitchFamily="34" charset="0"/>
              <a:buChar char="•"/>
            </a:pPr>
            <a:r>
              <a:rPr lang="en-GB" sz="1600" b="1" dirty="0">
                <a:solidFill>
                  <a:schemeClr val="tx1"/>
                </a:solidFill>
                <a:latin typeface="Sassoon Penpals" panose="02000400000000000000" pitchFamily="50" charset="0"/>
              </a:rPr>
              <a:t>Re-tell simply some stories used in Jewish celebrations.</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Say what Jesus and one other religious leader taught about loving other people.</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good reasons why everyone (religious and non-religious) should care for others and look after the natural world.</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151036" y="1066801"/>
            <a:ext cx="4140744" cy="17467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God/Torah/the People </a:t>
            </a:r>
          </a:p>
          <a:p>
            <a:pPr>
              <a:spcAft>
                <a:spcPts val="600"/>
              </a:spcAft>
            </a:pPr>
            <a:r>
              <a:rPr lang="en-GB" sz="2000" dirty="0">
                <a:solidFill>
                  <a:schemeClr val="tx1"/>
                </a:solidFill>
                <a:latin typeface="Sassoon Penpals" panose="02000400000000000000" pitchFamily="50" charset="0"/>
              </a:rPr>
              <a:t>(One God who is the creator of all things. Stories for instruction and laws to live by.)</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87118" y="8289662"/>
            <a:ext cx="4145915"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1.7</a:t>
            </a:r>
          </a:p>
          <a:p>
            <a:pPr>
              <a:spcAft>
                <a:spcPts val="600"/>
              </a:spcAft>
            </a:pPr>
            <a:r>
              <a:rPr lang="en-GB" sz="1400" dirty="0">
                <a:solidFill>
                  <a:schemeClr val="tx1"/>
                </a:solidFill>
                <a:latin typeface="Sassoon Penpals" panose="02000400000000000000" pitchFamily="50" charset="0"/>
              </a:rPr>
              <a:t>RE Today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1.7</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929133"/>
            <a:ext cx="4029898" cy="2726565"/>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examples of how Jewish people celebrate special times (e.g. Shabbat, Sukkot, Chanukah)</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links between Jewish ideas of God found in the stories and how people live</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an example of how some Jewish people might remember God in different ways (e.g. mezuzah, on Shabbat)</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792355"/>
            <a:ext cx="4029898" cy="2726564"/>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R="57785" lvl="0" algn="just">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Talk about what they think is good about reflecting, thanking, praising and remembering for Jewish people, giving a good reason for their ideas</a:t>
            </a:r>
          </a:p>
          <a:p>
            <a:pPr marR="57785" lvl="0">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Give a good reason for their ideas about whether reflecting, thanking, praising and remembering have something to say to them too.</a:t>
            </a:r>
          </a:p>
        </p:txBody>
      </p:sp>
      <p:sp>
        <p:nvSpPr>
          <p:cNvPr id="15" name="Rounded Rectangle 48">
            <a:extLst>
              <a:ext uri="{FF2B5EF4-FFF2-40B4-BE49-F238E27FC236}">
                <a16:creationId xmlns:a16="http://schemas.microsoft.com/office/drawing/2014/main" id="{929EBABA-4540-4A84-A359-A76AC3965152}"/>
              </a:ext>
            </a:extLst>
          </p:cNvPr>
          <p:cNvSpPr/>
          <p:nvPr/>
        </p:nvSpPr>
        <p:spPr>
          <a:xfrm>
            <a:off x="184582" y="8088923"/>
            <a:ext cx="4049595" cy="137651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Recognise that some religious people have places which have special meaning for them</a:t>
            </a: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F47C0473-D7D1-4568-AF77-610C4DFA2697}"/>
              </a:ext>
            </a:extLst>
          </p:cNvPr>
          <p:cNvPicPr>
            <a:picLocks noChangeAspect="1"/>
          </p:cNvPicPr>
          <p:nvPr/>
        </p:nvPicPr>
        <p:blipFill>
          <a:blip r:embed="rId3"/>
          <a:stretch>
            <a:fillRect/>
          </a:stretch>
        </p:blipFill>
        <p:spPr>
          <a:xfrm>
            <a:off x="12016857" y="166723"/>
            <a:ext cx="716177" cy="712666"/>
          </a:xfrm>
          <a:prstGeom prst="rect">
            <a:avLst/>
          </a:prstGeom>
        </p:spPr>
      </p:pic>
      <p:pic>
        <p:nvPicPr>
          <p:cNvPr id="21" name="Picture 20">
            <a:extLst>
              <a:ext uri="{FF2B5EF4-FFF2-40B4-BE49-F238E27FC236}">
                <a16:creationId xmlns:a16="http://schemas.microsoft.com/office/drawing/2014/main" id="{97FAEB17-4D89-4DED-B083-A3D8A980E8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85" y="8095584"/>
            <a:ext cx="606080" cy="438815"/>
          </a:xfrm>
          <a:prstGeom prst="rect">
            <a:avLst/>
          </a:prstGeom>
        </p:spPr>
      </p:pic>
    </p:spTree>
    <p:extLst>
      <p:ext uri="{BB962C8B-B14F-4D97-AF65-F5344CB8AC3E}">
        <p14:creationId xmlns:p14="http://schemas.microsoft.com/office/powerpoint/2010/main" val="3862188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What does it mean to belong to a faith community?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43905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55689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ea typeface="Arial MT"/>
                <a:cs typeface="Arial MT"/>
              </a:rPr>
              <a:t>S</a:t>
            </a:r>
            <a:r>
              <a:rPr lang="en-GB" dirty="0">
                <a:solidFill>
                  <a:srgbClr val="FF0000"/>
                </a:solidFill>
                <a:effectLst/>
                <a:latin typeface="Sassoon Penpals" panose="02000400000000000000" pitchFamily="50" charset="0"/>
                <a:ea typeface="Arial MT"/>
                <a:cs typeface="Arial MT"/>
              </a:rPr>
              <a:t>ymbols of ‘belonging’ used in Christianity and other religions - (Christians: e.g. baptismal candles, christening clothes, crosses as badges or necklaces)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story of the Lost Sheep and/or the Lost Coin (Luke 15) show how, for Christians, all people are important to God.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symbols and actions involved in a Christian infant baptism and dedication, compared to a welcoming ceremony from another religion. </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How people can show they love someone and that they belong with another person through ceremonies or symbols, e.g. weddings, rings.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 Promises made in a Christian wedding compared with the Jewish ketubah and non-religious ceremonies.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0"/>
            <a:ext cx="4029898" cy="2726565"/>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that loving others is important in lots of communities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Say simply what Jesus and one other religious leader taught about loving other people</a:t>
            </a:r>
          </a:p>
          <a:p>
            <a:endParaRPr lang="en-US" b="1" u="sng" spc="5" dirty="0">
              <a:solidFill>
                <a:schemeClr val="tx1"/>
              </a:solidFill>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3220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1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at least one example of what Christians do to say 'thank you' to God for Creation.</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at least two examples of a way in which Christians show their belief in God as loving and forgiving.</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Re-tell simply some stories used in Jewish celebrations.</a:t>
            </a:r>
          </a:p>
          <a:p>
            <a:pPr marL="285750" indent="-285750">
              <a:spcAft>
                <a:spcPts val="600"/>
              </a:spcAft>
              <a:buFont typeface="Arial" panose="020B0604020202020204" pitchFamily="34" charset="0"/>
              <a:buChar char="•"/>
            </a:pPr>
            <a:r>
              <a:rPr lang="en-GB" sz="1600" b="1" dirty="0">
                <a:solidFill>
                  <a:schemeClr val="tx1"/>
                </a:solidFill>
                <a:latin typeface="Sassoon Penpals" panose="02000400000000000000" pitchFamily="50" charset="0"/>
              </a:rPr>
              <a:t>Say what Jesus and one other religious leader taught about loving other people.</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good reasons why everyone (religious and non-religious) should care for others and look after the natural world.</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Thematic</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67426" y="8289662"/>
            <a:ext cx="4165608"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1.10</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929133"/>
            <a:ext cx="4029898" cy="2726565"/>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an account of what happens at a traditional Christian and Jewish or Muslim welcome ceremony, and suggest what the actions and symbols mean</a:t>
            </a:r>
          </a:p>
          <a:p>
            <a:pPr marL="285750" indent="-285750">
              <a:buFont typeface="Arial" panose="020B0604020202020204" pitchFamily="34" charset="0"/>
              <a:buChar char="•"/>
            </a:pPr>
            <a:r>
              <a:rPr lang="en-GB" dirty="0">
                <a:solidFill>
                  <a:schemeClr val="tx1"/>
                </a:solidFill>
                <a:latin typeface="Sassoon Penpals" panose="02000400000000000000" pitchFamily="50" charset="0"/>
                <a:ea typeface="Arial MT"/>
                <a:cs typeface="Arial MT"/>
              </a:rPr>
              <a:t>I</a:t>
            </a:r>
            <a:r>
              <a:rPr lang="en-GB" dirty="0">
                <a:solidFill>
                  <a:schemeClr val="tx1"/>
                </a:solidFill>
                <a:effectLst/>
                <a:latin typeface="Sassoon Penpals" panose="02000400000000000000" pitchFamily="50" charset="0"/>
                <a:ea typeface="Arial MT"/>
                <a:cs typeface="Arial MT"/>
              </a:rPr>
              <a:t>dentify at least two ways people show they love each other and belong to each other when they get married (Christian and/or Jewish and non-religious)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792355"/>
            <a:ext cx="4029898" cy="2726564"/>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Give examples of ways in which people express their identity and belonging within faith communities and other communities, responding sensitively to differences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Talk about what they think is good about being in a community, for people in faith communities and for themselves, giving a good reason for their ideas.</a:t>
            </a:r>
          </a:p>
        </p:txBody>
      </p:sp>
      <p:sp>
        <p:nvSpPr>
          <p:cNvPr id="15" name="Rounded Rectangle 48">
            <a:extLst>
              <a:ext uri="{FF2B5EF4-FFF2-40B4-BE49-F238E27FC236}">
                <a16:creationId xmlns:a16="http://schemas.microsoft.com/office/drawing/2014/main" id="{9D9270F1-CF9B-41F0-828C-639B8595A88F}"/>
              </a:ext>
            </a:extLst>
          </p:cNvPr>
          <p:cNvSpPr/>
          <p:nvPr/>
        </p:nvSpPr>
        <p:spPr>
          <a:xfrm>
            <a:off x="184582" y="8071442"/>
            <a:ext cx="4049595" cy="130021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Recognise that some religious people have places which have special meaning for them</a:t>
            </a: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FD1A8449-1557-40D9-9463-8B36197A3616}"/>
              </a:ext>
            </a:extLst>
          </p:cNvPr>
          <p:cNvPicPr>
            <a:picLocks noChangeAspect="1"/>
          </p:cNvPicPr>
          <p:nvPr/>
        </p:nvPicPr>
        <p:blipFill>
          <a:blip r:embed="rId3"/>
          <a:stretch>
            <a:fillRect/>
          </a:stretch>
        </p:blipFill>
        <p:spPr>
          <a:xfrm>
            <a:off x="12016857" y="166723"/>
            <a:ext cx="716177" cy="712666"/>
          </a:xfrm>
          <a:prstGeom prst="rect">
            <a:avLst/>
          </a:prstGeom>
        </p:spPr>
      </p:pic>
      <p:pic>
        <p:nvPicPr>
          <p:cNvPr id="22" name="Picture 21">
            <a:extLst>
              <a:ext uri="{FF2B5EF4-FFF2-40B4-BE49-F238E27FC236}">
                <a16:creationId xmlns:a16="http://schemas.microsoft.com/office/drawing/2014/main" id="{A0789CB2-98C2-44B8-B28A-494C3621A0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1270" y="8071442"/>
            <a:ext cx="606080" cy="438815"/>
          </a:xfrm>
          <a:prstGeom prst="rect">
            <a:avLst/>
          </a:prstGeom>
        </p:spPr>
      </p:pic>
    </p:spTree>
    <p:extLst>
      <p:ext uri="{BB962C8B-B14F-4D97-AF65-F5344CB8AC3E}">
        <p14:creationId xmlns:p14="http://schemas.microsoft.com/office/powerpoint/2010/main" val="107766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How should we care for the world and for others, and why does it matter?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43905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113485"/>
            <a:ext cx="4029899" cy="58699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Christians and Jews believe that God values everyone. </a:t>
            </a:r>
            <a:r>
              <a:rPr lang="en-GB" dirty="0">
                <a:solidFill>
                  <a:schemeClr val="tx1"/>
                </a:solidFill>
                <a:effectLst/>
                <a:latin typeface="Sassoon Penpals" panose="02000400000000000000" pitchFamily="50" charset="0"/>
                <a:ea typeface="Arial MT"/>
                <a:cs typeface="Arial MT"/>
              </a:rPr>
              <a:t>(For Christians Matthew 6:26; Matthew 19, Mark 10, Luke 18) and for Jews and Christians: teachings such as Psalm 8.)</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ea typeface="Arial MT"/>
                <a:cs typeface="Arial MT"/>
              </a:rPr>
              <a:t>S</a:t>
            </a:r>
            <a:r>
              <a:rPr lang="en-GB" dirty="0">
                <a:solidFill>
                  <a:schemeClr val="tx1"/>
                </a:solidFill>
                <a:effectLst/>
                <a:latin typeface="Sassoon Penpals" panose="02000400000000000000" pitchFamily="50" charset="0"/>
                <a:ea typeface="Arial MT"/>
                <a:cs typeface="Arial MT"/>
              </a:rPr>
              <a:t>tories from the Christian Bible about friendship and care for others and how these show ideas of good and bad, right and wrong.</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Some religions believe that serving others and supporting the poor are important parts of being a religious believer e.g. </a:t>
            </a:r>
            <a:r>
              <a:rPr lang="en-GB" dirty="0" err="1">
                <a:solidFill>
                  <a:srgbClr val="FF0000"/>
                </a:solidFill>
                <a:latin typeface="Sassoon Penpals" panose="02000400000000000000" pitchFamily="50" charset="0"/>
              </a:rPr>
              <a:t>zakah</a:t>
            </a:r>
            <a:r>
              <a:rPr lang="en-GB" dirty="0">
                <a:solidFill>
                  <a:srgbClr val="FF0000"/>
                </a:solidFill>
                <a:latin typeface="Sassoon Penpals" panose="02000400000000000000" pitchFamily="50" charset="0"/>
              </a:rPr>
              <a:t> (almsgiving) in Islam; </a:t>
            </a:r>
            <a:r>
              <a:rPr lang="en-GB" dirty="0" err="1">
                <a:solidFill>
                  <a:srgbClr val="FF0000"/>
                </a:solidFill>
                <a:latin typeface="Sassoon Penpals" panose="02000400000000000000" pitchFamily="50" charset="0"/>
              </a:rPr>
              <a:t>tzedaka</a:t>
            </a:r>
            <a:r>
              <a:rPr lang="en-GB" dirty="0">
                <a:solidFill>
                  <a:srgbClr val="FF0000"/>
                </a:solidFill>
                <a:latin typeface="Sassoon Penpals" panose="02000400000000000000" pitchFamily="50" charset="0"/>
              </a:rPr>
              <a:t> (charity) in Judaism.</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How the Golden Rule can make life better for everyone.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Link the creation story with the Jewish idea of tikkun </a:t>
            </a:r>
            <a:r>
              <a:rPr lang="en-GB" dirty="0" err="1">
                <a:solidFill>
                  <a:schemeClr val="tx1"/>
                </a:solidFill>
                <a:latin typeface="Sassoon Penpals" panose="02000400000000000000" pitchFamily="50" charset="0"/>
              </a:rPr>
              <a:t>olam</a:t>
            </a:r>
            <a:r>
              <a:rPr lang="en-GB" dirty="0">
                <a:solidFill>
                  <a:schemeClr val="tx1"/>
                </a:solidFill>
                <a:latin typeface="Sassoon Penpals" panose="02000400000000000000" pitchFamily="50" charset="0"/>
              </a:rPr>
              <a:t> (repairing the world) and Tu </a:t>
            </a:r>
            <a:r>
              <a:rPr lang="en-GB" dirty="0" err="1">
                <a:solidFill>
                  <a:schemeClr val="tx1"/>
                </a:solidFill>
                <a:latin typeface="Sassoon Penpals" panose="02000400000000000000" pitchFamily="50" charset="0"/>
              </a:rPr>
              <a:t>B’shevat</a:t>
            </a:r>
            <a:r>
              <a:rPr lang="en-GB" dirty="0">
                <a:solidFill>
                  <a:schemeClr val="tx1"/>
                </a:solidFill>
                <a:latin typeface="Sassoon Penpals" panose="02000400000000000000" pitchFamily="50" charset="0"/>
              </a:rPr>
              <a:t> (new year for trees). </a:t>
            </a:r>
          </a:p>
          <a:p>
            <a:pPr marL="171450" indent="-171450">
              <a:spcAft>
                <a:spcPts val="600"/>
              </a:spcAft>
              <a:buFont typeface="Arial" panose="020B0604020202020204" pitchFamily="34" charset="0"/>
              <a:buChar char="•"/>
            </a:pPr>
            <a:endParaRPr lang="en-GB"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0"/>
            <a:ext cx="4029898" cy="2726565"/>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a story or text that says something about each person being unique and valuable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an example of a key belief some people find in one of these stories (e.g. that God loves all people)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a clear, simple account of what Genesis 1 tells Christians and Jews about the natural world</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1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at least one example of what Christians do to say 'thank you' to God for Creation.</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Give at least two examples of a way in which Christians show their belief in God as loving and forgiving.</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Re-tell simply some stories used in Jewish celebrations.</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Say what Jesus and one other religious leader taught about loving other people.</a:t>
            </a:r>
          </a:p>
          <a:p>
            <a:pPr marL="285750" indent="-285750">
              <a:spcAft>
                <a:spcPts val="600"/>
              </a:spcAft>
              <a:buFont typeface="Arial" panose="020B0604020202020204" pitchFamily="34" charset="0"/>
              <a:buChar char="•"/>
            </a:pPr>
            <a:r>
              <a:rPr lang="en-GB" sz="1600" b="1" dirty="0">
                <a:solidFill>
                  <a:schemeClr val="tx1"/>
                </a:solidFill>
                <a:latin typeface="Sassoon Penpals" panose="02000400000000000000" pitchFamily="50" charset="0"/>
              </a:rPr>
              <a:t>Give good reasons why everyone (religious and non-religious) should care for others and look after the natural world.</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9"/>
            <a:ext cx="4029898" cy="7854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Thematic</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67426" y="8289662"/>
            <a:ext cx="4165608"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1.9</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929133"/>
            <a:ext cx="4029898" cy="2726565"/>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an example of how people show that they care for others (e.g. by giving to charity), making a link to one of the stories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examples of how Christians and Jews can show care for the natural earth</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Say why Christians and Jews might look after the natural world</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792355"/>
            <a:ext cx="4029898" cy="2726564"/>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Think, talk and ask questions about what difference believing in God makes to how people treat each other and the natural world</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Give good reasons why everyone (religious and non-religious) should care for others and look after the natural world.</a:t>
            </a:r>
          </a:p>
        </p:txBody>
      </p:sp>
      <p:sp>
        <p:nvSpPr>
          <p:cNvPr id="15" name="Rounded Rectangle 48">
            <a:extLst>
              <a:ext uri="{FF2B5EF4-FFF2-40B4-BE49-F238E27FC236}">
                <a16:creationId xmlns:a16="http://schemas.microsoft.com/office/drawing/2014/main" id="{57582BD6-0829-4AA2-8CEC-A42D73841318}"/>
              </a:ext>
            </a:extLst>
          </p:cNvPr>
          <p:cNvSpPr/>
          <p:nvPr/>
        </p:nvSpPr>
        <p:spPr>
          <a:xfrm>
            <a:off x="184582" y="8100646"/>
            <a:ext cx="4049595" cy="127101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Say how and when Christians like to thank their Creator</a:t>
            </a:r>
          </a:p>
          <a:p>
            <a:pPr>
              <a:spcAft>
                <a:spcPts val="600"/>
              </a:spcAft>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7B1BF402-E81D-4200-B20E-59F7ED4B6809}"/>
              </a:ext>
            </a:extLst>
          </p:cNvPr>
          <p:cNvPicPr>
            <a:picLocks noChangeAspect="1"/>
          </p:cNvPicPr>
          <p:nvPr/>
        </p:nvPicPr>
        <p:blipFill>
          <a:blip r:embed="rId3"/>
          <a:stretch>
            <a:fillRect/>
          </a:stretch>
        </p:blipFill>
        <p:spPr>
          <a:xfrm>
            <a:off x="12016857" y="166723"/>
            <a:ext cx="716177" cy="712666"/>
          </a:xfrm>
          <a:prstGeom prst="rect">
            <a:avLst/>
          </a:prstGeom>
        </p:spPr>
      </p:pic>
      <p:pic>
        <p:nvPicPr>
          <p:cNvPr id="21" name="Picture 20">
            <a:extLst>
              <a:ext uri="{FF2B5EF4-FFF2-40B4-BE49-F238E27FC236}">
                <a16:creationId xmlns:a16="http://schemas.microsoft.com/office/drawing/2014/main" id="{2F31338E-19C0-4766-856F-E033EA7540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1270" y="8100646"/>
            <a:ext cx="606080" cy="438815"/>
          </a:xfrm>
          <a:prstGeom prst="rect">
            <a:avLst/>
          </a:prstGeom>
        </p:spPr>
      </p:pic>
    </p:spTree>
    <p:extLst>
      <p:ext uri="{BB962C8B-B14F-4D97-AF65-F5344CB8AC3E}">
        <p14:creationId xmlns:p14="http://schemas.microsoft.com/office/powerpoint/2010/main" val="3463169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2</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502053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Who is a Muslim and how do they live? </a:t>
            </a:r>
            <a:r>
              <a:rPr lang="en-GB" sz="1600" b="1" dirty="0">
                <a:solidFill>
                  <a:schemeClr val="bg1"/>
                </a:solidFill>
                <a:latin typeface="Sassoon Penpals" panose="02000400000000000000" pitchFamily="50" charset="0"/>
              </a:rPr>
              <a:t>Double unit </a:t>
            </a:r>
            <a:r>
              <a:rPr lang="en-GB" sz="3600" b="1" dirty="0">
                <a:solidFill>
                  <a:schemeClr val="bg1"/>
                </a:solidFill>
                <a:latin typeface="Sassoon Penpals" panose="02000400000000000000" pitchFamily="50" charset="0"/>
              </a:rPr>
              <a:t>(Islam)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594163" y="5620988"/>
            <a:ext cx="4010205" cy="243649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7232" y="2797629"/>
            <a:ext cx="4029899" cy="49982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Muslims believe in Allah as the one true God </a:t>
            </a:r>
            <a:r>
              <a:rPr lang="en-GB" dirty="0">
                <a:solidFill>
                  <a:schemeClr val="tx1"/>
                </a:solidFill>
                <a:latin typeface="Sassoon Penpals" panose="02000400000000000000" pitchFamily="50" charset="0"/>
              </a:rPr>
              <a:t>(‘Allah’ is the word for ‘God’ in Arabic. In Islam, the central belief that there is only one God is referred to as ‘Tawhid’).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Iman means belief, and it is expressed in the words of the Shahadah.</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Shahadah is part of Muslims’ daily prayers, and also part of the Call to Prayer.</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Muslims believe it is impossible to capture fully what God is like, but they use the mentioned 99 Names for Allah to help them understand Allah better. </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The Shahadah says Muhammad is God’s messenger</a:t>
            </a:r>
          </a:p>
          <a:p>
            <a:pPr marL="171450" indent="-171450">
              <a:spcAft>
                <a:spcPts val="600"/>
              </a:spcAft>
              <a:buFont typeface="Arial" panose="020B0604020202020204" pitchFamily="34" charset="0"/>
              <a:buChar char="•"/>
            </a:pPr>
            <a:endParaRPr lang="en-GB"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0"/>
            <a:ext cx="4029898" cy="2942492"/>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the words of the Shahadah and that it is very important for Muslims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some of the key Muslim beliefs about God found in the Shahadah and the 99 names of Allah, and give a simple description of what some of them mean</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examples of how stories about the Prophet show what Muslims believe about Muhammad</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74470" y="1016578"/>
            <a:ext cx="4029898" cy="42702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2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Give examples of how Muslims use stories about the Prophet to guide their beliefs and actions.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a clear, simple account of the story of Jesus' birth and why Jesus is important for Christians.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and ask questions about whether the story of Easter only has something to say to Christians, or if it has anything to say to people about sadness, hope or heaven, exploring different ideas and giving reasons.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clear, simple accounts of what Bible texts (such as the story of  Matthew the tax collector) mean to Christians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what makes some places special to people, and what the difference is between religious and non-religious special places.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8"/>
            <a:ext cx="4029898" cy="15591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God/Tawhid/Worship</a:t>
            </a:r>
          </a:p>
          <a:p>
            <a:pPr>
              <a:spcAft>
                <a:spcPts val="600"/>
              </a:spcAft>
            </a:pPr>
            <a:r>
              <a:rPr lang="en-GB" dirty="0">
                <a:solidFill>
                  <a:schemeClr val="tx1"/>
                </a:solidFill>
                <a:latin typeface="Sassoon Penpals" panose="02000400000000000000" pitchFamily="50" charset="0"/>
              </a:rPr>
              <a:t>(God sent Prophets and Muhammad was the final Prophet.)</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635992" y="8340695"/>
            <a:ext cx="4165608"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1.6</a:t>
            </a:r>
          </a:p>
          <a:p>
            <a:pPr>
              <a:spcAft>
                <a:spcPts val="600"/>
              </a:spcAft>
            </a:pPr>
            <a:r>
              <a:rPr lang="en-GB" sz="1400" dirty="0">
                <a:solidFill>
                  <a:schemeClr val="tx1"/>
                </a:solidFill>
                <a:latin typeface="Sassoon Penpals" panose="02000400000000000000" pitchFamily="50" charset="0"/>
              </a:rPr>
              <a:t>RE Today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1.6</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116702"/>
            <a:ext cx="4029898" cy="2436498"/>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an example of how people show that they care for others (e.g. by giving to charity), making a link to one of the stories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examples of how Christians and Jews can show care for the natural earth</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Say why Christians and Jews might look after the natural world</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792355"/>
            <a:ext cx="4029898" cy="2726564"/>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Think, talk and ask questions about what difference believing in God makes to how people treat each other and the natural world</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Give good reasons why everyone (religious and non-religious) should care for others and look after the natural world.</a:t>
            </a:r>
          </a:p>
        </p:txBody>
      </p:sp>
      <p:pic>
        <p:nvPicPr>
          <p:cNvPr id="15" name="Picture 14">
            <a:extLst>
              <a:ext uri="{FF2B5EF4-FFF2-40B4-BE49-F238E27FC236}">
                <a16:creationId xmlns:a16="http://schemas.microsoft.com/office/drawing/2014/main" id="{B65C6A97-097F-4ED5-BC76-FF0B1A9D221B}"/>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C6F7CF1E-3905-4B76-BDD9-8F0A389E709F}"/>
              </a:ext>
            </a:extLst>
          </p:cNvPr>
          <p:cNvSpPr/>
          <p:nvPr/>
        </p:nvSpPr>
        <p:spPr>
          <a:xfrm>
            <a:off x="184582" y="8057485"/>
            <a:ext cx="4049595" cy="13141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342900" lvl="0" indent="-342900">
              <a:spcAft>
                <a:spcPts val="300"/>
              </a:spcAft>
              <a:buFont typeface="Symbol" panose="05050102010706020507" pitchFamily="18" charset="2"/>
              <a:buChar char=""/>
            </a:pPr>
            <a:r>
              <a:rPr lang="en-GB" dirty="0">
                <a:solidFill>
                  <a:schemeClr val="tx1"/>
                </a:solidFill>
                <a:effectLst/>
                <a:latin typeface="Sassoon Penpals Joined" panose="02000400000000000000" pitchFamily="50" charset="0"/>
                <a:ea typeface="Times New Roman" panose="02020603050405020304" pitchFamily="18" charset="0"/>
              </a:rPr>
              <a:t>How are Muslim babies welcomed in the Muslim tradition.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0D1EFC9B-FD94-4905-B64E-60A5170257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594" y="8057485"/>
            <a:ext cx="606080" cy="438815"/>
          </a:xfrm>
          <a:prstGeom prst="rect">
            <a:avLst/>
          </a:prstGeom>
        </p:spPr>
      </p:pic>
    </p:spTree>
    <p:extLst>
      <p:ext uri="{BB962C8B-B14F-4D97-AF65-F5344CB8AC3E}">
        <p14:creationId xmlns:p14="http://schemas.microsoft.com/office/powerpoint/2010/main" val="378085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33314"/>
            <a:ext cx="10794166"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–Why does Christmas matter to Christians? (</a:t>
            </a:r>
            <a:r>
              <a:rPr lang="en-GB" sz="32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43905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521722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Most Christians believe </a:t>
            </a:r>
            <a:r>
              <a:rPr lang="en-GB" dirty="0">
                <a:solidFill>
                  <a:srgbClr val="FF0000"/>
                </a:solidFill>
                <a:latin typeface="Sassoon Penpals" panose="02000400000000000000" pitchFamily="50" charset="0"/>
                <a:ea typeface="Arial MT"/>
                <a:cs typeface="Arial MT"/>
              </a:rPr>
              <a:t>Jesus</a:t>
            </a:r>
            <a:r>
              <a:rPr lang="en-GB" dirty="0">
                <a:solidFill>
                  <a:srgbClr val="FF0000"/>
                </a:solidFill>
                <a:effectLst/>
                <a:latin typeface="Sassoon Penpals" panose="02000400000000000000" pitchFamily="50" charset="0"/>
                <a:ea typeface="Arial MT"/>
                <a:cs typeface="Arial MT"/>
              </a:rPr>
              <a:t> was very special – not an ordinary baby but God on Earth.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Christmas celebrates the Incarnation.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story of the Nativity from the Gospel of Luke, chapters 1 and 2.</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Luke’s story talks about Jesus’ birth being ‘good news’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Bible points out that Jesus’ birth showed that he was extraordinary (for example, he is worshipped as a king, in Matthew) and that he came to bring good news (for example, to the poor, in Luke).</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Christians celebrate Jesus’ birth, and Advent for Christians is a time for getting ready for Jesus’ coming.</a:t>
            </a:r>
          </a:p>
          <a:p>
            <a:pPr marL="171450" indent="-171450">
              <a:spcAft>
                <a:spcPts val="600"/>
              </a:spcAft>
              <a:buFont typeface="Arial" panose="020B0604020202020204" pitchFamily="34" charset="0"/>
              <a:buChar char="•"/>
            </a:pPr>
            <a:endParaRPr lang="en-GB"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274276"/>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that stories of Jesus’ life come from the Gospels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a clear, simple account of the story of Jesus’ birth and why Jesus is important for Christians</a:t>
            </a:r>
          </a:p>
          <a:p>
            <a:endParaRPr lang="en-US" b="1" u="sng" spc="5" dirty="0">
              <a:solidFill>
                <a:schemeClr val="tx1"/>
              </a:solidFill>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3139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2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how Muslims use stories about the Prophet to guide their beliefs and actions.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Give a clear, simple account of the story of Jesus' birth and why Jesus is important for Christians.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and ask questions about whether the story of Easter only has something to say to Christians, or if it has anything to say to people about sadness, hope or heaven, exploring different ideas and giving reasons.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clear, simple accounts of what Bible texts (such as the story of  Matthew the tax collector) mean to Christians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what makes some places special to people, and what the difference is between religious and non-religious special places.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Incarnation</a:t>
            </a:r>
          </a:p>
          <a:p>
            <a:pPr>
              <a:spcAft>
                <a:spcPts val="600"/>
              </a:spcAft>
            </a:pPr>
            <a:r>
              <a:rPr lang="en-GB" sz="2000" dirty="0">
                <a:solidFill>
                  <a:schemeClr val="tx1"/>
                </a:solidFill>
                <a:latin typeface="Sassoon Penpals" panose="02000400000000000000" pitchFamily="50" charset="0"/>
              </a:rPr>
              <a:t>(Jesus’ life and sacrificial death)</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87118" y="8289662"/>
            <a:ext cx="4145915"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1.3</a:t>
            </a:r>
          </a:p>
          <a:p>
            <a:pPr>
              <a:spcAft>
                <a:spcPts val="600"/>
              </a:spcAft>
            </a:pPr>
            <a:r>
              <a:rPr lang="en-GB" sz="1400" dirty="0">
                <a:solidFill>
                  <a:schemeClr val="tx1"/>
                </a:solidFill>
                <a:latin typeface="Sassoon Penpals" panose="02000400000000000000" pitchFamily="50" charset="0"/>
              </a:rPr>
              <a:t>Understanding Christianity – Creation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1.3</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622432"/>
            <a:ext cx="4029898" cy="2726565"/>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examples of ways in which Christians use the story of the Nativity to guide their beliefs and actions at Christmas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560012"/>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R="57785" lvl="0" algn="just">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Think, talk and ask questions about Christmas for people who are Christians and for people who are not</a:t>
            </a:r>
          </a:p>
          <a:p>
            <a:pPr marR="57785" lvl="0" algn="just">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Decide what they personally have to be thankful for, giving a reason for their ideas.</a:t>
            </a:r>
          </a:p>
        </p:txBody>
      </p:sp>
      <p:pic>
        <p:nvPicPr>
          <p:cNvPr id="15" name="Picture 14">
            <a:extLst>
              <a:ext uri="{FF2B5EF4-FFF2-40B4-BE49-F238E27FC236}">
                <a16:creationId xmlns:a16="http://schemas.microsoft.com/office/drawing/2014/main" id="{40567429-BAB6-49AD-A2C7-B6793695579E}"/>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123B810F-1203-41F4-BFD7-29E7CC874493}"/>
              </a:ext>
            </a:extLst>
          </p:cNvPr>
          <p:cNvSpPr/>
          <p:nvPr/>
        </p:nvSpPr>
        <p:spPr>
          <a:xfrm>
            <a:off x="184582" y="8065477"/>
            <a:ext cx="4049595" cy="1306179"/>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342900" lvl="0" indent="-342900">
              <a:spcAft>
                <a:spcPts val="300"/>
              </a:spcAft>
              <a:buFont typeface="Symbol" panose="05050102010706020507" pitchFamily="18" charset="2"/>
              <a:buChar char=""/>
            </a:pPr>
            <a:r>
              <a:rPr lang="en-GB" dirty="0">
                <a:solidFill>
                  <a:schemeClr val="tx1"/>
                </a:solidFill>
                <a:effectLst/>
                <a:latin typeface="Sassoon Penpals Joined" panose="02000400000000000000" pitchFamily="50" charset="0"/>
                <a:ea typeface="Times New Roman" panose="02020603050405020304" pitchFamily="18" charset="0"/>
              </a:rPr>
              <a:t>To know the Bible story of Jesus’ birth and the key figures involved and their role within this.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B7399932-A6FC-4309-AF9C-A27516E5B3D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87584" y="8070254"/>
            <a:ext cx="606080" cy="438815"/>
          </a:xfrm>
          <a:prstGeom prst="rect">
            <a:avLst/>
          </a:prstGeom>
        </p:spPr>
      </p:pic>
    </p:spTree>
    <p:extLst>
      <p:ext uri="{BB962C8B-B14F-4D97-AF65-F5344CB8AC3E}">
        <p14:creationId xmlns:p14="http://schemas.microsoft.com/office/powerpoint/2010/main" val="3912264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EYFS</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714014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33314"/>
            <a:ext cx="10794166"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–Why does Easter matter to Christians? (</a:t>
            </a:r>
            <a:r>
              <a:rPr lang="en-GB" sz="32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02923"/>
            <a:ext cx="4010205" cy="243651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73657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2000" dirty="0">
                <a:solidFill>
                  <a:schemeClr val="tx1"/>
                </a:solidFill>
                <a:effectLst/>
                <a:latin typeface="Sassoon Penpals" panose="02000400000000000000" pitchFamily="50" charset="0"/>
                <a:ea typeface="Arial MT"/>
                <a:cs typeface="Arial MT"/>
              </a:rPr>
              <a:t>Easter is very important in the ‘big story’ of the Bible. </a:t>
            </a:r>
          </a:p>
          <a:p>
            <a:pPr marL="171450" indent="-171450">
              <a:spcAft>
                <a:spcPts val="600"/>
              </a:spcAft>
              <a:buFont typeface="Arial" panose="020B0604020202020204" pitchFamily="34" charset="0"/>
              <a:buChar char="•"/>
            </a:pPr>
            <a:r>
              <a:rPr lang="en-GB" sz="2000" dirty="0">
                <a:solidFill>
                  <a:schemeClr val="tx1"/>
                </a:solidFill>
                <a:latin typeface="Sassoon Penpals" panose="02000400000000000000" pitchFamily="50" charset="0"/>
                <a:ea typeface="Arial MT"/>
                <a:cs typeface="Arial MT"/>
              </a:rPr>
              <a:t>T</a:t>
            </a:r>
            <a:r>
              <a:rPr lang="en-GB" sz="2000" dirty="0">
                <a:solidFill>
                  <a:schemeClr val="tx1"/>
                </a:solidFill>
                <a:effectLst/>
                <a:latin typeface="Sassoon Penpals" panose="02000400000000000000" pitchFamily="50" charset="0"/>
                <a:ea typeface="Arial MT"/>
                <a:cs typeface="Arial MT"/>
              </a:rPr>
              <a:t>he story of Holy Week takes place about 33 years after the events of the Nativity.</a:t>
            </a:r>
          </a:p>
          <a:p>
            <a:pPr marL="171450" indent="-171450">
              <a:spcAft>
                <a:spcPts val="600"/>
              </a:spcAft>
              <a:buFont typeface="Arial" panose="020B0604020202020204" pitchFamily="34" charset="0"/>
              <a:buChar char="•"/>
            </a:pPr>
            <a:r>
              <a:rPr lang="en-GB" sz="2000" dirty="0">
                <a:solidFill>
                  <a:srgbClr val="FF0000"/>
                </a:solidFill>
                <a:effectLst/>
                <a:latin typeface="Sassoon Penpals" panose="02000400000000000000" pitchFamily="50" charset="0"/>
                <a:ea typeface="Arial MT"/>
                <a:cs typeface="Arial MT"/>
              </a:rPr>
              <a:t>Jesus showed that he was willing to forgive all people, even for putting him on the cross.</a:t>
            </a:r>
          </a:p>
          <a:p>
            <a:pPr marL="171450" indent="-171450">
              <a:spcAft>
                <a:spcPts val="600"/>
              </a:spcAft>
              <a:buFont typeface="Arial" panose="020B0604020202020204" pitchFamily="34" charset="0"/>
              <a:buChar char="•"/>
            </a:pPr>
            <a:r>
              <a:rPr lang="en-GB" sz="2000" dirty="0">
                <a:solidFill>
                  <a:schemeClr val="tx1"/>
                </a:solidFill>
                <a:effectLst/>
                <a:latin typeface="Sassoon Penpals" panose="02000400000000000000" pitchFamily="50" charset="0"/>
                <a:ea typeface="Arial MT"/>
                <a:cs typeface="Arial MT"/>
              </a:rPr>
              <a:t>Christians believe Jesus builds a bridge between God and humans.</a:t>
            </a:r>
          </a:p>
          <a:p>
            <a:pPr marL="171450" indent="-171450">
              <a:spcAft>
                <a:spcPts val="600"/>
              </a:spcAft>
              <a:buFont typeface="Arial" panose="020B0604020202020204" pitchFamily="34" charset="0"/>
              <a:buChar char="•"/>
            </a:pPr>
            <a:r>
              <a:rPr lang="en-GB" sz="2000" dirty="0">
                <a:solidFill>
                  <a:srgbClr val="FF0000"/>
                </a:solidFill>
                <a:effectLst/>
                <a:latin typeface="Sassoon Penpals" panose="02000400000000000000" pitchFamily="50" charset="0"/>
                <a:ea typeface="Arial MT"/>
                <a:cs typeface="Arial MT"/>
              </a:rPr>
              <a:t>Christians believe Jesus rose again, giving people hope of a new life.</a:t>
            </a:r>
            <a:endParaRPr lang="en-GB" sz="2000" dirty="0">
              <a:solidFill>
                <a:srgbClr val="FF0000"/>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274276"/>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that Incarnation and Salvation are part of a ‘big story’ of the Bible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Tell stories of Holy Week and Easter from the Bible and recognise a link with the idea of Salvation (Jesus rescuing people)</a:t>
            </a:r>
          </a:p>
          <a:p>
            <a:endParaRPr lang="en-US" b="1" u="sng" spc="5" dirty="0">
              <a:solidFill>
                <a:schemeClr val="tx1"/>
              </a:solidFill>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4782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2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how Muslims use stories about the Prophet to guide their beliefs and actions.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a clear, simple account of the story of Jesus' birth and why Jesus is important for Christians.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Talk and ask questions about whether the story of Easter only has something to say to Christians, or if it has anything to say to people about sadness, hope or heaven, exploring different ideas and giving reasons.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clear, simple accounts of what Bible texts (such as the story of  Matthew the tax collector) mean to Christians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what makes some places special to people, and what the difference is between religious and non-religious special places.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Salvation</a:t>
            </a:r>
          </a:p>
          <a:p>
            <a:pPr>
              <a:spcAft>
                <a:spcPts val="600"/>
              </a:spcAft>
            </a:pPr>
            <a:r>
              <a:rPr lang="en-GB" sz="2000" dirty="0">
                <a:solidFill>
                  <a:schemeClr val="tx1"/>
                </a:solidFill>
                <a:latin typeface="Sassoon Penpals" panose="02000400000000000000" pitchFamily="50" charset="0"/>
              </a:rPr>
              <a:t>(Rules to live by)</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87118" y="8289662"/>
            <a:ext cx="4145915"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1.5</a:t>
            </a:r>
          </a:p>
          <a:p>
            <a:pPr>
              <a:spcAft>
                <a:spcPts val="600"/>
              </a:spcAft>
            </a:pPr>
            <a:r>
              <a:rPr lang="en-GB" sz="1400" dirty="0">
                <a:solidFill>
                  <a:schemeClr val="tx1"/>
                </a:solidFill>
                <a:latin typeface="Sassoon Penpals" panose="02000400000000000000" pitchFamily="50" charset="0"/>
              </a:rPr>
              <a:t>Understanding Christianity – Creation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1.5</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622432"/>
            <a:ext cx="4029898" cy="2726565"/>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at least three examples of how Christians show their beliefs about Jesus’ death and resurrection in church worship at Easter</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560012"/>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Think, talk and ask questions about whether the story of Easter only has something to say to Christians, or if it has anything to say to pupils about sadness, hope or heaven, exploring different ideas and giving a good reason for their ideas.</a:t>
            </a:r>
          </a:p>
        </p:txBody>
      </p:sp>
      <p:pic>
        <p:nvPicPr>
          <p:cNvPr id="15" name="Picture 14">
            <a:extLst>
              <a:ext uri="{FF2B5EF4-FFF2-40B4-BE49-F238E27FC236}">
                <a16:creationId xmlns:a16="http://schemas.microsoft.com/office/drawing/2014/main" id="{25A14658-05E1-4716-9CF9-E027CDB7B386}"/>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9984FA20-43FF-423F-B4CC-0273D9BC69F7}"/>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342900" lvl="0" indent="-342900">
              <a:spcAft>
                <a:spcPts val="300"/>
              </a:spcAft>
              <a:buFont typeface="Symbol" panose="05050102010706020507" pitchFamily="18" charset="2"/>
              <a:buChar char=""/>
            </a:pPr>
            <a:r>
              <a:rPr lang="en-GB" dirty="0">
                <a:solidFill>
                  <a:schemeClr val="tx1"/>
                </a:solidFill>
                <a:effectLst/>
                <a:latin typeface="Sassoon Penpals Joined" panose="02000400000000000000" pitchFamily="50" charset="0"/>
                <a:ea typeface="Times New Roman" panose="02020603050405020304" pitchFamily="18" charset="0"/>
              </a:rPr>
              <a:t>To know why Easter can be seen as a time of new life and how Easter is celebrated.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D3991373-76C0-4D14-BB65-47FC497A5A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3264443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395581"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–What is the ‘good news’ Christians believe Jesus brings? (</a:t>
            </a:r>
            <a:r>
              <a:rPr lang="en-GB" sz="32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43905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531100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Christians believe Jesus brings good news for all people.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For Christians, this good news includes being loved by God, and being forgiven for bad things.</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Christians believe Jesus is a friend to the poor and friendless.</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Christians believe Jesus’ teachings make people think hard about how to live and show them the right way.</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Jesus teaches his followers that God forgives them, but they need to forgive others too.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 Jesus promises his followers peace.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How Christians say sorry to God, and receive forgiveness.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731476"/>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Tell stories from the Bible and recognise a link with the concept of ‘Gospel’ or ‘good news’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clear, simple accounts of what Bible texts (such as the story of Matthew the tax collector) mean to Christians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that Jesus gives instructions to people about how to behave</a:t>
            </a:r>
          </a:p>
          <a:p>
            <a:endParaRPr lang="en-US" b="1" u="sng" spc="5" dirty="0">
              <a:solidFill>
                <a:schemeClr val="tx1"/>
              </a:solidFill>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3220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2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how Muslims use stories about the Prophet to guide their beliefs and actions.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a clear, simple account of the story of Jesus' birth and why Jesus is important for Christians.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and ask questions about whether the story of Easter only has something to say to Christians, or if it has anything to say to people about sadness, hope or heaven, exploring different ideas and giving reasons.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Give clear, simple accounts of what Bible texts (such as the story of  Matthew the tax collector) mean to Christians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what makes some places special to people, and what the difference is between religious and non-religious special places.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Gospel</a:t>
            </a:r>
          </a:p>
          <a:p>
            <a:pPr>
              <a:spcAft>
                <a:spcPts val="600"/>
              </a:spcAft>
            </a:pPr>
            <a:r>
              <a:rPr lang="en-GB" sz="2000" dirty="0">
                <a:solidFill>
                  <a:schemeClr val="tx1"/>
                </a:solidFill>
                <a:latin typeface="Sassoon Penpals" panose="02000400000000000000" pitchFamily="50" charset="0"/>
              </a:rPr>
              <a:t>(The Bible as God’s inspired word)</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87118" y="8289662"/>
            <a:ext cx="4145915"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1.4</a:t>
            </a:r>
          </a:p>
          <a:p>
            <a:pPr>
              <a:spcAft>
                <a:spcPts val="600"/>
              </a:spcAft>
            </a:pPr>
            <a:r>
              <a:rPr lang="en-GB" sz="1400" dirty="0">
                <a:solidFill>
                  <a:schemeClr val="tx1"/>
                </a:solidFill>
                <a:latin typeface="Sassoon Penpals" panose="02000400000000000000" pitchFamily="50" charset="0"/>
              </a:rPr>
              <a:t>Understanding Christianity – Creation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1.4</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975711"/>
            <a:ext cx="4029898" cy="27314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at least two examples of ways in which Christians follow the teachings studied about forgiveness and peace, and bringing good news to the friendless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at least two examples of how Christians put these beliefs into practice in the Church community and their own lives (for example: charity, confession)</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69077" y="6958597"/>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342900" marR="57785" lvl="0" indent="-34290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Think, talk and ask questions about whether Jesus’ ‘good news’ is only good news for Christians, or if there are things for anyone to learn about how to live, giving a good reason for their ideas.</a:t>
            </a:r>
            <a:endParaRPr lang="en-US" dirty="0">
              <a:solidFill>
                <a:schemeClr val="tx1"/>
              </a:solidFill>
              <a:effectLst/>
              <a:latin typeface="Sassoon Penpals" panose="02000400000000000000" pitchFamily="50" charset="0"/>
              <a:ea typeface="Arial MT"/>
              <a:cs typeface="Arial MT"/>
            </a:endParaRPr>
          </a:p>
        </p:txBody>
      </p:sp>
      <p:pic>
        <p:nvPicPr>
          <p:cNvPr id="15" name="Picture 14">
            <a:extLst>
              <a:ext uri="{FF2B5EF4-FFF2-40B4-BE49-F238E27FC236}">
                <a16:creationId xmlns:a16="http://schemas.microsoft.com/office/drawing/2014/main" id="{0FAED000-A347-4172-ACC2-FE63340E82B1}"/>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2C0561A9-926D-4717-A5FD-8020335C36D2}"/>
              </a:ext>
            </a:extLst>
          </p:cNvPr>
          <p:cNvSpPr/>
          <p:nvPr/>
        </p:nvSpPr>
        <p:spPr>
          <a:xfrm>
            <a:off x="184582" y="8017736"/>
            <a:ext cx="4049595" cy="133047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Say what Jesus and one other religious leader taught about loving other people.</a:t>
            </a:r>
            <a:endParaRPr lang="en-US" sz="12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0DF403A1-C7FF-4F57-BF8C-4A50A43EB2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3163" y="8070254"/>
            <a:ext cx="606080" cy="438815"/>
          </a:xfrm>
          <a:prstGeom prst="rect">
            <a:avLst/>
          </a:prstGeom>
        </p:spPr>
      </p:pic>
    </p:spTree>
    <p:extLst>
      <p:ext uri="{BB962C8B-B14F-4D97-AF65-F5344CB8AC3E}">
        <p14:creationId xmlns:p14="http://schemas.microsoft.com/office/powerpoint/2010/main" val="1338164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What makes some places sacred to believers?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43905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1"/>
            <a:ext cx="4029899" cy="470140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2000" dirty="0">
                <a:solidFill>
                  <a:schemeClr val="tx1"/>
                </a:solidFill>
                <a:latin typeface="Sassoon Penpals" panose="02000400000000000000" pitchFamily="50" charset="0"/>
                <a:ea typeface="Arial MT"/>
                <a:cs typeface="Arial MT"/>
              </a:rPr>
              <a:t>H</a:t>
            </a:r>
            <a:r>
              <a:rPr lang="en-GB" sz="2000" dirty="0">
                <a:solidFill>
                  <a:schemeClr val="tx1"/>
                </a:solidFill>
                <a:effectLst/>
                <a:latin typeface="Sassoon Penpals" panose="02000400000000000000" pitchFamily="50" charset="0"/>
                <a:ea typeface="Arial MT"/>
                <a:cs typeface="Arial MT"/>
              </a:rPr>
              <a:t>ow places of worship connect with Christian and Muslims/Jewish beliefs and practices studied.</a:t>
            </a:r>
          </a:p>
          <a:p>
            <a:pPr marL="171450" indent="-171450">
              <a:spcAft>
                <a:spcPts val="600"/>
              </a:spcAft>
              <a:buFont typeface="Arial" panose="020B0604020202020204" pitchFamily="34" charset="0"/>
              <a:buChar char="•"/>
            </a:pPr>
            <a:r>
              <a:rPr lang="en-GB" sz="2000" dirty="0">
                <a:solidFill>
                  <a:srgbClr val="FF0000"/>
                </a:solidFill>
                <a:latin typeface="Sassoon Penpals" panose="02000400000000000000" pitchFamily="50" charset="0"/>
              </a:rPr>
              <a:t>What makes some places and things special, sacred or holy.</a:t>
            </a:r>
          </a:p>
          <a:p>
            <a:pPr marL="171450" indent="-171450">
              <a:spcAft>
                <a:spcPts val="600"/>
              </a:spcAft>
              <a:buFont typeface="Arial" panose="020B0604020202020204" pitchFamily="34" charset="0"/>
              <a:buChar char="•"/>
            </a:pPr>
            <a:r>
              <a:rPr lang="en-GB" sz="2000" dirty="0">
                <a:solidFill>
                  <a:schemeClr val="tx1"/>
                </a:solidFill>
                <a:latin typeface="Sassoon Penpals" panose="02000400000000000000" pitchFamily="50" charset="0"/>
              </a:rPr>
              <a:t>How places of worship are used and why they are important in the lives of others. </a:t>
            </a:r>
          </a:p>
          <a:p>
            <a:pPr marL="171450" indent="-171450">
              <a:spcAft>
                <a:spcPts val="600"/>
              </a:spcAft>
              <a:buFont typeface="Arial" panose="020B0604020202020204" pitchFamily="34" charset="0"/>
              <a:buChar char="•"/>
            </a:pPr>
            <a:r>
              <a:rPr lang="en-GB" sz="2000" dirty="0">
                <a:solidFill>
                  <a:srgbClr val="FF0000"/>
                </a:solidFill>
                <a:latin typeface="Sassoon Penpals" panose="02000400000000000000" pitchFamily="50" charset="0"/>
              </a:rPr>
              <a:t>Explore meanings of signs, symbols, artefacts and actions and how they help in worship.</a:t>
            </a:r>
          </a:p>
          <a:p>
            <a:pPr marL="171450" indent="-171450">
              <a:spcAft>
                <a:spcPts val="600"/>
              </a:spcAft>
              <a:buFont typeface="Arial" panose="020B0604020202020204" pitchFamily="34" charset="0"/>
              <a:buChar char="•"/>
            </a:pPr>
            <a:endParaRPr lang="en-GB" sz="20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6" y="1078523"/>
            <a:ext cx="4107197" cy="3259014"/>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that there are special places where people go to worship, and talk about what people do there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at least three objects used in worship in two religions and give a simple account of how they are used and something about what they mean</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a belief about worship and a belief about God, connecting these beliefs simply to a place of worship</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2350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2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how Muslims use stories about the Prophet to guide their beliefs and actions.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a clear, simple account of the story of Jesus' birth and why Jesus is important for Christians.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and ask questions about whether the story of Easter only has something to say to Christians, or if it has anything to say to people about sadness, hope or heaven, exploring different ideas and giving reasons.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clear, simple accounts of what Bible texts (such as the story of  Matthew the tax collector) mean to Christians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Talk about what makes some places special to people, and what the difference is between religious and non-religious special places.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9"/>
            <a:ext cx="4029898" cy="10316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Thematic</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67426" y="8289662"/>
            <a:ext cx="4165608"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1.8</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466490"/>
            <a:ext cx="4107196" cy="2329883"/>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examples of stories, objects, symbols and actions used in churches, mosques and/or synagogues which show what people believe</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simple examples of how people worship at a church, mosque or synagogue</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Talk about why some people like to belong to a sacred building or a community</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921308"/>
            <a:ext cx="4117042" cy="2539214"/>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Think, talk and ask good questions about what happens in a church, synagogue or mosque, saying what they think about these questions, giving good reasons for their ideas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Talk about what makes some places special to people, and what the difference is between religious and non-religious special places.</a:t>
            </a:r>
          </a:p>
        </p:txBody>
      </p:sp>
      <p:pic>
        <p:nvPicPr>
          <p:cNvPr id="15" name="Picture 14">
            <a:extLst>
              <a:ext uri="{FF2B5EF4-FFF2-40B4-BE49-F238E27FC236}">
                <a16:creationId xmlns:a16="http://schemas.microsoft.com/office/drawing/2014/main" id="{4EA12909-DCBC-4B65-B3D4-60125EA55017}"/>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2CE4D19E-A2CE-4B45-963D-60D3824C8D09}"/>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342900" indent="-342900">
              <a:spcAft>
                <a:spcPts val="300"/>
              </a:spcAft>
              <a:buFont typeface="Symbol" panose="05050102010706020507" pitchFamily="18" charset="2"/>
              <a:buChar char=""/>
            </a:pPr>
            <a:r>
              <a:rPr lang="en-US" dirty="0">
                <a:solidFill>
                  <a:schemeClr val="tx1"/>
                </a:solidFill>
                <a:effectLst/>
                <a:latin typeface="Sassoon Penpals" panose="02000400000000000000" pitchFamily="50" charset="0"/>
                <a:ea typeface="Arial MT"/>
                <a:cs typeface="Arial MT"/>
              </a:rPr>
              <a:t>Recognise</a:t>
            </a:r>
            <a:r>
              <a:rPr lang="en-US" spc="30"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that</a:t>
            </a:r>
            <a:r>
              <a:rPr lang="en-US" spc="30"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some</a:t>
            </a:r>
            <a:r>
              <a:rPr lang="en-US" spc="30"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religious</a:t>
            </a:r>
            <a:r>
              <a:rPr lang="en-US" spc="35"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people</a:t>
            </a:r>
            <a:r>
              <a:rPr lang="en-US" spc="-200"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have places which have special</a:t>
            </a:r>
            <a:r>
              <a:rPr lang="en-US" spc="5"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meaning</a:t>
            </a:r>
            <a:r>
              <a:rPr lang="en-US" spc="-10"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for</a:t>
            </a:r>
            <a:r>
              <a:rPr lang="en-US" spc="-5"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them</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760A6786-C647-4836-B4F3-B0F85B548DE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336884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3</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2617216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395581"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–What do Christians learn from the creation story? (</a:t>
            </a:r>
            <a:r>
              <a:rPr lang="en-GB" sz="32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51403"/>
            <a:ext cx="4010205" cy="238803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9710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Christians believe that God created the world. </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Christians believe the Earth and everything in it are important to God.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Christian believe God has a unique relationship with human beings as their Creator and </a:t>
            </a:r>
            <a:r>
              <a:rPr lang="en-GB" dirty="0" err="1">
                <a:solidFill>
                  <a:schemeClr val="tx1"/>
                </a:solidFill>
                <a:latin typeface="Sassoon Penpals" panose="02000400000000000000" pitchFamily="50" charset="0"/>
              </a:rPr>
              <a:t>Sustainer</a:t>
            </a:r>
            <a:r>
              <a:rPr lang="en-GB" dirty="0">
                <a:solidFill>
                  <a:schemeClr val="tx1"/>
                </a:solidFill>
                <a:latin typeface="Sassoon Penpals" panose="02000400000000000000" pitchFamily="50" charset="0"/>
              </a:rPr>
              <a:t>.</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Christians believe humans should care for the world because it belongs to God.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Other reasons why nature/humans are important and why we should look after the world/each other</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How the fall fits into the big picture of the Bible.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Christian idea of stewardship</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731476"/>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Place the concepts of God and Creation on a timeline of the Bible’s ‘big story’</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clear links between Genesis 1 and what Christians believe about God and Creation</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that the story of ‘the Fall’ in Genesis 3 gives an explanation of why things go wrong in the world</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6071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3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Make clear links between Genesis 1 and what Christians believe about God and Creation.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story of Noah and how we live in school and the wider world.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Jews and everyone else top remember the past and look forward to the future.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beliefs about God in Islam, expressed in Surah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how Christians try to show love for all, including how Christian leaders try to follow Jesus’ teaching in different ways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Express my own ideas about the best ways to make the world a better place, making links with religious ideas studied, giving good reasons for my views.</a:t>
            </a: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Creation/Fall</a:t>
            </a:r>
          </a:p>
          <a:p>
            <a:pPr>
              <a:spcAft>
                <a:spcPts val="600"/>
              </a:spcAft>
            </a:pPr>
            <a:r>
              <a:rPr lang="en-GB" sz="2000" dirty="0">
                <a:solidFill>
                  <a:schemeClr val="tx1"/>
                </a:solidFill>
                <a:latin typeface="Sassoon Penpals" panose="02000400000000000000" pitchFamily="50" charset="0"/>
              </a:rPr>
              <a:t>(Sin)</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499232" y="8289662"/>
            <a:ext cx="4233802"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L2.1</a:t>
            </a:r>
          </a:p>
          <a:p>
            <a:pPr>
              <a:spcAft>
                <a:spcPts val="600"/>
              </a:spcAft>
            </a:pPr>
            <a:r>
              <a:rPr lang="en-GB" sz="1400" dirty="0">
                <a:solidFill>
                  <a:schemeClr val="tx1"/>
                </a:solidFill>
                <a:latin typeface="Sassoon Penpals" panose="02000400000000000000" pitchFamily="50" charset="0"/>
              </a:rPr>
              <a:t>Understanding Christianity – Creation/Fall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2A.1</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975711"/>
            <a:ext cx="4029898" cy="27314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what Christians do because they believe God is Creator (e.g. follow God, wonder at how amazing God’s creation is; care for the Earth – some specific ways)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how and why Christians might pray to God, say sorry and ask for forgiveness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69077" y="6958597"/>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Ask questions and suggest answers about what might be important in the Creation story for Christians and for non- Christians living today.</a:t>
            </a:r>
            <a:endParaRPr lang="en-US" dirty="0">
              <a:solidFill>
                <a:schemeClr val="tx1"/>
              </a:solidFill>
              <a:effectLst/>
              <a:latin typeface="Sassoon Penpals" panose="02000400000000000000" pitchFamily="50" charset="0"/>
              <a:ea typeface="Arial MT"/>
              <a:cs typeface="Arial MT"/>
            </a:endParaRPr>
          </a:p>
        </p:txBody>
      </p:sp>
      <p:pic>
        <p:nvPicPr>
          <p:cNvPr id="15" name="Picture 14">
            <a:extLst>
              <a:ext uri="{FF2B5EF4-FFF2-40B4-BE49-F238E27FC236}">
                <a16:creationId xmlns:a16="http://schemas.microsoft.com/office/drawing/2014/main" id="{6999C394-EAAC-4948-B7F2-3E7E50BE4C68}"/>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FAF29E95-1181-42ED-BBF5-4DF26DAFC8E5}"/>
              </a:ext>
            </a:extLst>
          </p:cNvPr>
          <p:cNvSpPr/>
          <p:nvPr/>
        </p:nvSpPr>
        <p:spPr>
          <a:xfrm>
            <a:off x="184582" y="7514492"/>
            <a:ext cx="4049595" cy="185716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285750" indent="-285750">
              <a:buFont typeface="Arial" panose="020B0604020202020204" pitchFamily="34" charset="0"/>
              <a:buChar char="•"/>
            </a:pPr>
            <a:r>
              <a:rPr lang="en-GB" spc="5" dirty="0">
                <a:solidFill>
                  <a:schemeClr val="tx1"/>
                </a:solidFill>
                <a:effectLst/>
                <a:latin typeface="Sassoon Penpals" panose="02000400000000000000" pitchFamily="50" charset="0"/>
                <a:ea typeface="Arial MT"/>
                <a:cs typeface="Arial MT"/>
              </a:rPr>
              <a:t>Recognise that ‘Creation’ is the beginning of the ‘big story’ of the Bible</a:t>
            </a:r>
          </a:p>
          <a:p>
            <a:pPr marL="285750" indent="-285750">
              <a:buFont typeface="Arial" panose="020B0604020202020204" pitchFamily="34" charset="0"/>
              <a:buChar char="•"/>
            </a:pPr>
            <a:r>
              <a:rPr lang="en-GB" spc="5" dirty="0">
                <a:solidFill>
                  <a:schemeClr val="tx1"/>
                </a:solidFill>
                <a:effectLst/>
                <a:latin typeface="Sassoon Penpals" panose="02000400000000000000" pitchFamily="50" charset="0"/>
                <a:ea typeface="Arial MT"/>
                <a:cs typeface="Arial MT"/>
              </a:rPr>
              <a:t>Say what the story tells Christians about God, Creation and the world</a:t>
            </a:r>
            <a:r>
              <a:rPr lang="en-GB" dirty="0">
                <a:solidFill>
                  <a:schemeClr val="tx1"/>
                </a:solidFill>
                <a:effectLst/>
                <a:latin typeface="Sassoon Penpals Joined" panose="02000400000000000000" pitchFamily="50" charset="0"/>
                <a:ea typeface="Times New Roman" panose="02020603050405020304" pitchFamily="18" charset="0"/>
              </a:rPr>
              <a:t>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0391F05B-5301-45CC-A956-4F746C0D3F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5186" y="7514492"/>
            <a:ext cx="606080" cy="438815"/>
          </a:xfrm>
          <a:prstGeom prst="rect">
            <a:avLst/>
          </a:prstGeom>
        </p:spPr>
      </p:pic>
    </p:spTree>
    <p:extLst>
      <p:ext uri="{BB962C8B-B14F-4D97-AF65-F5344CB8AC3E}">
        <p14:creationId xmlns:p14="http://schemas.microsoft.com/office/powerpoint/2010/main" val="1403253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571427"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–What is it like for someone to follow God?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27957"/>
            <a:ext cx="4010205" cy="241148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9163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Know about the Bible – Old </a:t>
            </a:r>
            <a:r>
              <a:rPr lang="en-GB" dirty="0">
                <a:solidFill>
                  <a:srgbClr val="FF0000"/>
                </a:solidFill>
                <a:latin typeface="Sassoon Penpals" panose="02000400000000000000" pitchFamily="50" charset="0"/>
                <a:ea typeface="Arial MT"/>
                <a:cs typeface="Arial MT"/>
              </a:rPr>
              <a:t>Testament and New Testament and </a:t>
            </a:r>
            <a:r>
              <a:rPr lang="en-GB" dirty="0">
                <a:solidFill>
                  <a:srgbClr val="FF0000"/>
                </a:solidFill>
                <a:effectLst/>
                <a:latin typeface="Sassoon Penpals" panose="02000400000000000000" pitchFamily="50" charset="0"/>
                <a:ea typeface="Arial MT"/>
                <a:cs typeface="Arial MT"/>
              </a:rPr>
              <a:t>how to find their way around using book-chapter-verse.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qualities Noah had that made God choose him, and what Noah does in obedience to God.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account of Noah as told in Genesis.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Know about the agreements/pacts/covenants people make.</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God in the Noah story was trying to do away with evil in the world and make it a better place.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Identify some symbols that show promises, commitment and hope, e.g. at a wedding.</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731476"/>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clear links between the story of Noah and the idea of covenant</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5837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3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links between Genesis 1 and what Christians believe about God and Creation.</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Make links between the story of Noah and how we live in school and the wider world.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Jews and everyone else top remember the past and look forward to the future.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beliefs about God in Islam, expressed in Surah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how Christians try to show love for all, including how Christian leaders try to follow Jesus’ teaching in different ways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Express my own ideas about the best ways to make the world a better place, making links with religious ideas studied, giving good reasons for my views.</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People of God</a:t>
            </a:r>
          </a:p>
          <a:p>
            <a:pPr>
              <a:spcAft>
                <a:spcPts val="600"/>
              </a:spcAft>
            </a:pPr>
            <a:r>
              <a:rPr lang="en-GB" sz="2000" dirty="0">
                <a:solidFill>
                  <a:schemeClr val="tx1"/>
                </a:solidFill>
                <a:latin typeface="Sassoon Penpals" panose="02000400000000000000" pitchFamily="50" charset="0"/>
              </a:rPr>
              <a:t>(Great Bible characters)</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41815" y="8289662"/>
            <a:ext cx="4249833"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L2.2</a:t>
            </a:r>
          </a:p>
          <a:p>
            <a:pPr>
              <a:spcAft>
                <a:spcPts val="600"/>
              </a:spcAft>
            </a:pPr>
            <a:r>
              <a:rPr lang="en-GB" sz="1400" dirty="0">
                <a:solidFill>
                  <a:schemeClr val="tx1"/>
                </a:solidFill>
                <a:latin typeface="Sassoon Penpals" panose="02000400000000000000" pitchFamily="50" charset="0"/>
              </a:rPr>
              <a:t>Understanding Christianity – People of God–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2A.2</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3975711"/>
            <a:ext cx="4029898" cy="27314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simple links between promises in the story of Noah and promises that Christians make at a wedding ceremony</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884621"/>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links between the story of Noah and how we live in school and the wider world.</a:t>
            </a:r>
            <a:endParaRPr lang="en-US" dirty="0">
              <a:solidFill>
                <a:schemeClr val="tx1"/>
              </a:solidFill>
              <a:effectLst/>
              <a:latin typeface="Sassoon Penpals" panose="02000400000000000000" pitchFamily="50" charset="0"/>
              <a:ea typeface="Arial MT"/>
              <a:cs typeface="Arial MT"/>
            </a:endParaRPr>
          </a:p>
        </p:txBody>
      </p:sp>
      <p:pic>
        <p:nvPicPr>
          <p:cNvPr id="15" name="Picture 14">
            <a:extLst>
              <a:ext uri="{FF2B5EF4-FFF2-40B4-BE49-F238E27FC236}">
                <a16:creationId xmlns:a16="http://schemas.microsoft.com/office/drawing/2014/main" id="{17D40A54-FEF9-407A-9D6F-434D3E350A6C}"/>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1" name="Rounded Rectangle 48">
            <a:extLst>
              <a:ext uri="{FF2B5EF4-FFF2-40B4-BE49-F238E27FC236}">
                <a16:creationId xmlns:a16="http://schemas.microsoft.com/office/drawing/2014/main" id="{79C04E10-FF5F-4DD0-951F-66B00C65333D}"/>
              </a:ext>
            </a:extLst>
          </p:cNvPr>
          <p:cNvSpPr/>
          <p:nvPr/>
        </p:nvSpPr>
        <p:spPr>
          <a:xfrm>
            <a:off x="184582" y="7707574"/>
            <a:ext cx="4049595" cy="166408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285750" indent="-285750">
              <a:spcAft>
                <a:spcPts val="300"/>
              </a:spcAft>
              <a:buFont typeface="Arial" panose="020B0604020202020204" pitchFamily="34" charset="0"/>
              <a:buChar char="•"/>
            </a:pPr>
            <a:r>
              <a:rPr lang="en-GB" dirty="0">
                <a:solidFill>
                  <a:schemeClr val="tx1"/>
                </a:solidFill>
                <a:latin typeface="Sassoon Penpals" panose="02000400000000000000" pitchFamily="50" charset="0"/>
              </a:rPr>
              <a:t>Give at least two examples of a way in which Christians show their belief in God as loving and forgiving.</a:t>
            </a:r>
          </a:p>
          <a:p>
            <a:pPr lvl="0">
              <a:spcAft>
                <a:spcPts val="300"/>
              </a:spcAft>
            </a:pP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9F1C2C39-2AA5-478B-8FC0-780A5C303F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13139" y="7800625"/>
            <a:ext cx="606080" cy="438815"/>
          </a:xfrm>
          <a:prstGeom prst="rect">
            <a:avLst/>
          </a:prstGeom>
        </p:spPr>
      </p:pic>
    </p:spTree>
    <p:extLst>
      <p:ext uri="{BB962C8B-B14F-4D97-AF65-F5344CB8AC3E}">
        <p14:creationId xmlns:p14="http://schemas.microsoft.com/office/powerpoint/2010/main" val="3110288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536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How do festivals and family life show what matters to Jewish people? (Judaism)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720863"/>
            <a:ext cx="4010205" cy="251857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36392" y="3055822"/>
            <a:ext cx="4029899" cy="43648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ea typeface="Arial MT"/>
                <a:cs typeface="Arial MT"/>
              </a:rPr>
              <a:t>T</a:t>
            </a:r>
            <a:r>
              <a:rPr lang="en-GB" dirty="0">
                <a:solidFill>
                  <a:schemeClr val="tx1"/>
                </a:solidFill>
                <a:effectLst/>
                <a:latin typeface="Sassoon Penpals" panose="02000400000000000000" pitchFamily="50" charset="0"/>
                <a:ea typeface="Arial MT"/>
                <a:cs typeface="Arial MT"/>
              </a:rPr>
              <a:t>he stories behind Jewish festivals: what they mean, their significance, and how believers express the meanings through symbols, sounds, actions, stories and rituals.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Rosh Hashanah and Yom Kippur – Jewish new year festival</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Pesach/Passover</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After their escape from Egypt, the Jewish people were given the Ten Commandments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Some of the prayers and blessings that Jewish people say through the day</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0"/>
            <a:ext cx="4029898" cy="2344615"/>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some Jewish beliefs about God, sin and forgiveness and describe what they mean</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clear links between the story of the Exodus and Jewish beliefs about God and his relationship with the Jewish people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Offer informed suggestions about the meaning of the Exodus story for Jews today</a:t>
            </a:r>
          </a:p>
          <a:p>
            <a:endParaRPr lang="en-US" b="1" u="sng" spc="5" dirty="0">
              <a:solidFill>
                <a:schemeClr val="tx1"/>
              </a:solidFill>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59574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3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links between Genesis 1 and what Christians believe about God and Creation.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story of Noah and how we live in school and the wider world.</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Raise questions and suggest answers about whether it is good for Jews and everyone else top remember the past and look forward to the future.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beliefs about God in Islam, expressed in Surah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how Christians try to show love for all, including how Christian leaders try to follow Jesus’ teaching in different ways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Express my own ideas about the best ways to make the world a better place, making links with religious ideas studied, giving good reasons for my views.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151036" y="1066801"/>
            <a:ext cx="4140744" cy="17467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God/Torah/the People </a:t>
            </a:r>
          </a:p>
          <a:p>
            <a:pPr>
              <a:spcAft>
                <a:spcPts val="600"/>
              </a:spcAft>
            </a:pPr>
            <a:r>
              <a:rPr lang="en-GB" sz="2000" dirty="0">
                <a:solidFill>
                  <a:schemeClr val="tx1"/>
                </a:solidFill>
                <a:latin typeface="Sassoon Penpals" panose="02000400000000000000" pitchFamily="50" charset="0"/>
              </a:rPr>
              <a:t>(One God who is the creator of all things. Stories for instruction and laws to live by.)</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486088" y="8289662"/>
            <a:ext cx="4274201"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L2.10</a:t>
            </a:r>
          </a:p>
          <a:p>
            <a:pPr>
              <a:spcAft>
                <a:spcPts val="600"/>
              </a:spcAft>
            </a:pPr>
            <a:r>
              <a:rPr lang="en-GB" sz="1400" dirty="0">
                <a:solidFill>
                  <a:schemeClr val="tx1"/>
                </a:solidFill>
                <a:latin typeface="Sassoon Penpals" panose="02000400000000000000" pitchFamily="50" charset="0"/>
              </a:rPr>
              <a:t>RE Today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2.10</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74128" y="3504476"/>
            <a:ext cx="4029898" cy="2726565"/>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simple links between Jewish beliefs about God and his people and how Jews live (e.g. through celebrating forgiveness, salvation and freedom at festivals)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how Jews show their beliefs through worship in festivals, both at home and in wider communities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85851" y="6363964"/>
            <a:ext cx="4029898" cy="3103922"/>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R="57785" lvl="0">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Raise questions and suggest answers about whether it is good for Jews and everyone else to remember the past and look forward to the future</a:t>
            </a:r>
          </a:p>
          <a:p>
            <a:pPr marR="57785" lvl="0">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Make links with the value of personal reflection, saying sorry, being forgiven, being grateful, seeking freedom and justice in the world today, including pupils’ own lives, and giving good reasons for their ideas.</a:t>
            </a:r>
          </a:p>
        </p:txBody>
      </p:sp>
      <p:pic>
        <p:nvPicPr>
          <p:cNvPr id="15" name="Picture 14">
            <a:extLst>
              <a:ext uri="{FF2B5EF4-FFF2-40B4-BE49-F238E27FC236}">
                <a16:creationId xmlns:a16="http://schemas.microsoft.com/office/drawing/2014/main" id="{2F626F1C-F942-4B2F-9B9E-80D63C46933E}"/>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4E264B60-531A-4185-BEC8-F169CA8D37E7}"/>
              </a:ext>
            </a:extLst>
          </p:cNvPr>
          <p:cNvSpPr/>
          <p:nvPr/>
        </p:nvSpPr>
        <p:spPr>
          <a:xfrm>
            <a:off x="184582" y="7969834"/>
            <a:ext cx="4049595" cy="141452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342900" indent="-342900">
              <a:spcAft>
                <a:spcPts val="300"/>
              </a:spcAft>
              <a:buFont typeface="Symbol" panose="05050102010706020507" pitchFamily="18" charset="2"/>
              <a:buChar char=""/>
            </a:pPr>
            <a:r>
              <a:rPr lang="en-GB" dirty="0">
                <a:solidFill>
                  <a:schemeClr val="tx1"/>
                </a:solidFill>
                <a:latin typeface="Sassoon Penpals" panose="02000400000000000000" pitchFamily="50" charset="0"/>
              </a:rPr>
              <a:t>Re-tell simply some stories used in Jewish celebrations.</a:t>
            </a:r>
          </a:p>
          <a:p>
            <a:pPr lvl="0">
              <a:spcAft>
                <a:spcPts val="300"/>
              </a:spcAft>
            </a:pP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6A4E7CA5-D32A-40FF-A9A3-92E46EACA7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5338" y="8070254"/>
            <a:ext cx="606080" cy="438815"/>
          </a:xfrm>
          <a:prstGeom prst="rect">
            <a:avLst/>
          </a:prstGeom>
        </p:spPr>
      </p:pic>
    </p:spTree>
    <p:extLst>
      <p:ext uri="{BB962C8B-B14F-4D97-AF65-F5344CB8AC3E}">
        <p14:creationId xmlns:p14="http://schemas.microsoft.com/office/powerpoint/2010/main" val="1156733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How do festivals and worship show what matters to a Muslim? (Islam)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17975"/>
            <a:ext cx="4010205" cy="242146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4" y="2211305"/>
            <a:ext cx="4029899" cy="54438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Arabic root ‘</a:t>
            </a:r>
            <a:r>
              <a:rPr lang="en-GB" dirty="0" err="1">
                <a:solidFill>
                  <a:schemeClr val="tx1"/>
                </a:solidFill>
                <a:latin typeface="Sassoon Penpals" panose="02000400000000000000" pitchFamily="50" charset="0"/>
              </a:rPr>
              <a:t>slm</a:t>
            </a:r>
            <a:r>
              <a:rPr lang="en-GB" dirty="0">
                <a:solidFill>
                  <a:schemeClr val="tx1"/>
                </a:solidFill>
                <a:latin typeface="Sassoon Penpals" panose="02000400000000000000" pitchFamily="50" charset="0"/>
              </a:rPr>
              <a:t>’, which means peace; Islam means the peace that comes from being in harmony with God; and Muslim means one who willingly submits to God.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Surah 1 (chapter 1) of the Qur’an shows the nature of God in Islam (Tawhid – the oneness of God).</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The mosque/masjid is important within the Muslim communities and is a place of prayer, teaching and community support.</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The experiences of a Muslim fasting during Ramadan and how Muslims celebrate Eid-ul-</a:t>
            </a:r>
            <a:r>
              <a:rPr lang="en-GB" dirty="0" err="1">
                <a:solidFill>
                  <a:srgbClr val="FF0000"/>
                </a:solidFill>
                <a:latin typeface="Sassoon Penpals" panose="02000400000000000000" pitchFamily="50" charset="0"/>
              </a:rPr>
              <a:t>Fitr</a:t>
            </a:r>
            <a:r>
              <a:rPr lang="en-GB" dirty="0">
                <a:solidFill>
                  <a:srgbClr val="FF0000"/>
                </a:solidFill>
                <a:latin typeface="Sassoon Penpals" panose="02000400000000000000" pitchFamily="50" charset="0"/>
              </a:rPr>
              <a:t> at the end of the fast.</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Willing submission to God is central to Islam; ideally Muslims demonstrate this through ibadah, worship</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7009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3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links between Genesis 1 and what Christians believe about God and Creation.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story of Noah and how we live in school and the wider world.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Jews and everyone else top remember the past and look forward to the future.</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some beliefs about God in Islam, expressed in Surah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how Christians try to show love for all, including how Christian leaders try to follow Jesus’ teaching in different ways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Express my own ideas about the best ways to make the world a better place, making links with religious ideas studied, giving good reasons for my views.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9"/>
            <a:ext cx="4029898" cy="8832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Ibadah</a:t>
            </a:r>
          </a:p>
          <a:p>
            <a:pPr>
              <a:spcAft>
                <a:spcPts val="600"/>
              </a:spcAft>
            </a:pPr>
            <a:r>
              <a:rPr lang="en-GB" dirty="0">
                <a:solidFill>
                  <a:schemeClr val="tx1"/>
                </a:solidFill>
                <a:latin typeface="Sassoon Penpals" panose="02000400000000000000" pitchFamily="50" charset="0"/>
              </a:rPr>
              <a:t>(Worship)</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87119" y="8340695"/>
            <a:ext cx="4214481"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L2.9</a:t>
            </a:r>
          </a:p>
          <a:p>
            <a:pPr>
              <a:spcAft>
                <a:spcPts val="600"/>
              </a:spcAft>
            </a:pPr>
            <a:r>
              <a:rPr lang="en-GB" sz="1400" dirty="0">
                <a:solidFill>
                  <a:schemeClr val="tx1"/>
                </a:solidFill>
                <a:latin typeface="Sassoon Penpals" panose="02000400000000000000" pitchFamily="50" charset="0"/>
              </a:rPr>
              <a:t>RE Today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2.9</a:t>
            </a:r>
          </a:p>
        </p:txBody>
      </p:sp>
      <p:sp>
        <p:nvSpPr>
          <p:cNvPr id="15" name="Rounded Rectangle 48">
            <a:extLst>
              <a:ext uri="{FF2B5EF4-FFF2-40B4-BE49-F238E27FC236}">
                <a16:creationId xmlns:a16="http://schemas.microsoft.com/office/drawing/2014/main" id="{39C46592-7B2C-4E1E-9519-30027BDF3909}"/>
              </a:ext>
            </a:extLst>
          </p:cNvPr>
          <p:cNvSpPr/>
          <p:nvPr/>
        </p:nvSpPr>
        <p:spPr>
          <a:xfrm>
            <a:off x="4369077" y="1066800"/>
            <a:ext cx="4029898" cy="2344615"/>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some beliefs about God in Islam, expressed in Surah 1</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clear links between beliefs about God and ibadah (e.g. how God is worth worshipping; how Muslims submit to God)</a:t>
            </a:r>
          </a:p>
          <a:p>
            <a:endParaRPr lang="en-US" b="1" u="sng" spc="5" dirty="0">
              <a:solidFill>
                <a:schemeClr val="tx1"/>
              </a:solidFill>
              <a:effectLst/>
              <a:latin typeface="Sassoon Penpals" panose="02000400000000000000" pitchFamily="50" charset="0"/>
              <a:ea typeface="Arial MT"/>
              <a:cs typeface="Arial MT"/>
            </a:endParaRPr>
          </a:p>
        </p:txBody>
      </p:sp>
      <p:sp>
        <p:nvSpPr>
          <p:cNvPr id="18" name="Rounded Rectangle 48">
            <a:extLst>
              <a:ext uri="{FF2B5EF4-FFF2-40B4-BE49-F238E27FC236}">
                <a16:creationId xmlns:a16="http://schemas.microsoft.com/office/drawing/2014/main" id="{7A2F8AF8-D586-4422-9BF5-B324DA887A60}"/>
              </a:ext>
            </a:extLst>
          </p:cNvPr>
          <p:cNvSpPr/>
          <p:nvPr/>
        </p:nvSpPr>
        <p:spPr>
          <a:xfrm>
            <a:off x="4374128" y="3504476"/>
            <a:ext cx="4029898" cy="2726565"/>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examples of ibadah (worship) in Islam (e.g. prayer, fasting, celebrating) and describe what they involve.</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links between Muslim beliefs about God and a range of ways in which Muslims worship (e.g. in prayer and fasting, as a family and as a community, at home and in the mosque)</a:t>
            </a:r>
          </a:p>
        </p:txBody>
      </p:sp>
      <p:sp>
        <p:nvSpPr>
          <p:cNvPr id="20" name="Rounded Rectangle 48">
            <a:extLst>
              <a:ext uri="{FF2B5EF4-FFF2-40B4-BE49-F238E27FC236}">
                <a16:creationId xmlns:a16="http://schemas.microsoft.com/office/drawing/2014/main" id="{60101AA6-E84E-4923-9283-E9E3D63682A8}"/>
              </a:ext>
            </a:extLst>
          </p:cNvPr>
          <p:cNvSpPr/>
          <p:nvPr/>
        </p:nvSpPr>
        <p:spPr>
          <a:xfrm>
            <a:off x="4385851" y="6363964"/>
            <a:ext cx="4029898" cy="300322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R="57785" lvl="0" algn="just">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Raise questions and suggest answers about the value of submission and self-control to Muslims, and whether there are benefits for people who are not Muslims</a:t>
            </a:r>
          </a:p>
          <a:p>
            <a:pPr marR="57785" lvl="0" algn="just">
              <a:spcBef>
                <a:spcPts val="535"/>
              </a:spcBef>
              <a:spcAft>
                <a:spcPts val="0"/>
              </a:spcAft>
              <a:tabLst>
                <a:tab pos="216535" algn="l"/>
              </a:tabLst>
            </a:pPr>
            <a:r>
              <a:rPr lang="en-GB" dirty="0">
                <a:solidFill>
                  <a:schemeClr val="tx1"/>
                </a:solidFill>
                <a:effectLst/>
                <a:latin typeface="Sassoon Penpals" panose="02000400000000000000" pitchFamily="50" charset="0"/>
                <a:ea typeface="Arial MT"/>
                <a:cs typeface="Arial MT"/>
              </a:rPr>
              <a:t>•	Make links between the Muslim idea of living in harmony with the Creator and the need for all people to live in harmony with each other in the world today, giving good reasons for their ideas.</a:t>
            </a:r>
          </a:p>
        </p:txBody>
      </p:sp>
      <p:pic>
        <p:nvPicPr>
          <p:cNvPr id="13" name="Picture 12">
            <a:extLst>
              <a:ext uri="{FF2B5EF4-FFF2-40B4-BE49-F238E27FC236}">
                <a16:creationId xmlns:a16="http://schemas.microsoft.com/office/drawing/2014/main" id="{C0322804-D52C-4641-AA92-D80DC15AE65F}"/>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1" name="Rounded Rectangle 48">
            <a:extLst>
              <a:ext uri="{FF2B5EF4-FFF2-40B4-BE49-F238E27FC236}">
                <a16:creationId xmlns:a16="http://schemas.microsoft.com/office/drawing/2014/main" id="{5DC90CD3-5C4D-441E-8C2E-B1D52BB21610}"/>
              </a:ext>
            </a:extLst>
          </p:cNvPr>
          <p:cNvSpPr/>
          <p:nvPr/>
        </p:nvSpPr>
        <p:spPr>
          <a:xfrm>
            <a:off x="184582" y="7936523"/>
            <a:ext cx="4049595" cy="143513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342900" indent="-342900">
              <a:spcAft>
                <a:spcPts val="300"/>
              </a:spcAft>
              <a:buFont typeface="Symbol" panose="05050102010706020507" pitchFamily="18" charset="2"/>
              <a:buChar char=""/>
            </a:pPr>
            <a:r>
              <a:rPr lang="en-GB" dirty="0">
                <a:solidFill>
                  <a:schemeClr val="tx1"/>
                </a:solidFill>
                <a:latin typeface="Sassoon Penpals" panose="02000400000000000000" pitchFamily="50" charset="0"/>
              </a:rPr>
              <a:t>Give examples of how Muslims use stories about the Prophet to guide their beliefs and actions.</a:t>
            </a:r>
            <a:r>
              <a:rPr lang="en-GB" dirty="0">
                <a:solidFill>
                  <a:schemeClr val="tx1"/>
                </a:solidFill>
                <a:effectLst/>
                <a:latin typeface="Sassoon Penpals Joined" panose="02000400000000000000" pitchFamily="50" charset="0"/>
                <a:ea typeface="Times New Roman" panose="02020603050405020304" pitchFamily="18" charset="0"/>
              </a:rPr>
              <a:t>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99905970-F20D-4498-854D-4B33C6896C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37997" y="7901880"/>
            <a:ext cx="606080" cy="438815"/>
          </a:xfrm>
          <a:prstGeom prst="rect">
            <a:avLst/>
          </a:prstGeom>
        </p:spPr>
      </p:pic>
    </p:spTree>
    <p:extLst>
      <p:ext uri="{BB962C8B-B14F-4D97-AF65-F5344CB8AC3E}">
        <p14:creationId xmlns:p14="http://schemas.microsoft.com/office/powerpoint/2010/main" val="1482761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571427"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–What kind of world did Jesus want?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61538"/>
            <a:ext cx="4010205" cy="237790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3379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US" dirty="0">
                <a:solidFill>
                  <a:schemeClr val="tx1"/>
                </a:solidFill>
                <a:latin typeface="Sassoon Penpals" panose="02000400000000000000" pitchFamily="50" charset="0"/>
                <a:ea typeface="Arial MT"/>
                <a:cs typeface="Arial MT"/>
              </a:rPr>
              <a:t>The</a:t>
            </a:r>
            <a:r>
              <a:rPr lang="en-GB" dirty="0">
                <a:solidFill>
                  <a:schemeClr val="tx1"/>
                </a:solidFill>
                <a:effectLst/>
                <a:latin typeface="Sassoon Penpals" panose="02000400000000000000" pitchFamily="50" charset="0"/>
                <a:ea typeface="Arial MT"/>
                <a:cs typeface="Arial MT"/>
              </a:rPr>
              <a:t> account of Jesus calling his first disciples (Matthew 4:18–22</a:t>
            </a:r>
            <a:r>
              <a:rPr lang="en-US" dirty="0">
                <a:solidFill>
                  <a:schemeClr val="tx1"/>
                </a:solidFill>
                <a:latin typeface="Sassoon Penpals" panose="02000400000000000000" pitchFamily="50" charset="0"/>
                <a:ea typeface="Arial MT"/>
                <a:cs typeface="Arial MT"/>
              </a:rPr>
              <a:t>)</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the word ‘Gospel’ means ‘good news’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Other stories show what kind of world Jesus wanted. E.g. the story of the healing of the leper (Mark 1:40–44;); the Good Samaritan (Luke 10:25–37).</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Evidence that churches are making the world like the one Jesus wanted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What is good and what is challenging about Jesus’ teaching of love</a:t>
            </a:r>
          </a:p>
          <a:p>
            <a:pPr marL="171450" indent="-171450">
              <a:spcAft>
                <a:spcPts val="600"/>
              </a:spcAft>
              <a:buFont typeface="Arial" panose="020B0604020202020204" pitchFamily="34" charset="0"/>
              <a:buChar char="•"/>
            </a:pPr>
            <a:endParaRPr lang="en-GB"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texts that come from a Gospel, which tells the story of the life and teaching of Jesus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clear links between the calling of the first disciples and how Christians today try to follow Jesus and be ‘fishers of people’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Suggest ideas and then find out about what Jesus’ actions towards outcasts mean for a Christian</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7009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3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links between Genesis 1 and what Christians believe about God and Creation.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story of Noah and how we live in school and the wider world.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Jews and everyone else top remember the past and look forward to the future.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beliefs about God in Islam, expressed in Surah 1.</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Give examples of how Christians try to show love for all, including how Christian leaders try to follow Jesus’ teaching in different ways.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Express my own ideas about the best ways to make the world a better place, making links with religious ideas studied, giving good reasons for my views.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Gospel</a:t>
            </a:r>
          </a:p>
          <a:p>
            <a:pPr>
              <a:spcAft>
                <a:spcPts val="600"/>
              </a:spcAft>
            </a:pPr>
            <a:r>
              <a:rPr lang="en-GB" sz="2000" dirty="0">
                <a:solidFill>
                  <a:schemeClr val="tx1"/>
                </a:solidFill>
                <a:latin typeface="Sassoon Penpals" panose="02000400000000000000" pitchFamily="50" charset="0"/>
              </a:rPr>
              <a:t>(Forgiveness of sin and a restored relationship with God)</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30092" y="8289662"/>
            <a:ext cx="4249833"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L2.4</a:t>
            </a:r>
          </a:p>
          <a:p>
            <a:pPr>
              <a:spcAft>
                <a:spcPts val="600"/>
              </a:spcAft>
            </a:pPr>
            <a:r>
              <a:rPr lang="en-GB" sz="1400" dirty="0">
                <a:solidFill>
                  <a:schemeClr val="tx1"/>
                </a:solidFill>
                <a:latin typeface="Sassoon Penpals" panose="02000400000000000000" pitchFamily="50" charset="0"/>
              </a:rPr>
              <a:t>Understanding Christianity – Gospel–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2A.4</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7314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examples of how Christians try to show love for all, including how Christian leaders try to follow Jesus’ teaching in different ways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884621"/>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links between the importance of love in the Bible stories studied and life in the world today, giving a good reason for their ideas.</a:t>
            </a:r>
            <a:endParaRPr lang="en-US" dirty="0">
              <a:solidFill>
                <a:schemeClr val="tx1"/>
              </a:solidFill>
              <a:effectLst/>
              <a:latin typeface="Sassoon Penpals" panose="02000400000000000000" pitchFamily="50" charset="0"/>
              <a:ea typeface="Arial MT"/>
              <a:cs typeface="Arial MT"/>
            </a:endParaRPr>
          </a:p>
        </p:txBody>
      </p:sp>
      <p:pic>
        <p:nvPicPr>
          <p:cNvPr id="15" name="Picture 14">
            <a:extLst>
              <a:ext uri="{FF2B5EF4-FFF2-40B4-BE49-F238E27FC236}">
                <a16:creationId xmlns:a16="http://schemas.microsoft.com/office/drawing/2014/main" id="{E604D005-BC6A-43F6-A9C9-AEE540970657}"/>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1" name="Rounded Rectangle 48">
            <a:extLst>
              <a:ext uri="{FF2B5EF4-FFF2-40B4-BE49-F238E27FC236}">
                <a16:creationId xmlns:a16="http://schemas.microsoft.com/office/drawing/2014/main" id="{EE24DDC0-9A01-4C69-82A8-866383681CFD}"/>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that Jesus gives instructions to people about how to behave</a:t>
            </a:r>
            <a:endParaRPr lang="en-US"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BCE2543D-B8A9-41E3-9251-67E8B06D7B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1565681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How and why do people try to make the world a better place?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724193"/>
            <a:ext cx="4010205" cy="251524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208640" y="2347947"/>
            <a:ext cx="4029899" cy="46071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US" dirty="0">
                <a:solidFill>
                  <a:srgbClr val="FF0000"/>
                </a:solidFill>
                <a:effectLst/>
                <a:latin typeface="Sassoon Penpals" panose="02000400000000000000" pitchFamily="50" charset="0"/>
                <a:ea typeface="Arial MT"/>
                <a:cs typeface="Arial MT"/>
              </a:rPr>
              <a:t>Consider </a:t>
            </a:r>
            <a:r>
              <a:rPr lang="en-GB" dirty="0">
                <a:solidFill>
                  <a:srgbClr val="FF0000"/>
                </a:solidFill>
                <a:effectLst/>
                <a:latin typeface="Sassoon Penpals" panose="02000400000000000000" pitchFamily="50" charset="0"/>
                <a:ea typeface="Arial MT"/>
                <a:cs typeface="Arial MT"/>
              </a:rPr>
              <a:t>some of the ways in which the world is not such a good place.</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Religions suggest that people need help and guidance to live in the right way.</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Teachings which act as guides for living within two religious traditions, e.g. the Ten Commandments (Exodus 20:1–21, Deuteronomy 5:1–22) and the ‘Golden Rule’ (Matthew 7:12).</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Ideas and individuals that help inspire people to make the world a better place, e.g. tikkun </a:t>
            </a:r>
            <a:r>
              <a:rPr lang="en-GB" dirty="0" err="1">
                <a:solidFill>
                  <a:schemeClr val="tx1"/>
                </a:solidFill>
                <a:latin typeface="Sassoon Penpals" panose="02000400000000000000" pitchFamily="50" charset="0"/>
              </a:rPr>
              <a:t>olam</a:t>
            </a:r>
            <a:r>
              <a:rPr lang="en-GB" dirty="0">
                <a:solidFill>
                  <a:schemeClr val="tx1"/>
                </a:solidFill>
                <a:latin typeface="Sassoon Penpals" panose="02000400000000000000" pitchFamily="50" charset="0"/>
              </a:rPr>
              <a:t>, Muslim belief in charity, Christian Aid, etc. </a:t>
            </a:r>
          </a:p>
          <a:p>
            <a:pPr marL="171450" indent="-171450">
              <a:spcAft>
                <a:spcPts val="600"/>
              </a:spcAft>
              <a:buFont typeface="Arial" panose="020B0604020202020204" pitchFamily="34" charset="0"/>
              <a:buChar char="•"/>
            </a:pPr>
            <a:endParaRPr lang="en-GB"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6" y="1078523"/>
            <a:ext cx="4107197" cy="2074985"/>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some beliefs about why the world is not always a good place (e.g. Christian ideas of sin)</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links between religious beliefs and teachings and why people try to live and make the world a better place</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6071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3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links between Genesis 1 and what Christians believe about God and Creation.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story of Noah and how we live in school and the wider world.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Jews and everyone else top remember the past and look forward to the future.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beliefs about God in Islam, expressed in Surah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how Christians try to show love for all, including how Christian leaders try to follow Jesus’ teaching in different ways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Express my own ideas about the best ways to make the world a better place, making links with religious ideas studied, giving good reasons for my views.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9"/>
            <a:ext cx="4029898" cy="10316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Thematic</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20534" y="8289662"/>
            <a:ext cx="4281066"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L2.12</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59231" y="3215454"/>
            <a:ext cx="4107196" cy="2622638"/>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simple links between teachings about how to live and ways in which people try to make the world a better place (e.g. tikkun </a:t>
            </a:r>
            <a:r>
              <a:rPr lang="en-GB" dirty="0" err="1">
                <a:solidFill>
                  <a:schemeClr val="tx1"/>
                </a:solidFill>
                <a:effectLst/>
                <a:latin typeface="Sassoon Penpals" panose="02000400000000000000" pitchFamily="50" charset="0"/>
                <a:ea typeface="Arial MT"/>
                <a:cs typeface="Arial MT"/>
              </a:rPr>
              <a:t>olam</a:t>
            </a:r>
            <a:r>
              <a:rPr lang="en-GB" dirty="0">
                <a:solidFill>
                  <a:schemeClr val="tx1"/>
                </a:solidFill>
                <a:effectLst/>
                <a:latin typeface="Sassoon Penpals" panose="02000400000000000000" pitchFamily="50" charset="0"/>
                <a:ea typeface="Arial MT"/>
                <a:cs typeface="Arial MT"/>
              </a:rPr>
              <a:t> and the charity </a:t>
            </a:r>
            <a:r>
              <a:rPr lang="en-GB" dirty="0" err="1">
                <a:solidFill>
                  <a:schemeClr val="tx1"/>
                </a:solidFill>
                <a:effectLst/>
                <a:latin typeface="Sassoon Penpals" panose="02000400000000000000" pitchFamily="50" charset="0"/>
                <a:ea typeface="Arial MT"/>
                <a:cs typeface="Arial MT"/>
              </a:rPr>
              <a:t>Tzedek</a:t>
            </a:r>
            <a:r>
              <a:rPr lang="en-GB" dirty="0">
                <a:solidFill>
                  <a:schemeClr val="tx1"/>
                </a:solidFill>
                <a:effectLst/>
                <a:latin typeface="Sassoon Penpals" panose="02000400000000000000" pitchFamily="50" charset="0"/>
                <a:ea typeface="Arial MT"/>
                <a:cs typeface="Arial MT"/>
              </a:rPr>
              <a: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some examples of how people try to live (e.g. individuals and organisations)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Identify some differences in how people put their beliefs into action</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5900038"/>
            <a:ext cx="4117042" cy="3701161"/>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Raise questions and suggest answers about why the world is not always a good place, and what are the best ways of making it better</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links between some commands for living from religious traditions, non-religious worldviews and pupils’ own ideas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Express their own ideas about the best ways to make the world a better place, making links with religious ideas studied, giving good reasons for their views.</a:t>
            </a:r>
          </a:p>
        </p:txBody>
      </p:sp>
      <p:pic>
        <p:nvPicPr>
          <p:cNvPr id="15" name="Picture 14">
            <a:extLst>
              <a:ext uri="{FF2B5EF4-FFF2-40B4-BE49-F238E27FC236}">
                <a16:creationId xmlns:a16="http://schemas.microsoft.com/office/drawing/2014/main" id="{617ECA7E-6E12-4B32-A65A-6C96EADD8EEE}"/>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9A4CCCEF-08B6-4F17-A5DC-BE28CBFA7310}"/>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Give good reasons why everyone (religious and non-religious) should care for others and look after the natural world.</a:t>
            </a:r>
            <a:endParaRPr lang="en-US"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F6010E17-D55D-4868-AA71-1B705D17B14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1980260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62868" y="75238"/>
            <a:ext cx="1051389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chemeClr val="bg1"/>
                </a:solidFill>
                <a:latin typeface="Sassoon Penpals" panose="02000400000000000000" pitchFamily="50" charset="0"/>
              </a:rPr>
              <a:t>Early Years – Laying the Foundations for R.E</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476628" y="925997"/>
            <a:ext cx="4029898" cy="84308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1" i="0" u="none" strike="noStrike" kern="1200" cap="none" spc="0" normalizeH="0" baseline="0" noProof="0" dirty="0">
                <a:ln>
                  <a:noFill/>
                </a:ln>
                <a:solidFill>
                  <a:srgbClr val="FF0000"/>
                </a:solidFill>
                <a:effectLst/>
                <a:uLnTx/>
                <a:uFillTx/>
                <a:latin typeface="Comic Sans MS" panose="030F0702030302020204" pitchFamily="66" charset="0"/>
              </a:rPr>
              <a:t>The following activities will provide opportunities to develop the required knowledge I need; </a:t>
            </a:r>
          </a:p>
          <a:p>
            <a:pPr>
              <a:spcAft>
                <a:spcPts val="600"/>
              </a:spcAft>
            </a:pPr>
            <a:r>
              <a:rPr lang="en-US" sz="1200" dirty="0">
                <a:solidFill>
                  <a:schemeClr val="tx1"/>
                </a:solidFill>
                <a:latin typeface="Comic Sans MS" panose="030F0702030302020204" pitchFamily="66" charset="0"/>
              </a:rPr>
              <a:t>Term 1- </a:t>
            </a:r>
            <a:r>
              <a:rPr lang="en-GB" sz="1200" dirty="0">
                <a:solidFill>
                  <a:schemeClr val="tx1"/>
                </a:solidFill>
                <a:latin typeface="Comic Sans MS" panose="030F0702030302020204" pitchFamily="66" charset="0"/>
              </a:rPr>
              <a:t>Being special: where do we belong?</a:t>
            </a:r>
            <a:endParaRPr lang="en-US" sz="1200" dirty="0">
              <a:solidFill>
                <a:schemeClr val="tx1"/>
              </a:solidFill>
              <a:latin typeface="Comic Sans MS" panose="030F0702030302020204" pitchFamily="66" charset="0"/>
            </a:endParaRPr>
          </a:p>
          <a:p>
            <a:pPr>
              <a:spcAft>
                <a:spcPts val="600"/>
              </a:spcAft>
            </a:pPr>
            <a:r>
              <a:rPr lang="en-US" sz="1200" dirty="0">
                <a:solidFill>
                  <a:schemeClr val="tx1"/>
                </a:solidFill>
                <a:latin typeface="Comic Sans MS" panose="030F0702030302020204" pitchFamily="66" charset="0"/>
              </a:rPr>
              <a:t>R</a:t>
            </a:r>
            <a:r>
              <a:rPr lang="en-GB" sz="1200" dirty="0" err="1">
                <a:solidFill>
                  <a:schemeClr val="tx1"/>
                </a:solidFill>
                <a:latin typeface="Comic Sans MS" panose="030F0702030302020204" pitchFamily="66" charset="0"/>
              </a:rPr>
              <a:t>eflect</a:t>
            </a:r>
            <a:r>
              <a:rPr lang="en-GB" sz="1200" dirty="0">
                <a:solidFill>
                  <a:schemeClr val="tx1"/>
                </a:solidFill>
                <a:latin typeface="Comic Sans MS" panose="030F0702030302020204" pitchFamily="66" charset="0"/>
              </a:rPr>
              <a:t> upon the things that are special to me and why I value these things. Learn about key religious symbols for Christians, Muslims and Hindus. Learn about the story of Jesus and the children. Find out about the welcoming ceremonies that many Muslims and Christians have for a new baby.  Learn how Hindu brothers and sisters might show their love and respect for each other at Raksha Bandhan.</a:t>
            </a:r>
            <a:endParaRPr lang="en-US" sz="1200" dirty="0">
              <a:solidFill>
                <a:schemeClr val="tx1"/>
              </a:solidFill>
              <a:latin typeface="Comic Sans MS" panose="030F0702030302020204" pitchFamily="66" charset="0"/>
            </a:endParaRPr>
          </a:p>
          <a:p>
            <a:pPr>
              <a:spcAft>
                <a:spcPts val="600"/>
              </a:spcAft>
            </a:pPr>
            <a:endParaRPr lang="en-US" sz="1200" dirty="0">
              <a:solidFill>
                <a:schemeClr val="tx1"/>
              </a:solidFill>
              <a:latin typeface="Comic Sans MS" panose="030F0702030302020204" pitchFamily="66" charset="0"/>
            </a:endParaRPr>
          </a:p>
          <a:p>
            <a:pPr>
              <a:spcAft>
                <a:spcPts val="600"/>
              </a:spcAft>
            </a:pPr>
            <a:r>
              <a:rPr lang="en-US" sz="1200" dirty="0">
                <a:solidFill>
                  <a:schemeClr val="tx1"/>
                </a:solidFill>
                <a:latin typeface="Comic Sans MS" panose="030F0702030302020204" pitchFamily="66" charset="0"/>
              </a:rPr>
              <a:t>Term 2 – </a:t>
            </a:r>
            <a:r>
              <a:rPr lang="en-GB" sz="1200" dirty="0">
                <a:solidFill>
                  <a:schemeClr val="tx1"/>
                </a:solidFill>
                <a:latin typeface="Comic Sans MS" panose="030F0702030302020204" pitchFamily="66" charset="0"/>
              </a:rPr>
              <a:t>Why is Christmas special for Christians? </a:t>
            </a:r>
          </a:p>
          <a:p>
            <a:pPr>
              <a:spcAft>
                <a:spcPts val="600"/>
              </a:spcAft>
            </a:pPr>
            <a:r>
              <a:rPr lang="en-GB" sz="1200" dirty="0">
                <a:solidFill>
                  <a:schemeClr val="tx1"/>
                </a:solidFill>
                <a:latin typeface="Comic Sans MS" panose="030F0702030302020204" pitchFamily="66" charset="0"/>
              </a:rPr>
              <a:t>Learn the key events from the Christian Christmas story and perform a Nativity play.  Find out about the term incarnation (God come to earth as a human and as God) and learn about the Christian belief that this happened in Jesus. By the end of the unit, children will understand that some stories change over time and that it is important for believers to return to and study the original text.</a:t>
            </a:r>
            <a:endParaRPr lang="en-US" sz="1200" dirty="0">
              <a:solidFill>
                <a:schemeClr val="tx1"/>
              </a:solidFill>
              <a:latin typeface="Comic Sans MS" panose="030F0702030302020204" pitchFamily="66" charset="0"/>
            </a:endParaRPr>
          </a:p>
          <a:p>
            <a:pPr>
              <a:spcAft>
                <a:spcPts val="600"/>
              </a:spcAft>
            </a:pPr>
            <a:r>
              <a:rPr lang="en-US" sz="1200" dirty="0">
                <a:solidFill>
                  <a:schemeClr val="tx1"/>
                </a:solidFill>
                <a:latin typeface="Comic Sans MS" panose="030F0702030302020204" pitchFamily="66" charset="0"/>
              </a:rPr>
              <a:t>. </a:t>
            </a:r>
          </a:p>
          <a:p>
            <a:pPr>
              <a:spcAft>
                <a:spcPts val="600"/>
              </a:spcAft>
            </a:pPr>
            <a:r>
              <a:rPr lang="en-US" sz="1200" dirty="0">
                <a:solidFill>
                  <a:schemeClr val="tx1"/>
                </a:solidFill>
                <a:latin typeface="Comic Sans MS" panose="030F0702030302020204" pitchFamily="66" charset="0"/>
              </a:rPr>
              <a:t>Term 3 – </a:t>
            </a:r>
            <a:r>
              <a:rPr lang="en-GB" sz="1200" dirty="0">
                <a:solidFill>
                  <a:schemeClr val="tx1"/>
                </a:solidFill>
                <a:latin typeface="Comic Sans MS" panose="030F0702030302020204" pitchFamily="66" charset="0"/>
              </a:rPr>
              <a:t>Why is the word ‘God’ so important to Christians? </a:t>
            </a:r>
            <a:endParaRPr lang="en-US" sz="1200" dirty="0">
              <a:solidFill>
                <a:schemeClr val="tx1"/>
              </a:solidFill>
              <a:latin typeface="Comic Sans MS" panose="030F0702030302020204" pitchFamily="66" charset="0"/>
            </a:endParaRPr>
          </a:p>
          <a:p>
            <a:pPr>
              <a:spcAft>
                <a:spcPts val="600"/>
              </a:spcAft>
            </a:pPr>
            <a:r>
              <a:rPr lang="en-GB" sz="1200" dirty="0">
                <a:solidFill>
                  <a:schemeClr val="tx1"/>
                </a:solidFill>
                <a:latin typeface="Comic Sans MS" panose="030F0702030302020204" pitchFamily="66" charset="0"/>
              </a:rPr>
              <a:t>Find out about the Christian belief that God created the heavens and the earth. Learn the key events from the creation story found in Genesis 1 and that many Christians believe the earth and everything in it belongs to God and that God gave people the job of taking care of the world. Listen to the story of Adam being tasked with naming animals. Learn that many Christians try to treat God’s name with respect and that Christians believe Jesus told stories or parables about how much God loves them.</a:t>
            </a:r>
            <a:endParaRPr lang="en-US" sz="1200" dirty="0">
              <a:solidFill>
                <a:schemeClr val="tx1"/>
              </a:solidFill>
              <a:latin typeface="Comic Sans MS" panose="030F0702030302020204" pitchFamily="66"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262868" y="6691395"/>
            <a:ext cx="4029898" cy="280347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1" i="0" u="none" strike="noStrike" kern="1200" cap="none" spc="0" normalizeH="0" baseline="0" noProof="0" dirty="0">
                <a:ln>
                  <a:noFill/>
                </a:ln>
                <a:solidFill>
                  <a:srgbClr val="FF0000"/>
                </a:solidFill>
                <a:effectLst/>
                <a:uLnTx/>
                <a:uFillTx/>
                <a:latin typeface="Comic Sans MS" panose="030F0702030302020204" pitchFamily="66" charset="0"/>
              </a:rPr>
              <a:t>By the end of the reception year, I will have gained a good level of development in the following areas, which will sufficiently prepare me for the Year 1 R.E curriculum at PAWS. </a:t>
            </a:r>
          </a:p>
          <a:p>
            <a:pPr>
              <a:spcAft>
                <a:spcPts val="600"/>
              </a:spcAft>
            </a:pPr>
            <a:r>
              <a:rPr lang="en-GB" sz="1400" b="1" dirty="0">
                <a:solidFill>
                  <a:schemeClr val="tx1"/>
                </a:solidFill>
                <a:latin typeface="Comic Sans MS" panose="030F0702030302020204" pitchFamily="66" charset="0"/>
              </a:rPr>
              <a:t>ELG: listening, attention and understanding</a:t>
            </a:r>
          </a:p>
          <a:p>
            <a:pPr>
              <a:spcAft>
                <a:spcPts val="600"/>
              </a:spcAft>
            </a:pPr>
            <a:r>
              <a:rPr lang="en-GB" sz="1400" b="1" dirty="0">
                <a:solidFill>
                  <a:schemeClr val="tx1"/>
                </a:solidFill>
                <a:latin typeface="Comic Sans MS" panose="030F0702030302020204" pitchFamily="66" charset="0"/>
              </a:rPr>
              <a:t>ELG: self-regulation</a:t>
            </a:r>
          </a:p>
          <a:p>
            <a:pPr>
              <a:spcAft>
                <a:spcPts val="600"/>
              </a:spcAft>
            </a:pPr>
            <a:r>
              <a:rPr lang="en-US" sz="1400" b="1" dirty="0">
                <a:solidFill>
                  <a:schemeClr val="tx1"/>
                </a:solidFill>
                <a:latin typeface="Comic Sans MS" panose="030F0702030302020204" pitchFamily="66" charset="0"/>
              </a:rPr>
              <a:t>ELG: people, culture and communities</a:t>
            </a:r>
            <a:endParaRPr lang="en-GB" sz="1400" b="1" dirty="0">
              <a:solidFill>
                <a:schemeClr val="tx1"/>
              </a:solidFill>
              <a:latin typeface="Comic Sans MS" panose="030F0702030302020204" pitchFamily="66" charset="0"/>
            </a:endParaRP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8666961" y="7561822"/>
            <a:ext cx="4029899" cy="179500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srgbClr val="FF0000"/>
                </a:solidFill>
                <a:effectLst/>
                <a:uLnTx/>
                <a:uFillTx/>
                <a:latin typeface="Comic Sans MS" panose="030F0702030302020204" pitchFamily="66" charset="0"/>
              </a:rPr>
              <a:t>I will gain relevant experiences of art through the continuous and enhanced provision within the following areas; </a:t>
            </a:r>
            <a:endParaRPr kumimoji="0" lang="en-GB" sz="1400" b="1" i="0" u="none" strike="noStrike" kern="1200" cap="none" spc="0" normalizeH="0" baseline="0" noProof="0" dirty="0">
              <a:ln>
                <a:noFill/>
              </a:ln>
              <a:solidFill>
                <a:prstClr val="black"/>
              </a:solidFill>
              <a:effectLst/>
              <a:uLnTx/>
              <a:uFillTx/>
              <a:latin typeface="Comic Sans MS" panose="030F0702030302020204" pitchFamily="66" charset="0"/>
            </a:endParaRPr>
          </a:p>
          <a:p>
            <a:pPr algn="ctr">
              <a:spcAft>
                <a:spcPts val="600"/>
              </a:spcAft>
            </a:pPr>
            <a:r>
              <a:rPr lang="en-GB" dirty="0">
                <a:solidFill>
                  <a:schemeClr val="tx1"/>
                </a:solidFill>
                <a:latin typeface="Sassoon Penpals" panose="02000400000000000000" pitchFamily="50" charset="0"/>
              </a:rPr>
              <a:t>Creation area, mark making, literacy and computing areas, role play, music and small world areas. </a:t>
            </a:r>
          </a:p>
        </p:txBody>
      </p:sp>
      <p:sp>
        <p:nvSpPr>
          <p:cNvPr id="15" name="Rounded Rectangle 48">
            <a:extLst>
              <a:ext uri="{FF2B5EF4-FFF2-40B4-BE49-F238E27FC236}">
                <a16:creationId xmlns:a16="http://schemas.microsoft.com/office/drawing/2014/main" id="{2177837A-91D4-4692-B65E-451ADBCB79AD}"/>
              </a:ext>
            </a:extLst>
          </p:cNvPr>
          <p:cNvSpPr/>
          <p:nvPr/>
        </p:nvSpPr>
        <p:spPr>
          <a:xfrm>
            <a:off x="262868" y="1095131"/>
            <a:ext cx="4039747" cy="543326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1400" b="1" dirty="0">
                <a:solidFill>
                  <a:srgbClr val="FF0000"/>
                </a:solidFill>
                <a:effectLst/>
                <a:latin typeface="Comic Sans MS" panose="030F0702030302020204" pitchFamily="66" charset="0"/>
                <a:ea typeface="Times New Roman" panose="02020603050405020304" pitchFamily="18" charset="0"/>
              </a:rPr>
              <a:t>Throughout the reception year at PAWS I will be building on the foundations in R.E that will allow me to…</a:t>
            </a:r>
          </a:p>
          <a:p>
            <a:pPr>
              <a:spcAft>
                <a:spcPts val="300"/>
              </a:spcAft>
            </a:pPr>
            <a:endParaRPr lang="en-GB" sz="14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endParaRPr>
          </a:p>
          <a:p>
            <a:pPr marL="285750" lvl="0" indent="-285750">
              <a:spcAft>
                <a:spcPts val="300"/>
              </a:spcAft>
              <a:buFont typeface="Arial" panose="020B0604020202020204" pitchFamily="34" charset="0"/>
              <a:buChar char="•"/>
            </a:pPr>
            <a:r>
              <a:rPr lang="en-US" sz="1200" dirty="0">
                <a:solidFill>
                  <a:schemeClr val="tx1"/>
                </a:solidFill>
                <a:latin typeface="Comic Sans MS" panose="030F0702030302020204" pitchFamily="66" charset="0"/>
              </a:rPr>
              <a:t>Know that different people have different faiths. </a:t>
            </a:r>
          </a:p>
          <a:p>
            <a:pPr marL="285750" lvl="0" indent="-285750">
              <a:spcAft>
                <a:spcPts val="300"/>
              </a:spcAft>
              <a:buFont typeface="Arial" panose="020B0604020202020204" pitchFamily="34" charset="0"/>
              <a:buChar char="•"/>
            </a:pPr>
            <a:r>
              <a:rPr lang="en-US" sz="1200" dirty="0">
                <a:solidFill>
                  <a:schemeClr val="tx1"/>
                </a:solidFill>
                <a:latin typeface="Comic Sans MS" panose="030F0702030302020204" pitchFamily="66" charset="0"/>
              </a:rPr>
              <a:t>Know that some stories come from different holy books, and to express ideas in response to those stories. </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Know that different people have different times of celebration. </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Understand that different people have different ways of celebrating major events. </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Know that people of all faiths can and do live well alongside each other. </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Enjoy joining in with family customs and routines. </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Be able to express some of my own families’ customs and traditions. </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Know that different people have a range of different ways of showing their beliefs, including prayers and worship. </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Know about the similarities and differences between myself and others, and among families, communities, cultures and traditions. </a:t>
            </a:r>
          </a:p>
          <a:p>
            <a:pPr marL="342900" lvl="0" indent="-342900">
              <a:spcAft>
                <a:spcPts val="300"/>
              </a:spcAft>
              <a:buFont typeface="Symbol" panose="05050102010706020507" pitchFamily="18" charset="2"/>
              <a:buChar char=""/>
            </a:pP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BAE0AD17-FBE1-425B-90EE-04C85AF35B31}"/>
              </a:ext>
            </a:extLst>
          </p:cNvPr>
          <p:cNvSpPr/>
          <p:nvPr/>
        </p:nvSpPr>
        <p:spPr>
          <a:xfrm>
            <a:off x="8666961" y="925997"/>
            <a:ext cx="4029898" cy="65593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200" dirty="0">
                <a:solidFill>
                  <a:schemeClr val="tx1"/>
                </a:solidFill>
                <a:latin typeface="Comic Sans MS" panose="030F0702030302020204" pitchFamily="66" charset="0"/>
              </a:rPr>
              <a:t>Term 4 – </a:t>
            </a:r>
            <a:r>
              <a:rPr lang="en-GB" sz="1200" dirty="0">
                <a:solidFill>
                  <a:schemeClr val="tx1"/>
                </a:solidFill>
                <a:latin typeface="Comic Sans MS" panose="030F0702030302020204" pitchFamily="66" charset="0"/>
              </a:rPr>
              <a:t>Why is Easter special for Christians? </a:t>
            </a:r>
          </a:p>
          <a:p>
            <a:pPr>
              <a:spcAft>
                <a:spcPts val="600"/>
              </a:spcAft>
            </a:pPr>
            <a:r>
              <a:rPr lang="en-GB" sz="1200" dirty="0">
                <a:solidFill>
                  <a:schemeClr val="tx1"/>
                </a:solidFill>
                <a:latin typeface="Comic Sans MS" panose="030F0702030302020204" pitchFamily="66" charset="0"/>
              </a:rPr>
              <a:t>Find out about the key events from Palm Sunday until Easter Day in the Christian Salvation story. Find out about the Christian belief that Jesus saved his people from their sins by dying on the cross and rising again three days later. Pupils will encounter signs and symbols linked to the celebration of Easter and be able to talk about why these are important for believers.</a:t>
            </a:r>
          </a:p>
          <a:p>
            <a:pPr>
              <a:spcAft>
                <a:spcPts val="600"/>
              </a:spcAft>
            </a:pPr>
            <a:r>
              <a:rPr lang="en-GB" sz="1200" dirty="0">
                <a:solidFill>
                  <a:schemeClr val="tx1"/>
                </a:solidFill>
                <a:latin typeface="Sassoon Penpals" panose="02000400000000000000" pitchFamily="50" charset="0"/>
              </a:rPr>
              <a:t> </a:t>
            </a:r>
            <a:endParaRPr lang="en-US" sz="1200" dirty="0">
              <a:solidFill>
                <a:schemeClr val="tx1"/>
              </a:solidFill>
              <a:latin typeface="Sassoon Penpals" panose="02000400000000000000" pitchFamily="50" charset="0"/>
            </a:endParaRPr>
          </a:p>
          <a:p>
            <a:pPr>
              <a:spcAft>
                <a:spcPts val="600"/>
              </a:spcAft>
            </a:pPr>
            <a:r>
              <a:rPr lang="en-US" sz="1200" dirty="0">
                <a:solidFill>
                  <a:schemeClr val="tx1"/>
                </a:solidFill>
                <a:latin typeface="Comic Sans MS" panose="030F0702030302020204" pitchFamily="66" charset="0"/>
              </a:rPr>
              <a:t>Term 5 – </a:t>
            </a:r>
            <a:r>
              <a:rPr lang="en-GB" sz="1200" dirty="0">
                <a:solidFill>
                  <a:schemeClr val="tx1"/>
                </a:solidFill>
                <a:latin typeface="Comic Sans MS" panose="030F0702030302020204" pitchFamily="66" charset="0"/>
              </a:rPr>
              <a:t>Which places are special and why? </a:t>
            </a:r>
          </a:p>
          <a:p>
            <a:pPr>
              <a:spcAft>
                <a:spcPts val="600"/>
              </a:spcAft>
            </a:pPr>
            <a:r>
              <a:rPr lang="en-GB" sz="1200" dirty="0">
                <a:solidFill>
                  <a:schemeClr val="tx1"/>
                </a:solidFill>
                <a:latin typeface="Comic Sans MS" panose="030F0702030302020204" pitchFamily="66" charset="0"/>
              </a:rPr>
              <a:t>This unit focuses on special places for Muslims and Christians.  Reflect upon places that are special in their own lives and find out about places that are holy and important for many Christians and Muslims. Learn about Churches, Mosques and their key features. Visit St Mary's church and ask Reverend David to come to school and answer any ‘big questions.’</a:t>
            </a:r>
            <a:endParaRPr lang="en-US" sz="1200" dirty="0">
              <a:solidFill>
                <a:schemeClr val="tx1"/>
              </a:solidFill>
              <a:latin typeface="Comic Sans MS" panose="030F0702030302020204" pitchFamily="66" charset="0"/>
            </a:endParaRPr>
          </a:p>
          <a:p>
            <a:pPr>
              <a:spcAft>
                <a:spcPts val="600"/>
              </a:spcAft>
            </a:pPr>
            <a:endParaRPr lang="en-US" sz="1200" dirty="0">
              <a:solidFill>
                <a:schemeClr val="tx1"/>
              </a:solidFill>
              <a:latin typeface="Sassoon Penpals" panose="02000400000000000000" pitchFamily="50" charset="0"/>
            </a:endParaRPr>
          </a:p>
          <a:p>
            <a:pPr>
              <a:spcAft>
                <a:spcPts val="600"/>
              </a:spcAft>
            </a:pPr>
            <a:r>
              <a:rPr lang="en-US" sz="1200" dirty="0">
                <a:solidFill>
                  <a:schemeClr val="tx1"/>
                </a:solidFill>
                <a:latin typeface="Comic Sans MS" panose="030F0702030302020204" pitchFamily="66" charset="0"/>
              </a:rPr>
              <a:t>Term 6 – </a:t>
            </a:r>
            <a:r>
              <a:rPr lang="en-GB" sz="1200" dirty="0">
                <a:solidFill>
                  <a:schemeClr val="tx1"/>
                </a:solidFill>
                <a:latin typeface="Comic Sans MS" panose="030F0702030302020204" pitchFamily="66" charset="0"/>
              </a:rPr>
              <a:t>Which stories are special and why? </a:t>
            </a:r>
            <a:endParaRPr lang="en-US" sz="1200" dirty="0">
              <a:solidFill>
                <a:schemeClr val="tx1"/>
              </a:solidFill>
              <a:latin typeface="Comic Sans MS" panose="030F0702030302020204" pitchFamily="66" charset="0"/>
            </a:endParaRPr>
          </a:p>
          <a:p>
            <a:pPr>
              <a:spcAft>
                <a:spcPts val="600"/>
              </a:spcAft>
            </a:pPr>
            <a:r>
              <a:rPr lang="en-GB" sz="1200" dirty="0">
                <a:solidFill>
                  <a:schemeClr val="tx1"/>
                </a:solidFill>
                <a:latin typeface="Comic Sans MS" panose="030F0702030302020204" pitchFamily="66" charset="0"/>
              </a:rPr>
              <a:t>Pupils consider the stories that are special to them, giving reasons for why they are special.  Encounter stories from different religious worldviews and find out about why these might be special to a believer.  With support, pupils will begin to consider the impact of these stories on the lives of believers.  They will learn key events and retell stories from different worldviews remembering key events.</a:t>
            </a: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p:txBody>
      </p:sp>
      <p:pic>
        <p:nvPicPr>
          <p:cNvPr id="8" name="Picture 7"/>
          <p:cNvPicPr>
            <a:picLocks noChangeAspect="1"/>
          </p:cNvPicPr>
          <p:nvPr/>
        </p:nvPicPr>
        <p:blipFill>
          <a:blip r:embed="rId2"/>
          <a:stretch>
            <a:fillRect/>
          </a:stretch>
        </p:blipFill>
        <p:spPr>
          <a:xfrm>
            <a:off x="11788384" y="75238"/>
            <a:ext cx="765529" cy="762993"/>
          </a:xfrm>
          <a:prstGeom prst="rect">
            <a:avLst/>
          </a:prstGeom>
        </p:spPr>
      </p:pic>
    </p:spTree>
    <p:extLst>
      <p:ext uri="{BB962C8B-B14F-4D97-AF65-F5344CB8AC3E}">
        <p14:creationId xmlns:p14="http://schemas.microsoft.com/office/powerpoint/2010/main" val="1926191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4</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5154462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571427"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–What is the ‘Trinity’ and why is it important for Christians?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26369"/>
            <a:ext cx="4010205" cy="241307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6662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How and why water is used as a symbol in Christianity</a:t>
            </a:r>
          </a:p>
          <a:p>
            <a:pPr marL="171450" indent="-1714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At the very start of Jesus’ public life, it pictures the Trinity: the voice of God announces Jesus as the Son of God and the Holy Spirit is present in the form of a dove.</a:t>
            </a:r>
          </a:p>
          <a:p>
            <a:pPr marL="171450" indent="-171450">
              <a:spcAft>
                <a:spcPts val="600"/>
              </a:spcAft>
              <a:buFont typeface="Arial" panose="020B0604020202020204" pitchFamily="34" charset="0"/>
              <a:buChar char="•"/>
            </a:pPr>
            <a:r>
              <a:rPr lang="en-GB" sz="1600" dirty="0">
                <a:solidFill>
                  <a:srgbClr val="FF0000"/>
                </a:solidFill>
                <a:effectLst/>
                <a:latin typeface="Sassoon Penpals" panose="02000400000000000000" pitchFamily="50" charset="0"/>
                <a:ea typeface="Arial MT"/>
                <a:cs typeface="Arial MT"/>
              </a:rPr>
              <a:t>Christians believe God is three in one: Father, Son and Holy Spirit.</a:t>
            </a:r>
          </a:p>
          <a:p>
            <a:pPr marL="171450" indent="-171450">
              <a:spcAft>
                <a:spcPts val="600"/>
              </a:spcAft>
              <a:buFont typeface="Arial" panose="020B0604020202020204" pitchFamily="34" charset="0"/>
              <a:buChar char="•"/>
            </a:pPr>
            <a:r>
              <a:rPr lang="en-GB" sz="1600" dirty="0">
                <a:solidFill>
                  <a:srgbClr val="FF0000"/>
                </a:solidFill>
                <a:latin typeface="Sassoon Penpals" panose="02000400000000000000" pitchFamily="50" charset="0"/>
              </a:rPr>
              <a:t>Christians believe that one important thing the story teaches is that Jesus is not just a good man, but God who has come to Earth to rescue humanity.</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Notice where Christian belief in the Trinity (God as three persons in one: Father, Son and Holy Spirit) is shown in celebrations.</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what a ‘Gospel’ is and give an example of the kinds of stories it contains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Offer suggestions about what texts about baptism and Trinity mean</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examples of what these texts mean to some Christians today</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6662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4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Recognise what a ‘Gospel’ is and give kinds of stories it contains.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Hindu deities and say how they help Hindus describe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what is good about being a Hindu in Britain today, and whether taking part in family and community rituals is a good thing for individuals and society, giving good reasons for their ideas.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Gospel accounts and how Christians mark the Easter events in their communities.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Christians show their beliefs about the Holy Spirit in Worship.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everyone to see life as a journey, and to mark milestones.</a:t>
            </a: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God/Incarnation</a:t>
            </a:r>
          </a:p>
          <a:p>
            <a:pPr>
              <a:spcAft>
                <a:spcPts val="600"/>
              </a:spcAft>
            </a:pPr>
            <a:r>
              <a:rPr lang="en-GB" sz="2000" dirty="0">
                <a:solidFill>
                  <a:schemeClr val="tx1"/>
                </a:solidFill>
                <a:latin typeface="Sassoon Penpals" panose="02000400000000000000" pitchFamily="50" charset="0"/>
              </a:rPr>
              <a:t>(The Resurrection)</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40226" y="8289662"/>
            <a:ext cx="4214482"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L2.3</a:t>
            </a:r>
          </a:p>
          <a:p>
            <a:pPr>
              <a:spcAft>
                <a:spcPts val="600"/>
              </a:spcAft>
            </a:pPr>
            <a:r>
              <a:rPr lang="en-GB" sz="1400" dirty="0">
                <a:solidFill>
                  <a:schemeClr val="tx1"/>
                </a:solidFill>
                <a:latin typeface="Sassoon Penpals" panose="02000400000000000000" pitchFamily="50" charset="0"/>
              </a:rPr>
              <a:t>Understanding Christianity – Incarnation/God–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2A.3</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7314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how Christians show their beliefs about God the Trinity in worship in different ways (in baptism and prayer, for example) and in the way they live</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884621"/>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links between some Bible texts studied and the idea of God in Christianity, expressing clearly some ideas of their own about what Christians believe God is like.</a:t>
            </a:r>
            <a:endParaRPr lang="en-US" dirty="0">
              <a:solidFill>
                <a:schemeClr val="tx1"/>
              </a:solidFill>
              <a:effectLst/>
              <a:latin typeface="Sassoon Penpals" panose="02000400000000000000" pitchFamily="50" charset="0"/>
              <a:ea typeface="Arial MT"/>
              <a:cs typeface="Arial MT"/>
            </a:endParaRPr>
          </a:p>
        </p:txBody>
      </p:sp>
      <p:pic>
        <p:nvPicPr>
          <p:cNvPr id="15" name="Picture 14">
            <a:extLst>
              <a:ext uri="{FF2B5EF4-FFF2-40B4-BE49-F238E27FC236}">
                <a16:creationId xmlns:a16="http://schemas.microsoft.com/office/drawing/2014/main" id="{53DCBC81-8496-4795-9A91-A46B51DE0817}"/>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4FDF13DA-737E-4F75-8DC1-B95E3899BCCC}"/>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342900" indent="-342900">
              <a:spcAft>
                <a:spcPts val="300"/>
              </a:spcAft>
              <a:buFont typeface="Symbol" panose="05050102010706020507" pitchFamily="18" charset="2"/>
              <a:buChar char=""/>
            </a:pPr>
            <a:r>
              <a:rPr lang="en-GB" dirty="0">
                <a:solidFill>
                  <a:schemeClr val="tx1"/>
                </a:solidFill>
                <a:effectLst/>
                <a:latin typeface="Sassoon Penpals" panose="02000400000000000000" pitchFamily="50" charset="0"/>
                <a:ea typeface="Arial MT"/>
                <a:cs typeface="Arial MT"/>
              </a:rPr>
              <a:t>Know about the Bible – Old </a:t>
            </a:r>
            <a:r>
              <a:rPr lang="en-GB" dirty="0">
                <a:solidFill>
                  <a:schemeClr val="tx1"/>
                </a:solidFill>
                <a:latin typeface="Sassoon Penpals" panose="02000400000000000000" pitchFamily="50" charset="0"/>
                <a:ea typeface="Arial MT"/>
                <a:cs typeface="Arial MT"/>
              </a:rPr>
              <a:t>Testament and New Testament and </a:t>
            </a:r>
            <a:r>
              <a:rPr lang="en-GB" dirty="0">
                <a:solidFill>
                  <a:schemeClr val="tx1"/>
                </a:solidFill>
                <a:effectLst/>
                <a:latin typeface="Sassoon Penpals" panose="02000400000000000000" pitchFamily="50" charset="0"/>
                <a:ea typeface="Arial MT"/>
                <a:cs typeface="Arial MT"/>
              </a:rPr>
              <a:t>how to find their way around using book-chapter-verse.</a:t>
            </a:r>
          </a:p>
          <a:p>
            <a:pPr lvl="0">
              <a:spcAft>
                <a:spcPts val="300"/>
              </a:spcAft>
            </a:pP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744BCF18-D5E9-4BA0-9917-F6C946DADF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1998048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6" name="Rectangle 25"/>
          <p:cNvSpPr/>
          <p:nvPr/>
        </p:nvSpPr>
        <p:spPr>
          <a:xfrm>
            <a:off x="155188" y="176701"/>
            <a:ext cx="10571427"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–What do Hindus believe God is like? (</a:t>
            </a:r>
            <a:r>
              <a:rPr lang="en-GB" sz="2800" b="1" dirty="0">
                <a:solidFill>
                  <a:schemeClr val="bg1"/>
                </a:solidFill>
                <a:latin typeface="Sassoon Penpals" panose="02000400000000000000" pitchFamily="50" charset="0"/>
              </a:rPr>
              <a:t>Hinduism</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49815"/>
            <a:ext cx="4010205" cy="238962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637239"/>
            <a:ext cx="4029899" cy="45509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600" dirty="0">
                <a:solidFill>
                  <a:srgbClr val="FF0000"/>
                </a:solidFill>
                <a:effectLst/>
                <a:latin typeface="Sassoon Penpals" panose="02000400000000000000" pitchFamily="50" charset="0"/>
                <a:ea typeface="Arial MT"/>
                <a:cs typeface="Arial MT"/>
              </a:rPr>
              <a:t>The aum symbol is used in Hinduism and many Hindus believe that it was the very first sound out of which the universe was created. </a:t>
            </a:r>
          </a:p>
          <a:p>
            <a:pPr marL="171450" indent="-1714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It is a symbol and sound that is used by many Hindus to represent Brahman (God), the ultimate being, whose spirit is in everything.</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Different statues and pictures of gods and goddesses show the nature of God, e.g., Ganesh (the remover of obstacles, and son of Shiva); Krishna (who comes to Earth to protect it, avatar of Vishnu); Parvati and Durga.</a:t>
            </a:r>
          </a:p>
          <a:p>
            <a:pPr marL="171450" indent="-171450">
              <a:spcAft>
                <a:spcPts val="600"/>
              </a:spcAft>
              <a:buFont typeface="Arial" panose="020B0604020202020204" pitchFamily="34" charset="0"/>
              <a:buChar char="•"/>
            </a:pPr>
            <a:r>
              <a:rPr lang="en-GB" sz="1600" dirty="0">
                <a:solidFill>
                  <a:srgbClr val="FF0000"/>
                </a:solidFill>
                <a:latin typeface="Sassoon Penpals" panose="02000400000000000000" pitchFamily="50" charset="0"/>
              </a:rPr>
              <a:t>Hindus often choose a deity to worship at a shrine in their own home.</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some Hindu deities and say how they help Hindus describe God</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clear links between some stories (e.g. </a:t>
            </a:r>
            <a:r>
              <a:rPr lang="en-GB" spc="5" dirty="0" err="1">
                <a:solidFill>
                  <a:schemeClr val="tx1"/>
                </a:solidFill>
                <a:latin typeface="Sassoon Penpals" panose="02000400000000000000" pitchFamily="50" charset="0"/>
                <a:ea typeface="Arial MT"/>
                <a:cs typeface="Arial MT"/>
              </a:rPr>
              <a:t>Svetaketu</a:t>
            </a:r>
            <a:r>
              <a:rPr lang="en-GB" spc="5" dirty="0">
                <a:solidFill>
                  <a:schemeClr val="tx1"/>
                </a:solidFill>
                <a:latin typeface="Sassoon Penpals" panose="02000400000000000000" pitchFamily="50" charset="0"/>
                <a:ea typeface="Arial MT"/>
                <a:cs typeface="Arial MT"/>
              </a:rPr>
              <a:t>, Ganesh, Diwali) and what Hindus believe about God</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Offer informed suggestions about what Hindu murtis express about God</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6892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4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what a ‘Gospel’ is and give kinds of stories it contains.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some Hindu deities and say how they help Hindus describe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what is good about being a Hindu in Britain today, and whether taking part in family and community rituals is a good thing for individuals and society, giving good reasons for their ideas.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Gospel accounts and how Christians mark the Easter events in their communities.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Christians show their beliefs about the Holy Spirit in Worship.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everyone to see life as a journey, and to mark milestones.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4771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Brahman/Atman</a:t>
            </a:r>
          </a:p>
          <a:p>
            <a:pPr>
              <a:spcAft>
                <a:spcPts val="600"/>
              </a:spcAft>
            </a:pPr>
            <a:r>
              <a:rPr lang="en-GB" sz="2000" dirty="0">
                <a:solidFill>
                  <a:schemeClr val="tx1"/>
                </a:solidFill>
                <a:latin typeface="Sassoon Penpals" panose="02000400000000000000" pitchFamily="50" charset="0"/>
              </a:rPr>
              <a:t>(Some believe this is synonymous with God; for others, this is the underlying reality of the universe)</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40226" y="8289662"/>
            <a:ext cx="4214482"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L2.7</a:t>
            </a:r>
          </a:p>
          <a:p>
            <a:pPr>
              <a:spcAft>
                <a:spcPts val="600"/>
              </a:spcAft>
            </a:pPr>
            <a:r>
              <a:rPr lang="en-GB" sz="1400" dirty="0">
                <a:solidFill>
                  <a:schemeClr val="tx1"/>
                </a:solidFill>
                <a:latin typeface="Sassoon Penpals" panose="02000400000000000000" pitchFamily="50" charset="0"/>
              </a:rPr>
              <a:t>RE Today–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L2.7</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272689"/>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simple links between beliefs about God and how Hindus live (e.g. choosing a deity and worshiping at a home shrine; celebrating Diwali)</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Identify some different ways in which Hindus worship</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389076"/>
            <a:ext cx="4029898" cy="3078809"/>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Raise questions and suggest answers about whether it is good to think about the cycle of create/preserve/destroy in the world today</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links between the Hindu idea of everyone having a ‘spark’ of God in them and ideas about the value of people in the world today, giving good reasons for their ideas.</a:t>
            </a:r>
          </a:p>
        </p:txBody>
      </p:sp>
      <p:pic>
        <p:nvPicPr>
          <p:cNvPr id="15" name="Picture 14">
            <a:extLst>
              <a:ext uri="{FF2B5EF4-FFF2-40B4-BE49-F238E27FC236}">
                <a16:creationId xmlns:a16="http://schemas.microsoft.com/office/drawing/2014/main" id="{BC490037-DBB0-4AE1-93CD-3134A8CC38BD}"/>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07466D09-CA57-4C89-8E04-CAF2308B611A}"/>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Give at least two examples of a way in which Christians show their belief in God as loving and forgiving.</a:t>
            </a:r>
            <a:endParaRPr lang="en-US"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CF774527-0285-4357-A301-C65DB92B123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3852269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6" name="Rectangle 25"/>
          <p:cNvSpPr/>
          <p:nvPr/>
        </p:nvSpPr>
        <p:spPr>
          <a:xfrm>
            <a:off x="155188" y="176701"/>
            <a:ext cx="10571427"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–What does it mean to be Hindu in Britain today? (</a:t>
            </a:r>
            <a:r>
              <a:rPr lang="en-GB" sz="2800" b="1" dirty="0">
                <a:solidFill>
                  <a:schemeClr val="bg1"/>
                </a:solidFill>
                <a:latin typeface="Sassoon Penpals" panose="02000400000000000000" pitchFamily="50" charset="0"/>
              </a:rPr>
              <a:t>Hinduism</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26369"/>
            <a:ext cx="4010205" cy="241307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637239"/>
            <a:ext cx="4029899" cy="48420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‘Hinduism’ is a European word for describing a diverse religious tradition that developed in what is now northern India.</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Hindus show their faith within their families and homes, e.g. murtis; a family shrine; statues and pictures of deities; a puja tray including incense, fruit, bells, flowers, candles; some sacred texts such as the Bhagavad Gita, Aum symbols.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What Hindu families would do during the week e.g. daily puja, blessing food, arti ceremony, singing hymns, reading holy texts, visiting the temple, etc.</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How Hindus celebrate Diwali in Britain today</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the terms dharma, </a:t>
            </a:r>
            <a:r>
              <a:rPr lang="en-GB" spc="5" dirty="0" err="1">
                <a:solidFill>
                  <a:schemeClr val="tx1"/>
                </a:solidFill>
                <a:latin typeface="Sassoon Penpals" panose="02000400000000000000" pitchFamily="50" charset="0"/>
                <a:ea typeface="Arial MT"/>
                <a:cs typeface="Arial MT"/>
              </a:rPr>
              <a:t>Sanatan</a:t>
            </a:r>
            <a:r>
              <a:rPr lang="en-GB" spc="5" dirty="0">
                <a:solidFill>
                  <a:schemeClr val="tx1"/>
                </a:solidFill>
                <a:latin typeface="Sassoon Penpals" panose="02000400000000000000" pitchFamily="50" charset="0"/>
                <a:ea typeface="Arial MT"/>
                <a:cs typeface="Arial MT"/>
              </a:rPr>
              <a:t> Dharma and Hinduism and say what they mean</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links between Hindu practices and the idea that Hinduism is a whole ‘way of life’ (dharma)</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6657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4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what a ‘Gospel’ is and give kinds of stories it contains.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Hindu deities and say how they help Hindus describe God.</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Raise questions and suggest answers about what is good about being a Hindu in Britain today, and whether taking part in family and community rituals is a good thing for individuals and society, giving good reasons for their ideas.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Gospel accounts and how Christians mark the Easter events in their communities.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Christians show their beliefs about the Holy Spirit in Worship.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everyone to see life as a journey, and to mark milestones.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4771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Dharma</a:t>
            </a:r>
          </a:p>
          <a:p>
            <a:pPr>
              <a:spcAft>
                <a:spcPts val="600"/>
              </a:spcAft>
            </a:pPr>
            <a:r>
              <a:rPr lang="en-GB" sz="2000" dirty="0">
                <a:solidFill>
                  <a:schemeClr val="tx1"/>
                </a:solidFill>
                <a:latin typeface="Sassoon Penpals" panose="02000400000000000000" pitchFamily="50" charset="0"/>
              </a:rPr>
              <a:t>(Duty and ethical guidelines)</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40226" y="8289662"/>
            <a:ext cx="4214482"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L2.8</a:t>
            </a:r>
          </a:p>
          <a:p>
            <a:pPr>
              <a:spcAft>
                <a:spcPts val="600"/>
              </a:spcAft>
            </a:pPr>
            <a:r>
              <a:rPr lang="en-GB" sz="1400" dirty="0">
                <a:solidFill>
                  <a:schemeClr val="tx1"/>
                </a:solidFill>
                <a:latin typeface="Sassoon Penpals" panose="02000400000000000000" pitchFamily="50" charset="0"/>
              </a:rPr>
              <a:t>RE Today–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L2.8</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272689"/>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how Hindus show their faith within their families in Britain today (e.g. home puja)</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how Hindus show their faith within their faith communities in Britain today (e.g. arti and bhajans at the mandir; in festivals such as Diwali)</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	Identify some different ways in which Hindus show their faith (e.g. between different communities in Britain, or between Britain and parts of India)</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389076"/>
            <a:ext cx="4029898" cy="3078809"/>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Raise questions and suggest answers about what is good about being a Hindu in Britain today, and whether taking part in family and community rituals is a good thing for individuals and society, giving good reasons for their ideas.</a:t>
            </a:r>
          </a:p>
        </p:txBody>
      </p:sp>
      <p:pic>
        <p:nvPicPr>
          <p:cNvPr id="15" name="Picture 14">
            <a:extLst>
              <a:ext uri="{FF2B5EF4-FFF2-40B4-BE49-F238E27FC236}">
                <a16:creationId xmlns:a16="http://schemas.microsoft.com/office/drawing/2014/main" id="{7D54B71B-0B08-4E68-94AB-9753D369E31C}"/>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66182AB6-5811-45D6-AAD9-9A3AC2D81E99}"/>
              </a:ext>
            </a:extLst>
          </p:cNvPr>
          <p:cNvSpPr/>
          <p:nvPr/>
        </p:nvSpPr>
        <p:spPr>
          <a:xfrm>
            <a:off x="184582" y="7894549"/>
            <a:ext cx="4049595" cy="147710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 </a:t>
            </a:r>
            <a:r>
              <a:rPr lang="en-GB" sz="1400" b="1" dirty="0">
                <a:solidFill>
                  <a:schemeClr val="tx1"/>
                </a:solidFill>
                <a:latin typeface="Sassoon Penpals" panose="02000400000000000000" pitchFamily="50" charset="0"/>
              </a:rPr>
              <a:t>(previous unit)</a:t>
            </a:r>
            <a:endParaRPr lang="en-GB" sz="2400" b="1" dirty="0">
              <a:solidFill>
                <a:schemeClr val="tx1"/>
              </a:solidFill>
              <a:latin typeface="Sassoon Penpals" panose="02000400000000000000" pitchFamily="50" charset="0"/>
            </a:endParaRPr>
          </a:p>
          <a:p>
            <a:pPr marL="342900" indent="-342900">
              <a:spcAft>
                <a:spcPts val="300"/>
              </a:spcAft>
              <a:buFont typeface="Symbol" panose="05050102010706020507" pitchFamily="18" charset="2"/>
              <a:buChar char=""/>
            </a:pPr>
            <a:r>
              <a:rPr lang="en-GB" dirty="0">
                <a:solidFill>
                  <a:schemeClr val="tx1"/>
                </a:solidFill>
                <a:latin typeface="Sassoon Penpals" panose="02000400000000000000" pitchFamily="50" charset="0"/>
              </a:rPr>
              <a:t>Identify some Hindu deities and say how they help Hindus describe God.</a:t>
            </a:r>
          </a:p>
          <a:p>
            <a:pPr lvl="0">
              <a:spcAft>
                <a:spcPts val="300"/>
              </a:spcAft>
            </a:pP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C84639A0-5A23-4F5B-B03E-8600742867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48965" y="7928480"/>
            <a:ext cx="606080" cy="438815"/>
          </a:xfrm>
          <a:prstGeom prst="rect">
            <a:avLst/>
          </a:prstGeom>
        </p:spPr>
      </p:pic>
    </p:spTree>
    <p:extLst>
      <p:ext uri="{BB962C8B-B14F-4D97-AF65-F5344CB8AC3E}">
        <p14:creationId xmlns:p14="http://schemas.microsoft.com/office/powerpoint/2010/main" val="28036334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571427"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–Why do Christians call the day Jesus died ‘Good Friday’?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965164"/>
            <a:ext cx="4010205" cy="235822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55218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Christians believe humans are separated from God because they all sin – that is, they prefer to go their own way rather than God’s. </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Most Christians say that Jesus came to show people how to live a life of love and obedience – saving or rescuing them by helping them to live God’s way.</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How Mary might have felt in Holy Week, and why she thought it happened.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What would Christians learn from Jesus’ example and teaching in these accounts.</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For many Christians, these three parts of the story provoke hope, sadness and joy.</a:t>
            </a:r>
          </a:p>
          <a:p>
            <a:pPr marL="171450" indent="-171450">
              <a:spcAft>
                <a:spcPts val="600"/>
              </a:spcAft>
              <a:buFont typeface="Arial" panose="020B0604020202020204" pitchFamily="34" charset="0"/>
              <a:buChar char="•"/>
            </a:pPr>
            <a:endParaRPr lang="en-GB"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Recognise the word ‘Salvation’, and that Christians believe Jesus came to ‘save’ or ‘rescue’ people, e.g. by showing them how to live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Offer informed suggestions about what the events of Holy Week mean to Christians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examples of what Christians say about the importance of the events of Holy Week</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6" y="1021528"/>
            <a:ext cx="4063447" cy="48596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4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what a ‘Gospel’ is and give kinds of stories it contains.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Hindu deities and say how they help Hindus describe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what is good about being a Hindu in Britain today, and whether taking part in family and community rituals is a good thing for individuals and society, giving good reasons for their ideas.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Make links between the Gospel accounts and how Christians mark the Easter events in their communities.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Christians show their beliefs about the Holy Spirit in Worship.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everyone to see life as a journey, and to mark milestones.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Salvation</a:t>
            </a:r>
          </a:p>
          <a:p>
            <a:pPr>
              <a:spcAft>
                <a:spcPts val="600"/>
              </a:spcAft>
            </a:pPr>
            <a:r>
              <a:rPr lang="en-GB" sz="2000" dirty="0">
                <a:solidFill>
                  <a:schemeClr val="tx1"/>
                </a:solidFill>
                <a:latin typeface="Sassoon Penpals" panose="02000400000000000000" pitchFamily="50" charset="0"/>
              </a:rPr>
              <a:t>(Serving God: Discipleship)</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40226" y="8370276"/>
            <a:ext cx="4214482" cy="11445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L2.5</a:t>
            </a:r>
          </a:p>
          <a:p>
            <a:pPr>
              <a:spcAft>
                <a:spcPts val="600"/>
              </a:spcAft>
            </a:pPr>
            <a:r>
              <a:rPr lang="en-GB" sz="1400" dirty="0">
                <a:solidFill>
                  <a:schemeClr val="tx1"/>
                </a:solidFill>
                <a:latin typeface="Sassoon Penpals" panose="02000400000000000000" pitchFamily="50" charset="0"/>
              </a:rPr>
              <a:t>Understanding Christianity – Salvation–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2A.5</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7314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simple links between the Gospel accounts and how Christians mark the Easter events in their communities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how Christians show their beliefs about Jesus in worship in different ways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884621"/>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Raise thoughtful questions and suggest some answers about why Christians call the day Jesus died ‘Good Friday’, giving good reasons for their suggestions.</a:t>
            </a:r>
            <a:endParaRPr lang="en-US" dirty="0">
              <a:solidFill>
                <a:schemeClr val="tx1"/>
              </a:solidFill>
              <a:effectLst/>
              <a:latin typeface="Sassoon Penpals" panose="02000400000000000000" pitchFamily="50" charset="0"/>
              <a:ea typeface="Arial MT"/>
              <a:cs typeface="Arial MT"/>
            </a:endParaRPr>
          </a:p>
        </p:txBody>
      </p:sp>
      <p:pic>
        <p:nvPicPr>
          <p:cNvPr id="15" name="Picture 14">
            <a:extLst>
              <a:ext uri="{FF2B5EF4-FFF2-40B4-BE49-F238E27FC236}">
                <a16:creationId xmlns:a16="http://schemas.microsoft.com/office/drawing/2014/main" id="{E1E5DE84-C30D-4953-82AB-25A572035A76}"/>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0B272AB2-5810-49D5-930D-FF1726E22E3F}"/>
              </a:ext>
            </a:extLst>
          </p:cNvPr>
          <p:cNvSpPr/>
          <p:nvPr/>
        </p:nvSpPr>
        <p:spPr>
          <a:xfrm>
            <a:off x="184582" y="7426221"/>
            <a:ext cx="4049595" cy="199827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342900" indent="-342900">
              <a:spcAft>
                <a:spcPts val="300"/>
              </a:spcAft>
              <a:buFont typeface="Symbol" panose="05050102010706020507" pitchFamily="18" charset="2"/>
              <a:buChar char=""/>
            </a:pPr>
            <a:r>
              <a:rPr lang="en-GB" dirty="0">
                <a:solidFill>
                  <a:schemeClr val="tx1"/>
                </a:solidFill>
                <a:latin typeface="Sassoon Penpals" panose="02000400000000000000" pitchFamily="50" charset="0"/>
              </a:rPr>
              <a:t>Talk and ask questions about whether the story of Easter only has something to say to Christians, or if it has anything to say to people about sadness, hope or heaven, exploring different ideas and giving reasons. </a:t>
            </a:r>
            <a:endParaRPr lang="en-US" dirty="0">
              <a:solidFill>
                <a:schemeClr val="tx1"/>
              </a:solidFill>
              <a:latin typeface="Sassoon Penpals Joined" panose="02000400000000000000" pitchFamily="50" charset="0"/>
            </a:endParaRPr>
          </a:p>
        </p:txBody>
      </p:sp>
      <p:pic>
        <p:nvPicPr>
          <p:cNvPr id="20" name="Picture 19">
            <a:extLst>
              <a:ext uri="{FF2B5EF4-FFF2-40B4-BE49-F238E27FC236}">
                <a16:creationId xmlns:a16="http://schemas.microsoft.com/office/drawing/2014/main" id="{15B24BB0-582B-48F3-B6DA-225379CBD9C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4596" y="7426221"/>
            <a:ext cx="606080" cy="438815"/>
          </a:xfrm>
          <a:prstGeom prst="rect">
            <a:avLst/>
          </a:prstGeom>
        </p:spPr>
      </p:pic>
    </p:spTree>
    <p:extLst>
      <p:ext uri="{BB962C8B-B14F-4D97-AF65-F5344CB8AC3E}">
        <p14:creationId xmlns:p14="http://schemas.microsoft.com/office/powerpoint/2010/main" val="4242390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395581"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–For Christians, when Jesus left, what was the impact of Pentecost?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42154"/>
            <a:ext cx="4010205" cy="239728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75624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Many Christians say Jesus was raised to new life to bring in a new ‘kingdom’ where God rules in people’s lives. </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The Bible says that Jesus went to heaven after his resurrection, leaving his disciples behind. </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They</a:t>
            </a:r>
            <a:r>
              <a:rPr lang="en-GB" dirty="0">
                <a:solidFill>
                  <a:schemeClr val="tx1"/>
                </a:solidFill>
                <a:latin typeface="Sassoon Penpals" panose="02000400000000000000" pitchFamily="50" charset="0"/>
                <a:ea typeface="Arial MT"/>
                <a:cs typeface="Arial MT"/>
              </a:rPr>
              <a:t> </a:t>
            </a:r>
            <a:r>
              <a:rPr lang="en-GB" dirty="0">
                <a:solidFill>
                  <a:schemeClr val="tx1"/>
                </a:solidFill>
                <a:effectLst/>
                <a:latin typeface="Sassoon Penpals" panose="02000400000000000000" pitchFamily="50" charset="0"/>
                <a:ea typeface="Arial MT"/>
                <a:cs typeface="Arial MT"/>
              </a:rPr>
              <a:t>wanted to show everyone that God rules on Earth</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story of Pentecost (Acts 2:1–15, 22 and 37–41),</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In the final part of the chapter, Acts 2:41–47, 3,000 people accept Jesus as king of their lives, and join the ‘kingdom of God’.</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Pentecost is the Church’s birthday</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clear links between the story of Pentecost and Christian beliefs about the ‘kingdom of God’ on Earth</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Offer informed suggestions about what the events of Pentecost in Acts 2 might mean</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examples of what Pentecost means to some Christians now</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35694"/>
            <a:ext cx="4029898" cy="475624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4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what a ‘Gospel’ is and give kinds of stories it contains.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Hindu deities and say how they help Hindus describe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what is good about being a Hindu in Britain today, and whether taking part in family and community rituals is a good thing for individuals and society, giving good reasons for their ideas.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Gospel accounts and how Christians mark the Easter events in their communities.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Describe how Christians show their beliefs about the Holy Spirit in Worship.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whether it is good for everyone to see life as a journey, and to mark milestones.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Kingdom of God</a:t>
            </a:r>
          </a:p>
          <a:p>
            <a:pPr>
              <a:spcAft>
                <a:spcPts val="600"/>
              </a:spcAft>
            </a:pPr>
            <a:r>
              <a:rPr lang="en-GB" sz="2000" dirty="0">
                <a:solidFill>
                  <a:schemeClr val="tx1"/>
                </a:solidFill>
                <a:latin typeface="Sassoon Penpals" panose="02000400000000000000" pitchFamily="50" charset="0"/>
              </a:rPr>
              <a:t>(The unity of believers)</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40226" y="8289662"/>
            <a:ext cx="4214482"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L2.6</a:t>
            </a:r>
          </a:p>
          <a:p>
            <a:pPr>
              <a:spcAft>
                <a:spcPts val="600"/>
              </a:spcAft>
            </a:pPr>
            <a:r>
              <a:rPr lang="en-GB" sz="1400" dirty="0">
                <a:solidFill>
                  <a:schemeClr val="tx1"/>
                </a:solidFill>
                <a:latin typeface="Sassoon Penpals" panose="02000400000000000000" pitchFamily="50" charset="0"/>
              </a:rPr>
              <a:t>Understanding Christianity – Salvation–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2A.6</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7314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simple links between the description of Pentecost in Acts 2, the Holy Spirit, the kingdom of God, and how Christians live now</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how Christians show their beliefs about the Holy Spirit in worship</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884621"/>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links between ideas about the kingdom of God in the Bible and what people believe about following God today, giving good reasons for their ideas.</a:t>
            </a:r>
            <a:endParaRPr lang="en-US" dirty="0">
              <a:solidFill>
                <a:schemeClr val="tx1"/>
              </a:solidFill>
              <a:effectLst/>
              <a:latin typeface="Sassoon Penpals" panose="02000400000000000000" pitchFamily="50" charset="0"/>
              <a:ea typeface="Arial MT"/>
              <a:cs typeface="Arial MT"/>
            </a:endParaRPr>
          </a:p>
        </p:txBody>
      </p:sp>
      <p:pic>
        <p:nvPicPr>
          <p:cNvPr id="15" name="Picture 14">
            <a:extLst>
              <a:ext uri="{FF2B5EF4-FFF2-40B4-BE49-F238E27FC236}">
                <a16:creationId xmlns:a16="http://schemas.microsoft.com/office/drawing/2014/main" id="{892573AE-45ED-4DFC-B2F5-D34543A52AA7}"/>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522C7E84-65C0-4E91-9602-0281DEC12877}"/>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342900" indent="-342900">
              <a:spcAft>
                <a:spcPts val="300"/>
              </a:spcAft>
              <a:buFont typeface="Symbol" panose="05050102010706020507" pitchFamily="18" charset="2"/>
              <a:buChar char=""/>
            </a:pPr>
            <a:r>
              <a:rPr lang="en-GB" dirty="0">
                <a:solidFill>
                  <a:schemeClr val="tx1"/>
                </a:solidFill>
                <a:latin typeface="Sassoon Penpals" panose="02000400000000000000" pitchFamily="50" charset="0"/>
              </a:rPr>
              <a:t>Say what Jesus and one other religious leader taught about loving other people.</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64B2C1F3-6EB4-4C53-A64F-69EF719EA36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2311537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 How and why do people mark the significant events of life?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931877"/>
            <a:ext cx="4010205" cy="244475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20717"/>
            <a:ext cx="4029899" cy="49593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ea typeface="Arial MT"/>
                <a:cs typeface="Arial MT"/>
              </a:rPr>
              <a:t>T</a:t>
            </a:r>
            <a:r>
              <a:rPr lang="en-GB" dirty="0">
                <a:solidFill>
                  <a:srgbClr val="FF0000"/>
                </a:solidFill>
                <a:effectLst/>
                <a:latin typeface="Sassoon Penpals" panose="02000400000000000000" pitchFamily="50" charset="0"/>
                <a:ea typeface="Arial MT"/>
                <a:cs typeface="Arial MT"/>
              </a:rPr>
              <a:t>he value and meaning of ceremonies that mark milestones in life, particularly those associated with growing up and taking responsibility within a faith community. </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different commitments held by believers in different religions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Christians: e.g. Baptists/Pentecostals celebrate ‘believers’ baptism’, or ‘adult baptism’.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Church of England and Roman Catholic celebrations of infant baptism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Roman Catholics celebrate first communion and confession;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Hindus: sacred thread ceremony. </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Jews: bar/bat mitzvah.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6" y="1078523"/>
            <a:ext cx="4107197" cy="2074985"/>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some beliefs about love, commitment and promises in two religious traditions and describe what they mean</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Offer informed suggestions about the meaning and importance of ceremonies of commitment for religious and non-religious people today</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712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4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what a ‘Gospel’ is and give kinds of stories it contains.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some Hindu deities and say how they help Hindus describe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questions and suggest answers about what is good about being a Hindu in Britain today, and whether taking part in family and community rituals is a good thing for individuals and society, giving good reasons for their ideas.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links between the Gospel accounts and how Christians mark the Easter events in their communities.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Christians show their beliefs about the Holy Spirit in Worship.</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Raise questions and suggest answers about whether it is good for everyone to see life as a journey, and to mark milestones.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9"/>
            <a:ext cx="4029898" cy="10316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Thematic</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20534" y="8391718"/>
            <a:ext cx="4281066" cy="10761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L2.11</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59231" y="3238899"/>
            <a:ext cx="4107196" cy="3454977"/>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what happens in ceremonies of commitment (e.g. baptism, sacred thread, marriage) and say what these rituals mean</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simple links between beliefs about love and commitment and how people in at least two religious traditions live (e.g. through celebrating forgiveness, salvation and freedom at festivals)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Identify some differences in how people celebrate commitment (e.g. different practices of marriage, or Christian baptism)</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765644"/>
            <a:ext cx="4117042" cy="2800385"/>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Raise questions and suggest answers about whether it is good for everyone to see life as a journey, and to mark the milestones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links between ideas of love, commitment and promises in religious and non-religious ceremonies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Give good reasons why they think ceremonies of commitment are or are not valuable today.</a:t>
            </a:r>
          </a:p>
        </p:txBody>
      </p:sp>
      <p:pic>
        <p:nvPicPr>
          <p:cNvPr id="15" name="Picture 14">
            <a:extLst>
              <a:ext uri="{FF2B5EF4-FFF2-40B4-BE49-F238E27FC236}">
                <a16:creationId xmlns:a16="http://schemas.microsoft.com/office/drawing/2014/main" id="{7C20C97A-273A-4FBD-BD71-9A0470594F45}"/>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26BE25D7-6050-4CC0-8718-0EDEF6667B41}"/>
              </a:ext>
            </a:extLst>
          </p:cNvPr>
          <p:cNvSpPr/>
          <p:nvPr/>
        </p:nvSpPr>
        <p:spPr>
          <a:xfrm>
            <a:off x="131340" y="7807569"/>
            <a:ext cx="4049595" cy="143399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Identify some symbols that show promises, commitment and hope, e.g. at a wedding.</a:t>
            </a:r>
          </a:p>
          <a:p>
            <a:pPr>
              <a:spcAft>
                <a:spcPts val="600"/>
              </a:spcAft>
            </a:pPr>
            <a:r>
              <a:rPr lang="en-GB" sz="1400" dirty="0">
                <a:solidFill>
                  <a:schemeClr val="tx1"/>
                </a:solidFill>
                <a:effectLst/>
                <a:latin typeface="Sassoon Penpals Joined" panose="02000400000000000000" pitchFamily="50" charset="0"/>
                <a:ea typeface="Times New Roman" panose="02020603050405020304" pitchFamily="18" charset="0"/>
              </a:rPr>
              <a:t>  </a:t>
            </a: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440E7C91-2CC6-482C-B3DB-5F84135A3A6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60963" y="7807569"/>
            <a:ext cx="606080" cy="438815"/>
          </a:xfrm>
          <a:prstGeom prst="rect">
            <a:avLst/>
          </a:prstGeom>
        </p:spPr>
      </p:pic>
    </p:spTree>
    <p:extLst>
      <p:ext uri="{BB962C8B-B14F-4D97-AF65-F5344CB8AC3E}">
        <p14:creationId xmlns:p14="http://schemas.microsoft.com/office/powerpoint/2010/main" val="4032008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5</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4273071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395581"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–What does it mean if Christians believe God is loving and holy?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796416"/>
            <a:ext cx="4010205" cy="244302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55218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rgbClr val="FF0000"/>
                </a:solidFill>
                <a:effectLst/>
                <a:latin typeface="Sassoon Penpals" panose="02000400000000000000" pitchFamily="50" charset="0"/>
                <a:ea typeface="Arial MT"/>
                <a:cs typeface="Arial MT"/>
              </a:rPr>
              <a:t>Understand that Christians see God as omnipotent, omniscient and eternal</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Omnipotent is having unlimited power/potential</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Omniscient is knowing everything</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Identify different types of Biblical text using accurate technical terms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Psalms are a book of the Bible (and Torah) with sacred songs and hymns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Understand the difference between loving and holy, using the Bible to support this knowledge. </a:t>
            </a:r>
          </a:p>
          <a:p>
            <a:pPr marL="171450" indent="-171450">
              <a:spcAft>
                <a:spcPts val="600"/>
              </a:spcAft>
              <a:buFont typeface="Arial" panose="020B0604020202020204" pitchFamily="34" charset="0"/>
              <a:buChar char="•"/>
            </a:pPr>
            <a:endParaRPr lang="en-GB" sz="16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some different types of biblical texts, using technical terms accurately</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Explain connections between biblical texts and Christian ideas of God, using theological terms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06812" y="1066801"/>
            <a:ext cx="4029898" cy="455218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5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Weigh up how biblical ideas and teachings about God as holy and loving might make a difference in the world today, developing insights of their own.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Muslim beliefs and ibadah.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Jewish beliefs about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features of Gospel texts (for example, teachings, parable, narrative).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reasons why it might be helpful to follow a moral code and why it might be difficult, offering different points of view.</a:t>
            </a: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God</a:t>
            </a:r>
          </a:p>
          <a:p>
            <a:pPr>
              <a:spcAft>
                <a:spcPts val="600"/>
              </a:spcAft>
            </a:pPr>
            <a:r>
              <a:rPr lang="en-GB" sz="2000" dirty="0">
                <a:solidFill>
                  <a:schemeClr val="tx1"/>
                </a:solidFill>
                <a:latin typeface="Sassoon Penpals" panose="02000400000000000000" pitchFamily="50" charset="0"/>
              </a:rPr>
              <a:t>(A divine being)</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40226" y="8289662"/>
            <a:ext cx="4214482"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U2.1</a:t>
            </a:r>
          </a:p>
          <a:p>
            <a:pPr>
              <a:spcAft>
                <a:spcPts val="600"/>
              </a:spcAft>
            </a:pPr>
            <a:r>
              <a:rPr lang="en-GB" sz="1400" dirty="0">
                <a:solidFill>
                  <a:schemeClr val="tx1"/>
                </a:solidFill>
                <a:latin typeface="Sassoon Penpals" panose="02000400000000000000" pitchFamily="50" charset="0"/>
              </a:rPr>
              <a:t>Understanding Christianity – Salvation–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2B.1</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7314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Bible texts studied and what Christians believe about God; for example, through how cathedrals are designed</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Show how Christians put their beliefs into practice in worship</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884621"/>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Weigh up how biblical ideas and teachings about God as holy and loving might make a difference in the world today, developing insights of their own.</a:t>
            </a:r>
            <a:endParaRPr lang="en-US" dirty="0">
              <a:solidFill>
                <a:schemeClr val="tx1"/>
              </a:solidFill>
              <a:effectLst/>
              <a:latin typeface="Sassoon Penpals" panose="02000400000000000000" pitchFamily="50" charset="0"/>
              <a:ea typeface="Arial MT"/>
              <a:cs typeface="Arial MT"/>
            </a:endParaRPr>
          </a:p>
        </p:txBody>
      </p:sp>
      <p:pic>
        <p:nvPicPr>
          <p:cNvPr id="15" name="Picture 14">
            <a:extLst>
              <a:ext uri="{FF2B5EF4-FFF2-40B4-BE49-F238E27FC236}">
                <a16:creationId xmlns:a16="http://schemas.microsoft.com/office/drawing/2014/main" id="{FE1D398B-29DA-42F5-A096-538EA517A910}"/>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404FB8F2-CF6B-48FC-A394-17D9BB21C295}"/>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Christians believe that one important thing the story teaches is that Jesus is not just a good man, but God who has come to Earth to rescue humanity.</a:t>
            </a:r>
          </a:p>
          <a:p>
            <a:pPr>
              <a:spcAft>
                <a:spcPts val="600"/>
              </a:spcAft>
            </a:pPr>
            <a:r>
              <a:rPr lang="en-GB" sz="1400" dirty="0">
                <a:solidFill>
                  <a:schemeClr val="tx1"/>
                </a:solidFill>
                <a:effectLst/>
                <a:latin typeface="Sassoon Penpals Joined" panose="02000400000000000000" pitchFamily="50" charset="0"/>
                <a:ea typeface="Times New Roman" panose="02020603050405020304" pitchFamily="18" charset="0"/>
              </a:rPr>
              <a:t>  </a:t>
            </a: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B977EACB-8C6F-4306-9FE8-1B9290AB6FB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28082311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What does it mean to be a Muslim in Britain today? (Islam)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750971"/>
            <a:ext cx="4010205" cy="248847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4" y="2801816"/>
            <a:ext cx="4029899" cy="42554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Muslim beliefs about God, the Prophet and the Holy Qur’an.</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Muslim sources of authority and how they guide daily living for believers.</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Learn about ibadah and the links to the Five Pillars, festivals, and places of worship</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Learn about submission, obedience, generosity, self-control and worship; making clear links to how these are lived out in the lives of Muslims today. </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The lived experience of Muslims in Britain today</a:t>
            </a:r>
            <a:r>
              <a:rPr lang="en-GB" sz="1600" dirty="0">
                <a:solidFill>
                  <a:srgbClr val="FF0000"/>
                </a:solidFill>
                <a:latin typeface="Sassoon Penpals" panose="02000400000000000000" pitchFamily="50" charset="0"/>
              </a:rPr>
              <a:t>.</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6339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5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biblical ideas and teachings about God as holy and loving might make a difference in the world today, developing insights of their own.</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Make clear connections between Muslim beliefs and ibadah.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Jewish beliefs about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features of Gospel texts (for example, teachings, parable, narrative).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reasons why it might be helpful to follow a moral code and why it might be difficult, offering different points of view.</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9"/>
            <a:ext cx="4029898" cy="13716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Tawhid/Iman/Ibadah</a:t>
            </a:r>
          </a:p>
          <a:p>
            <a:pPr>
              <a:spcAft>
                <a:spcPts val="600"/>
              </a:spcAft>
            </a:pPr>
            <a:r>
              <a:rPr lang="en-GB" dirty="0">
                <a:solidFill>
                  <a:schemeClr val="tx1"/>
                </a:solidFill>
                <a:latin typeface="Sassoon Penpals" panose="02000400000000000000" pitchFamily="50" charset="0"/>
              </a:rPr>
              <a:t>(Monotheism and worship)</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462641" y="8340695"/>
            <a:ext cx="4317285"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U2.8</a:t>
            </a:r>
          </a:p>
          <a:p>
            <a:pPr>
              <a:spcAft>
                <a:spcPts val="600"/>
              </a:spcAft>
            </a:pPr>
            <a:r>
              <a:rPr lang="en-GB" sz="1400" dirty="0">
                <a:solidFill>
                  <a:schemeClr val="tx1"/>
                </a:solidFill>
                <a:latin typeface="Sassoon Penpals" panose="02000400000000000000" pitchFamily="50" charset="0"/>
              </a:rPr>
              <a:t>RE Today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2.8</a:t>
            </a:r>
          </a:p>
        </p:txBody>
      </p:sp>
      <p:sp>
        <p:nvSpPr>
          <p:cNvPr id="15" name="Rounded Rectangle 48">
            <a:extLst>
              <a:ext uri="{FF2B5EF4-FFF2-40B4-BE49-F238E27FC236}">
                <a16:creationId xmlns:a16="http://schemas.microsoft.com/office/drawing/2014/main" id="{39C46592-7B2C-4E1E-9519-30027BDF3909}"/>
              </a:ext>
            </a:extLst>
          </p:cNvPr>
          <p:cNvSpPr/>
          <p:nvPr/>
        </p:nvSpPr>
        <p:spPr>
          <a:xfrm>
            <a:off x="4369077" y="1066800"/>
            <a:ext cx="4029898" cy="2543908"/>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and explain Muslim beliefs about God, the Prophet* and the Holy Qur’an (e.g. Tawhid; Muhammad as the Messenger, Qur’an as the message)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Describe ways in which Muslim sources of authority guide Muslim living (e.g. Qur’an guidance on Five Pillars; Hajj practices follow example of the Prophet)</a:t>
            </a:r>
          </a:p>
          <a:p>
            <a:endParaRPr lang="en-US" b="1" u="sng" spc="5" dirty="0">
              <a:solidFill>
                <a:schemeClr val="tx1"/>
              </a:solidFill>
              <a:effectLst/>
              <a:latin typeface="Sassoon Penpals" panose="02000400000000000000" pitchFamily="50" charset="0"/>
              <a:ea typeface="Arial MT"/>
              <a:cs typeface="Arial MT"/>
            </a:endParaRPr>
          </a:p>
        </p:txBody>
      </p:sp>
      <p:sp>
        <p:nvSpPr>
          <p:cNvPr id="18" name="Rounded Rectangle 48">
            <a:extLst>
              <a:ext uri="{FF2B5EF4-FFF2-40B4-BE49-F238E27FC236}">
                <a16:creationId xmlns:a16="http://schemas.microsoft.com/office/drawing/2014/main" id="{7A2F8AF8-D586-4422-9BF5-B324DA887A60}"/>
              </a:ext>
            </a:extLst>
          </p:cNvPr>
          <p:cNvSpPr/>
          <p:nvPr/>
        </p:nvSpPr>
        <p:spPr>
          <a:xfrm>
            <a:off x="4385851" y="3649208"/>
            <a:ext cx="4029898" cy="2013039"/>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Muslim beliefs and ibadah (e.g. Five Pillars, festivals, mosques, art)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evidence and examples to show how Muslims put their beliefs into practice in different ways</a:t>
            </a:r>
          </a:p>
        </p:txBody>
      </p:sp>
      <p:sp>
        <p:nvSpPr>
          <p:cNvPr id="20" name="Rounded Rectangle 48">
            <a:extLst>
              <a:ext uri="{FF2B5EF4-FFF2-40B4-BE49-F238E27FC236}">
                <a16:creationId xmlns:a16="http://schemas.microsoft.com/office/drawing/2014/main" id="{60101AA6-E84E-4923-9283-E9E3D63682A8}"/>
              </a:ext>
            </a:extLst>
          </p:cNvPr>
          <p:cNvSpPr/>
          <p:nvPr/>
        </p:nvSpPr>
        <p:spPr>
          <a:xfrm>
            <a:off x="4326949" y="5700747"/>
            <a:ext cx="4123969" cy="3767139"/>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connections between Muslim beliefs studied and Muslim ways of living in Britain/ East Sussex today</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Consider and weigh up the value of e.g. submission, obedience, generosity, self-control and worship in the lives of Muslims today and articulate responses on how far they are valuable to people who are not Muslims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Reflect on and articulate what it is like to be a Muslim in Britain today, giving good reasons for their views.</a:t>
            </a:r>
          </a:p>
        </p:txBody>
      </p:sp>
      <p:pic>
        <p:nvPicPr>
          <p:cNvPr id="13" name="Picture 12">
            <a:extLst>
              <a:ext uri="{FF2B5EF4-FFF2-40B4-BE49-F238E27FC236}">
                <a16:creationId xmlns:a16="http://schemas.microsoft.com/office/drawing/2014/main" id="{A282109B-F2EE-4A7A-B221-485E8A011149}"/>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1" name="Rounded Rectangle 48">
            <a:extLst>
              <a:ext uri="{FF2B5EF4-FFF2-40B4-BE49-F238E27FC236}">
                <a16:creationId xmlns:a16="http://schemas.microsoft.com/office/drawing/2014/main" id="{511261BD-1105-4D59-BFCF-9B1AAFA2A0DE}"/>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342900" lvl="0" indent="-342900">
              <a:spcAft>
                <a:spcPts val="300"/>
              </a:spcAft>
              <a:buFont typeface="Symbol" panose="05050102010706020507" pitchFamily="18" charset="2"/>
              <a:buChar char=""/>
            </a:pPr>
            <a:r>
              <a:rPr lang="en-GB" dirty="0">
                <a:solidFill>
                  <a:schemeClr val="tx1"/>
                </a:solidFill>
                <a:effectLst/>
                <a:latin typeface="Sassoon Penpals Joined" panose="02000400000000000000" pitchFamily="50" charset="0"/>
                <a:ea typeface="Times New Roman" panose="02020603050405020304" pitchFamily="18" charset="0"/>
              </a:rPr>
              <a:t>Identify some beliefs about God in Islam, expressed in Surah 1</a:t>
            </a:r>
            <a:endParaRPr lang="en-US"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FCF6E31E-27AD-4E1F-AD1D-AF7E130E89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84715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endParaRPr lang="en-GB" sz="3600" b="1"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17143" y="868853"/>
            <a:ext cx="4029899" cy="864885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I will widen my </a:t>
            </a:r>
            <a:r>
              <a:rPr lang="en-GB" sz="2000" b="1" u="sng">
                <a:solidFill>
                  <a:srgbClr val="FF0000"/>
                </a:solidFill>
                <a:latin typeface="Comic Sans MS" panose="030F0702030302020204" pitchFamily="66" charset="0"/>
              </a:rPr>
              <a:t>R.E</a:t>
            </a:r>
            <a:r>
              <a:rPr kumimoji="0" lang="en-GB" sz="2000" b="1" i="0" u="sng" strike="noStrike" kern="1200" cap="none" spc="0" normalizeH="0" baseline="0" noProof="0">
                <a:ln>
                  <a:noFill/>
                </a:ln>
                <a:solidFill>
                  <a:srgbClr val="FF0000"/>
                </a:solidFill>
                <a:effectLst/>
                <a:uLnTx/>
                <a:uFillTx/>
                <a:latin typeface="Comic Sans MS" panose="030F0702030302020204" pitchFamily="66" charset="0"/>
                <a:ea typeface="+mn-ea"/>
                <a:cs typeface="+mn-cs"/>
              </a:rPr>
              <a:t> </a:t>
            </a: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vocabulary as I become exposed to and encouraged to use the following words;</a:t>
            </a:r>
            <a:endParaRPr lang="en-GB" sz="1400" b="1" u="sng" dirty="0">
              <a:solidFill>
                <a:schemeClr val="tx1"/>
              </a:solidFill>
              <a:latin typeface="Sassoon Penpals" panose="02000400000000000000" pitchFamily="50" charset="0"/>
            </a:endParaRPr>
          </a:p>
          <a:p>
            <a:pPr>
              <a:spcAft>
                <a:spcPts val="600"/>
              </a:spcAft>
            </a:pPr>
            <a:endParaRPr lang="en-GB" sz="1200" dirty="0">
              <a:solidFill>
                <a:schemeClr val="tx1"/>
              </a:solidFill>
              <a:latin typeface="Sassoon Penpals" panose="02000400000000000000" pitchFamily="50" charset="0"/>
            </a:endParaRP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Special</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Friend</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Christian</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Believe</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God, Jesus</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Disciples</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Miracle</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Harvest, Christmas, Easter </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Bible</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Angel</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Muslim, Hindu</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Diwali, Rama, Sita, </a:t>
            </a:r>
            <a:r>
              <a:rPr lang="en-GB" sz="1600" dirty="0" err="1">
                <a:solidFill>
                  <a:schemeClr val="tx1"/>
                </a:solidFill>
                <a:latin typeface="Comic Sans MS" panose="030F0702030302020204" pitchFamily="66" charset="0"/>
              </a:rPr>
              <a:t>Diwa</a:t>
            </a:r>
            <a:r>
              <a:rPr lang="en-GB" sz="1600" dirty="0">
                <a:solidFill>
                  <a:schemeClr val="tx1"/>
                </a:solidFill>
                <a:latin typeface="Comic Sans MS" panose="030F0702030302020204" pitchFamily="66" charset="0"/>
              </a:rPr>
              <a:t> lamp</a:t>
            </a:r>
          </a:p>
          <a:p>
            <a:pPr marL="171450" indent="-171450">
              <a:spcAft>
                <a:spcPts val="600"/>
              </a:spcAft>
              <a:buFont typeface="Wingdings" panose="05000000000000000000" pitchFamily="2" charset="2"/>
              <a:buChar char="q"/>
            </a:pPr>
            <a:r>
              <a:rPr lang="en-US" sz="1600" dirty="0">
                <a:solidFill>
                  <a:schemeClr val="tx1"/>
                </a:solidFill>
                <a:latin typeface="Comic Sans MS" panose="030F0702030302020204" pitchFamily="66" charset="0"/>
              </a:rPr>
              <a:t>Celebration, Festival</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Worship, Pray/Prayer</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Church, Mosque</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Holy, Cross, Resurrection</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Vicar, Reverend</a:t>
            </a:r>
          </a:p>
          <a:p>
            <a:pPr marL="171450" indent="-171450">
              <a:spcAft>
                <a:spcPts val="600"/>
              </a:spcAft>
              <a:buFont typeface="Wingdings" panose="05000000000000000000" pitchFamily="2" charset="2"/>
              <a:buChar char="q"/>
            </a:pPr>
            <a:r>
              <a:rPr lang="en-GB" sz="1600" dirty="0">
                <a:solidFill>
                  <a:schemeClr val="tx1"/>
                </a:solidFill>
                <a:latin typeface="Comic Sans MS" panose="030F0702030302020204" pitchFamily="66" charset="0"/>
              </a:rPr>
              <a:t>Creation, Creator</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85851" y="1066800"/>
            <a:ext cx="4029898" cy="60022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These core texts will stimulate discussion and help me to make links within my understanding; </a:t>
            </a:r>
            <a:endPar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a:spcAft>
                <a:spcPts val="600"/>
              </a:spcAft>
            </a:pPr>
            <a:endParaRPr lang="en-US" sz="1400" dirty="0">
              <a:solidFill>
                <a:schemeClr val="tx1"/>
              </a:solidFill>
              <a:latin typeface="Sassoon Penpals" panose="02000400000000000000" pitchFamily="50" charset="0"/>
            </a:endParaRPr>
          </a:p>
          <a:p>
            <a:pPr marL="285750" indent="-285750">
              <a:spcAft>
                <a:spcPts val="600"/>
              </a:spcAft>
              <a:buFont typeface="Wingdings" panose="05000000000000000000" pitchFamily="2" charset="2"/>
              <a:buChar char="q"/>
            </a:pPr>
            <a:r>
              <a:rPr lang="en-US" sz="1400" dirty="0">
                <a:solidFill>
                  <a:schemeClr val="tx1"/>
                </a:solidFill>
                <a:latin typeface="Comic Sans MS" panose="030F0702030302020204" pitchFamily="66" charset="0"/>
              </a:rPr>
              <a:t>Children's bible</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Super Duper You</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The Animal’s Christmas</a:t>
            </a:r>
          </a:p>
          <a:p>
            <a:pPr marL="285750" indent="-285750">
              <a:spcAft>
                <a:spcPts val="600"/>
              </a:spcAft>
              <a:buFont typeface="Wingdings" panose="05000000000000000000" pitchFamily="2" charset="2"/>
              <a:buChar char="q"/>
            </a:pPr>
            <a:r>
              <a:rPr lang="en-US" sz="1400" dirty="0" err="1">
                <a:solidFill>
                  <a:schemeClr val="tx1"/>
                </a:solidFill>
                <a:latin typeface="Comic Sans MS" panose="030F0702030302020204" pitchFamily="66" charset="0"/>
              </a:rPr>
              <a:t>Dipali’s</a:t>
            </a:r>
            <a:r>
              <a:rPr lang="en-US" sz="1400" dirty="0">
                <a:solidFill>
                  <a:schemeClr val="tx1"/>
                </a:solidFill>
                <a:latin typeface="Comic Sans MS" panose="030F0702030302020204" pitchFamily="66" charset="0"/>
              </a:rPr>
              <a:t> Diwali</a:t>
            </a:r>
          </a:p>
          <a:p>
            <a:pPr marL="285750" indent="-285750">
              <a:spcAft>
                <a:spcPts val="600"/>
              </a:spcAft>
              <a:buFont typeface="Wingdings" panose="05000000000000000000" pitchFamily="2" charset="2"/>
              <a:buChar char="q"/>
            </a:pPr>
            <a:r>
              <a:rPr lang="en-US" sz="1400" dirty="0">
                <a:solidFill>
                  <a:schemeClr val="tx1"/>
                </a:solidFill>
                <a:latin typeface="Comic Sans MS" panose="030F0702030302020204" pitchFamily="66" charset="0"/>
              </a:rPr>
              <a:t>The Best Diwali ever </a:t>
            </a:r>
            <a:endParaRPr lang="en-GB" sz="1400" dirty="0">
              <a:solidFill>
                <a:schemeClr val="tx1"/>
              </a:solidFill>
              <a:latin typeface="Comic Sans MS" panose="030F0702030302020204" pitchFamily="66" charset="0"/>
            </a:endParaRPr>
          </a:p>
          <a:p>
            <a:pPr marL="285750" indent="-285750">
              <a:spcAft>
                <a:spcPts val="600"/>
              </a:spcAft>
              <a:buFont typeface="Wingdings" panose="05000000000000000000" pitchFamily="2" charset="2"/>
              <a:buChar char="q"/>
            </a:pPr>
            <a:r>
              <a:rPr lang="en-US" sz="1400" dirty="0">
                <a:solidFill>
                  <a:schemeClr val="tx1"/>
                </a:solidFill>
                <a:latin typeface="Comic Sans MS" panose="030F0702030302020204" pitchFamily="66" charset="0"/>
              </a:rPr>
              <a:t>Rama &amp; Sita: The story of Diwali</a:t>
            </a:r>
          </a:p>
          <a:p>
            <a:pPr marL="285750" indent="-285750">
              <a:spcAft>
                <a:spcPts val="600"/>
              </a:spcAft>
              <a:buFont typeface="Wingdings" panose="05000000000000000000" pitchFamily="2" charset="2"/>
              <a:buChar char="q"/>
            </a:pPr>
            <a:r>
              <a:rPr lang="en-US" sz="1400" dirty="0">
                <a:solidFill>
                  <a:schemeClr val="tx1"/>
                </a:solidFill>
                <a:latin typeface="Comic Sans MS" panose="030F0702030302020204" pitchFamily="66" charset="0"/>
              </a:rPr>
              <a:t>Hats of Faith</a:t>
            </a:r>
          </a:p>
          <a:p>
            <a:pPr marL="285750" indent="-285750">
              <a:spcAft>
                <a:spcPts val="600"/>
              </a:spcAft>
              <a:buFont typeface="Wingdings" panose="05000000000000000000" pitchFamily="2" charset="2"/>
              <a:buChar char="q"/>
            </a:pPr>
            <a:r>
              <a:rPr lang="en-US" sz="1400" dirty="0">
                <a:solidFill>
                  <a:schemeClr val="tx1"/>
                </a:solidFill>
                <a:latin typeface="Comic Sans MS" panose="030F0702030302020204" pitchFamily="66" charset="0"/>
              </a:rPr>
              <a:t>Little Glow </a:t>
            </a:r>
            <a:endParaRPr lang="en-GB" sz="1400" dirty="0">
              <a:solidFill>
                <a:schemeClr val="tx1"/>
              </a:solidFill>
              <a:latin typeface="Comic Sans MS" panose="030F0702030302020204" pitchFamily="66" charset="0"/>
            </a:endParaRP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Not Now Noor</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The Easter Story</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60022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These home learning links will help my parents and care givers support my learning at home: </a:t>
            </a:r>
          </a:p>
          <a:p>
            <a:pPr marL="0" marR="0" lvl="0" indent="0" algn="l" defTabSz="457200" rtl="0" eaLnBrk="1" fontAlgn="auto" latinLnBrk="0" hangingPunct="1">
              <a:lnSpc>
                <a:spcPct val="100000"/>
              </a:lnSpc>
              <a:spcBef>
                <a:spcPts val="0"/>
              </a:spcBef>
              <a:spcAft>
                <a:spcPts val="600"/>
              </a:spcAft>
              <a:buClrTx/>
              <a:buSzTx/>
              <a:buFontTx/>
              <a:buNone/>
              <a:tabLst/>
              <a:defRPr/>
            </a:pPr>
            <a:endParaRPr lang="en-GB" sz="2000" b="1" u="sng" dirty="0">
              <a:solidFill>
                <a:srgbClr val="FF0000"/>
              </a:solidFill>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hlinkClick r:id="rId2"/>
              </a:rPr>
              <a:t>https://www.bbc.co.uk/bitesize/subjects/zxnygk7</a:t>
            </a:r>
            <a:endPar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hlinkClick r:id="rId3"/>
              </a:rPr>
              <a:t>https://www.bbc.co.uk/cbeebies/shows/lets-celebrate</a:t>
            </a: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 </a:t>
            </a:r>
          </a:p>
          <a:p>
            <a:pPr marL="0" marR="0" lvl="0" indent="0" algn="l" defTabSz="457200" rtl="0" eaLnBrk="1" fontAlgn="auto" latinLnBrk="0" hangingPunct="1">
              <a:lnSpc>
                <a:spcPct val="100000"/>
              </a:lnSpc>
              <a:spcBef>
                <a:spcPts val="0"/>
              </a:spcBef>
              <a:spcAft>
                <a:spcPts val="600"/>
              </a:spcAft>
              <a:buClrTx/>
              <a:buSzTx/>
              <a:buFontTx/>
              <a:buNone/>
              <a:tabLst/>
              <a:defRPr/>
            </a:pPr>
            <a:endParaRPr lang="en-GB" sz="2000" b="1" u="sng" dirty="0">
              <a:solidFill>
                <a:srgbClr val="FF0000"/>
              </a:solidFill>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hlinkClick r:id="rId4"/>
              </a:rPr>
              <a:t>https://request.org.uk/</a:t>
            </a:r>
            <a:endPar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lang="en-GB" sz="2000" b="1" u="sng" dirty="0">
              <a:solidFill>
                <a:srgbClr val="FF0000"/>
              </a:solidFill>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hlinkClick r:id="rId5"/>
              </a:rPr>
              <a:t>http://boowakwala.uptoten.com/enfants/boowakwala-home.html</a:t>
            </a:r>
            <a:endPar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8587118" y="7382382"/>
            <a:ext cx="4029899" cy="17764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kumimoji="0" lang="en-GB" sz="1800" b="1"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Here are some examples of the work that we have created so far!;</a:t>
            </a: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Hyperlink to R.E evidence folder. </a:t>
            </a:r>
          </a:p>
        </p:txBody>
      </p:sp>
      <p:sp>
        <p:nvSpPr>
          <p:cNvPr id="17" name="Rectangle 16">
            <a:extLst>
              <a:ext uri="{FF2B5EF4-FFF2-40B4-BE49-F238E27FC236}">
                <a16:creationId xmlns:a16="http://schemas.microsoft.com/office/drawing/2014/main" id="{E01667D7-E6C7-4F36-96B5-AD599809D478}"/>
              </a:ext>
            </a:extLst>
          </p:cNvPr>
          <p:cNvSpPr/>
          <p:nvPr/>
        </p:nvSpPr>
        <p:spPr>
          <a:xfrm>
            <a:off x="184582" y="244372"/>
            <a:ext cx="10100516"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chemeClr val="bg1"/>
                </a:solidFill>
                <a:latin typeface="Sassoon Penpals" panose="02000400000000000000" pitchFamily="50" charset="0"/>
              </a:rPr>
              <a:t>Early Years – Laying the Foundations for R.E</a:t>
            </a:r>
          </a:p>
        </p:txBody>
      </p:sp>
      <p:sp>
        <p:nvSpPr>
          <p:cNvPr id="13" name="Rounded Rectangle 48">
            <a:extLst>
              <a:ext uri="{FF2B5EF4-FFF2-40B4-BE49-F238E27FC236}">
                <a16:creationId xmlns:a16="http://schemas.microsoft.com/office/drawing/2014/main" id="{06082F17-4025-4C8B-BE97-23F7B757FDF0}"/>
              </a:ext>
            </a:extLst>
          </p:cNvPr>
          <p:cNvSpPr/>
          <p:nvPr/>
        </p:nvSpPr>
        <p:spPr>
          <a:xfrm>
            <a:off x="4361977" y="7203687"/>
            <a:ext cx="4010205" cy="220596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sng" strike="noStrike" kern="1200" cap="none" spc="0" normalizeH="0" baseline="0" noProof="0" dirty="0">
                <a:ln>
                  <a:noFill/>
                </a:ln>
                <a:solidFill>
                  <a:srgbClr val="FF0000"/>
                </a:solidFill>
                <a:effectLst/>
                <a:uLnTx/>
                <a:uFillTx/>
                <a:latin typeface="Comic Sans MS" panose="030F0702030302020204" pitchFamily="66" charset="0"/>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omic Sans MS" panose="030F0702030302020204" pitchFamily="66" charset="0"/>
              </a:rPr>
              <a:t>Pupils with SEND are supported across the curriculum through Quality First Teaching informed by Inclusive and Adaptive teaching practices.  This is part of our universal offer.  </a:t>
            </a:r>
            <a:endParaRPr kumimoji="0" lang="en-GB" sz="1200" b="0" i="0" u="none" strike="noStrike" kern="1200" cap="none" spc="0" normalizeH="0" baseline="0" noProof="0" dirty="0">
              <a:ln>
                <a:noFill/>
              </a:ln>
              <a:solidFill>
                <a:srgbClr val="242424"/>
              </a:solidFill>
              <a:effectLst/>
              <a:uLnTx/>
              <a:uFillTx/>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omic Sans MS" panose="030F0702030302020204" pitchFamily="66" charset="0"/>
                <a:hlinkClick r:id="" action="ppaction://noaction"/>
              </a:rPr>
              <a:t>Subject specific inclusive and adaptive strategies can be found here.</a:t>
            </a:r>
            <a:endParaRPr kumimoji="0" lang="en-GB" sz="1200" b="0" i="0" u="none" strike="noStrike" kern="1200" cap="none" spc="0" normalizeH="0" baseline="0" noProof="0" dirty="0">
              <a:ln>
                <a:noFill/>
              </a:ln>
              <a:solidFill>
                <a:srgbClr val="242424"/>
              </a:solidFill>
              <a:effectLst/>
              <a:uLnTx/>
              <a:uFillTx/>
              <a:latin typeface="Comic Sans MS" panose="030F0702030302020204" pitchFamily="66" charset="0"/>
            </a:endParaRPr>
          </a:p>
          <a:p>
            <a:pPr>
              <a:spcAft>
                <a:spcPts val="600"/>
              </a:spcAft>
            </a:pPr>
            <a:endParaRPr lang="en-GB" sz="1400" dirty="0">
              <a:solidFill>
                <a:schemeClr val="tx1"/>
              </a:solidFill>
              <a:latin typeface="Sassoon Penpals" panose="02000400000000000000" pitchFamily="50" charset="0"/>
            </a:endParaRPr>
          </a:p>
        </p:txBody>
      </p:sp>
      <p:pic>
        <p:nvPicPr>
          <p:cNvPr id="9" name="Picture 8"/>
          <p:cNvPicPr>
            <a:picLocks noChangeAspect="1"/>
          </p:cNvPicPr>
          <p:nvPr/>
        </p:nvPicPr>
        <p:blipFill>
          <a:blip r:embed="rId6"/>
          <a:stretch>
            <a:fillRect/>
          </a:stretch>
        </p:blipFill>
        <p:spPr>
          <a:xfrm>
            <a:off x="11576304" y="65551"/>
            <a:ext cx="869456" cy="866576"/>
          </a:xfrm>
          <a:prstGeom prst="rect">
            <a:avLst/>
          </a:prstGeom>
        </p:spPr>
      </p:pic>
    </p:spTree>
    <p:extLst>
      <p:ext uri="{BB962C8B-B14F-4D97-AF65-F5344CB8AC3E}">
        <p14:creationId xmlns:p14="http://schemas.microsoft.com/office/powerpoint/2010/main" val="5771394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6" name="Rectangle 25"/>
          <p:cNvSpPr/>
          <p:nvPr/>
        </p:nvSpPr>
        <p:spPr>
          <a:xfrm>
            <a:off x="155188" y="156760"/>
            <a:ext cx="10536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Why is the Torah so important to Jewish people? (Judaism)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02764"/>
            <a:ext cx="4010205" cy="243667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41443" y="2878016"/>
            <a:ext cx="4029899" cy="41323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Jews are a diverse group of people  through investigating Census data and reflecting on the different cultural heritages of British Jews.</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How a </a:t>
            </a:r>
            <a:r>
              <a:rPr lang="en-GB" dirty="0" err="1">
                <a:solidFill>
                  <a:srgbClr val="FF0000"/>
                </a:solidFill>
                <a:latin typeface="Sassoon Penpals" panose="02000400000000000000" pitchFamily="50" charset="0"/>
              </a:rPr>
              <a:t>Sefer</a:t>
            </a:r>
            <a:r>
              <a:rPr lang="en-GB" dirty="0">
                <a:solidFill>
                  <a:srgbClr val="FF0000"/>
                </a:solidFill>
                <a:latin typeface="Sassoon Penpals" panose="02000400000000000000" pitchFamily="50" charset="0"/>
              </a:rPr>
              <a:t> Torah is constructed, it’s place within the synagogue and how different Jews may interpret the Torah in diverse ways.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How interpretation of Torah influences dietary choices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How Jewish practice is being adapted in the light of current thinking on gender and climate.</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1746738"/>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and explain Jewish beliefs about God</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examples of some texts that say what God is like and explain how Jewish people interpret them</a:t>
            </a:r>
          </a:p>
          <a:p>
            <a:endParaRPr lang="en-US" b="1" u="sng" spc="5" dirty="0">
              <a:solidFill>
                <a:schemeClr val="tx1"/>
              </a:solidFill>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5485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5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biblical ideas and teachings about God as holy and loving might make a difference in the world today, developing insights of their own.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Muslim beliefs and ibadah.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and explain Jewish beliefs about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features of Gospel texts (for example, teachings, parable, narrative).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reasons why it might be helpful to follow a moral code and why it might be difficult, offering different points of view.</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151036" y="1066801"/>
            <a:ext cx="4140744" cy="17467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God/Torah</a:t>
            </a:r>
          </a:p>
          <a:p>
            <a:pPr>
              <a:spcAft>
                <a:spcPts val="600"/>
              </a:spcAft>
            </a:pPr>
            <a:r>
              <a:rPr lang="en-GB" sz="2000" dirty="0">
                <a:solidFill>
                  <a:schemeClr val="tx1"/>
                </a:solidFill>
                <a:latin typeface="Sassoon Penpals" panose="02000400000000000000" pitchFamily="50" charset="0"/>
              </a:rPr>
              <a:t>(Commandments, Bible, commentaries and decisions of Rabbi.)</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486088" y="8289662"/>
            <a:ext cx="4274201"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L2.9</a:t>
            </a:r>
          </a:p>
          <a:p>
            <a:pPr>
              <a:spcAft>
                <a:spcPts val="600"/>
              </a:spcAft>
            </a:pPr>
            <a:r>
              <a:rPr lang="en-GB" sz="1400" dirty="0">
                <a:solidFill>
                  <a:schemeClr val="tx1"/>
                </a:solidFill>
                <a:latin typeface="Sassoon Penpals" panose="02000400000000000000" pitchFamily="50" charset="0"/>
              </a:rPr>
              <a:t>RE Today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2.9</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74128" y="2919046"/>
            <a:ext cx="4029898" cy="3468364"/>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Jewish beliefs about the Torah and how they use and treat it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Jewish commandments and how Jews live (e.g. in relation to kosher laws)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evidence and examples to show how Jewish people put their beliefs into practice in different ways (e.g. some</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differences between Orthodox and Progressive Jewish practice)</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85851" y="6481194"/>
            <a:ext cx="4029898" cy="2800385"/>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connections between Jewish beliefs studied and explain how and why they are important to Jewish people today</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Consider and weigh up the value of e.g. tradition, ritual, community, study and worship in the lives of Jews today, and articulate responses on how far they are valuable to people who are not Jewish.</a:t>
            </a:r>
          </a:p>
        </p:txBody>
      </p:sp>
      <p:pic>
        <p:nvPicPr>
          <p:cNvPr id="15" name="Picture 14">
            <a:extLst>
              <a:ext uri="{FF2B5EF4-FFF2-40B4-BE49-F238E27FC236}">
                <a16:creationId xmlns:a16="http://schemas.microsoft.com/office/drawing/2014/main" id="{AF9FB8EB-4962-437D-B72B-F8A88FEDC96D}"/>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C6B900D5-D89E-404B-B5E3-D859DA1B3CED}"/>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342900" indent="-342900">
              <a:spcAft>
                <a:spcPts val="300"/>
              </a:spcAft>
              <a:buFont typeface="Symbol" panose="05050102010706020507" pitchFamily="18" charset="2"/>
              <a:buChar char=""/>
            </a:pPr>
            <a:r>
              <a:rPr lang="en-GB" dirty="0">
                <a:solidFill>
                  <a:schemeClr val="tx1"/>
                </a:solidFill>
                <a:latin typeface="Sassoon Penpals" panose="02000400000000000000" pitchFamily="50" charset="0"/>
              </a:rPr>
              <a:t>Raise questions and suggest answers about whether it is good for Jews and everyone else to remember the past and look forward to the future.</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B500640C-6DDB-49DD-BBD4-1A8920474B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4169228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395581"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–What do Christians believe Jesus did to ‘save’ human beings?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720861"/>
            <a:ext cx="4010205" cy="251857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6540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connections between Holy Week events and how Christians live their lives today</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where Salvation fits in the Bible’s ‘big story’.</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salvation is being rescued by God from sin and its consequences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Gospel is a record of Jesus’ life/teaching, the first 4 books of the New Testament</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Outline the ‘big story’ of the Bible, explaining how Incarnation and Salvation fit within it</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Explain what Christians mean when they say that Jesus’ death was a sacrifice</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6540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5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biblical ideas and teachings about God as holy and loving might make a difference in the world today, developing insights of their own.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Muslim beliefs and ibadah.</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Jewish beliefs about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features of Gospel texts (for example, teachings, parable, narrative).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reasons why it might be helpful to follow a moral code and why it might be difficult, offering different points of view.</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highlight>
                  <a:srgbClr val="FFFF00"/>
                </a:highlight>
                <a:latin typeface="Sassoon Penpals" panose="02000400000000000000" pitchFamily="50" charset="0"/>
              </a:rPr>
              <a:t>Core Concept: Salvation</a:t>
            </a:r>
          </a:p>
          <a:p>
            <a:pPr>
              <a:spcAft>
                <a:spcPts val="600"/>
              </a:spcAft>
            </a:pPr>
            <a:r>
              <a:rPr lang="en-GB" sz="2000" dirty="0">
                <a:solidFill>
                  <a:schemeClr val="tx1"/>
                </a:solidFill>
                <a:latin typeface="Sassoon Penpals" panose="02000400000000000000" pitchFamily="50" charset="0"/>
              </a:rPr>
              <a:t>(Serving God: Discipleship)</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06646" y="8289662"/>
            <a:ext cx="4271508"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U2.5</a:t>
            </a:r>
          </a:p>
          <a:p>
            <a:pPr>
              <a:spcAft>
                <a:spcPts val="600"/>
              </a:spcAft>
            </a:pPr>
            <a:r>
              <a:rPr lang="en-GB" sz="1400" dirty="0">
                <a:solidFill>
                  <a:schemeClr val="tx1"/>
                </a:solidFill>
                <a:latin typeface="Sassoon Penpals" panose="02000400000000000000" pitchFamily="50" charset="0"/>
              </a:rPr>
              <a:t>Understanding Christianity – Salvation–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2B.5</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7314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the Christian belief in Jesus’ death as a sacrifice and how Christians celebrate Holy Communion/Lord’s Supper</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Show how Christians put their beliefs into practice in different ways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884621"/>
            <a:ext cx="4029898" cy="2274276"/>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Weigh up the value and impact of ideas of sacrifice in their own lives and the world today</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Articulate their own responses to the idea of sacrifice, recognising different points of view.</a:t>
            </a:r>
          </a:p>
        </p:txBody>
      </p:sp>
      <p:pic>
        <p:nvPicPr>
          <p:cNvPr id="15" name="Picture 14">
            <a:extLst>
              <a:ext uri="{FF2B5EF4-FFF2-40B4-BE49-F238E27FC236}">
                <a16:creationId xmlns:a16="http://schemas.microsoft.com/office/drawing/2014/main" id="{FB29F329-6885-479F-9F82-643646EBA8FE}"/>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C3A19AAB-5FA0-4680-9741-A9870A4DD445}"/>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342900" lvl="0" indent="-342900">
              <a:spcAft>
                <a:spcPts val="300"/>
              </a:spcAft>
              <a:buFont typeface="Symbol" panose="05050102010706020507" pitchFamily="18" charset="2"/>
              <a:buChar char=""/>
            </a:pPr>
            <a:r>
              <a:rPr lang="en-GB" dirty="0">
                <a:solidFill>
                  <a:schemeClr val="tx1"/>
                </a:solidFill>
                <a:effectLst/>
                <a:latin typeface="Sassoon Penpals Joined" panose="02000400000000000000" pitchFamily="50" charset="0"/>
                <a:ea typeface="Times New Roman" panose="02020603050405020304" pitchFamily="18" charset="0"/>
              </a:rPr>
              <a:t>Make links between the Gospel accounts and how Christians mark the Easter events in their communities.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45874EE5-B0CD-4D70-A028-FE630BAE4FE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31800014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395581"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–Christians and how to live: ‘What would Jesus do?’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814647"/>
            <a:ext cx="4010205" cy="242479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6540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The story of the Exodus, sequencing key events and considering different interpretations.</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Make clear connections between Bible texts studied and what Christians believe about how God can help during difficult times and how they should behave.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Ways in which some Christians put their beliefs into practice by trying to bring freedom to others</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Investigate the ten commandments, considering why the People of God were given these and what they mean for believers today</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features of Gospel texts (for example, teachings, parable, narrative)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Taking account of the context, suggest meanings of Gospel texts studied, and compare their own ideas with ways in which Christians interpret biblical texts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6540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5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biblical ideas and teachings about God as holy and loving might make a difference in the world today, developing insights of their own.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Muslim beliefs and ibadah.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Jewish beliefs about God.</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features of Gospel texts (for example, teachings, parable, narrative).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reasons why it might be helpful to follow a moral code and why it might be difficult, offering different points of view.</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Gospel</a:t>
            </a:r>
          </a:p>
          <a:p>
            <a:pPr>
              <a:spcAft>
                <a:spcPts val="600"/>
              </a:spcAft>
            </a:pPr>
            <a:r>
              <a:rPr lang="en-GB" sz="2000" dirty="0">
                <a:solidFill>
                  <a:schemeClr val="tx1"/>
                </a:solidFill>
                <a:latin typeface="Sassoon Penpals" panose="02000400000000000000" pitchFamily="50" charset="0"/>
              </a:rPr>
              <a:t>(Forgiveness of sin and a restored relationship with God)</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28503" y="8289662"/>
            <a:ext cx="4261374"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U2.4</a:t>
            </a:r>
          </a:p>
          <a:p>
            <a:pPr>
              <a:spcAft>
                <a:spcPts val="600"/>
              </a:spcAft>
            </a:pPr>
            <a:r>
              <a:rPr lang="en-GB" sz="1400" dirty="0">
                <a:solidFill>
                  <a:schemeClr val="tx1"/>
                </a:solidFill>
                <a:latin typeface="Sassoon Penpals" panose="02000400000000000000" pitchFamily="50" charset="0"/>
              </a:rPr>
              <a:t>Understanding Christianity – Gospel–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2B.4</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1967889"/>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Gospel texts, Jesus’ ‘good news’, and how Christians live in the Christian community and in their individual lives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69077" y="6249987"/>
            <a:ext cx="4114123" cy="2908910"/>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connections between Christian teachings (e.g. about peace, forgiveness, healing) and the issues, problems and opportunities in the world today, including their own lives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Articulate their own responses to the issues studied, recognising different points of view.</a:t>
            </a:r>
          </a:p>
        </p:txBody>
      </p:sp>
      <p:pic>
        <p:nvPicPr>
          <p:cNvPr id="15" name="Picture 14">
            <a:extLst>
              <a:ext uri="{FF2B5EF4-FFF2-40B4-BE49-F238E27FC236}">
                <a16:creationId xmlns:a16="http://schemas.microsoft.com/office/drawing/2014/main" id="{122693DA-4C24-41BA-B672-A0EC900B5D8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0C0D5A77-7E48-4E6C-A56B-A4FB802E6316}"/>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342900" lvl="0" indent="-342900">
              <a:spcAft>
                <a:spcPts val="300"/>
              </a:spcAft>
              <a:buFont typeface="Symbol" panose="05050102010706020507" pitchFamily="18" charset="2"/>
              <a:buChar char=""/>
            </a:pPr>
            <a:r>
              <a:rPr lang="en-GB" dirty="0">
                <a:solidFill>
                  <a:schemeClr val="tx1"/>
                </a:solidFill>
                <a:effectLst/>
                <a:latin typeface="Sassoon Penpals Joined" panose="02000400000000000000" pitchFamily="50" charset="0"/>
                <a:ea typeface="Times New Roman" panose="02020603050405020304" pitchFamily="18" charset="0"/>
              </a:rPr>
              <a:t>Recognise what a ‘Gospel’ is and give kinds of stories it contains.</a:t>
            </a:r>
            <a:endParaRPr lang="en-US"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86F9D7F7-10B1-4C63-AB8F-704BAE0D5A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19489965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What matters most to Humanists and Christians?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677300"/>
            <a:ext cx="4010205" cy="241676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091191"/>
            <a:ext cx="4029899" cy="561087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What kinds of behaviour and actions do people think of as bad. Which are the worst, and which are less bad? Why?</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Humanists are one group of non-religious people; they say that humans should work out their own way of being good, without reference to any ‘divine being’ or ancient authority: they say people can be ‘good without god’.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Having a ‘code for living’ might help people to be good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Moral concepts, e.g. fairness, freedom, truth, honesty, kindness, peace and what they look like in everyday life</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Christian codes for living can be summed up in Jesus’ two rules: love God and love your neighbour</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6" y="1078523"/>
            <a:ext cx="4107197" cy="2659709"/>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and explain beliefs about why people are good and bad (e.g. Christian and Humanist)</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Make links with sources of authority that tell people how to be good (e.g. Christian ideas of ‘being made in the image of God’ but ‘fallen’, and Humanists saying people can be ‘good without God’)</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5602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5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biblical ideas and teachings about God as holy and loving might make a difference in the world today, developing insights of their own.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Muslim beliefs and ibadah.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Jewish beliefs about God.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features of Gospel texts (for example, teachings, parable, narrative).</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Suggest reasons why it might be helpful to follow a moral code and why it might be difficult, offering different points of view.</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9"/>
            <a:ext cx="4029898" cy="8832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Thematic</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20534" y="8289662"/>
            <a:ext cx="4281066"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U2.10</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59231" y="3810000"/>
            <a:ext cx="4107196" cy="288387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Christian and Humanist ideas about being good and how people live</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Suggest reasons why it might be helpful to follow a moral code and why it might be difficult, offering different points of view</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765644"/>
            <a:ext cx="4117042" cy="2589371"/>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Raise important questions and suggest answers about how and why people should be good</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connections between the values studied and their own lives, and their importance in the world today, giving good reasons for their views</a:t>
            </a:r>
          </a:p>
        </p:txBody>
      </p:sp>
      <p:pic>
        <p:nvPicPr>
          <p:cNvPr id="15" name="Picture 14">
            <a:extLst>
              <a:ext uri="{FF2B5EF4-FFF2-40B4-BE49-F238E27FC236}">
                <a16:creationId xmlns:a16="http://schemas.microsoft.com/office/drawing/2014/main" id="{828B6AC1-E337-4B65-8DAD-45E342DE729A}"/>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6D5EE254-BC78-47B9-8DEF-DBCA8F927B69}"/>
              </a:ext>
            </a:extLst>
          </p:cNvPr>
          <p:cNvSpPr/>
          <p:nvPr/>
        </p:nvSpPr>
        <p:spPr>
          <a:xfrm>
            <a:off x="121495" y="7816410"/>
            <a:ext cx="4049595" cy="151227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342900" indent="-342900">
              <a:spcAft>
                <a:spcPts val="300"/>
              </a:spcAft>
              <a:buFont typeface="Symbol" panose="05050102010706020507" pitchFamily="18" charset="2"/>
              <a:buChar char=""/>
            </a:pPr>
            <a:r>
              <a:rPr lang="en-GB" dirty="0">
                <a:solidFill>
                  <a:schemeClr val="tx1"/>
                </a:solidFill>
                <a:latin typeface="Sassoon Penpals" panose="02000400000000000000" pitchFamily="50" charset="0"/>
              </a:rPr>
              <a:t>Raise questions and suggest answers about whether it is good for everyone to see life as a journey, and to mark milestones.</a:t>
            </a:r>
            <a:r>
              <a:rPr lang="en-GB" dirty="0">
                <a:solidFill>
                  <a:schemeClr val="tx1"/>
                </a:solidFill>
                <a:effectLst/>
                <a:latin typeface="Sassoon Penpals Joined" panose="02000400000000000000" pitchFamily="50" charset="0"/>
                <a:ea typeface="Times New Roman" panose="02020603050405020304" pitchFamily="18" charset="0"/>
              </a:rPr>
              <a:t>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F8FCFC1D-5150-4B95-8B89-A440F0C08FD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9919" y="7825251"/>
            <a:ext cx="606080" cy="438815"/>
          </a:xfrm>
          <a:prstGeom prst="rect">
            <a:avLst/>
          </a:prstGeom>
        </p:spPr>
      </p:pic>
    </p:spTree>
    <p:extLst>
      <p:ext uri="{BB962C8B-B14F-4D97-AF65-F5344CB8AC3E}">
        <p14:creationId xmlns:p14="http://schemas.microsoft.com/office/powerpoint/2010/main" val="13866886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38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6</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0727309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Why do some people believe in God and some not?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6213229"/>
            <a:ext cx="4126222" cy="217712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1"/>
            <a:ext cx="4029899" cy="42910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How many people in the world and in the local area believe in God – using global statistics and the 2011/2021 UK census</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Reasons why people do or do not believe in God</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What impact believing in God might make on the way someone lives their everyday life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How and why Christians still believe in God in an age of science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possible benefits and challenges of believing or not believing in God in Britain today</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6" y="1078523"/>
            <a:ext cx="4107197" cy="2872154"/>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Define the terms ‘theist’, ‘atheist’ and ‘agnostic’ and give examples of statements that reflect these beliefs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and explain what religious and non-religious people believe about God, saying where they get their ideas from</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examples of reasons why people do or do not believe in God and Humanists saying people can be ‘good without God’)</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508444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6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Make clear connections between what people believe about God and the impact of this belief on how they live.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far the idea of Jesus as the 'Messiah' - a saviour from God- is important in the world today and, if it is true, what difference that might make in peoples' lives, giving good reasons.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Hindu beliefs e.g., dharma, karma, samsara, moksha, using technical terms accurately.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what Genesis 1 might mean, and compare my ideas with ways in which Christians interpret it, showing an awareness of different interpretations.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ways in which beliefs about resurrection/judgement/heaven/karma/reincarnation make a difference to how someone lives?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9"/>
            <a:ext cx="4029898" cy="10316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Thematic</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20534" y="8405446"/>
            <a:ext cx="4281066" cy="106244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U2.11</a:t>
            </a:r>
          </a:p>
          <a:p>
            <a:pPr>
              <a:spcAft>
                <a:spcPts val="600"/>
              </a:spcAft>
            </a:pPr>
            <a:r>
              <a:rPr lang="en-GB" sz="1400" dirty="0">
                <a:solidFill>
                  <a:schemeClr val="tx1"/>
                </a:solidFill>
                <a:latin typeface="Sassoon Penpals" panose="02000400000000000000" pitchFamily="50" charset="0"/>
              </a:rPr>
              <a:t>RE Today–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U2.11</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59231" y="4000899"/>
            <a:ext cx="4107196" cy="2270947"/>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what people believe about God and the impact of this belief on how they live</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evidence and examples to show how Christians sometimes disagree about what God is like (e.g. some differences in interpreting Genesis)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59231" y="6283570"/>
            <a:ext cx="4117042" cy="3317630"/>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Reflect on and articulate some ways in which believing in God is valuable in the lives of believers, and ways it can be challenging</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Consider and weigh up different views on theism, agnosticism and atheism, expressing insights of their own about why people believe in God or not</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connections between belief and behaviour in their own lives, in the light of their learning.</a:t>
            </a:r>
          </a:p>
        </p:txBody>
      </p:sp>
      <p:pic>
        <p:nvPicPr>
          <p:cNvPr id="15" name="Picture 14">
            <a:extLst>
              <a:ext uri="{FF2B5EF4-FFF2-40B4-BE49-F238E27FC236}">
                <a16:creationId xmlns:a16="http://schemas.microsoft.com/office/drawing/2014/main" id="{D10D7FE5-05AB-4DC3-8798-202640CF9ACA}"/>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85A13961-E37C-4B80-9912-1BF29C1A6F87}"/>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342900" lvl="0" indent="-342900">
              <a:spcAft>
                <a:spcPts val="300"/>
              </a:spcAft>
              <a:buFont typeface="Symbol" panose="05050102010706020507" pitchFamily="18" charset="2"/>
              <a:buChar char=""/>
            </a:pPr>
            <a:r>
              <a:rPr lang="en-GB" dirty="0">
                <a:solidFill>
                  <a:schemeClr val="tx1"/>
                </a:solidFill>
                <a:effectLst/>
                <a:latin typeface="Sassoon Penpals Joined" panose="02000400000000000000" pitchFamily="50" charset="0"/>
                <a:ea typeface="Times New Roman" panose="02020603050405020304" pitchFamily="18" charset="0"/>
              </a:rPr>
              <a:t>Suggest reasons why it might be helpful to follow a moral code and why it might be difficult, offering different points of view.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87AF9A3F-AC7B-4179-9277-A29F6883327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10731287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395581"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–Why do Christians believe Jesus was the Messiah?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6097589"/>
            <a:ext cx="4010205" cy="223560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48069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Explain the place of incarnation within the ‘big story’ of the Bible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ea typeface="Arial MT"/>
                <a:cs typeface="Arial MT"/>
              </a:rPr>
              <a:t>Mak</a:t>
            </a:r>
            <a:r>
              <a:rPr lang="en-GB" dirty="0">
                <a:solidFill>
                  <a:schemeClr val="tx1"/>
                </a:solidFill>
                <a:effectLst/>
                <a:latin typeface="Sassoon Penpals" panose="02000400000000000000" pitchFamily="50" charset="0"/>
                <a:ea typeface="Arial MT"/>
                <a:cs typeface="Arial MT"/>
              </a:rPr>
              <a:t>e connections between biblical texts, incarnation and Messiah using theological terms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Explain how Christians put their beliefs about Jesus’ Incarnation into practice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A prophecy is a message from God. A number of books in the Bible are books of prophecy that point to a Messiah.</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A Messiah is a saviour or liberator of a group of people.</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God or Jesus Christ as the redeemer of sin and saver of souls.</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Explain the place of Incarnation and Messiah within the ‘big story’ of the Bible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Gospel and prophecy texts, using technical terms</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Explain connections between biblical texts, Incarnation and Messiah, using theological terms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19909"/>
            <a:ext cx="4029898" cy="49471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6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what people believe about God and the impact of this belief on how they live.</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Weigh up how far the idea of Jesus as the 'Messiah' - a saviour from God- is important in the world today and, if it is true, what difference that might make in peoples' lives, giving good reasons.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Hindu beliefs e.g., dharma, karma, samsara, moksha, using technical terms accurately.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what Genesis 1 might mean, and compare my ideas with ways in which Christians interpret it, showing an awareness of different interpretations.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ways in which beliefs about resurrection/judgement/heaven/karma/reincarnation make a difference to how someone lives?</a:t>
            </a:r>
          </a:p>
          <a:p>
            <a:pPr>
              <a:spcAft>
                <a:spcPts val="600"/>
              </a:spcAft>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Incarnation</a:t>
            </a:r>
          </a:p>
          <a:p>
            <a:pPr>
              <a:spcAft>
                <a:spcPts val="600"/>
              </a:spcAft>
            </a:pPr>
            <a:r>
              <a:rPr lang="en-GB" sz="2000" dirty="0">
                <a:solidFill>
                  <a:schemeClr val="tx1"/>
                </a:solidFill>
                <a:latin typeface="Sassoon Penpals" panose="02000400000000000000" pitchFamily="50" charset="0"/>
              </a:rPr>
              <a:t>(The Resurrection)</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28503" y="8358258"/>
            <a:ext cx="4261374" cy="110962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U2.3</a:t>
            </a:r>
          </a:p>
          <a:p>
            <a:pPr>
              <a:spcAft>
                <a:spcPts val="600"/>
              </a:spcAft>
            </a:pPr>
            <a:r>
              <a:rPr lang="en-GB" sz="1400" dirty="0">
                <a:solidFill>
                  <a:schemeClr val="tx1"/>
                </a:solidFill>
                <a:latin typeface="Sassoon Penpals" panose="02000400000000000000" pitchFamily="50" charset="0"/>
              </a:rPr>
              <a:t>Understanding Christianity – Incarnation–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2B.3</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085120"/>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Show how Christians put their beliefs about Jesus’ Incarnation into practice in different ways in celebrating Christmas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Comment on how the idea that Jesus is the Messiah makes sense in the wider story of the Bible</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69077" y="6249987"/>
            <a:ext cx="4114123" cy="2908910"/>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Weigh up how far the idea of Jesus as the ‘Messiah’ – a Saviour from God – is important in the world today and, if it is true, what difference that might make in people’s lives, giving good reasons for their answers.</a:t>
            </a:r>
          </a:p>
        </p:txBody>
      </p:sp>
      <p:pic>
        <p:nvPicPr>
          <p:cNvPr id="15" name="Picture 14">
            <a:extLst>
              <a:ext uri="{FF2B5EF4-FFF2-40B4-BE49-F238E27FC236}">
                <a16:creationId xmlns:a16="http://schemas.microsoft.com/office/drawing/2014/main" id="{7047BE28-5E44-499E-9379-630F18D0CCE0}"/>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1AF428F4-2074-4530-8AC8-9CFBE8BC06A9}"/>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342900" lvl="0" indent="-342900">
              <a:spcAft>
                <a:spcPts val="300"/>
              </a:spcAft>
              <a:buFont typeface="Symbol" panose="05050102010706020507" pitchFamily="18" charset="2"/>
              <a:buChar char=""/>
            </a:pPr>
            <a:r>
              <a:rPr lang="en-GB" dirty="0">
                <a:solidFill>
                  <a:schemeClr val="tx1"/>
                </a:solidFill>
                <a:effectLst/>
                <a:latin typeface="Sassoon Penpals Joined" panose="02000400000000000000" pitchFamily="50" charset="0"/>
                <a:ea typeface="Times New Roman" panose="02020603050405020304" pitchFamily="18" charset="0"/>
              </a:rPr>
              <a:t>Relate the Christian 'kingdom of God' model (i.e. loving others, serving the needy) to issues, problems and opportunities in the world today.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0EA46D5F-6453-49CF-AD90-4D74312EC7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36477066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6" name="Rectangle 25"/>
          <p:cNvSpPr/>
          <p:nvPr/>
        </p:nvSpPr>
        <p:spPr>
          <a:xfrm>
            <a:off x="155188" y="176701"/>
            <a:ext cx="10571427"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–Why do Hindus try to be good? (</a:t>
            </a:r>
            <a:r>
              <a:rPr lang="en-GB" sz="2800" b="1" dirty="0">
                <a:solidFill>
                  <a:schemeClr val="bg1"/>
                </a:solidFill>
                <a:latin typeface="Sassoon Penpals" panose="02000400000000000000" pitchFamily="50" charset="0"/>
              </a:rPr>
              <a:t>Hinduism</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6189785"/>
            <a:ext cx="4010205" cy="223748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7846" y="3252317"/>
            <a:ext cx="4029899" cy="41608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the Hindu story from the Mahabharata, the ‘man in the well’ - the atman is trapped in the physical body and wants to escape the terrible dangers, but the man is distracted by the trivial pleasures instead of trying to get out</a:t>
            </a:r>
          </a:p>
          <a:p>
            <a:pPr marL="171450" indent="-171450">
              <a:spcAft>
                <a:spcPts val="600"/>
              </a:spcAft>
              <a:buFont typeface="Arial" panose="020B0604020202020204" pitchFamily="34" charset="0"/>
              <a:buChar char="•"/>
            </a:pPr>
            <a:r>
              <a:rPr lang="en-GB" sz="1600" dirty="0">
                <a:solidFill>
                  <a:srgbClr val="FF0000"/>
                </a:solidFill>
                <a:latin typeface="Sassoon Penpals" panose="02000400000000000000" pitchFamily="50" charset="0"/>
              </a:rPr>
              <a:t>Hindu ideas of karma – the law of cause and effect, and how actions bring good or bad karma.</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Hindu ideas about the four aims of life (</a:t>
            </a:r>
            <a:r>
              <a:rPr lang="en-GB" sz="1600" dirty="0" err="1">
                <a:solidFill>
                  <a:schemeClr val="tx1"/>
                </a:solidFill>
                <a:latin typeface="Sassoon Penpals" panose="02000400000000000000" pitchFamily="50" charset="0"/>
              </a:rPr>
              <a:t>purusharthas</a:t>
            </a:r>
            <a:r>
              <a:rPr lang="en-GB" sz="1600" dirty="0">
                <a:solidFill>
                  <a:schemeClr val="tx1"/>
                </a:solidFill>
                <a:latin typeface="Sassoon Penpals" panose="02000400000000000000" pitchFamily="50" charset="0"/>
              </a:rPr>
              <a:t>): dharma: religious or moral duty; </a:t>
            </a:r>
            <a:r>
              <a:rPr lang="en-GB" sz="1600" dirty="0" err="1">
                <a:solidFill>
                  <a:schemeClr val="tx1"/>
                </a:solidFill>
                <a:latin typeface="Sassoon Penpals" panose="02000400000000000000" pitchFamily="50" charset="0"/>
              </a:rPr>
              <a:t>artha</a:t>
            </a:r>
            <a:r>
              <a:rPr lang="en-GB" sz="1600" dirty="0">
                <a:solidFill>
                  <a:schemeClr val="tx1"/>
                </a:solidFill>
                <a:latin typeface="Sassoon Penpals" panose="02000400000000000000" pitchFamily="50" charset="0"/>
              </a:rPr>
              <a:t>: economic development, providing for family and society by honest means; </a:t>
            </a:r>
            <a:r>
              <a:rPr lang="en-GB" sz="1600" dirty="0" err="1">
                <a:solidFill>
                  <a:schemeClr val="tx1"/>
                </a:solidFill>
                <a:latin typeface="Sassoon Penpals" panose="02000400000000000000" pitchFamily="50" charset="0"/>
              </a:rPr>
              <a:t>kama</a:t>
            </a:r>
            <a:r>
              <a:rPr lang="en-GB" sz="1600" dirty="0">
                <a:solidFill>
                  <a:schemeClr val="tx1"/>
                </a:solidFill>
                <a:latin typeface="Sassoon Penpals" panose="02000400000000000000" pitchFamily="50" charset="0"/>
              </a:rPr>
              <a:t>: regulated enjoyment of the pleasures and beauty of life; moksha: liberation from the cycle of birth and rebirth/reincarnation.</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6" y="984741"/>
            <a:ext cx="4140745" cy="1981198"/>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and explain Hindu beliefs, e.g. dharma, karma, samsara, moksha, using technical terms accurately</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Give meanings for the story of the man in the well and explain how it relates to Hindu beliefs about samsara, moksha, etc.</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50727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4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what people believe about God and the impact of this belief on how they live.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far the idea of Jesus as the 'Messiah' - a saviour from God- is important in the world today and, if it is true, what difference that might make in peoples' lives, giving good reasons.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and explain Hindu beliefs e.g., dharma, karma, samsara, moksha, using technical terms accurately.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what Genesis 1 might mean, and compare my ideas with ways in which Christians interpret it, showing an awareness of different interpretations.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ways in which beliefs about resurrection/judgement/heaven/karma/reincarnation make a difference to how someone lives?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21218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a:t>
            </a:r>
            <a:r>
              <a:rPr lang="en-GB" sz="2400" b="1" u="sng" dirty="0" err="1">
                <a:solidFill>
                  <a:schemeClr val="tx1"/>
                </a:solidFill>
                <a:latin typeface="Sassoon Penpals" panose="02000400000000000000" pitchFamily="50" charset="0"/>
              </a:rPr>
              <a:t>Kharma</a:t>
            </a:r>
            <a:r>
              <a:rPr lang="en-GB" sz="2400" b="1" u="sng" dirty="0">
                <a:solidFill>
                  <a:schemeClr val="tx1"/>
                </a:solidFill>
                <a:latin typeface="Sassoon Penpals" panose="02000400000000000000" pitchFamily="50" charset="0"/>
              </a:rPr>
              <a:t>/dharma/ samsara/moksha</a:t>
            </a:r>
          </a:p>
          <a:p>
            <a:pPr>
              <a:spcAft>
                <a:spcPts val="600"/>
              </a:spcAft>
            </a:pPr>
            <a:r>
              <a:rPr lang="en-GB" sz="2000" dirty="0">
                <a:solidFill>
                  <a:schemeClr val="tx1"/>
                </a:solidFill>
                <a:latin typeface="Sassoon Penpals" panose="02000400000000000000" pitchFamily="50" charset="0"/>
              </a:rPr>
              <a:t>(Karma determines where they are reborn within the cycle of samsara. Duty and ethical guidelines. Liberation from the cycle of samsara)</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40226" y="8452337"/>
            <a:ext cx="4214482" cy="107416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L2.7</a:t>
            </a:r>
          </a:p>
          <a:p>
            <a:pPr>
              <a:spcAft>
                <a:spcPts val="600"/>
              </a:spcAft>
            </a:pPr>
            <a:r>
              <a:rPr lang="en-GB" sz="1400" dirty="0">
                <a:solidFill>
                  <a:schemeClr val="tx1"/>
                </a:solidFill>
                <a:latin typeface="Sassoon Penpals" panose="02000400000000000000" pitchFamily="50" charset="0"/>
              </a:rPr>
              <a:t>RE Today–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U2.7</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6" y="2989386"/>
            <a:ext cx="4171149" cy="3915508"/>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Hindu beliefs about dharma, karma, samsara and moksha and ways in which Hindus live</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Connect the four Hindu aims of life and the four stages of life with beliefs about dharma, karma, moksha, etc.</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evidence and examples to show how Hindus put their beliefs into practice in different ways</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Identify some different ways in which Hindus show their faith (e.g. between different communities in Britain, or between Britain and parts of India)</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453302" y="6928341"/>
            <a:ext cx="4029898" cy="2637690"/>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Make connections between Hindu beliefs studied (e.g. karma and dharma), and explain how and why they are important to Hindus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Reflect on and articulate what impact belief in karma and dharma might have on individuals and the world, recognising different points of view.</a:t>
            </a:r>
          </a:p>
        </p:txBody>
      </p:sp>
      <p:pic>
        <p:nvPicPr>
          <p:cNvPr id="15" name="Picture 14">
            <a:extLst>
              <a:ext uri="{FF2B5EF4-FFF2-40B4-BE49-F238E27FC236}">
                <a16:creationId xmlns:a16="http://schemas.microsoft.com/office/drawing/2014/main" id="{C13903AB-1A11-4CC5-A70A-7F357EB0BF7B}"/>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641200A0-F647-45AF-8885-32E0D9E1D56D}"/>
              </a:ext>
            </a:extLst>
          </p:cNvPr>
          <p:cNvSpPr/>
          <p:nvPr/>
        </p:nvSpPr>
        <p:spPr>
          <a:xfrm>
            <a:off x="184582" y="7554686"/>
            <a:ext cx="4049595" cy="181697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rPr>
              <a:t>Raise questions and suggest answers about what is good about being a Hindu in Britain today, and whether taking part in family and community rituals is a good thing for individuals and society, giving good reasons for their ideas.</a:t>
            </a:r>
          </a:p>
        </p:txBody>
      </p:sp>
      <p:pic>
        <p:nvPicPr>
          <p:cNvPr id="20" name="Picture 19">
            <a:extLst>
              <a:ext uri="{FF2B5EF4-FFF2-40B4-BE49-F238E27FC236}">
                <a16:creationId xmlns:a16="http://schemas.microsoft.com/office/drawing/2014/main" id="{FC475D0A-77DB-4495-B292-750BFBB9BE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43341" y="7605381"/>
            <a:ext cx="606080" cy="438815"/>
          </a:xfrm>
          <a:prstGeom prst="rect">
            <a:avLst/>
          </a:prstGeom>
        </p:spPr>
      </p:pic>
    </p:spTree>
    <p:extLst>
      <p:ext uri="{BB962C8B-B14F-4D97-AF65-F5344CB8AC3E}">
        <p14:creationId xmlns:p14="http://schemas.microsoft.com/office/powerpoint/2010/main" val="13503051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395581"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–For Christians, what kind of King is Jesus?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978769"/>
            <a:ext cx="4010205" cy="226067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64890" y="2317696"/>
            <a:ext cx="4029899" cy="479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connections between beliefs about the Kingdom of God and the actions of many Christians</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Courageous Advocacy is the act of speaking out against an issue of injustice, often on behalf of those whose voice is not heard</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Social justice is creating a fair and equal society in which each individual matters, they have rights, and decisions made are fair and honest</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how parables were used by Jesus to talk about the Kingdom of God</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the place of God’s Kingdom within the ‘big story’ of the Bible</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Explain connections between biblical texts and the concept of the kingdom of God</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Consider different possible meanings for the biblical texts studied, showing awareness of different interpretations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9119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6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what people believe about God and the impact of this belief on how they live.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far the idea of Jesus as the 'Messiah' - a saviour from God- is important in the world today and, if it is true, what difference that might make in peoples' lives, giving good reasons.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Hindu beliefs e.g., dharma, karma, samsara, moksha, using technical terms accurately.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what Genesis 1 might mean, and compare my ideas with ways in which Christians interpret it, showing an awareness of different interpretations.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ways in which beliefs about resurrection/judgement/heaven/karma/reincarnation make a difference to how someone lives?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Kingdom of God</a:t>
            </a:r>
          </a:p>
          <a:p>
            <a:pPr>
              <a:spcAft>
                <a:spcPts val="600"/>
              </a:spcAft>
            </a:pPr>
            <a:r>
              <a:rPr lang="en-GB" sz="2000" dirty="0">
                <a:solidFill>
                  <a:schemeClr val="tx1"/>
                </a:solidFill>
                <a:latin typeface="Sassoon Penpals" panose="02000400000000000000" pitchFamily="50" charset="0"/>
              </a:rPr>
              <a:t>(The unity of believers)</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28503" y="8289662"/>
            <a:ext cx="4261374"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U2.6</a:t>
            </a:r>
          </a:p>
          <a:p>
            <a:pPr>
              <a:spcAft>
                <a:spcPts val="600"/>
              </a:spcAft>
            </a:pPr>
            <a:r>
              <a:rPr lang="en-GB" sz="1400" dirty="0">
                <a:solidFill>
                  <a:schemeClr val="tx1"/>
                </a:solidFill>
                <a:latin typeface="Sassoon Penpals" panose="02000400000000000000" pitchFamily="50" charset="0"/>
              </a:rPr>
              <a:t>Understanding Christianity – Incarnation–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2B.6</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085120"/>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belief in the kingdom of God and how Christians put their beliefs into practice</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Show how Christians put their beliefs into practice in different ways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69077" y="6249987"/>
            <a:ext cx="4114123" cy="2908910"/>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Relate the Christian ‘kingdom of God’ model (i.e. loving others, serving the needy) to issues, problems and opportunities in the world today</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Articulate their own responses to the idea of the importance of love and service in the world today.</a:t>
            </a:r>
          </a:p>
        </p:txBody>
      </p:sp>
      <p:pic>
        <p:nvPicPr>
          <p:cNvPr id="15" name="Picture 14">
            <a:extLst>
              <a:ext uri="{FF2B5EF4-FFF2-40B4-BE49-F238E27FC236}">
                <a16:creationId xmlns:a16="http://schemas.microsoft.com/office/drawing/2014/main" id="{B1C06030-8CB1-476D-928D-013CBB8C8DDC}"/>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80C55696-2A37-41C6-88C7-7361C11B7874}"/>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342900" indent="-342900">
              <a:spcAft>
                <a:spcPts val="300"/>
              </a:spcAft>
              <a:buFont typeface="Symbol" panose="05050102010706020507" pitchFamily="18" charset="2"/>
              <a:buChar char=""/>
            </a:pPr>
            <a:r>
              <a:rPr lang="en-GB" dirty="0">
                <a:solidFill>
                  <a:schemeClr val="tx1"/>
                </a:solidFill>
                <a:latin typeface="Sassoon Penpals" panose="02000400000000000000" pitchFamily="50" charset="0"/>
              </a:rPr>
              <a:t>Relate the Christian 'kingdom of God' model (i.e. loving others, serving the needy) to issues, problems and opportunities in the world today.</a:t>
            </a:r>
            <a:r>
              <a:rPr lang="en-GB" dirty="0">
                <a:solidFill>
                  <a:schemeClr val="tx1"/>
                </a:solidFill>
                <a:effectLst/>
                <a:latin typeface="Sassoon Penpals Joined" panose="02000400000000000000" pitchFamily="50" charset="0"/>
                <a:ea typeface="Times New Roman" panose="02020603050405020304" pitchFamily="18" charset="0"/>
              </a:rPr>
              <a:t>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C39E9395-B1A1-43CF-AA1B-B64EEAA4328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9335934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55188" y="176701"/>
            <a:ext cx="10395581" cy="71266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–Creation and science: conflicting or complementary? (</a:t>
            </a:r>
            <a:r>
              <a:rPr lang="en-GB" sz="2800" b="1" dirty="0">
                <a:solidFill>
                  <a:schemeClr val="bg1"/>
                </a:solidFill>
                <a:latin typeface="Sassoon Penpals" panose="02000400000000000000" pitchFamily="50" charset="0"/>
              </a:rPr>
              <a:t>Christianity</a:t>
            </a:r>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6013939"/>
            <a:ext cx="4010205" cy="222550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1"/>
            <a:ext cx="4029899" cy="470140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link Psalm 8 to Christian beliefs of Stewardship</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the account of creation as told in Genesis</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The cosmological view of creation</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diversity of opinion about Creation within Christianity</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scientific account of cosmology (the beginning of the universe) and evolution (the development of living beings).</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7" y="1066801"/>
            <a:ext cx="4029898" cy="2908910"/>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what type of text some Christians say Genesis 1 is, and its purpose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Taking account of the context, suggest what Genesis 1 might mean, and compare their ideas with ways in which Christians interpret it, showing awareness of different interpretations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94713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6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what people believe about God and the impact of this belief on how they live.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far the idea of Jesus as the 'Messiah' - a saviour from God- is important in the world today and, if it is true, what difference that might make in peoples' lives, giving good reasons.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Hindu beliefs e.g., dharma, karma, samsara, moksha, using technical terms accurately.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Suggest what Genesis 1 might mean, and compare my ideas with ways in which Christians interpret it, showing an awareness of different interpretations.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examples of ways in which beliefs about resurrection/judgement/heaven/karma/reincarnation make a difference to how someone lives?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17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Creation</a:t>
            </a:r>
          </a:p>
          <a:p>
            <a:pPr>
              <a:spcAft>
                <a:spcPts val="600"/>
              </a:spcAft>
            </a:pPr>
            <a:r>
              <a:rPr lang="en-GB" sz="2000" dirty="0">
                <a:solidFill>
                  <a:schemeClr val="tx1"/>
                </a:solidFill>
                <a:latin typeface="Sassoon Penpals" panose="02000400000000000000" pitchFamily="50" charset="0"/>
              </a:rPr>
              <a:t>(Sin and Creation Story)</a:t>
            </a:r>
            <a:endParaRPr lang="en-GB" sz="12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28503" y="8289662"/>
            <a:ext cx="4261374"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U2.2</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69077" y="4046049"/>
            <a:ext cx="4029898" cy="2085120"/>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endParaRPr lang="en-GB" b="1" u="sng" dirty="0">
              <a:solidFill>
                <a:schemeClr val="tx1"/>
              </a:solidFill>
              <a:latin typeface="Sassoon Penpals" panose="02000400000000000000" pitchFamily="50" charset="0"/>
              <a:ea typeface="Arial MT"/>
              <a:cs typeface="Arial MT"/>
            </a:endParaRP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Genesis 1 and Christian belief about God as Creator</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Show understanding of why many Christians find science and faith go together</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69077" y="6249987"/>
            <a:ext cx="4114123" cy="2908910"/>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Identify key ideas arising from their study of Genesis 1 and comment on how far these are helpful or inspiring, justifying their responses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Weigh up how far the Genesis 1 creation narrative is in conflict, or is complementary, with a scientific account, giving good reasons for their views.</a:t>
            </a:r>
          </a:p>
        </p:txBody>
      </p:sp>
      <p:pic>
        <p:nvPicPr>
          <p:cNvPr id="15" name="Picture 14">
            <a:extLst>
              <a:ext uri="{FF2B5EF4-FFF2-40B4-BE49-F238E27FC236}">
                <a16:creationId xmlns:a16="http://schemas.microsoft.com/office/drawing/2014/main" id="{99805002-F80F-4BBD-8665-D16C7568031D}"/>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062C8D20-3CE1-41CE-A324-E0ECE38D5A5A}"/>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Suggest reasons why it might be helpful to follow a moral code and why it might be difficult, offering different points of view.</a:t>
            </a:r>
            <a:endParaRPr lang="en-US"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1A6FC1AB-8D4F-45F6-B1CC-1369AB1406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2434045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237249" y="133314"/>
            <a:ext cx="970391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EYFS – Being special: where do we belong? (Thematic)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43905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1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1036" y="2332440"/>
            <a:ext cx="4029899" cy="620195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US" sz="1600" dirty="0">
                <a:solidFill>
                  <a:srgbClr val="C00000"/>
                </a:solidFill>
                <a:effectLst/>
                <a:latin typeface="Sassoon Penpals" panose="02000400000000000000" pitchFamily="50" charset="0"/>
                <a:ea typeface="Arial MT"/>
                <a:cs typeface="Arial MT"/>
              </a:rPr>
              <a:t>Each person is unique and valuable.</a:t>
            </a:r>
          </a:p>
          <a:p>
            <a:pPr marL="171450" indent="-1714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Occasions</a:t>
            </a:r>
            <a:r>
              <a:rPr lang="en-US" sz="1600" spc="2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in</a:t>
            </a:r>
            <a:r>
              <a:rPr lang="en-US" sz="1600" spc="2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lives</a:t>
            </a:r>
            <a:r>
              <a:rPr lang="en-US" sz="1600" spc="-20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that</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make people</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feel special,</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from</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everyday</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events and</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special</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events.</a:t>
            </a:r>
            <a:endParaRPr lang="en-GB" sz="16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US" sz="1600" dirty="0">
                <a:solidFill>
                  <a:srgbClr val="C00000"/>
                </a:solidFill>
                <a:latin typeface="Sassoon Penpals" panose="02000400000000000000" pitchFamily="50" charset="0"/>
                <a:ea typeface="Arial MT"/>
                <a:cs typeface="Arial MT"/>
              </a:rPr>
              <a:t>The </a:t>
            </a:r>
            <a:r>
              <a:rPr lang="en-US" sz="1600" dirty="0">
                <a:solidFill>
                  <a:srgbClr val="C00000"/>
                </a:solidFill>
                <a:effectLst/>
                <a:latin typeface="Sassoon Penpals" panose="02000400000000000000" pitchFamily="50" charset="0"/>
                <a:ea typeface="Arial MT"/>
                <a:cs typeface="Arial MT"/>
              </a:rPr>
              <a:t>idea</a:t>
            </a:r>
            <a:r>
              <a:rPr lang="en-US" sz="1600" spc="35"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that</a:t>
            </a:r>
            <a:r>
              <a:rPr lang="en-US" sz="1600" spc="35"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religions</a:t>
            </a:r>
            <a:r>
              <a:rPr lang="en-US" sz="1600" spc="35"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teach</a:t>
            </a:r>
            <a:r>
              <a:rPr lang="en-US" sz="1600" spc="30"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that</a:t>
            </a:r>
            <a:r>
              <a:rPr lang="en-US" sz="1600" spc="35"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each</a:t>
            </a:r>
            <a:r>
              <a:rPr lang="en-US" sz="1600" spc="35"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person</a:t>
            </a:r>
            <a:r>
              <a:rPr lang="en-US" sz="1600" spc="35"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is</a:t>
            </a:r>
            <a:r>
              <a:rPr lang="en-US" sz="1600" spc="35"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unique</a:t>
            </a:r>
            <a:r>
              <a:rPr lang="en-US" sz="1600" spc="35"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and</a:t>
            </a:r>
            <a:r>
              <a:rPr lang="en-US" sz="1600" spc="30"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valuable</a:t>
            </a:r>
            <a:r>
              <a:rPr lang="en-US" sz="1600" spc="35" dirty="0">
                <a:solidFill>
                  <a:srgbClr val="C00000"/>
                </a:solidFill>
                <a:effectLst/>
                <a:latin typeface="Sassoon Penpals" panose="02000400000000000000" pitchFamily="50" charset="0"/>
                <a:ea typeface="Arial MT"/>
                <a:cs typeface="Arial MT"/>
              </a:rPr>
              <a:t> </a:t>
            </a:r>
            <a:r>
              <a:rPr lang="en-US" sz="1600" dirty="0">
                <a:solidFill>
                  <a:srgbClr val="C00000"/>
                </a:solidFill>
                <a:effectLst/>
                <a:latin typeface="Sassoon Penpals" panose="02000400000000000000" pitchFamily="50" charset="0"/>
                <a:ea typeface="Arial MT"/>
                <a:cs typeface="Arial MT"/>
              </a:rPr>
              <a:t>too.</a:t>
            </a:r>
          </a:p>
          <a:p>
            <a:pPr marL="171450" indent="-1714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Explore</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the</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Jewish</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and</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Christian</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ideas</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that</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God</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loves</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people</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even</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from</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before</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they</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are</a:t>
            </a:r>
            <a:r>
              <a:rPr lang="en-US" sz="1600" spc="4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born</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(Psalm</a:t>
            </a:r>
            <a:r>
              <a:rPr lang="en-US" sz="1600" spc="2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139),</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and</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their</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names</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are</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written</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on</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the</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palm</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of</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God’s</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hand</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(Isaiah</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49:16).</a:t>
            </a:r>
            <a:r>
              <a:rPr lang="en-US" sz="1600" spc="30" dirty="0">
                <a:solidFill>
                  <a:schemeClr val="tx1"/>
                </a:solidFill>
                <a:effectLst/>
                <a:latin typeface="Sassoon Penpals" panose="02000400000000000000" pitchFamily="50" charset="0"/>
                <a:ea typeface="Arial MT"/>
                <a:cs typeface="Arial MT"/>
              </a:rPr>
              <a:t> </a:t>
            </a:r>
          </a:p>
          <a:p>
            <a:pPr marL="171450" indent="-1714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Jesus</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believing</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children</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to</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be</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very</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special using the story</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of</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him</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wanting</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to</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see</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the</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children</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even</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though</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the</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disciples</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tried</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stopping</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them</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(Mark</a:t>
            </a:r>
            <a:r>
              <a:rPr lang="en-US" sz="1600" spc="-3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10:13–16).</a:t>
            </a:r>
            <a:r>
              <a:rPr lang="en-US" sz="1600" dirty="0">
                <a:effectLst/>
                <a:latin typeface="Sassoon Penpals" panose="02000400000000000000" pitchFamily="50" charset="0"/>
                <a:ea typeface="Arial MT"/>
                <a:cs typeface="Arial MT"/>
              </a:rPr>
              <a:t> </a:t>
            </a:r>
          </a:p>
          <a:p>
            <a:pPr marL="171450" indent="-1714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Know signs and symbols used in the welcoming of children into a faith community. </a:t>
            </a:r>
            <a:endParaRPr lang="en-US" sz="1600" dirty="0">
              <a:effectLst/>
              <a:latin typeface="Sassoon Penpals" panose="02000400000000000000" pitchFamily="50" charset="0"/>
              <a:ea typeface="Arial MT"/>
              <a:cs typeface="Arial MT"/>
            </a:endParaRP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ea typeface="Arial MT"/>
                <a:cs typeface="Arial MT"/>
              </a:rPr>
              <a:t>W</a:t>
            </a:r>
            <a:r>
              <a:rPr lang="en-US" sz="1600" dirty="0">
                <a:solidFill>
                  <a:schemeClr val="tx1"/>
                </a:solidFill>
                <a:effectLst/>
                <a:latin typeface="Sassoon Penpals" panose="02000400000000000000" pitchFamily="50" charset="0"/>
                <a:ea typeface="Arial MT"/>
                <a:cs typeface="Arial MT"/>
              </a:rPr>
              <a:t>ays</a:t>
            </a:r>
            <a:r>
              <a:rPr lang="en-US" sz="1600" spc="4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of</a:t>
            </a:r>
            <a:r>
              <a:rPr lang="en-US" sz="1600" spc="4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showing</a:t>
            </a:r>
            <a:r>
              <a:rPr lang="en-US" sz="1600" spc="4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that</a:t>
            </a:r>
            <a:r>
              <a:rPr lang="en-US" sz="1600" spc="4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people</a:t>
            </a:r>
            <a:r>
              <a:rPr lang="en-US" sz="1600" spc="4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are</a:t>
            </a:r>
            <a:r>
              <a:rPr lang="en-US" sz="1600" spc="4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special</a:t>
            </a:r>
            <a:r>
              <a:rPr lang="en-US" sz="1600" spc="4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from</a:t>
            </a:r>
            <a:r>
              <a:rPr lang="en-US" sz="1600" spc="4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other</a:t>
            </a:r>
            <a:r>
              <a:rPr lang="en-US" sz="1600" spc="4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religions.</a:t>
            </a:r>
            <a:r>
              <a:rPr lang="en-US" sz="1600" spc="45" dirty="0">
                <a:solidFill>
                  <a:schemeClr val="tx1"/>
                </a:solidFill>
                <a:effectLst/>
                <a:latin typeface="Sassoon Penpals" panose="02000400000000000000" pitchFamily="50" charset="0"/>
                <a:ea typeface="Arial MT"/>
                <a:cs typeface="Arial MT"/>
              </a:rPr>
              <a:t> </a:t>
            </a:r>
          </a:p>
          <a:p>
            <a:pPr marL="171450" indent="-171450">
              <a:spcAft>
                <a:spcPts val="600"/>
              </a:spcAft>
              <a:buFont typeface="Arial" panose="020B0604020202020204" pitchFamily="34" charset="0"/>
              <a:buChar char="•"/>
            </a:pPr>
            <a:r>
              <a:rPr lang="en-US" sz="1600" spc="45" dirty="0">
                <a:solidFill>
                  <a:schemeClr val="tx1"/>
                </a:solidFill>
                <a:effectLst/>
                <a:latin typeface="Sassoon Penpals" panose="02000400000000000000" pitchFamily="50" charset="0"/>
                <a:ea typeface="Arial MT"/>
                <a:cs typeface="Arial MT"/>
              </a:rPr>
              <a:t>H</a:t>
            </a:r>
            <a:r>
              <a:rPr lang="en-US" sz="1600" dirty="0">
                <a:solidFill>
                  <a:schemeClr val="tx1"/>
                </a:solidFill>
                <a:effectLst/>
                <a:latin typeface="Sassoon Penpals" panose="02000400000000000000" pitchFamily="50" charset="0"/>
                <a:ea typeface="Arial MT"/>
                <a:cs typeface="Arial MT"/>
              </a:rPr>
              <a:t>ow children are welcomed into another faith or belief community.</a:t>
            </a:r>
            <a:endParaRPr lang="en-GB" sz="16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8" y="1160743"/>
            <a:ext cx="4029898" cy="54979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sz="2400" u="sng" dirty="0">
                <a:solidFill>
                  <a:schemeClr val="tx1"/>
                </a:solidFill>
                <a:effectLst/>
                <a:latin typeface="Sassoon Penpals" panose="02000400000000000000" pitchFamily="50" charset="0"/>
                <a:ea typeface="Arial MT"/>
                <a:cs typeface="Arial MT"/>
              </a:rPr>
              <a:t>Learning Outcomes:</a:t>
            </a:r>
          </a:p>
          <a:p>
            <a:pPr marL="342900" marR="57785" lvl="0" indent="-342900" algn="just">
              <a:spcBef>
                <a:spcPts val="535"/>
              </a:spcBef>
              <a:spcAft>
                <a:spcPts val="0"/>
              </a:spcAft>
              <a:buFont typeface="Arial" panose="020B0604020202020204" pitchFamily="34" charset="0"/>
              <a:buChar char="•"/>
              <a:tabLst>
                <a:tab pos="216535" algn="l"/>
              </a:tabLst>
            </a:pPr>
            <a:r>
              <a:rPr lang="en-US" dirty="0">
                <a:solidFill>
                  <a:srgbClr val="673A8E"/>
                </a:solidFill>
                <a:effectLst/>
                <a:latin typeface="Sassoon Penpals" panose="02000400000000000000" pitchFamily="50" charset="0"/>
                <a:ea typeface="Arial MT"/>
                <a:cs typeface="Arial MT"/>
              </a:rPr>
              <a:t>Retell religious stories </a:t>
            </a:r>
            <a:r>
              <a:rPr lang="en-US" dirty="0">
                <a:solidFill>
                  <a:srgbClr val="007641"/>
                </a:solidFill>
                <a:effectLst/>
                <a:latin typeface="Sassoon Penpals" panose="02000400000000000000" pitchFamily="50" charset="0"/>
                <a:ea typeface="Arial MT"/>
                <a:cs typeface="Arial MT"/>
              </a:rPr>
              <a:t>making</a:t>
            </a:r>
            <a:r>
              <a:rPr lang="en-US" spc="5"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connections</a:t>
            </a:r>
            <a:r>
              <a:rPr lang="en-US" spc="50"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with</a:t>
            </a:r>
            <a:r>
              <a:rPr lang="en-US" spc="50"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personal</a:t>
            </a:r>
            <a:r>
              <a:rPr lang="en-US" spc="55"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experiences</a:t>
            </a:r>
            <a:endParaRPr lang="en-GB" dirty="0">
              <a:effectLst/>
              <a:latin typeface="Sassoon Penpals" panose="02000400000000000000" pitchFamily="50" charset="0"/>
              <a:ea typeface="Arial MT"/>
              <a:cs typeface="Arial MT"/>
            </a:endParaRPr>
          </a:p>
          <a:p>
            <a:pPr marL="342900" marR="248285" lvl="0" indent="-342900" algn="just">
              <a:spcBef>
                <a:spcPts val="275"/>
              </a:spcBef>
              <a:spcAft>
                <a:spcPts val="0"/>
              </a:spcAft>
              <a:buFont typeface="Arial" panose="020B0604020202020204" pitchFamily="34" charset="0"/>
              <a:buChar char="•"/>
              <a:tabLst>
                <a:tab pos="216535" algn="l"/>
              </a:tabLst>
            </a:pPr>
            <a:r>
              <a:rPr lang="en-US" dirty="0">
                <a:solidFill>
                  <a:srgbClr val="007641"/>
                </a:solidFill>
                <a:effectLst/>
                <a:latin typeface="Sassoon Penpals" panose="02000400000000000000" pitchFamily="50" charset="0"/>
                <a:ea typeface="Arial MT"/>
                <a:cs typeface="Arial MT"/>
              </a:rPr>
              <a:t>Share and record occasions when</a:t>
            </a:r>
            <a:r>
              <a:rPr lang="en-US" spc="5"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things have happened in their lives</a:t>
            </a:r>
            <a:r>
              <a:rPr lang="en-US" spc="-200"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that</a:t>
            </a:r>
            <a:r>
              <a:rPr lang="en-US" spc="-25"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made</a:t>
            </a:r>
            <a:r>
              <a:rPr lang="en-US" spc="-20"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them</a:t>
            </a:r>
            <a:r>
              <a:rPr lang="en-US" spc="-20"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feel</a:t>
            </a:r>
            <a:r>
              <a:rPr lang="en-US" spc="-20" dirty="0">
                <a:solidFill>
                  <a:srgbClr val="007641"/>
                </a:solidFill>
                <a:effectLst/>
                <a:latin typeface="Sassoon Penpals" panose="02000400000000000000" pitchFamily="50" charset="0"/>
                <a:ea typeface="Arial MT"/>
                <a:cs typeface="Arial MT"/>
              </a:rPr>
              <a:t> </a:t>
            </a:r>
            <a:r>
              <a:rPr lang="en-US" dirty="0">
                <a:solidFill>
                  <a:srgbClr val="007641"/>
                </a:solidFill>
                <a:effectLst/>
                <a:latin typeface="Sassoon Penpals" panose="02000400000000000000" pitchFamily="50" charset="0"/>
                <a:ea typeface="Arial MT"/>
                <a:cs typeface="Arial MT"/>
              </a:rPr>
              <a:t>special</a:t>
            </a:r>
            <a:endParaRPr lang="en-GB" dirty="0">
              <a:effectLst/>
              <a:latin typeface="Sassoon Penpals" panose="02000400000000000000" pitchFamily="50" charset="0"/>
              <a:ea typeface="Arial MT"/>
              <a:cs typeface="Arial MT"/>
            </a:endParaRPr>
          </a:p>
          <a:p>
            <a:pPr marL="342900" marR="76835" lvl="0" indent="-342900">
              <a:spcBef>
                <a:spcPts val="275"/>
              </a:spcBef>
              <a:spcAft>
                <a:spcPts val="0"/>
              </a:spcAft>
              <a:buFont typeface="Arial" panose="020B0604020202020204" pitchFamily="34" charset="0"/>
              <a:buChar char="•"/>
              <a:tabLst>
                <a:tab pos="216535" algn="l"/>
              </a:tabLst>
            </a:pPr>
            <a:r>
              <a:rPr lang="en-US" dirty="0">
                <a:solidFill>
                  <a:srgbClr val="C01718"/>
                </a:solidFill>
                <a:effectLst/>
                <a:latin typeface="Sassoon Penpals" panose="02000400000000000000" pitchFamily="50" charset="0"/>
                <a:ea typeface="Arial MT"/>
                <a:cs typeface="Arial MT"/>
              </a:rPr>
              <a:t>Recall simply what happens at a</a:t>
            </a:r>
            <a:r>
              <a:rPr lang="en-US" spc="5"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traditional</a:t>
            </a:r>
            <a:r>
              <a:rPr lang="en-US" spc="35"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Christian</a:t>
            </a:r>
            <a:r>
              <a:rPr lang="en-US" spc="35"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infant</a:t>
            </a:r>
            <a:r>
              <a:rPr lang="en-US" spc="35"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baptism</a:t>
            </a:r>
            <a:r>
              <a:rPr lang="en-US" spc="40"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and</a:t>
            </a:r>
            <a:r>
              <a:rPr lang="en-US" spc="-195"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dedication</a:t>
            </a:r>
            <a:endParaRPr lang="en-GB" dirty="0">
              <a:effectLst/>
              <a:latin typeface="Sassoon Penpals" panose="02000400000000000000" pitchFamily="50" charset="0"/>
              <a:ea typeface="Arial MT"/>
              <a:cs typeface="Arial MT"/>
            </a:endParaRPr>
          </a:p>
          <a:p>
            <a:pPr marL="342900" marR="99060" lvl="0" indent="-342900">
              <a:spcBef>
                <a:spcPts val="270"/>
              </a:spcBef>
              <a:spcAft>
                <a:spcPts val="0"/>
              </a:spcAft>
              <a:buFont typeface="Arial" panose="020B0604020202020204" pitchFamily="34" charset="0"/>
              <a:buChar char="•"/>
              <a:tabLst>
                <a:tab pos="216535" algn="l"/>
              </a:tabLst>
            </a:pPr>
            <a:r>
              <a:rPr lang="en-US" dirty="0">
                <a:solidFill>
                  <a:srgbClr val="C01718"/>
                </a:solidFill>
                <a:effectLst/>
                <a:latin typeface="Sassoon Penpals" panose="02000400000000000000" pitchFamily="50" charset="0"/>
                <a:ea typeface="Arial MT"/>
                <a:cs typeface="Arial MT"/>
              </a:rPr>
              <a:t>Recall simply what happens when a</a:t>
            </a:r>
            <a:r>
              <a:rPr lang="en-US" spc="5"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baby</a:t>
            </a:r>
            <a:r>
              <a:rPr lang="en-US" spc="30"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is</a:t>
            </a:r>
            <a:r>
              <a:rPr lang="en-US" spc="30"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welcomed</a:t>
            </a:r>
            <a:r>
              <a:rPr lang="en-US" spc="30"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into</a:t>
            </a:r>
            <a:r>
              <a:rPr lang="en-US" spc="30"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a</a:t>
            </a:r>
            <a:r>
              <a:rPr lang="en-US" spc="30"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religion</a:t>
            </a:r>
            <a:r>
              <a:rPr lang="en-US" spc="35"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other</a:t>
            </a:r>
            <a:r>
              <a:rPr lang="en-US" spc="-200"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than</a:t>
            </a:r>
            <a:r>
              <a:rPr lang="en-US" spc="-10" dirty="0">
                <a:solidFill>
                  <a:srgbClr val="C01718"/>
                </a:solidFill>
                <a:effectLst/>
                <a:latin typeface="Sassoon Penpals" panose="02000400000000000000" pitchFamily="50" charset="0"/>
                <a:ea typeface="Arial MT"/>
                <a:cs typeface="Arial MT"/>
              </a:rPr>
              <a:t> </a:t>
            </a:r>
            <a:r>
              <a:rPr lang="en-US" dirty="0">
                <a:solidFill>
                  <a:srgbClr val="C01718"/>
                </a:solidFill>
                <a:effectLst/>
                <a:latin typeface="Sassoon Penpals" panose="02000400000000000000" pitchFamily="50" charset="0"/>
                <a:ea typeface="Arial MT"/>
                <a:cs typeface="Arial MT"/>
              </a:rPr>
              <a:t>Christianity.</a:t>
            </a:r>
          </a:p>
          <a:p>
            <a:pPr marR="99060" lvl="0">
              <a:spcBef>
                <a:spcPts val="270"/>
              </a:spcBef>
              <a:spcAft>
                <a:spcPts val="0"/>
              </a:spcAft>
              <a:tabLst>
                <a:tab pos="216535" algn="l"/>
              </a:tabLst>
            </a:pPr>
            <a:endParaRPr lang="en-US" i="1" dirty="0">
              <a:solidFill>
                <a:schemeClr val="tx1"/>
              </a:solidFill>
              <a:latin typeface="Arial" panose="020B0604020202020204" pitchFamily="34" charset="0"/>
              <a:ea typeface="Arial MT"/>
              <a:cs typeface="Arial MT"/>
            </a:endParaRPr>
          </a:p>
          <a:p>
            <a:pPr marR="99060" lvl="0">
              <a:spcBef>
                <a:spcPts val="270"/>
              </a:spcBef>
              <a:spcAft>
                <a:spcPts val="0"/>
              </a:spcAft>
              <a:tabLst>
                <a:tab pos="216535" algn="l"/>
              </a:tabLst>
            </a:pPr>
            <a:r>
              <a:rPr lang="en-US" sz="2000" i="1" u="sng" dirty="0">
                <a:solidFill>
                  <a:schemeClr val="tx1"/>
                </a:solidFill>
                <a:effectLst/>
                <a:latin typeface="Sassoon Penpals" panose="02000400000000000000" pitchFamily="50" charset="0"/>
                <a:ea typeface="Arial MT"/>
                <a:cs typeface="Arial MT"/>
              </a:rPr>
              <a:t>Colour</a:t>
            </a:r>
            <a:r>
              <a:rPr lang="en-US" sz="2000" i="1" u="sng" spc="-10" dirty="0">
                <a:solidFill>
                  <a:schemeClr val="tx1"/>
                </a:solidFill>
                <a:effectLst/>
                <a:latin typeface="Sassoon Penpals" panose="02000400000000000000" pitchFamily="50" charset="0"/>
                <a:ea typeface="Arial MT"/>
                <a:cs typeface="Arial MT"/>
              </a:rPr>
              <a:t> </a:t>
            </a:r>
            <a:r>
              <a:rPr lang="en-US" sz="2000" i="1" u="sng" dirty="0">
                <a:solidFill>
                  <a:schemeClr val="tx1"/>
                </a:solidFill>
                <a:effectLst/>
                <a:latin typeface="Sassoon Penpals" panose="02000400000000000000" pitchFamily="50" charset="0"/>
                <a:ea typeface="Arial MT"/>
                <a:cs typeface="Arial MT"/>
              </a:rPr>
              <a:t>key:</a:t>
            </a:r>
            <a:endParaRPr lang="en-GB" sz="2000" u="sng" dirty="0">
              <a:solidFill>
                <a:schemeClr val="tx1"/>
              </a:solidFill>
              <a:effectLst/>
              <a:latin typeface="Sassoon Penpals" panose="02000400000000000000" pitchFamily="50" charset="0"/>
              <a:ea typeface="Arial MT"/>
              <a:cs typeface="Arial MT"/>
            </a:endParaRPr>
          </a:p>
          <a:p>
            <a:r>
              <a:rPr lang="en-US" sz="2000" b="1" dirty="0">
                <a:solidFill>
                  <a:srgbClr val="673A8E"/>
                </a:solidFill>
                <a:effectLst/>
                <a:latin typeface="Sassoon Penpals" panose="02000400000000000000" pitchFamily="50" charset="0"/>
                <a:ea typeface="Arial MT"/>
                <a:cs typeface="Arial MT"/>
              </a:rPr>
              <a:t>Making sense</a:t>
            </a:r>
            <a:r>
              <a:rPr lang="en-US" sz="2000" b="1" spc="5" dirty="0">
                <a:solidFill>
                  <a:srgbClr val="673A8E"/>
                </a:solidFill>
                <a:effectLst/>
                <a:latin typeface="Sassoon Penpals" panose="02000400000000000000" pitchFamily="50" charset="0"/>
                <a:ea typeface="Arial MT"/>
                <a:cs typeface="Arial MT"/>
              </a:rPr>
              <a:t> </a:t>
            </a:r>
          </a:p>
          <a:p>
            <a:r>
              <a:rPr lang="en-US" sz="2000" b="1" dirty="0">
                <a:solidFill>
                  <a:srgbClr val="C01718"/>
                </a:solidFill>
                <a:effectLst/>
                <a:latin typeface="Sassoon Penpals" panose="02000400000000000000" pitchFamily="50" charset="0"/>
                <a:ea typeface="Arial MT"/>
                <a:cs typeface="Arial MT"/>
              </a:rPr>
              <a:t>Understanding impact</a:t>
            </a:r>
          </a:p>
          <a:p>
            <a:r>
              <a:rPr lang="en-US" sz="2000" b="1" spc="-210" dirty="0">
                <a:solidFill>
                  <a:srgbClr val="C01718"/>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Making</a:t>
            </a:r>
            <a:r>
              <a:rPr lang="en-US" sz="2000" b="1" spc="5" dirty="0">
                <a:solidFill>
                  <a:srgbClr val="007641"/>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connections</a:t>
            </a:r>
            <a:endParaRPr lang="en-GB" sz="2800" dirty="0">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EYFS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b="1" dirty="0">
                <a:solidFill>
                  <a:schemeClr val="tx1"/>
                </a:solidFill>
                <a:latin typeface="Sassoon Penpals" panose="02000400000000000000" pitchFamily="50" charset="0"/>
              </a:rPr>
              <a:t>Share and record occasions when things have happened in their lives that made them feel special</a:t>
            </a:r>
          </a:p>
          <a:p>
            <a:pPr marL="285750" indent="-2857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Recall simply what happens at a</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traditional</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Christian</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festival</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(Christmas)</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Say how and when Christians like to thank their Creator</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Say why Easter is a special time for Christians</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Recognise that some religious people have places which have special meaning for them</a:t>
            </a:r>
          </a:p>
          <a:p>
            <a:pPr marL="285750" indent="-2857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Talk</a:t>
            </a:r>
            <a:r>
              <a:rPr lang="en-US" sz="1600" spc="1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about</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some</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religious</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stories</a:t>
            </a:r>
            <a:endParaRPr lang="en-GB" sz="1600" dirty="0">
              <a:solidFill>
                <a:schemeClr val="tx1"/>
              </a:solidFill>
              <a:effectLst/>
              <a:latin typeface="Sassoon Penpals" panose="02000400000000000000" pitchFamily="50" charset="0"/>
              <a:ea typeface="Arial MT"/>
              <a:cs typeface="Arial MT"/>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a:t>
            </a:r>
            <a:endParaRPr lang="en-GB" sz="1400" dirty="0">
              <a:solidFill>
                <a:schemeClr val="tx1"/>
              </a:solidFill>
              <a:latin typeface="Sassoon Penpals" panose="02000400000000000000" pitchFamily="50" charset="0"/>
            </a:endParaRP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87119" y="8289662"/>
            <a:ext cx="4080000"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F4</a:t>
            </a:r>
          </a:p>
          <a:p>
            <a:pPr>
              <a:spcAft>
                <a:spcPts val="600"/>
              </a:spcAft>
            </a:pPr>
            <a:r>
              <a:rPr lang="en-GB" sz="1400" dirty="0">
                <a:solidFill>
                  <a:schemeClr val="tx1"/>
                </a:solidFill>
                <a:latin typeface="Sassoon Penpals" panose="02000400000000000000" pitchFamily="50" charset="0"/>
              </a:rPr>
              <a:t>RE Today – </a:t>
            </a:r>
            <a:r>
              <a:rPr lang="en-GB" sz="1400" b="1" dirty="0">
                <a:solidFill>
                  <a:schemeClr val="tx1"/>
                </a:solidFill>
                <a:latin typeface="Sassoon Penpals" panose="02000400000000000000" pitchFamily="50" charset="0"/>
              </a:rPr>
              <a:t>Unit F4</a:t>
            </a:r>
          </a:p>
        </p:txBody>
      </p:sp>
      <p:pic>
        <p:nvPicPr>
          <p:cNvPr id="11" name="Picture 10">
            <a:extLst>
              <a:ext uri="{FF2B5EF4-FFF2-40B4-BE49-F238E27FC236}">
                <a16:creationId xmlns:a16="http://schemas.microsoft.com/office/drawing/2014/main" id="{5454FF80-B58D-46BA-96B5-6DE185C7DD45}"/>
              </a:ext>
            </a:extLst>
          </p:cNvPr>
          <p:cNvPicPr>
            <a:picLocks noChangeAspect="1"/>
          </p:cNvPicPr>
          <p:nvPr/>
        </p:nvPicPr>
        <p:blipFill>
          <a:blip r:embed="rId3"/>
          <a:stretch>
            <a:fillRect/>
          </a:stretch>
        </p:blipFill>
        <p:spPr>
          <a:xfrm>
            <a:off x="12016857" y="166723"/>
            <a:ext cx="716177" cy="712666"/>
          </a:xfrm>
          <a:prstGeom prst="rect">
            <a:avLst/>
          </a:prstGeom>
        </p:spPr>
      </p:pic>
    </p:spTree>
    <p:extLst>
      <p:ext uri="{BB962C8B-B14F-4D97-AF65-F5344CB8AC3E}">
        <p14:creationId xmlns:p14="http://schemas.microsoft.com/office/powerpoint/2010/main" val="14201058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155188" y="133314"/>
            <a:ext cx="10395582" cy="883264"/>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How does faith help people when life gets hard?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6064283"/>
            <a:ext cx="4010205" cy="227094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5188" y="2297272"/>
            <a:ext cx="4029899" cy="470140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Some people might thank God in good times, and how, more broadly, living a life of gratitude can lead to happier and healthier lives, whether religious or non-religious</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Most religious traditions teach about some form of life after death, which can bring comfort to people as they face suffering, or if they are bereaved.</a:t>
            </a:r>
          </a:p>
          <a:p>
            <a:pPr marL="171450" indent="-171450">
              <a:spcAft>
                <a:spcPts val="600"/>
              </a:spcAft>
              <a:buFont typeface="Arial" panose="020B0604020202020204" pitchFamily="34" charset="0"/>
              <a:buChar char="•"/>
            </a:pPr>
            <a:r>
              <a:rPr lang="en-GB" dirty="0">
                <a:solidFill>
                  <a:srgbClr val="FF0000"/>
                </a:solidFill>
                <a:latin typeface="Sassoon Penpals" panose="02000400000000000000" pitchFamily="50" charset="0"/>
              </a:rPr>
              <a:t>Some people believe that death is the end of life, and that there is no afterlife.</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Ceremonies that mark death/passing away, noting similarities and differences, how these express different beliefs, and how they might be important to the living.</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47201" y="1435245"/>
            <a:ext cx="4107197" cy="2297723"/>
          </a:xfrm>
          <a:prstGeom prst="roundRect">
            <a:avLst>
              <a:gd name="adj" fmla="val 9730"/>
            </a:avLst>
          </a:prstGeom>
          <a:solidFill>
            <a:srgbClr val="CCCC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Making sense</a:t>
            </a:r>
            <a:r>
              <a:rPr lang="en-US" b="1" u="sng" spc="5" dirty="0">
                <a:solidFill>
                  <a:schemeClr val="tx1"/>
                </a:solidFill>
                <a:effectLst/>
                <a:latin typeface="Sassoon Penpals" panose="02000400000000000000" pitchFamily="50" charset="0"/>
                <a:ea typeface="Arial MT"/>
                <a:cs typeface="Arial MT"/>
              </a:rPr>
              <a:t> of belief:</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Describe at least three examples of ways in which religions guide people in how to respond to good and hard times in life</a:t>
            </a:r>
          </a:p>
          <a:p>
            <a:pPr marL="285750" indent="-285750">
              <a:buFont typeface="Arial" panose="020B0604020202020204" pitchFamily="34" charset="0"/>
              <a:buChar char="•"/>
            </a:pPr>
            <a:r>
              <a:rPr lang="en-GB" spc="5" dirty="0">
                <a:solidFill>
                  <a:schemeClr val="tx1"/>
                </a:solidFill>
                <a:latin typeface="Sassoon Penpals" panose="02000400000000000000" pitchFamily="50" charset="0"/>
                <a:ea typeface="Arial MT"/>
                <a:cs typeface="Arial MT"/>
              </a:rPr>
              <a:t>Identify beliefs about life after death in at least two religious traditions, comparing and explaining similarities and differences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9472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6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clear connections between what people believe about God and the impact of this belief on how they live.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Weigh up how far the idea of Jesus as the 'Messiah' - a saviour from God- is important in the world today and, if it is true, what difference that might make in peoples' lives, giving good reasons.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explain Hindu beliefs e.g., dharma, karma, samsara, moksha, using technical terms accurately.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Relate the Christian ‘kingdom of God’ model (i.e. loving others, serving the needy) to issues, problems and opportunities in the world today.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what Genesis 1 might mean, and compare my ideas with ways in which Christians interpret it, showing an awareness of different interpretations.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Give examples of ways in which beliefs about resurrection/judgement/heaven/karma/reincarnation make a difference to how someone lives?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61882" y="1172309"/>
            <a:ext cx="4029898" cy="10316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Thematic</a:t>
            </a:r>
          </a:p>
        </p:txBody>
      </p:sp>
      <p:sp>
        <p:nvSpPr>
          <p:cNvPr id="17" name="Rounded Rectangle 48">
            <a:extLst>
              <a:ext uri="{FF2B5EF4-FFF2-40B4-BE49-F238E27FC236}">
                <a16:creationId xmlns:a16="http://schemas.microsoft.com/office/drawing/2014/main" id="{E6F7D57C-58A8-41F1-8E27-514DC715B4D6}"/>
              </a:ext>
            </a:extLst>
          </p:cNvPr>
          <p:cNvSpPr/>
          <p:nvPr/>
        </p:nvSpPr>
        <p:spPr>
          <a:xfrm>
            <a:off x="8520534" y="8370276"/>
            <a:ext cx="4281066" cy="109760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U2.12</a:t>
            </a:r>
          </a:p>
          <a:p>
            <a:pPr>
              <a:spcAft>
                <a:spcPts val="600"/>
              </a:spcAft>
            </a:pPr>
            <a:r>
              <a:rPr lang="en-GB" sz="1400" dirty="0">
                <a:solidFill>
                  <a:schemeClr val="tx1"/>
                </a:solidFill>
                <a:latin typeface="Sassoon Penpals" panose="02000400000000000000" pitchFamily="50" charset="0"/>
              </a:rPr>
              <a:t>RE Today–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U2.12</a:t>
            </a:r>
          </a:p>
        </p:txBody>
      </p:sp>
      <p:sp>
        <p:nvSpPr>
          <p:cNvPr id="12" name="Rounded Rectangle 48">
            <a:extLst>
              <a:ext uri="{FF2B5EF4-FFF2-40B4-BE49-F238E27FC236}">
                <a16:creationId xmlns:a16="http://schemas.microsoft.com/office/drawing/2014/main" id="{2A0E8CBB-D7BC-4006-BDCD-1BE42DE140BD}"/>
              </a:ext>
            </a:extLst>
          </p:cNvPr>
          <p:cNvSpPr/>
          <p:nvPr/>
        </p:nvSpPr>
        <p:spPr>
          <a:xfrm>
            <a:off x="4340275" y="4151635"/>
            <a:ext cx="4107196" cy="2458516"/>
          </a:xfrm>
          <a:prstGeom prst="roundRect">
            <a:avLst>
              <a:gd name="adj" fmla="val 9730"/>
            </a:avLst>
          </a:prstGeom>
          <a:solidFill>
            <a:srgbClr val="FFD5D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u="sng" dirty="0">
                <a:solidFill>
                  <a:schemeClr val="tx1"/>
                </a:solidFill>
                <a:effectLst/>
                <a:latin typeface="Sassoon Penpals" panose="02000400000000000000" pitchFamily="50" charset="0"/>
                <a:ea typeface="Arial MT"/>
                <a:cs typeface="Arial MT"/>
              </a:rPr>
              <a:t>Understanding the impact: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Make clear connections between what people believe about God and how they respond to challenges in life (e.g. suffering, bereavement)</a:t>
            </a:r>
          </a:p>
          <a:p>
            <a:pPr marL="285750" indent="-285750">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Give examples of ways in which beliefs about resurrection/ judgement/heaven/karma/reincarnation make a difference to how someone lives</a:t>
            </a:r>
          </a:p>
        </p:txBody>
      </p:sp>
      <p:sp>
        <p:nvSpPr>
          <p:cNvPr id="13" name="Rounded Rectangle 48">
            <a:extLst>
              <a:ext uri="{FF2B5EF4-FFF2-40B4-BE49-F238E27FC236}">
                <a16:creationId xmlns:a16="http://schemas.microsoft.com/office/drawing/2014/main" id="{3810CE34-854D-40B8-B136-92078FE8B246}"/>
              </a:ext>
            </a:extLst>
          </p:cNvPr>
          <p:cNvSpPr/>
          <p:nvPr/>
        </p:nvSpPr>
        <p:spPr>
          <a:xfrm>
            <a:off x="4321320" y="6811109"/>
            <a:ext cx="4117042" cy="2270947"/>
          </a:xfrm>
          <a:prstGeom prst="roundRect">
            <a:avLst>
              <a:gd name="adj" fmla="val 9730"/>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b="1" u="sng" dirty="0">
                <a:solidFill>
                  <a:schemeClr val="tx1"/>
                </a:solidFill>
                <a:effectLst/>
                <a:latin typeface="Sassoon Penpals" panose="02000400000000000000" pitchFamily="50" charset="0"/>
                <a:ea typeface="Arial MT"/>
                <a:cs typeface="Arial MT"/>
              </a:rPr>
              <a:t>Making</a:t>
            </a:r>
            <a:r>
              <a:rPr lang="en-US" b="1" u="sng" spc="5" dirty="0">
                <a:solidFill>
                  <a:schemeClr val="tx1"/>
                </a:solidFill>
                <a:effectLst/>
                <a:latin typeface="Sassoon Penpals" panose="02000400000000000000" pitchFamily="50" charset="0"/>
                <a:ea typeface="Arial MT"/>
                <a:cs typeface="Arial MT"/>
              </a:rPr>
              <a:t> </a:t>
            </a:r>
            <a:r>
              <a:rPr lang="en-US" b="1" u="sng" dirty="0">
                <a:solidFill>
                  <a:schemeClr val="tx1"/>
                </a:solidFill>
                <a:effectLst/>
                <a:latin typeface="Sassoon Penpals" panose="02000400000000000000" pitchFamily="50" charset="0"/>
                <a:ea typeface="Arial MT"/>
                <a:cs typeface="Arial MT"/>
              </a:rPr>
              <a:t>connections:</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Interpret a range of artistic expressions of afterlife, offering and explaining different ways of understanding these</a:t>
            </a:r>
          </a:p>
          <a:p>
            <a:pPr marL="285750" marR="57785" lvl="0" indent="-285750">
              <a:spcBef>
                <a:spcPts val="535"/>
              </a:spcBef>
              <a:spcAft>
                <a:spcPts val="0"/>
              </a:spcAft>
              <a:buFont typeface="Arial" panose="020B0604020202020204" pitchFamily="34" charset="0"/>
              <a:buChar char="•"/>
              <a:tabLst>
                <a:tab pos="216535" algn="l"/>
              </a:tabLst>
            </a:pPr>
            <a:r>
              <a:rPr lang="en-GB" dirty="0">
                <a:solidFill>
                  <a:schemeClr val="tx1"/>
                </a:solidFill>
                <a:effectLst/>
                <a:latin typeface="Sassoon Penpals" panose="02000400000000000000" pitchFamily="50" charset="0"/>
                <a:ea typeface="Arial MT"/>
                <a:cs typeface="Arial MT"/>
              </a:rPr>
              <a:t>Offer a reasoned response to the unit question, with evidence and example, expressing insights of their own.</a:t>
            </a:r>
          </a:p>
        </p:txBody>
      </p:sp>
      <p:pic>
        <p:nvPicPr>
          <p:cNvPr id="15" name="Picture 14">
            <a:extLst>
              <a:ext uri="{FF2B5EF4-FFF2-40B4-BE49-F238E27FC236}">
                <a16:creationId xmlns:a16="http://schemas.microsoft.com/office/drawing/2014/main" id="{A4005A52-288C-4CCB-A908-F058D6DEB75A}"/>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8" name="Rounded Rectangle 48">
            <a:extLst>
              <a:ext uri="{FF2B5EF4-FFF2-40B4-BE49-F238E27FC236}">
                <a16:creationId xmlns:a16="http://schemas.microsoft.com/office/drawing/2014/main" id="{C399D7DB-60EA-4BD3-8A1F-F33DDD1F65C8}"/>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342900" indent="-342900">
              <a:spcAft>
                <a:spcPts val="300"/>
              </a:spcAft>
              <a:buFont typeface="Symbol" panose="05050102010706020507" pitchFamily="18" charset="2"/>
              <a:buChar char=""/>
            </a:pPr>
            <a:r>
              <a:rPr lang="en-GB" dirty="0">
                <a:solidFill>
                  <a:schemeClr val="tx1"/>
                </a:solidFill>
                <a:latin typeface="Sassoon Penpals" panose="02000400000000000000" pitchFamily="50" charset="0"/>
              </a:rPr>
              <a:t>Suggest reasons why it might be helpful to follow a moral code and why it might be difficult, offering different points of view.</a:t>
            </a:r>
            <a:r>
              <a:rPr lang="en-GB" dirty="0">
                <a:solidFill>
                  <a:schemeClr val="tx1"/>
                </a:solidFill>
                <a:effectLst/>
                <a:latin typeface="Sassoon Penpals Joined" panose="02000400000000000000" pitchFamily="50" charset="0"/>
                <a:ea typeface="Times New Roman" panose="02020603050405020304" pitchFamily="18" charset="0"/>
              </a:rPr>
              <a:t>  </a:t>
            </a:r>
            <a:endParaRPr lang="en-US"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96353F60-5862-4CDF-8B5E-67786466AF3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55" y="7268759"/>
            <a:ext cx="606080" cy="438815"/>
          </a:xfrm>
          <a:prstGeom prst="rect">
            <a:avLst/>
          </a:prstGeom>
        </p:spPr>
      </p:pic>
    </p:spTree>
    <p:extLst>
      <p:ext uri="{BB962C8B-B14F-4D97-AF65-F5344CB8AC3E}">
        <p14:creationId xmlns:p14="http://schemas.microsoft.com/office/powerpoint/2010/main" val="736184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 y="133314"/>
            <a:ext cx="10446322" cy="73098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EYFS – Why is Christmas special for Christians? (Christianity)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37956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2273372"/>
            <a:ext cx="4029899" cy="677684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32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US" dirty="0">
                <a:solidFill>
                  <a:srgbClr val="C00000"/>
                </a:solidFill>
                <a:effectLst/>
                <a:latin typeface="Sassoon Penpals" panose="02000400000000000000" pitchFamily="50" charset="0"/>
                <a:ea typeface="Arial MT"/>
                <a:cs typeface="Arial MT"/>
              </a:rPr>
              <a:t>Know the Bible story of Jesus’ birth.</a:t>
            </a:r>
          </a:p>
          <a:p>
            <a:pPr marL="171450" indent="-171450">
              <a:spcAft>
                <a:spcPts val="600"/>
              </a:spcAft>
              <a:buFont typeface="Arial" panose="020B0604020202020204" pitchFamily="34" charset="0"/>
              <a:buChar char="•"/>
            </a:pPr>
            <a:r>
              <a:rPr lang="en-GB" dirty="0">
                <a:solidFill>
                  <a:schemeClr val="tx1"/>
                </a:solidFill>
                <a:effectLst/>
                <a:latin typeface="Sassoon Penpals" panose="02000400000000000000" pitchFamily="50" charset="0"/>
                <a:ea typeface="Arial MT"/>
                <a:cs typeface="Arial MT"/>
              </a:rPr>
              <a:t>Describe the Christmas nativity scene, including Mary and Joseph.</a:t>
            </a:r>
            <a:endParaRPr lang="en-GB"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US" dirty="0">
                <a:solidFill>
                  <a:schemeClr val="tx1"/>
                </a:solidFill>
                <a:effectLst/>
                <a:latin typeface="Sassoon Penpals" panose="02000400000000000000" pitchFamily="50" charset="0"/>
                <a:ea typeface="Arial MT"/>
                <a:cs typeface="Arial MT"/>
              </a:rPr>
              <a:t>Explore</a:t>
            </a:r>
            <a:r>
              <a:rPr lang="en-US" spc="40"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the</a:t>
            </a:r>
            <a:r>
              <a:rPr lang="en-US" spc="35" dirty="0">
                <a:solidFill>
                  <a:schemeClr val="tx1"/>
                </a:solidFill>
                <a:effectLst/>
                <a:latin typeface="Sassoon Penpals" panose="02000400000000000000" pitchFamily="50" charset="0"/>
                <a:ea typeface="Arial MT"/>
                <a:cs typeface="Arial MT"/>
              </a:rPr>
              <a:t> </a:t>
            </a:r>
            <a:r>
              <a:rPr lang="en-US" dirty="0">
                <a:solidFill>
                  <a:schemeClr val="tx1"/>
                </a:solidFill>
                <a:effectLst/>
                <a:latin typeface="Sassoon Penpals" panose="02000400000000000000" pitchFamily="50" charset="0"/>
                <a:ea typeface="Arial MT"/>
                <a:cs typeface="Arial MT"/>
              </a:rPr>
              <a:t>other key figures at this scene and the role they played: shepherds, wise men, donkey, angels, etc.</a:t>
            </a:r>
            <a:endParaRPr lang="en-US" spc="30" dirty="0">
              <a:solidFill>
                <a:schemeClr val="tx1"/>
              </a:solidFill>
              <a:latin typeface="Sassoon Penpals" panose="02000400000000000000" pitchFamily="50" charset="0"/>
            </a:endParaRPr>
          </a:p>
          <a:p>
            <a:pPr>
              <a:spcAft>
                <a:spcPts val="600"/>
              </a:spcAft>
            </a:pPr>
            <a:endParaRPr lang="en-US" b="1" u="sng" spc="3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US" spc="30" dirty="0">
                <a:solidFill>
                  <a:schemeClr val="tx1"/>
                </a:solidFill>
                <a:latin typeface="Sassoon Penpals" panose="02000400000000000000" pitchFamily="50" charset="0"/>
              </a:rPr>
              <a:t>Analyse who is the most important figure in the nativity scene. </a:t>
            </a:r>
          </a:p>
          <a:p>
            <a:pPr marL="171450" indent="-171450">
              <a:spcAft>
                <a:spcPts val="600"/>
              </a:spcAft>
              <a:buFont typeface="Arial" panose="020B0604020202020204" pitchFamily="34" charset="0"/>
              <a:buChar char="•"/>
            </a:pPr>
            <a:r>
              <a:rPr lang="en-US" spc="30" dirty="0">
                <a:solidFill>
                  <a:schemeClr val="tx1"/>
                </a:solidFill>
                <a:latin typeface="Sassoon Penpals" panose="02000400000000000000" pitchFamily="50" charset="0"/>
              </a:rPr>
              <a:t>Compare their own opinions of who they think is important in the nativity scene to what Christians would believe. </a:t>
            </a:r>
          </a:p>
          <a:p>
            <a:pPr marL="171450" indent="-171450">
              <a:spcAft>
                <a:spcPts val="600"/>
              </a:spcAft>
              <a:buFont typeface="Arial" panose="020B0604020202020204" pitchFamily="34" charset="0"/>
              <a:buChar char="•"/>
            </a:pPr>
            <a:r>
              <a:rPr lang="en-US" spc="30" dirty="0">
                <a:solidFill>
                  <a:schemeClr val="tx1"/>
                </a:solidFill>
                <a:latin typeface="Sassoon Penpals" panose="02000400000000000000" pitchFamily="50" charset="0"/>
              </a:rPr>
              <a:t>Link the wise men’s gift giving role in the nativity scene to experiences they know about giving/receiving gifts. </a:t>
            </a:r>
            <a:endParaRPr lang="en-GB"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8" y="1160742"/>
            <a:ext cx="4029898" cy="788947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sz="2400" u="sng" dirty="0">
                <a:solidFill>
                  <a:schemeClr val="tx1"/>
                </a:solidFill>
                <a:effectLst/>
                <a:latin typeface="Sassoon Penpals" panose="02000400000000000000" pitchFamily="50" charset="0"/>
                <a:ea typeface="Arial MT"/>
                <a:cs typeface="Arial MT"/>
              </a:rPr>
              <a:t>Learning Outcomes:</a:t>
            </a:r>
          </a:p>
          <a:p>
            <a:pPr marL="285750" marR="99060" lvl="0" indent="-285750">
              <a:spcBef>
                <a:spcPts val="270"/>
              </a:spcBef>
              <a:spcAft>
                <a:spcPts val="0"/>
              </a:spcAft>
              <a:buFont typeface="Arial" panose="020B0604020202020204" pitchFamily="34" charset="0"/>
              <a:buChar char="•"/>
              <a:tabLst>
                <a:tab pos="216535" algn="l"/>
              </a:tabLst>
            </a:pPr>
            <a:r>
              <a:rPr lang="en-US" sz="2000" dirty="0">
                <a:solidFill>
                  <a:srgbClr val="007641"/>
                </a:solidFill>
                <a:effectLst/>
                <a:latin typeface="Sassoon Penpals" panose="02000400000000000000" pitchFamily="50" charset="0"/>
                <a:ea typeface="Arial MT"/>
                <a:cs typeface="Arial MT"/>
              </a:rPr>
              <a:t>Talk</a:t>
            </a:r>
            <a:r>
              <a:rPr lang="en-US" sz="2000" spc="10"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about</a:t>
            </a:r>
            <a:r>
              <a:rPr lang="en-US" sz="2000" spc="10"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people</a:t>
            </a:r>
            <a:r>
              <a:rPr lang="en-US" sz="2000" spc="10"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who</a:t>
            </a:r>
            <a:r>
              <a:rPr lang="en-US" sz="2000" spc="10"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are</a:t>
            </a:r>
            <a:r>
              <a:rPr lang="en-US" sz="2000" spc="10"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special</a:t>
            </a:r>
            <a:r>
              <a:rPr lang="en-US" sz="2000" spc="-19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to</a:t>
            </a:r>
            <a:r>
              <a:rPr lang="en-US" sz="2000" spc="-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them</a:t>
            </a:r>
          </a:p>
          <a:p>
            <a:pPr marL="342900" marR="340360" lvl="0" indent="-342900">
              <a:spcBef>
                <a:spcPts val="240"/>
              </a:spcBef>
              <a:spcAft>
                <a:spcPts val="0"/>
              </a:spcAft>
              <a:buFont typeface="Arial" panose="020B0604020202020204" pitchFamily="34" charset="0"/>
              <a:buChar char="•"/>
              <a:tabLst>
                <a:tab pos="213360" algn="l"/>
              </a:tabLst>
            </a:pPr>
            <a:r>
              <a:rPr lang="en-US" sz="2000" dirty="0">
                <a:solidFill>
                  <a:srgbClr val="007641"/>
                </a:solidFill>
                <a:effectLst/>
                <a:latin typeface="Sassoon Penpals" panose="02000400000000000000" pitchFamily="50" charset="0"/>
                <a:ea typeface="Arial MT"/>
                <a:cs typeface="Arial MT"/>
              </a:rPr>
              <a:t>Say</a:t>
            </a:r>
            <a:r>
              <a:rPr lang="en-US" sz="2000" spc="10"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what</a:t>
            </a:r>
            <a:r>
              <a:rPr lang="en-US" sz="2000" spc="1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makes</a:t>
            </a:r>
            <a:r>
              <a:rPr lang="en-US" sz="2000" spc="1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their</a:t>
            </a:r>
            <a:r>
              <a:rPr lang="en-US" sz="2000" spc="1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family</a:t>
            </a:r>
            <a:r>
              <a:rPr lang="en-US" sz="2000" spc="1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and</a:t>
            </a:r>
            <a:r>
              <a:rPr lang="en-US" sz="2000" spc="-19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friends</a:t>
            </a:r>
            <a:r>
              <a:rPr lang="en-US" sz="2000" spc="-1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special</a:t>
            </a:r>
            <a:r>
              <a:rPr lang="en-US" sz="2000" spc="-1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to</a:t>
            </a:r>
            <a:r>
              <a:rPr lang="en-US" sz="2000" spc="-10"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them</a:t>
            </a:r>
            <a:endParaRPr lang="en-GB" sz="2000" dirty="0">
              <a:effectLst/>
              <a:latin typeface="Sassoon Penpals" panose="02000400000000000000" pitchFamily="50" charset="0"/>
              <a:ea typeface="Arial MT"/>
              <a:cs typeface="Arial MT"/>
            </a:endParaRPr>
          </a:p>
          <a:p>
            <a:pPr marL="342900" marR="73025" lvl="0" indent="-342900">
              <a:spcBef>
                <a:spcPts val="275"/>
              </a:spcBef>
              <a:spcAft>
                <a:spcPts val="0"/>
              </a:spcAft>
              <a:buFont typeface="Arial" panose="020B0604020202020204" pitchFamily="34" charset="0"/>
              <a:buChar char="•"/>
              <a:tabLst>
                <a:tab pos="213360" algn="l"/>
              </a:tabLst>
            </a:pPr>
            <a:r>
              <a:rPr lang="en-US" sz="2000" dirty="0">
                <a:solidFill>
                  <a:srgbClr val="C01718"/>
                </a:solidFill>
                <a:effectLst/>
                <a:latin typeface="Sassoon Penpals" panose="02000400000000000000" pitchFamily="50" charset="0"/>
                <a:ea typeface="Arial MT"/>
                <a:cs typeface="Arial MT"/>
              </a:rPr>
              <a:t>Recall simply what happens at a</a:t>
            </a:r>
            <a:r>
              <a:rPr lang="en-US" sz="2000" spc="5" dirty="0">
                <a:solidFill>
                  <a:srgbClr val="C01718"/>
                </a:solidFill>
                <a:effectLst/>
                <a:latin typeface="Sassoon Penpals" panose="02000400000000000000" pitchFamily="50" charset="0"/>
                <a:ea typeface="Arial MT"/>
                <a:cs typeface="Arial MT"/>
              </a:rPr>
              <a:t> </a:t>
            </a:r>
            <a:r>
              <a:rPr lang="en-US" sz="2000" dirty="0">
                <a:solidFill>
                  <a:srgbClr val="C01718"/>
                </a:solidFill>
                <a:effectLst/>
                <a:latin typeface="Sassoon Penpals" panose="02000400000000000000" pitchFamily="50" charset="0"/>
                <a:ea typeface="Arial MT"/>
                <a:cs typeface="Arial MT"/>
              </a:rPr>
              <a:t>traditional</a:t>
            </a:r>
            <a:r>
              <a:rPr lang="en-US" sz="2000" spc="-30" dirty="0">
                <a:solidFill>
                  <a:srgbClr val="C01718"/>
                </a:solidFill>
                <a:effectLst/>
                <a:latin typeface="Sassoon Penpals" panose="02000400000000000000" pitchFamily="50" charset="0"/>
                <a:ea typeface="Arial MT"/>
                <a:cs typeface="Arial MT"/>
              </a:rPr>
              <a:t> </a:t>
            </a:r>
            <a:r>
              <a:rPr lang="en-US" sz="2000" dirty="0">
                <a:solidFill>
                  <a:srgbClr val="C01718"/>
                </a:solidFill>
                <a:effectLst/>
                <a:latin typeface="Sassoon Penpals" panose="02000400000000000000" pitchFamily="50" charset="0"/>
                <a:ea typeface="Arial MT"/>
                <a:cs typeface="Arial MT"/>
              </a:rPr>
              <a:t>Christian</a:t>
            </a:r>
            <a:r>
              <a:rPr lang="en-US" sz="2000" spc="-30" dirty="0">
                <a:solidFill>
                  <a:srgbClr val="C01718"/>
                </a:solidFill>
                <a:effectLst/>
                <a:latin typeface="Sassoon Penpals" panose="02000400000000000000" pitchFamily="50" charset="0"/>
                <a:ea typeface="Arial MT"/>
                <a:cs typeface="Arial MT"/>
              </a:rPr>
              <a:t> </a:t>
            </a:r>
            <a:r>
              <a:rPr lang="en-US" sz="2000" dirty="0">
                <a:solidFill>
                  <a:srgbClr val="C01718"/>
                </a:solidFill>
                <a:effectLst/>
                <a:latin typeface="Sassoon Penpals" panose="02000400000000000000" pitchFamily="50" charset="0"/>
                <a:ea typeface="Arial MT"/>
                <a:cs typeface="Arial MT"/>
              </a:rPr>
              <a:t>festival</a:t>
            </a:r>
            <a:r>
              <a:rPr lang="en-US" sz="2000" spc="-30" dirty="0">
                <a:solidFill>
                  <a:srgbClr val="C01718"/>
                </a:solidFill>
                <a:effectLst/>
                <a:latin typeface="Sassoon Penpals" panose="02000400000000000000" pitchFamily="50" charset="0"/>
                <a:ea typeface="Arial MT"/>
                <a:cs typeface="Arial MT"/>
              </a:rPr>
              <a:t> </a:t>
            </a:r>
            <a:r>
              <a:rPr lang="en-US" sz="2000" dirty="0">
                <a:solidFill>
                  <a:srgbClr val="C01718"/>
                </a:solidFill>
                <a:effectLst/>
                <a:latin typeface="Sassoon Penpals" panose="02000400000000000000" pitchFamily="50" charset="0"/>
                <a:ea typeface="Arial MT"/>
                <a:cs typeface="Arial MT"/>
              </a:rPr>
              <a:t>(Christmas)</a:t>
            </a:r>
            <a:endParaRPr lang="en-GB" sz="2000" dirty="0">
              <a:effectLst/>
              <a:latin typeface="Sassoon Penpals" panose="02000400000000000000" pitchFamily="50" charset="0"/>
              <a:ea typeface="Arial MT"/>
              <a:cs typeface="Arial MT"/>
            </a:endParaRPr>
          </a:p>
          <a:p>
            <a:pPr marL="342900" marR="182245" lvl="0" indent="-342900">
              <a:spcBef>
                <a:spcPts val="275"/>
              </a:spcBef>
              <a:spcAft>
                <a:spcPts val="0"/>
              </a:spcAft>
              <a:buFont typeface="Arial" panose="020B0604020202020204" pitchFamily="34" charset="0"/>
              <a:buChar char="•"/>
              <a:tabLst>
                <a:tab pos="213360" algn="l"/>
              </a:tabLst>
            </a:pPr>
            <a:r>
              <a:rPr lang="en-US" sz="2000" dirty="0">
                <a:solidFill>
                  <a:srgbClr val="673A8E"/>
                </a:solidFill>
                <a:effectLst/>
                <a:latin typeface="Sassoon Penpals" panose="02000400000000000000" pitchFamily="50" charset="0"/>
                <a:ea typeface="Arial MT"/>
                <a:cs typeface="Arial MT"/>
              </a:rPr>
              <a:t>Begin to recognise the word</a:t>
            </a:r>
            <a:r>
              <a:rPr lang="en-US" sz="2000" spc="5"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‘incarnation’</a:t>
            </a:r>
            <a:r>
              <a:rPr lang="en-US" sz="2000" spc="45"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as</a:t>
            </a:r>
            <a:r>
              <a:rPr lang="en-US" sz="2000" spc="50"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describing</a:t>
            </a:r>
            <a:r>
              <a:rPr lang="en-US" sz="2000" spc="50"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the</a:t>
            </a:r>
            <a:r>
              <a:rPr lang="en-US" sz="2000" spc="50"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belief</a:t>
            </a:r>
            <a:r>
              <a:rPr lang="en-US" sz="2000" spc="-195"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that</a:t>
            </a:r>
            <a:r>
              <a:rPr lang="en-US" sz="2000" spc="-30"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God</a:t>
            </a:r>
            <a:r>
              <a:rPr lang="en-US" sz="2000" spc="-25"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came</a:t>
            </a:r>
            <a:r>
              <a:rPr lang="en-US" sz="2000" spc="-30"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to</a:t>
            </a:r>
            <a:r>
              <a:rPr lang="en-US" sz="2000" spc="-25"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Earth</a:t>
            </a:r>
            <a:r>
              <a:rPr lang="en-US" sz="2000" spc="-30"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as</a:t>
            </a:r>
            <a:r>
              <a:rPr lang="en-US" sz="2000" spc="-25" dirty="0">
                <a:solidFill>
                  <a:srgbClr val="673A8E"/>
                </a:solidFill>
                <a:effectLst/>
                <a:latin typeface="Sassoon Penpals" panose="02000400000000000000" pitchFamily="50" charset="0"/>
                <a:ea typeface="Arial MT"/>
                <a:cs typeface="Arial MT"/>
              </a:rPr>
              <a:t> </a:t>
            </a:r>
            <a:r>
              <a:rPr lang="en-US" sz="2000" dirty="0">
                <a:solidFill>
                  <a:srgbClr val="673A8E"/>
                </a:solidFill>
                <a:effectLst/>
                <a:latin typeface="Sassoon Penpals" panose="02000400000000000000" pitchFamily="50" charset="0"/>
                <a:ea typeface="Arial MT"/>
                <a:cs typeface="Arial MT"/>
              </a:rPr>
              <a:t>Jesus</a:t>
            </a:r>
          </a:p>
          <a:p>
            <a:pPr marL="342900" marR="182245" lvl="0" indent="-342900">
              <a:spcBef>
                <a:spcPts val="275"/>
              </a:spcBef>
              <a:spcAft>
                <a:spcPts val="0"/>
              </a:spcAft>
              <a:buFont typeface="Arial" panose="020B0604020202020204" pitchFamily="34" charset="0"/>
              <a:buChar char="•"/>
              <a:tabLst>
                <a:tab pos="213360" algn="l"/>
              </a:tabLst>
            </a:pPr>
            <a:r>
              <a:rPr lang="en-US" sz="2000" dirty="0">
                <a:solidFill>
                  <a:srgbClr val="673A8E"/>
                </a:solidFill>
                <a:effectLst/>
                <a:latin typeface="Sassoon Penpals" panose="02000400000000000000" pitchFamily="50" charset="0"/>
                <a:ea typeface="Arial MT"/>
                <a:cs typeface="Arial MT"/>
              </a:rPr>
              <a:t>Retell religious stories, </a:t>
            </a:r>
            <a:r>
              <a:rPr lang="en-US" sz="2000" dirty="0">
                <a:solidFill>
                  <a:srgbClr val="007641"/>
                </a:solidFill>
                <a:effectLst/>
                <a:latin typeface="Sassoon Penpals" panose="02000400000000000000" pitchFamily="50" charset="0"/>
                <a:ea typeface="Arial MT"/>
                <a:cs typeface="Arial MT"/>
              </a:rPr>
              <a:t>making</a:t>
            </a:r>
            <a:r>
              <a:rPr lang="en-US" sz="2000" spc="-200"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connections with personal</a:t>
            </a:r>
            <a:r>
              <a:rPr lang="en-US" sz="2000" spc="5" dirty="0">
                <a:solidFill>
                  <a:srgbClr val="007641"/>
                </a:solidFill>
                <a:effectLst/>
                <a:latin typeface="Sassoon Penpals" panose="02000400000000000000" pitchFamily="50" charset="0"/>
                <a:ea typeface="Arial MT"/>
                <a:cs typeface="Arial MT"/>
              </a:rPr>
              <a:t> </a:t>
            </a:r>
            <a:r>
              <a:rPr lang="en-US" sz="2000" dirty="0">
                <a:solidFill>
                  <a:srgbClr val="007641"/>
                </a:solidFill>
                <a:effectLst/>
                <a:latin typeface="Sassoon Penpals" panose="02000400000000000000" pitchFamily="50" charset="0"/>
                <a:ea typeface="Arial MT"/>
                <a:cs typeface="Arial MT"/>
              </a:rPr>
              <a:t>experiences.</a:t>
            </a:r>
            <a:endParaRPr lang="en-US" sz="2000" i="1" dirty="0">
              <a:solidFill>
                <a:schemeClr val="tx1"/>
              </a:solidFill>
              <a:effectLst/>
              <a:latin typeface="Sassoon Penpals" panose="02000400000000000000" pitchFamily="50" charset="0"/>
              <a:ea typeface="Arial MT"/>
              <a:cs typeface="Arial MT"/>
            </a:endParaRPr>
          </a:p>
          <a:p>
            <a:pPr marR="99060" lvl="0">
              <a:spcBef>
                <a:spcPts val="270"/>
              </a:spcBef>
              <a:spcAft>
                <a:spcPts val="0"/>
              </a:spcAft>
              <a:tabLst>
                <a:tab pos="216535" algn="l"/>
              </a:tabLst>
            </a:pPr>
            <a:endParaRPr lang="en-US" i="1" dirty="0">
              <a:solidFill>
                <a:schemeClr val="tx1"/>
              </a:solidFill>
              <a:latin typeface="Arial" panose="020B0604020202020204" pitchFamily="34" charset="0"/>
              <a:ea typeface="Arial MT"/>
              <a:cs typeface="Arial MT"/>
            </a:endParaRPr>
          </a:p>
          <a:p>
            <a:pPr marR="99060" lvl="0">
              <a:spcBef>
                <a:spcPts val="270"/>
              </a:spcBef>
              <a:spcAft>
                <a:spcPts val="0"/>
              </a:spcAft>
              <a:tabLst>
                <a:tab pos="216535" algn="l"/>
              </a:tabLst>
            </a:pPr>
            <a:r>
              <a:rPr lang="en-US" sz="2000" i="1" u="sng" dirty="0">
                <a:solidFill>
                  <a:schemeClr val="tx1"/>
                </a:solidFill>
                <a:effectLst/>
                <a:latin typeface="Sassoon Penpals" panose="02000400000000000000" pitchFamily="50" charset="0"/>
                <a:ea typeface="Arial MT"/>
                <a:cs typeface="Arial MT"/>
              </a:rPr>
              <a:t>Colour</a:t>
            </a:r>
            <a:r>
              <a:rPr lang="en-US" sz="2000" i="1" u="sng" spc="-10" dirty="0">
                <a:solidFill>
                  <a:schemeClr val="tx1"/>
                </a:solidFill>
                <a:effectLst/>
                <a:latin typeface="Sassoon Penpals" panose="02000400000000000000" pitchFamily="50" charset="0"/>
                <a:ea typeface="Arial MT"/>
                <a:cs typeface="Arial MT"/>
              </a:rPr>
              <a:t> </a:t>
            </a:r>
            <a:r>
              <a:rPr lang="en-US" sz="2000" i="1" u="sng" dirty="0">
                <a:solidFill>
                  <a:schemeClr val="tx1"/>
                </a:solidFill>
                <a:effectLst/>
                <a:latin typeface="Sassoon Penpals" panose="02000400000000000000" pitchFamily="50" charset="0"/>
                <a:ea typeface="Arial MT"/>
                <a:cs typeface="Arial MT"/>
              </a:rPr>
              <a:t>key:</a:t>
            </a:r>
            <a:endParaRPr lang="en-GB" sz="2000" u="sng" dirty="0">
              <a:solidFill>
                <a:schemeClr val="tx1"/>
              </a:solidFill>
              <a:effectLst/>
              <a:latin typeface="Sassoon Penpals" panose="02000400000000000000" pitchFamily="50" charset="0"/>
              <a:ea typeface="Arial MT"/>
              <a:cs typeface="Arial MT"/>
            </a:endParaRPr>
          </a:p>
          <a:p>
            <a:r>
              <a:rPr lang="en-US" sz="2000" b="1" dirty="0">
                <a:solidFill>
                  <a:srgbClr val="673A8E"/>
                </a:solidFill>
                <a:effectLst/>
                <a:latin typeface="Sassoon Penpals" panose="02000400000000000000" pitchFamily="50" charset="0"/>
                <a:ea typeface="Arial MT"/>
                <a:cs typeface="Arial MT"/>
              </a:rPr>
              <a:t>Making sense</a:t>
            </a:r>
            <a:r>
              <a:rPr lang="en-US" sz="2000" b="1" spc="5" dirty="0">
                <a:solidFill>
                  <a:srgbClr val="673A8E"/>
                </a:solidFill>
                <a:effectLst/>
                <a:latin typeface="Sassoon Penpals" panose="02000400000000000000" pitchFamily="50" charset="0"/>
                <a:ea typeface="Arial MT"/>
                <a:cs typeface="Arial MT"/>
              </a:rPr>
              <a:t> </a:t>
            </a:r>
          </a:p>
          <a:p>
            <a:r>
              <a:rPr lang="en-US" sz="2000" b="1" dirty="0">
                <a:solidFill>
                  <a:srgbClr val="C01718"/>
                </a:solidFill>
                <a:effectLst/>
                <a:latin typeface="Sassoon Penpals" panose="02000400000000000000" pitchFamily="50" charset="0"/>
                <a:ea typeface="Arial MT"/>
                <a:cs typeface="Arial MT"/>
              </a:rPr>
              <a:t>Understanding impact</a:t>
            </a:r>
          </a:p>
          <a:p>
            <a:r>
              <a:rPr lang="en-US" sz="2000" b="1" spc="-210" dirty="0">
                <a:solidFill>
                  <a:srgbClr val="C01718"/>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Making</a:t>
            </a:r>
            <a:r>
              <a:rPr lang="en-US" sz="2000" b="1" spc="5" dirty="0">
                <a:solidFill>
                  <a:srgbClr val="007641"/>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connections</a:t>
            </a:r>
            <a:endParaRPr lang="en-GB" sz="2800" dirty="0">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EYFS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Share and record occasions when things have happened in their lives that made them feel special</a:t>
            </a:r>
          </a:p>
          <a:p>
            <a:pPr marL="285750" indent="-285750">
              <a:spcAft>
                <a:spcPts val="600"/>
              </a:spcAft>
              <a:buFont typeface="Arial" panose="020B0604020202020204" pitchFamily="34" charset="0"/>
              <a:buChar char="•"/>
            </a:pPr>
            <a:r>
              <a:rPr lang="en-US" sz="1600" b="1" dirty="0">
                <a:solidFill>
                  <a:schemeClr val="tx1"/>
                </a:solidFill>
                <a:effectLst/>
                <a:latin typeface="Sassoon Penpals" panose="02000400000000000000" pitchFamily="50" charset="0"/>
                <a:ea typeface="Arial MT"/>
                <a:cs typeface="Arial MT"/>
              </a:rPr>
              <a:t>Recall simply what happens at a</a:t>
            </a:r>
            <a:r>
              <a:rPr lang="en-US" sz="1600" b="1" spc="5" dirty="0">
                <a:solidFill>
                  <a:schemeClr val="tx1"/>
                </a:solidFill>
                <a:effectLst/>
                <a:latin typeface="Sassoon Penpals" panose="02000400000000000000" pitchFamily="50" charset="0"/>
                <a:ea typeface="Arial MT"/>
                <a:cs typeface="Arial MT"/>
              </a:rPr>
              <a:t> </a:t>
            </a:r>
            <a:r>
              <a:rPr lang="en-US" sz="1600" b="1" dirty="0">
                <a:solidFill>
                  <a:schemeClr val="tx1"/>
                </a:solidFill>
                <a:effectLst/>
                <a:latin typeface="Sassoon Penpals" panose="02000400000000000000" pitchFamily="50" charset="0"/>
                <a:ea typeface="Arial MT"/>
                <a:cs typeface="Arial MT"/>
              </a:rPr>
              <a:t>traditional</a:t>
            </a:r>
            <a:r>
              <a:rPr lang="en-US" sz="1600" b="1" spc="-30" dirty="0">
                <a:solidFill>
                  <a:schemeClr val="tx1"/>
                </a:solidFill>
                <a:effectLst/>
                <a:latin typeface="Sassoon Penpals" panose="02000400000000000000" pitchFamily="50" charset="0"/>
                <a:ea typeface="Arial MT"/>
                <a:cs typeface="Arial MT"/>
              </a:rPr>
              <a:t> </a:t>
            </a:r>
            <a:r>
              <a:rPr lang="en-US" sz="1600" b="1" dirty="0">
                <a:solidFill>
                  <a:schemeClr val="tx1"/>
                </a:solidFill>
                <a:effectLst/>
                <a:latin typeface="Sassoon Penpals" panose="02000400000000000000" pitchFamily="50" charset="0"/>
                <a:ea typeface="Arial MT"/>
                <a:cs typeface="Arial MT"/>
              </a:rPr>
              <a:t>Christian</a:t>
            </a:r>
            <a:r>
              <a:rPr lang="en-US" sz="1600" b="1" spc="-30" dirty="0">
                <a:solidFill>
                  <a:schemeClr val="tx1"/>
                </a:solidFill>
                <a:effectLst/>
                <a:latin typeface="Sassoon Penpals" panose="02000400000000000000" pitchFamily="50" charset="0"/>
                <a:ea typeface="Arial MT"/>
                <a:cs typeface="Arial MT"/>
              </a:rPr>
              <a:t> </a:t>
            </a:r>
            <a:r>
              <a:rPr lang="en-US" sz="1600" b="1" dirty="0">
                <a:solidFill>
                  <a:schemeClr val="tx1"/>
                </a:solidFill>
                <a:effectLst/>
                <a:latin typeface="Sassoon Penpals" panose="02000400000000000000" pitchFamily="50" charset="0"/>
                <a:ea typeface="Arial MT"/>
                <a:cs typeface="Arial MT"/>
              </a:rPr>
              <a:t>festival</a:t>
            </a:r>
            <a:r>
              <a:rPr lang="en-US" sz="1600" b="1" spc="-30" dirty="0">
                <a:solidFill>
                  <a:schemeClr val="tx1"/>
                </a:solidFill>
                <a:effectLst/>
                <a:latin typeface="Sassoon Penpals" panose="02000400000000000000" pitchFamily="50" charset="0"/>
                <a:ea typeface="Arial MT"/>
                <a:cs typeface="Arial MT"/>
              </a:rPr>
              <a:t> </a:t>
            </a:r>
            <a:r>
              <a:rPr lang="en-US" sz="1600" b="1" dirty="0">
                <a:solidFill>
                  <a:schemeClr val="tx1"/>
                </a:solidFill>
                <a:effectLst/>
                <a:latin typeface="Sassoon Penpals" panose="02000400000000000000" pitchFamily="50" charset="0"/>
                <a:ea typeface="Arial MT"/>
                <a:cs typeface="Arial MT"/>
              </a:rPr>
              <a:t>(Christmas)</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Say how and when Christians like to thank their Creator</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Say why Easter is a special time for Christians</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Recognise that some religious people have places which have special meaning for them</a:t>
            </a:r>
          </a:p>
          <a:p>
            <a:pPr marL="285750" indent="-2857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Talk</a:t>
            </a:r>
            <a:r>
              <a:rPr lang="en-US" sz="1600" spc="1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about</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some</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religious</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stories</a:t>
            </a:r>
            <a:endParaRPr lang="en-GB" sz="1600" dirty="0">
              <a:solidFill>
                <a:schemeClr val="tx1"/>
              </a:solidFill>
              <a:effectLst/>
              <a:latin typeface="Sassoon Penpals" panose="02000400000000000000" pitchFamily="50" charset="0"/>
              <a:ea typeface="Arial MT"/>
              <a:cs typeface="Arial MT"/>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45109"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Incarnation </a:t>
            </a:r>
          </a:p>
          <a:p>
            <a:pPr>
              <a:spcAft>
                <a:spcPts val="600"/>
              </a:spcAft>
            </a:pPr>
            <a:r>
              <a:rPr lang="en-GB" sz="1800" dirty="0">
                <a:solidFill>
                  <a:schemeClr val="tx1"/>
                </a:solidFill>
                <a:effectLst/>
                <a:latin typeface="Sassoon Penpals" panose="02000400000000000000" pitchFamily="50" charset="0"/>
                <a:ea typeface="Times New Roman" panose="02020603050405020304" pitchFamily="18" charset="0"/>
              </a:rPr>
              <a:t>(God’s Son, Jesus, is born into the world</a:t>
            </a:r>
            <a:r>
              <a:rPr lang="en-GB" sz="1400" dirty="0">
                <a:solidFill>
                  <a:schemeClr val="tx1"/>
                </a:solidFill>
                <a:latin typeface="Sassoon Penpals" panose="02000400000000000000" pitchFamily="50" charset="0"/>
              </a:rPr>
              <a:t>)</a:t>
            </a:r>
          </a:p>
        </p:txBody>
      </p:sp>
      <p:sp>
        <p:nvSpPr>
          <p:cNvPr id="12" name="Rounded Rectangle 48">
            <a:extLst>
              <a:ext uri="{FF2B5EF4-FFF2-40B4-BE49-F238E27FC236}">
                <a16:creationId xmlns:a16="http://schemas.microsoft.com/office/drawing/2014/main" id="{D1F4CE6B-81D9-4A8D-8393-3ECC2C2FA878}"/>
              </a:ext>
            </a:extLst>
          </p:cNvPr>
          <p:cNvSpPr/>
          <p:nvPr/>
        </p:nvSpPr>
        <p:spPr>
          <a:xfrm>
            <a:off x="8587119" y="8289662"/>
            <a:ext cx="4080000"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F2</a:t>
            </a:r>
          </a:p>
          <a:p>
            <a:pPr>
              <a:spcAft>
                <a:spcPts val="600"/>
              </a:spcAft>
            </a:pPr>
            <a:r>
              <a:rPr lang="en-GB" sz="1400" dirty="0">
                <a:solidFill>
                  <a:schemeClr val="tx1"/>
                </a:solidFill>
                <a:latin typeface="Sassoon Penpals" panose="02000400000000000000" pitchFamily="50" charset="0"/>
              </a:rPr>
              <a:t>Understanding Christianity – Incarnation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F2</a:t>
            </a:r>
          </a:p>
        </p:txBody>
      </p:sp>
      <p:pic>
        <p:nvPicPr>
          <p:cNvPr id="11" name="Picture 10">
            <a:extLst>
              <a:ext uri="{FF2B5EF4-FFF2-40B4-BE49-F238E27FC236}">
                <a16:creationId xmlns:a16="http://schemas.microsoft.com/office/drawing/2014/main" id="{19F68BF2-C639-4C1B-B4F2-D7E9CC3784E0}"/>
              </a:ext>
            </a:extLst>
          </p:cNvPr>
          <p:cNvPicPr>
            <a:picLocks noChangeAspect="1"/>
          </p:cNvPicPr>
          <p:nvPr/>
        </p:nvPicPr>
        <p:blipFill>
          <a:blip r:embed="rId3"/>
          <a:stretch>
            <a:fillRect/>
          </a:stretch>
        </p:blipFill>
        <p:spPr>
          <a:xfrm>
            <a:off x="12016857" y="166723"/>
            <a:ext cx="716177" cy="712666"/>
          </a:xfrm>
          <a:prstGeom prst="rect">
            <a:avLst/>
          </a:prstGeom>
        </p:spPr>
      </p:pic>
    </p:spTree>
    <p:extLst>
      <p:ext uri="{BB962C8B-B14F-4D97-AF65-F5344CB8AC3E}">
        <p14:creationId xmlns:p14="http://schemas.microsoft.com/office/powerpoint/2010/main" val="1465502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76701"/>
            <a:ext cx="10446322" cy="73098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EYFS – Why is the word ‘God’ so important to Christians? (Christianity)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37956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2273372"/>
            <a:ext cx="4029899" cy="70998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32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Talk about beautiful things in nature.</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Talk about things they find interesting, puzzling and wonderful about the world.</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Have an understanding of what the word ‘God’ means.</a:t>
            </a:r>
          </a:p>
          <a:p>
            <a:pPr marL="285750" indent="-285750">
              <a:spcAft>
                <a:spcPts val="600"/>
              </a:spcAft>
              <a:buFont typeface="Arial" panose="020B0604020202020204" pitchFamily="34" charset="0"/>
              <a:buChar char="•"/>
            </a:pPr>
            <a:r>
              <a:rPr lang="en-GB" dirty="0">
                <a:solidFill>
                  <a:srgbClr val="FF0000"/>
                </a:solidFill>
                <a:latin typeface="Sassoon Penpals" panose="02000400000000000000" pitchFamily="50" charset="0"/>
              </a:rPr>
              <a:t>Understand how special the word ‘God’ is for Christians (and others) – because they believe he is the Creator.</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Explore the Creation Story. </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Explore the idea Christians, Jews and Muslims have about God as Creator: they believe God created life. </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8" y="1160742"/>
            <a:ext cx="4029898" cy="788947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sz="2400" u="sng" dirty="0">
                <a:solidFill>
                  <a:schemeClr val="tx1"/>
                </a:solidFill>
                <a:effectLst/>
                <a:latin typeface="Sassoon Penpals" panose="02000400000000000000" pitchFamily="50" charset="0"/>
                <a:ea typeface="Arial MT"/>
                <a:cs typeface="Arial MT"/>
              </a:rPr>
              <a:t>Learning Outcomes:</a:t>
            </a:r>
          </a:p>
          <a:p>
            <a:pPr marL="342900" marR="106680" lvl="0" indent="-342900">
              <a:lnSpc>
                <a:spcPct val="116000"/>
              </a:lnSpc>
              <a:spcBef>
                <a:spcPts val="485"/>
              </a:spcBef>
              <a:spcAft>
                <a:spcPts val="0"/>
              </a:spcAft>
              <a:buFont typeface="Arial" panose="020B0604020202020204" pitchFamily="34" charset="0"/>
              <a:buChar char="•"/>
              <a:tabLst>
                <a:tab pos="213360" algn="l"/>
              </a:tabLst>
            </a:pPr>
            <a:r>
              <a:rPr lang="en-US" sz="1800" dirty="0">
                <a:solidFill>
                  <a:srgbClr val="007641"/>
                </a:solidFill>
                <a:effectLst/>
                <a:latin typeface="Sassoon Penpals" panose="02000400000000000000" pitchFamily="50" charset="0"/>
                <a:ea typeface="Arial MT"/>
                <a:cs typeface="Arial MT"/>
              </a:rPr>
              <a:t>Talk</a:t>
            </a:r>
            <a:r>
              <a:rPr lang="en-US" sz="1800" spc="-3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about</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things</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they</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find</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interesting,</a:t>
            </a:r>
            <a:r>
              <a:rPr lang="en-US" sz="1800" spc="-22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puzzling</a:t>
            </a:r>
            <a:r>
              <a:rPr lang="en-US" sz="1800" spc="3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or</a:t>
            </a:r>
            <a:r>
              <a:rPr lang="en-US" sz="1800" spc="4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wonderful</a:t>
            </a:r>
            <a:r>
              <a:rPr lang="en-US" sz="1800" spc="3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and</a:t>
            </a:r>
            <a:r>
              <a:rPr lang="en-US" sz="1800" spc="4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also</a:t>
            </a:r>
            <a:r>
              <a:rPr lang="en-US" sz="1800" spc="3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about</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their own experiences and feelings</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about</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 world</a:t>
            </a:r>
            <a:endParaRPr lang="en-GB" sz="1800" dirty="0">
              <a:effectLst/>
              <a:latin typeface="Sassoon Penpals" panose="02000400000000000000" pitchFamily="50" charset="0"/>
              <a:ea typeface="Arial MT"/>
              <a:cs typeface="Arial MT"/>
            </a:endParaRPr>
          </a:p>
          <a:p>
            <a:pPr marL="342900" marR="120015" lvl="0" indent="-342900">
              <a:lnSpc>
                <a:spcPct val="120000"/>
              </a:lnSpc>
              <a:spcBef>
                <a:spcPts val="320"/>
              </a:spcBef>
              <a:spcAft>
                <a:spcPts val="0"/>
              </a:spcAft>
              <a:buFont typeface="Arial" panose="020B0604020202020204" pitchFamily="34" charset="0"/>
              <a:buChar char="•"/>
              <a:tabLst>
                <a:tab pos="213360" algn="l"/>
              </a:tabLst>
            </a:pPr>
            <a:r>
              <a:rPr lang="en-US" sz="1800" dirty="0">
                <a:solidFill>
                  <a:srgbClr val="673A8E"/>
                </a:solidFill>
                <a:effectLst/>
                <a:latin typeface="Sassoon Penpals" panose="02000400000000000000" pitchFamily="50" charset="0"/>
                <a:ea typeface="Arial MT"/>
                <a:cs typeface="Arial MT"/>
              </a:rPr>
              <a:t>Retell</a:t>
            </a:r>
            <a:r>
              <a:rPr lang="en-US" sz="1800" spc="3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stories,</a:t>
            </a:r>
            <a:r>
              <a:rPr lang="en-US" sz="1800" spc="3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talking</a:t>
            </a:r>
            <a:r>
              <a:rPr lang="en-US" sz="1800" spc="3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about</a:t>
            </a:r>
            <a:r>
              <a:rPr lang="en-US" sz="1800" spc="3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what</a:t>
            </a:r>
            <a:r>
              <a:rPr lang="en-US" sz="1800" spc="3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they</a:t>
            </a:r>
            <a:r>
              <a:rPr lang="en-US" sz="1800" spc="-20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say about the world, God, human</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beings</a:t>
            </a:r>
            <a:endParaRPr lang="en-GB" sz="1800" dirty="0">
              <a:effectLst/>
              <a:latin typeface="Sassoon Penpals" panose="02000400000000000000" pitchFamily="50" charset="0"/>
              <a:ea typeface="Arial MT"/>
              <a:cs typeface="Arial MT"/>
            </a:endParaRPr>
          </a:p>
          <a:p>
            <a:pPr marL="342900" marR="61595" lvl="0" indent="-342900">
              <a:lnSpc>
                <a:spcPct val="120000"/>
              </a:lnSpc>
              <a:spcBef>
                <a:spcPts val="270"/>
              </a:spcBef>
              <a:spcAft>
                <a:spcPts val="0"/>
              </a:spcAft>
              <a:buFont typeface="Arial" panose="020B0604020202020204" pitchFamily="34" charset="0"/>
              <a:buChar char="•"/>
              <a:tabLst>
                <a:tab pos="213360" algn="l"/>
              </a:tabLst>
            </a:pPr>
            <a:r>
              <a:rPr lang="en-US" sz="1800" spc="-5" dirty="0">
                <a:solidFill>
                  <a:srgbClr val="007641"/>
                </a:solidFill>
                <a:effectLst/>
                <a:latin typeface="Sassoon Penpals" panose="02000400000000000000" pitchFamily="50" charset="0"/>
                <a:ea typeface="Arial MT"/>
                <a:cs typeface="Arial MT"/>
              </a:rPr>
              <a:t>Think</a:t>
            </a:r>
            <a:r>
              <a:rPr lang="en-US" sz="1800" spc="-50" dirty="0">
                <a:solidFill>
                  <a:srgbClr val="007641"/>
                </a:solidFill>
                <a:effectLst/>
                <a:latin typeface="Sassoon Penpals" panose="02000400000000000000" pitchFamily="50" charset="0"/>
                <a:ea typeface="Arial MT"/>
                <a:cs typeface="Arial MT"/>
              </a:rPr>
              <a:t> </a:t>
            </a:r>
            <a:r>
              <a:rPr lang="en-US" sz="1800" spc="-5" dirty="0">
                <a:solidFill>
                  <a:srgbClr val="007641"/>
                </a:solidFill>
                <a:effectLst/>
                <a:latin typeface="Sassoon Penpals" panose="02000400000000000000" pitchFamily="50" charset="0"/>
                <a:ea typeface="Arial MT"/>
                <a:cs typeface="Arial MT"/>
              </a:rPr>
              <a:t>about</a:t>
            </a:r>
            <a:r>
              <a:rPr lang="en-US" sz="1800" spc="-50" dirty="0">
                <a:solidFill>
                  <a:srgbClr val="007641"/>
                </a:solidFill>
                <a:effectLst/>
                <a:latin typeface="Sassoon Penpals" panose="02000400000000000000" pitchFamily="50" charset="0"/>
                <a:ea typeface="Arial MT"/>
                <a:cs typeface="Arial MT"/>
              </a:rPr>
              <a:t> </a:t>
            </a:r>
            <a:r>
              <a:rPr lang="en-US" sz="1800" spc="-5" dirty="0">
                <a:solidFill>
                  <a:srgbClr val="007641"/>
                </a:solidFill>
                <a:effectLst/>
                <a:latin typeface="Sassoon Penpals" panose="02000400000000000000" pitchFamily="50" charset="0"/>
                <a:ea typeface="Arial MT"/>
                <a:cs typeface="Arial MT"/>
              </a:rPr>
              <a:t>the</a:t>
            </a:r>
            <a:r>
              <a:rPr lang="en-US" sz="1800" spc="-50" dirty="0">
                <a:solidFill>
                  <a:srgbClr val="007641"/>
                </a:solidFill>
                <a:effectLst/>
                <a:latin typeface="Sassoon Penpals" panose="02000400000000000000" pitchFamily="50" charset="0"/>
                <a:ea typeface="Arial MT"/>
                <a:cs typeface="Arial MT"/>
              </a:rPr>
              <a:t> </a:t>
            </a:r>
            <a:r>
              <a:rPr lang="en-US" sz="1800" spc="-5" dirty="0">
                <a:solidFill>
                  <a:srgbClr val="007641"/>
                </a:solidFill>
                <a:effectLst/>
                <a:latin typeface="Sassoon Penpals" panose="02000400000000000000" pitchFamily="50" charset="0"/>
                <a:ea typeface="Arial MT"/>
                <a:cs typeface="Arial MT"/>
              </a:rPr>
              <a:t>wonders</a:t>
            </a:r>
            <a:r>
              <a:rPr lang="en-US" sz="1800" spc="-50" dirty="0">
                <a:solidFill>
                  <a:srgbClr val="007641"/>
                </a:solidFill>
                <a:effectLst/>
                <a:latin typeface="Sassoon Penpals" panose="02000400000000000000" pitchFamily="50" charset="0"/>
                <a:ea typeface="Arial MT"/>
                <a:cs typeface="Arial MT"/>
              </a:rPr>
              <a:t> </a:t>
            </a:r>
            <a:r>
              <a:rPr lang="en-US" sz="1800" spc="-5" dirty="0">
                <a:solidFill>
                  <a:srgbClr val="007641"/>
                </a:solidFill>
                <a:effectLst/>
                <a:latin typeface="Sassoon Penpals" panose="02000400000000000000" pitchFamily="50" charset="0"/>
                <a:ea typeface="Arial MT"/>
                <a:cs typeface="Arial MT"/>
              </a:rPr>
              <a:t>of</a:t>
            </a:r>
            <a:r>
              <a:rPr lang="en-US" sz="1800" spc="-50" dirty="0">
                <a:solidFill>
                  <a:srgbClr val="007641"/>
                </a:solidFill>
                <a:effectLst/>
                <a:latin typeface="Sassoon Penpals" panose="02000400000000000000" pitchFamily="50" charset="0"/>
                <a:ea typeface="Arial MT"/>
                <a:cs typeface="Arial MT"/>
              </a:rPr>
              <a:t> </a:t>
            </a:r>
            <a:r>
              <a:rPr lang="en-US" sz="1800" spc="-5" dirty="0">
                <a:solidFill>
                  <a:srgbClr val="007641"/>
                </a:solidFill>
                <a:effectLst/>
                <a:latin typeface="Sassoon Penpals" panose="02000400000000000000" pitchFamily="50" charset="0"/>
                <a:ea typeface="Arial MT"/>
                <a:cs typeface="Arial MT"/>
              </a:rPr>
              <a:t>the</a:t>
            </a:r>
            <a:r>
              <a:rPr lang="en-US" sz="1800" spc="-5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natural</a:t>
            </a:r>
            <a:r>
              <a:rPr lang="en-US" sz="1800" spc="-2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world,</a:t>
            </a:r>
            <a:r>
              <a:rPr lang="en-US" sz="1800" spc="2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expressing</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ideas</a:t>
            </a:r>
            <a:r>
              <a:rPr lang="en-US" sz="1800" spc="2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and</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feelings</a:t>
            </a:r>
            <a:endParaRPr lang="en-GB" sz="1800" dirty="0">
              <a:effectLst/>
              <a:latin typeface="Sassoon Penpals" panose="02000400000000000000" pitchFamily="50" charset="0"/>
              <a:ea typeface="Arial MT"/>
              <a:cs typeface="Arial MT"/>
            </a:endParaRPr>
          </a:p>
          <a:p>
            <a:pPr marL="342900" marR="168910" lvl="0" indent="-342900">
              <a:lnSpc>
                <a:spcPct val="120000"/>
              </a:lnSpc>
              <a:spcBef>
                <a:spcPts val="275"/>
              </a:spcBef>
              <a:spcAft>
                <a:spcPts val="0"/>
              </a:spcAft>
              <a:buFont typeface="Arial" panose="020B0604020202020204" pitchFamily="34" charset="0"/>
              <a:buChar char="•"/>
              <a:tabLst>
                <a:tab pos="213360" algn="l"/>
              </a:tabLst>
            </a:pPr>
            <a:r>
              <a:rPr lang="en-US" sz="1800" dirty="0">
                <a:solidFill>
                  <a:srgbClr val="C01718"/>
                </a:solidFill>
                <a:effectLst/>
                <a:latin typeface="Sassoon Penpals" panose="02000400000000000000" pitchFamily="50" charset="0"/>
                <a:ea typeface="Arial MT"/>
                <a:cs typeface="Arial MT"/>
              </a:rPr>
              <a:t>Say</a:t>
            </a:r>
            <a:r>
              <a:rPr lang="en-US" sz="1800" spc="2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how</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and</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when</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Christians</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like</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to</a:t>
            </a:r>
            <a:r>
              <a:rPr lang="en-US" sz="1800" spc="-19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thank</a:t>
            </a:r>
            <a:r>
              <a:rPr lang="en-US" sz="1800" spc="-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their</a:t>
            </a:r>
            <a:r>
              <a:rPr lang="en-US" sz="1800" spc="-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Creator</a:t>
            </a:r>
            <a:endParaRPr lang="en-GB" sz="1800" dirty="0">
              <a:effectLst/>
              <a:latin typeface="Sassoon Penpals" panose="02000400000000000000" pitchFamily="50" charset="0"/>
              <a:ea typeface="Arial MT"/>
              <a:cs typeface="Arial MT"/>
            </a:endParaRPr>
          </a:p>
          <a:p>
            <a:pPr marL="342900" marR="85725" lvl="0" indent="-342900">
              <a:lnSpc>
                <a:spcPct val="120000"/>
              </a:lnSpc>
              <a:spcBef>
                <a:spcPts val="275"/>
              </a:spcBef>
              <a:spcAft>
                <a:spcPts val="0"/>
              </a:spcAft>
              <a:buFont typeface="Arial" panose="020B0604020202020204" pitchFamily="34" charset="0"/>
              <a:buChar char="•"/>
              <a:tabLst>
                <a:tab pos="213360" algn="l"/>
              </a:tabLst>
            </a:pPr>
            <a:r>
              <a:rPr lang="en-US" sz="1800" dirty="0">
                <a:solidFill>
                  <a:srgbClr val="007641"/>
                </a:solidFill>
                <a:effectLst/>
                <a:latin typeface="Sassoon Penpals" panose="02000400000000000000" pitchFamily="50" charset="0"/>
                <a:ea typeface="Arial MT"/>
                <a:cs typeface="Arial MT"/>
              </a:rPr>
              <a:t>Talk about what people do to mess</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up</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world</a:t>
            </a:r>
            <a:r>
              <a:rPr lang="en-US" sz="1800" spc="-2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and</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what</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they</a:t>
            </a:r>
            <a:r>
              <a:rPr lang="en-US" sz="1800" spc="-2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do</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to</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look</a:t>
            </a:r>
            <a:r>
              <a:rPr lang="en-US" sz="1800" spc="-20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after</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it.</a:t>
            </a:r>
            <a:endParaRPr lang="en-GB" sz="1800" dirty="0">
              <a:effectLst/>
              <a:latin typeface="Sassoon Penpals" panose="02000400000000000000" pitchFamily="50" charset="0"/>
              <a:ea typeface="Arial MT"/>
              <a:cs typeface="Arial MT"/>
            </a:endParaRPr>
          </a:p>
          <a:p>
            <a:pPr marR="99060" lvl="0">
              <a:spcBef>
                <a:spcPts val="270"/>
              </a:spcBef>
              <a:spcAft>
                <a:spcPts val="0"/>
              </a:spcAft>
              <a:tabLst>
                <a:tab pos="216535" algn="l"/>
              </a:tabLst>
            </a:pPr>
            <a:endParaRPr lang="en-US" i="1" dirty="0">
              <a:solidFill>
                <a:schemeClr val="tx1"/>
              </a:solidFill>
              <a:latin typeface="Arial" panose="020B0604020202020204" pitchFamily="34" charset="0"/>
              <a:ea typeface="Arial MT"/>
              <a:cs typeface="Arial MT"/>
            </a:endParaRPr>
          </a:p>
          <a:p>
            <a:pPr marR="99060" lvl="0">
              <a:spcBef>
                <a:spcPts val="270"/>
              </a:spcBef>
              <a:spcAft>
                <a:spcPts val="0"/>
              </a:spcAft>
              <a:tabLst>
                <a:tab pos="216535" algn="l"/>
              </a:tabLst>
            </a:pPr>
            <a:r>
              <a:rPr lang="en-US" sz="2000" i="1" u="sng" dirty="0">
                <a:solidFill>
                  <a:schemeClr val="tx1"/>
                </a:solidFill>
                <a:effectLst/>
                <a:latin typeface="Sassoon Penpals" panose="02000400000000000000" pitchFamily="50" charset="0"/>
                <a:ea typeface="Arial MT"/>
                <a:cs typeface="Arial MT"/>
              </a:rPr>
              <a:t>Colour</a:t>
            </a:r>
            <a:r>
              <a:rPr lang="en-US" sz="2000" i="1" u="sng" spc="-10" dirty="0">
                <a:solidFill>
                  <a:schemeClr val="tx1"/>
                </a:solidFill>
                <a:effectLst/>
                <a:latin typeface="Sassoon Penpals" panose="02000400000000000000" pitchFamily="50" charset="0"/>
                <a:ea typeface="Arial MT"/>
                <a:cs typeface="Arial MT"/>
              </a:rPr>
              <a:t> </a:t>
            </a:r>
            <a:r>
              <a:rPr lang="en-US" sz="2000" i="1" u="sng" dirty="0">
                <a:solidFill>
                  <a:schemeClr val="tx1"/>
                </a:solidFill>
                <a:effectLst/>
                <a:latin typeface="Sassoon Penpals" panose="02000400000000000000" pitchFamily="50" charset="0"/>
                <a:ea typeface="Arial MT"/>
                <a:cs typeface="Arial MT"/>
              </a:rPr>
              <a:t>key:</a:t>
            </a:r>
            <a:endParaRPr lang="en-GB" sz="2000" u="sng" dirty="0">
              <a:solidFill>
                <a:schemeClr val="tx1"/>
              </a:solidFill>
              <a:effectLst/>
              <a:latin typeface="Sassoon Penpals" panose="02000400000000000000" pitchFamily="50" charset="0"/>
              <a:ea typeface="Arial MT"/>
              <a:cs typeface="Arial MT"/>
            </a:endParaRPr>
          </a:p>
          <a:p>
            <a:r>
              <a:rPr lang="en-US" sz="2000" b="1" dirty="0">
                <a:solidFill>
                  <a:srgbClr val="673A8E"/>
                </a:solidFill>
                <a:effectLst/>
                <a:latin typeface="Sassoon Penpals" panose="02000400000000000000" pitchFamily="50" charset="0"/>
                <a:ea typeface="Arial MT"/>
                <a:cs typeface="Arial MT"/>
              </a:rPr>
              <a:t>Making sense</a:t>
            </a:r>
            <a:r>
              <a:rPr lang="en-US" sz="2000" b="1" spc="5" dirty="0">
                <a:solidFill>
                  <a:srgbClr val="673A8E"/>
                </a:solidFill>
                <a:effectLst/>
                <a:latin typeface="Sassoon Penpals" panose="02000400000000000000" pitchFamily="50" charset="0"/>
                <a:ea typeface="Arial MT"/>
                <a:cs typeface="Arial MT"/>
              </a:rPr>
              <a:t> </a:t>
            </a:r>
          </a:p>
          <a:p>
            <a:r>
              <a:rPr lang="en-US" sz="2000" b="1" dirty="0">
                <a:solidFill>
                  <a:srgbClr val="C01718"/>
                </a:solidFill>
                <a:effectLst/>
                <a:latin typeface="Sassoon Penpals" panose="02000400000000000000" pitchFamily="50" charset="0"/>
                <a:ea typeface="Arial MT"/>
                <a:cs typeface="Arial MT"/>
              </a:rPr>
              <a:t>Understanding impact</a:t>
            </a:r>
          </a:p>
          <a:p>
            <a:r>
              <a:rPr lang="en-US" sz="2000" b="1" spc="-210" dirty="0">
                <a:solidFill>
                  <a:srgbClr val="C01718"/>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Making</a:t>
            </a:r>
            <a:r>
              <a:rPr lang="en-US" sz="2000" b="1" spc="5" dirty="0">
                <a:solidFill>
                  <a:srgbClr val="007641"/>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connections</a:t>
            </a:r>
            <a:endParaRPr lang="en-GB" sz="2800" dirty="0">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EYFS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Share and record occasions when things have happened in their lives that made them feel special</a:t>
            </a:r>
          </a:p>
          <a:p>
            <a:pPr marL="285750" indent="-285750">
              <a:spcAft>
                <a:spcPts val="600"/>
              </a:spcAft>
              <a:buFont typeface="Arial" panose="020B0604020202020204" pitchFamily="34" charset="0"/>
              <a:buChar char="•"/>
            </a:pPr>
            <a:r>
              <a:rPr lang="en-US" sz="1400" dirty="0">
                <a:solidFill>
                  <a:schemeClr val="tx1"/>
                </a:solidFill>
                <a:effectLst/>
                <a:latin typeface="Sassoon Penpals" panose="02000400000000000000" pitchFamily="50" charset="0"/>
                <a:ea typeface="Arial MT"/>
                <a:cs typeface="Arial MT"/>
              </a:rPr>
              <a:t>Recall simply what happens at a</a:t>
            </a:r>
            <a:r>
              <a:rPr lang="en-US" sz="1400" spc="5" dirty="0">
                <a:solidFill>
                  <a:schemeClr val="tx1"/>
                </a:solidFill>
                <a:effectLst/>
                <a:latin typeface="Sassoon Penpals" panose="02000400000000000000" pitchFamily="50" charset="0"/>
                <a:ea typeface="Arial MT"/>
                <a:cs typeface="Arial MT"/>
              </a:rPr>
              <a:t> </a:t>
            </a:r>
            <a:r>
              <a:rPr lang="en-US" sz="1400" dirty="0">
                <a:solidFill>
                  <a:schemeClr val="tx1"/>
                </a:solidFill>
                <a:effectLst/>
                <a:latin typeface="Sassoon Penpals" panose="02000400000000000000" pitchFamily="50" charset="0"/>
                <a:ea typeface="Arial MT"/>
                <a:cs typeface="Arial MT"/>
              </a:rPr>
              <a:t>traditional</a:t>
            </a:r>
            <a:r>
              <a:rPr lang="en-US" sz="1400" spc="-30" dirty="0">
                <a:solidFill>
                  <a:schemeClr val="tx1"/>
                </a:solidFill>
                <a:effectLst/>
                <a:latin typeface="Sassoon Penpals" panose="02000400000000000000" pitchFamily="50" charset="0"/>
                <a:ea typeface="Arial MT"/>
                <a:cs typeface="Arial MT"/>
              </a:rPr>
              <a:t> </a:t>
            </a:r>
            <a:r>
              <a:rPr lang="en-US" sz="1400" dirty="0">
                <a:solidFill>
                  <a:schemeClr val="tx1"/>
                </a:solidFill>
                <a:effectLst/>
                <a:latin typeface="Sassoon Penpals" panose="02000400000000000000" pitchFamily="50" charset="0"/>
                <a:ea typeface="Arial MT"/>
                <a:cs typeface="Arial MT"/>
              </a:rPr>
              <a:t>Christian</a:t>
            </a:r>
            <a:r>
              <a:rPr lang="en-US" sz="1400" spc="-30" dirty="0">
                <a:solidFill>
                  <a:schemeClr val="tx1"/>
                </a:solidFill>
                <a:effectLst/>
                <a:latin typeface="Sassoon Penpals" panose="02000400000000000000" pitchFamily="50" charset="0"/>
                <a:ea typeface="Arial MT"/>
                <a:cs typeface="Arial MT"/>
              </a:rPr>
              <a:t> </a:t>
            </a:r>
            <a:r>
              <a:rPr lang="en-US" sz="1400" dirty="0">
                <a:solidFill>
                  <a:schemeClr val="tx1"/>
                </a:solidFill>
                <a:effectLst/>
                <a:latin typeface="Sassoon Penpals" panose="02000400000000000000" pitchFamily="50" charset="0"/>
                <a:ea typeface="Arial MT"/>
                <a:cs typeface="Arial MT"/>
              </a:rPr>
              <a:t>festival</a:t>
            </a:r>
            <a:r>
              <a:rPr lang="en-US" sz="1400" spc="-30" dirty="0">
                <a:solidFill>
                  <a:schemeClr val="tx1"/>
                </a:solidFill>
                <a:effectLst/>
                <a:latin typeface="Sassoon Penpals" panose="02000400000000000000" pitchFamily="50" charset="0"/>
                <a:ea typeface="Arial MT"/>
                <a:cs typeface="Arial MT"/>
              </a:rPr>
              <a:t> </a:t>
            </a:r>
            <a:r>
              <a:rPr lang="en-US" sz="1400" dirty="0">
                <a:solidFill>
                  <a:schemeClr val="tx1"/>
                </a:solidFill>
                <a:effectLst/>
                <a:latin typeface="Sassoon Penpals" panose="02000400000000000000" pitchFamily="50" charset="0"/>
                <a:ea typeface="Arial MT"/>
                <a:cs typeface="Arial MT"/>
              </a:rPr>
              <a:t>(Christmas)</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Arial MT"/>
                <a:cs typeface="Arial MT"/>
              </a:rPr>
              <a:t>Say how and when Christians like to thank their Creator</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Arial MT"/>
                <a:cs typeface="Arial MT"/>
              </a:rPr>
              <a:t>Say why Easter is a special time for Christians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Arial MT"/>
                <a:cs typeface="Arial MT"/>
              </a:rPr>
              <a:t>Recognise that some religious people have places which have special meaning for them</a:t>
            </a:r>
          </a:p>
          <a:p>
            <a:pPr marL="285750" indent="-285750">
              <a:spcAft>
                <a:spcPts val="600"/>
              </a:spcAft>
              <a:buFont typeface="Arial" panose="020B0604020202020204" pitchFamily="34" charset="0"/>
              <a:buChar char="•"/>
            </a:pPr>
            <a:r>
              <a:rPr lang="en-US" sz="1400" dirty="0">
                <a:solidFill>
                  <a:schemeClr val="tx1"/>
                </a:solidFill>
                <a:effectLst/>
                <a:latin typeface="Sassoon Penpals" panose="02000400000000000000" pitchFamily="50" charset="0"/>
                <a:ea typeface="Arial MT"/>
                <a:cs typeface="Arial MT"/>
              </a:rPr>
              <a:t>Talk</a:t>
            </a:r>
            <a:r>
              <a:rPr lang="en-US" sz="1400" spc="10" dirty="0">
                <a:solidFill>
                  <a:schemeClr val="tx1"/>
                </a:solidFill>
                <a:effectLst/>
                <a:latin typeface="Sassoon Penpals" panose="02000400000000000000" pitchFamily="50" charset="0"/>
                <a:ea typeface="Arial MT"/>
                <a:cs typeface="Arial MT"/>
              </a:rPr>
              <a:t> </a:t>
            </a:r>
            <a:r>
              <a:rPr lang="en-US" sz="1400" dirty="0">
                <a:solidFill>
                  <a:schemeClr val="tx1"/>
                </a:solidFill>
                <a:effectLst/>
                <a:latin typeface="Sassoon Penpals" panose="02000400000000000000" pitchFamily="50" charset="0"/>
                <a:ea typeface="Arial MT"/>
                <a:cs typeface="Arial MT"/>
              </a:rPr>
              <a:t>about</a:t>
            </a:r>
            <a:r>
              <a:rPr lang="en-US" sz="1400" spc="15" dirty="0">
                <a:solidFill>
                  <a:schemeClr val="tx1"/>
                </a:solidFill>
                <a:effectLst/>
                <a:latin typeface="Sassoon Penpals" panose="02000400000000000000" pitchFamily="50" charset="0"/>
                <a:ea typeface="Arial MT"/>
                <a:cs typeface="Arial MT"/>
              </a:rPr>
              <a:t> </a:t>
            </a:r>
            <a:r>
              <a:rPr lang="en-US" sz="1400" dirty="0">
                <a:solidFill>
                  <a:schemeClr val="tx1"/>
                </a:solidFill>
                <a:effectLst/>
                <a:latin typeface="Sassoon Penpals" panose="02000400000000000000" pitchFamily="50" charset="0"/>
                <a:ea typeface="Arial MT"/>
                <a:cs typeface="Arial MT"/>
              </a:rPr>
              <a:t>some</a:t>
            </a:r>
            <a:r>
              <a:rPr lang="en-US" sz="1400" spc="15" dirty="0">
                <a:solidFill>
                  <a:schemeClr val="tx1"/>
                </a:solidFill>
                <a:effectLst/>
                <a:latin typeface="Sassoon Penpals" panose="02000400000000000000" pitchFamily="50" charset="0"/>
                <a:ea typeface="Arial MT"/>
                <a:cs typeface="Arial MT"/>
              </a:rPr>
              <a:t> </a:t>
            </a:r>
            <a:r>
              <a:rPr lang="en-US" sz="1400" dirty="0">
                <a:solidFill>
                  <a:schemeClr val="tx1"/>
                </a:solidFill>
                <a:effectLst/>
                <a:latin typeface="Sassoon Penpals" panose="02000400000000000000" pitchFamily="50" charset="0"/>
                <a:ea typeface="Arial MT"/>
                <a:cs typeface="Arial MT"/>
              </a:rPr>
              <a:t>religious</a:t>
            </a:r>
            <a:r>
              <a:rPr lang="en-US" sz="1400" spc="15" dirty="0">
                <a:solidFill>
                  <a:schemeClr val="tx1"/>
                </a:solidFill>
                <a:effectLst/>
                <a:latin typeface="Sassoon Penpals" panose="02000400000000000000" pitchFamily="50" charset="0"/>
                <a:ea typeface="Arial MT"/>
                <a:cs typeface="Arial MT"/>
              </a:rPr>
              <a:t> </a:t>
            </a:r>
            <a:r>
              <a:rPr lang="en-US" sz="1400" dirty="0">
                <a:solidFill>
                  <a:schemeClr val="tx1"/>
                </a:solidFill>
                <a:effectLst/>
                <a:latin typeface="Sassoon Penpals" panose="02000400000000000000" pitchFamily="50" charset="0"/>
                <a:ea typeface="Arial MT"/>
                <a:cs typeface="Arial MT"/>
              </a:rPr>
              <a:t>stories</a:t>
            </a:r>
            <a:endParaRPr lang="en-GB" sz="1400" dirty="0">
              <a:solidFill>
                <a:schemeClr val="tx1"/>
              </a:solidFill>
              <a:effectLst/>
              <a:latin typeface="Sassoon Penpals" panose="02000400000000000000" pitchFamily="50" charset="0"/>
              <a:ea typeface="Arial MT"/>
              <a:cs typeface="Arial MT"/>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45109"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God/Creation </a:t>
            </a:r>
          </a:p>
          <a:p>
            <a:pPr>
              <a:spcAft>
                <a:spcPts val="600"/>
              </a:spcAft>
            </a:pPr>
            <a:r>
              <a:rPr lang="en-GB" sz="1800" dirty="0">
                <a:solidFill>
                  <a:schemeClr val="tx1"/>
                </a:solidFill>
                <a:effectLst/>
                <a:latin typeface="Sassoon Penpals" panose="02000400000000000000" pitchFamily="50" charset="0"/>
                <a:ea typeface="Times New Roman" panose="02020603050405020304" pitchFamily="18" charset="0"/>
              </a:rPr>
              <a:t>(God created the world </a:t>
            </a:r>
            <a:r>
              <a:rPr lang="en-GB" sz="1400" dirty="0">
                <a:solidFill>
                  <a:schemeClr val="tx1"/>
                </a:solidFill>
                <a:latin typeface="Sassoon Penpals" panose="02000400000000000000" pitchFamily="50" charset="0"/>
              </a:rPr>
              <a:t>)</a:t>
            </a:r>
          </a:p>
        </p:txBody>
      </p:sp>
      <p:sp>
        <p:nvSpPr>
          <p:cNvPr id="12" name="Rounded Rectangle 48">
            <a:extLst>
              <a:ext uri="{FF2B5EF4-FFF2-40B4-BE49-F238E27FC236}">
                <a16:creationId xmlns:a16="http://schemas.microsoft.com/office/drawing/2014/main" id="{D1F4CE6B-81D9-4A8D-8393-3ECC2C2FA878}"/>
              </a:ext>
            </a:extLst>
          </p:cNvPr>
          <p:cNvSpPr/>
          <p:nvPr/>
        </p:nvSpPr>
        <p:spPr>
          <a:xfrm>
            <a:off x="8587119" y="8289662"/>
            <a:ext cx="4080000"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 F1</a:t>
            </a:r>
          </a:p>
          <a:p>
            <a:pPr>
              <a:spcAft>
                <a:spcPts val="600"/>
              </a:spcAft>
            </a:pPr>
            <a:r>
              <a:rPr lang="en-GB" sz="1400" dirty="0">
                <a:solidFill>
                  <a:schemeClr val="tx1"/>
                </a:solidFill>
                <a:latin typeface="Sassoon Penpals" panose="02000400000000000000" pitchFamily="50" charset="0"/>
              </a:rPr>
              <a:t>Understanding Christianity – God/Creation – </a:t>
            </a:r>
            <a:r>
              <a:rPr lang="en-GB" sz="1400" b="1" dirty="0">
                <a:solidFill>
                  <a:schemeClr val="tx1"/>
                </a:solidFill>
                <a:latin typeface="Sassoon Penpals" panose="02000400000000000000" pitchFamily="50" charset="0"/>
              </a:rPr>
              <a:t>Unit F1</a:t>
            </a:r>
          </a:p>
        </p:txBody>
      </p:sp>
      <p:pic>
        <p:nvPicPr>
          <p:cNvPr id="11" name="Picture 10">
            <a:extLst>
              <a:ext uri="{FF2B5EF4-FFF2-40B4-BE49-F238E27FC236}">
                <a16:creationId xmlns:a16="http://schemas.microsoft.com/office/drawing/2014/main" id="{88AF4596-6F77-40E9-B6AE-3F571CB49A7D}"/>
              </a:ext>
            </a:extLst>
          </p:cNvPr>
          <p:cNvPicPr>
            <a:picLocks noChangeAspect="1"/>
          </p:cNvPicPr>
          <p:nvPr/>
        </p:nvPicPr>
        <p:blipFill>
          <a:blip r:embed="rId3"/>
          <a:stretch>
            <a:fillRect/>
          </a:stretch>
        </p:blipFill>
        <p:spPr>
          <a:xfrm>
            <a:off x="12016857" y="166723"/>
            <a:ext cx="716177" cy="712666"/>
          </a:xfrm>
          <a:prstGeom prst="rect">
            <a:avLst/>
          </a:prstGeom>
        </p:spPr>
      </p:pic>
    </p:spTree>
    <p:extLst>
      <p:ext uri="{BB962C8B-B14F-4D97-AF65-F5344CB8AC3E}">
        <p14:creationId xmlns:p14="http://schemas.microsoft.com/office/powerpoint/2010/main" val="3360895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76701"/>
            <a:ext cx="10446322" cy="73098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EYFS – Why is Easter special for Christians? (Christianity)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37956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2273372"/>
            <a:ext cx="4029899" cy="650721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the key events from Palm Sunday until Easter Day in the Christian Salvation story</a:t>
            </a:r>
          </a:p>
          <a:p>
            <a:pPr marL="285750" indent="-285750">
              <a:spcAft>
                <a:spcPts val="600"/>
              </a:spcAft>
              <a:buFont typeface="Arial" panose="020B0604020202020204" pitchFamily="34" charset="0"/>
              <a:buChar char="•"/>
            </a:pPr>
            <a:r>
              <a:rPr lang="en-GB" dirty="0">
                <a:solidFill>
                  <a:srgbClr val="FF0000"/>
                </a:solidFill>
                <a:latin typeface="Sassoon Penpals" panose="02000400000000000000" pitchFamily="50" charset="0"/>
              </a:rPr>
              <a:t>the Christian belief that Jesus saved his people from their sins by dying on the cross and rising again three days later.</a:t>
            </a:r>
          </a:p>
          <a:p>
            <a:pPr marL="285750" indent="-285750">
              <a:spcAft>
                <a:spcPts val="600"/>
              </a:spcAft>
              <a:buFont typeface="Arial" panose="020B0604020202020204" pitchFamily="34" charset="0"/>
              <a:buChar char="•"/>
            </a:pPr>
            <a:r>
              <a:rPr lang="en-GB" dirty="0">
                <a:solidFill>
                  <a:schemeClr val="tx1"/>
                </a:solidFill>
                <a:latin typeface="Sassoon Penpals" panose="02000400000000000000" pitchFamily="50" charset="0"/>
              </a:rPr>
              <a:t>signs and symbols linked to the celebration of Easter and be able to talk about why these are important for believers.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8" y="1160742"/>
            <a:ext cx="4029898" cy="788947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sz="2400" u="sng" dirty="0">
                <a:solidFill>
                  <a:schemeClr val="tx1"/>
                </a:solidFill>
                <a:effectLst/>
                <a:latin typeface="Sassoon Penpals" panose="02000400000000000000" pitchFamily="50" charset="0"/>
                <a:ea typeface="Arial MT"/>
                <a:cs typeface="Arial MT"/>
              </a:rPr>
              <a:t>Learning Outcomes:</a:t>
            </a:r>
          </a:p>
          <a:p>
            <a:pPr marL="342900" marR="57785" lvl="0" indent="-342900">
              <a:lnSpc>
                <a:spcPct val="120000"/>
              </a:lnSpc>
              <a:spcBef>
                <a:spcPts val="535"/>
              </a:spcBef>
              <a:spcAft>
                <a:spcPts val="0"/>
              </a:spcAft>
              <a:buFont typeface="Arial" panose="020B0604020202020204" pitchFamily="34" charset="0"/>
              <a:buChar char="•"/>
              <a:tabLst>
                <a:tab pos="213360" algn="l"/>
              </a:tabLst>
            </a:pPr>
            <a:r>
              <a:rPr lang="en-US" sz="1800" dirty="0">
                <a:solidFill>
                  <a:srgbClr val="673A8E"/>
                </a:solidFill>
                <a:effectLst/>
                <a:latin typeface="Sassoon Penpals" panose="02000400000000000000" pitchFamily="50" charset="0"/>
                <a:ea typeface="Arial MT"/>
                <a:cs typeface="Arial MT"/>
              </a:rPr>
              <a:t>Recognise</a:t>
            </a:r>
            <a:r>
              <a:rPr lang="en-US" sz="1800" spc="3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and</a:t>
            </a:r>
            <a:r>
              <a:rPr lang="en-US" sz="1800" spc="3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retell</a:t>
            </a:r>
            <a:r>
              <a:rPr lang="en-US" sz="1800" spc="3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stories</a:t>
            </a:r>
            <a:r>
              <a:rPr lang="en-US" sz="1800" spc="3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connected</a:t>
            </a:r>
            <a:r>
              <a:rPr lang="en-US" sz="1800" spc="-19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with</a:t>
            </a:r>
            <a:r>
              <a:rPr lang="en-US" sz="1800" spc="-1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celebration</a:t>
            </a:r>
            <a:r>
              <a:rPr lang="en-US" sz="1800" spc="-1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of</a:t>
            </a:r>
            <a:r>
              <a:rPr lang="en-US" sz="1800" spc="-1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Easter</a:t>
            </a:r>
            <a:endParaRPr lang="en-GB" sz="1800" dirty="0">
              <a:effectLst/>
              <a:latin typeface="Sassoon Penpals" panose="02000400000000000000" pitchFamily="50" charset="0"/>
              <a:ea typeface="Arial MT"/>
              <a:cs typeface="Arial MT"/>
            </a:endParaRPr>
          </a:p>
          <a:p>
            <a:pPr marL="342900" marR="210185" lvl="0" indent="-342900">
              <a:lnSpc>
                <a:spcPct val="120000"/>
              </a:lnSpc>
              <a:spcBef>
                <a:spcPts val="280"/>
              </a:spcBef>
              <a:spcAft>
                <a:spcPts val="0"/>
              </a:spcAft>
              <a:buFont typeface="Arial" panose="020B0604020202020204" pitchFamily="34" charset="0"/>
              <a:buChar char="•"/>
              <a:tabLst>
                <a:tab pos="213360" algn="l"/>
              </a:tabLst>
            </a:pPr>
            <a:r>
              <a:rPr lang="en-US" sz="1800" dirty="0">
                <a:solidFill>
                  <a:srgbClr val="673A8E"/>
                </a:solidFill>
                <a:effectLst/>
                <a:latin typeface="Sassoon Penpals" panose="02000400000000000000" pitchFamily="50" charset="0"/>
                <a:ea typeface="Arial MT"/>
                <a:cs typeface="Arial MT"/>
              </a:rPr>
              <a:t>Say</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why</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Easter</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is</a:t>
            </a:r>
            <a:r>
              <a:rPr lang="en-US" sz="1800" spc="1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a</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special</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time</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for</a:t>
            </a:r>
            <a:r>
              <a:rPr lang="en-US" sz="1800" spc="-19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Christians</a:t>
            </a:r>
            <a:endParaRPr lang="en-GB" sz="1800" dirty="0">
              <a:effectLst/>
              <a:latin typeface="Sassoon Penpals" panose="02000400000000000000" pitchFamily="50" charset="0"/>
              <a:ea typeface="Arial MT"/>
              <a:cs typeface="Arial MT"/>
            </a:endParaRPr>
          </a:p>
          <a:p>
            <a:pPr marL="342900" lvl="0" indent="-342900">
              <a:spcBef>
                <a:spcPts val="275"/>
              </a:spcBef>
              <a:buFont typeface="Arial" panose="020B0604020202020204" pitchFamily="34" charset="0"/>
              <a:buChar char="•"/>
              <a:tabLst>
                <a:tab pos="213360" algn="l"/>
              </a:tabLst>
            </a:pPr>
            <a:r>
              <a:rPr lang="en-US" sz="1800" dirty="0">
                <a:solidFill>
                  <a:srgbClr val="007641"/>
                </a:solidFill>
                <a:effectLst/>
                <a:latin typeface="Sassoon Penpals" panose="02000400000000000000" pitchFamily="50" charset="0"/>
                <a:ea typeface="Arial MT"/>
                <a:cs typeface="Arial MT"/>
              </a:rPr>
              <a:t>Talk</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about</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ideas</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of</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new</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life</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in</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nature</a:t>
            </a:r>
            <a:endParaRPr lang="en-GB" sz="1800" dirty="0">
              <a:effectLst/>
              <a:latin typeface="Sassoon Penpals" panose="02000400000000000000" pitchFamily="50" charset="0"/>
              <a:ea typeface="Arial MT"/>
              <a:cs typeface="Arial MT"/>
            </a:endParaRPr>
          </a:p>
          <a:p>
            <a:pPr marL="342900" marR="167005" lvl="0" indent="-342900">
              <a:lnSpc>
                <a:spcPct val="120000"/>
              </a:lnSpc>
              <a:spcBef>
                <a:spcPts val="460"/>
              </a:spcBef>
              <a:spcAft>
                <a:spcPts val="0"/>
              </a:spcAft>
              <a:buFont typeface="Arial" panose="020B0604020202020204" pitchFamily="34" charset="0"/>
              <a:buChar char="•"/>
              <a:tabLst>
                <a:tab pos="213360" algn="l"/>
              </a:tabLst>
            </a:pPr>
            <a:r>
              <a:rPr lang="en-US" sz="1800" dirty="0">
                <a:solidFill>
                  <a:srgbClr val="C01718"/>
                </a:solidFill>
                <a:effectLst/>
                <a:latin typeface="Sassoon Penpals" panose="02000400000000000000" pitchFamily="50" charset="0"/>
                <a:ea typeface="Arial MT"/>
                <a:cs typeface="Arial MT"/>
              </a:rPr>
              <a:t>Recognise</a:t>
            </a:r>
            <a:r>
              <a:rPr lang="en-US" sz="1800" spc="3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some</a:t>
            </a:r>
            <a:r>
              <a:rPr lang="en-US" sz="1800" spc="4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symbols</a:t>
            </a:r>
            <a:r>
              <a:rPr lang="en-US" sz="1800" spc="4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Christians</a:t>
            </a:r>
            <a:r>
              <a:rPr lang="en-US" sz="1800" spc="-19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use during Holy Week, e.g. palm</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leaves,</a:t>
            </a:r>
            <a:r>
              <a:rPr lang="en-US" sz="1800" spc="-5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cross,</a:t>
            </a:r>
            <a:r>
              <a:rPr lang="en-US" sz="1800" spc="-5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eggs,</a:t>
            </a:r>
            <a:r>
              <a:rPr lang="en-US" sz="1800" spc="-5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etc.,</a:t>
            </a:r>
            <a:r>
              <a:rPr lang="en-US" sz="1800" spc="-5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and</a:t>
            </a:r>
            <a:r>
              <a:rPr lang="en-US" sz="1800" spc="-55" dirty="0">
                <a:solidFill>
                  <a:srgbClr val="C01718"/>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make</a:t>
            </a:r>
            <a:r>
              <a:rPr lang="en-US" sz="1800" spc="-2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connections</a:t>
            </a:r>
            <a:r>
              <a:rPr lang="en-US" sz="1800" spc="-5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with</a:t>
            </a:r>
            <a:r>
              <a:rPr lang="en-US" sz="1800" spc="-5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signs</a:t>
            </a:r>
            <a:r>
              <a:rPr lang="en-US" sz="1800" spc="-5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of</a:t>
            </a:r>
            <a:r>
              <a:rPr lang="en-US" sz="1800" spc="-5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new</a:t>
            </a:r>
            <a:r>
              <a:rPr lang="en-US" sz="1800" spc="-5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life</a:t>
            </a:r>
            <a:r>
              <a:rPr lang="en-US" sz="1800" spc="-5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in</a:t>
            </a:r>
            <a:r>
              <a:rPr lang="en-US" sz="1800" spc="-20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nature</a:t>
            </a:r>
            <a:endParaRPr lang="en-GB" sz="1800" dirty="0">
              <a:effectLst/>
              <a:latin typeface="Sassoon Penpals" panose="02000400000000000000" pitchFamily="50" charset="0"/>
              <a:ea typeface="Arial MT"/>
              <a:cs typeface="Arial MT"/>
            </a:endParaRPr>
          </a:p>
          <a:p>
            <a:pPr marL="342900" marR="283845" lvl="0" indent="-342900">
              <a:lnSpc>
                <a:spcPct val="120000"/>
              </a:lnSpc>
              <a:spcBef>
                <a:spcPts val="265"/>
              </a:spcBef>
              <a:spcAft>
                <a:spcPts val="0"/>
              </a:spcAft>
              <a:buFont typeface="Arial" panose="020B0604020202020204" pitchFamily="34" charset="0"/>
              <a:buChar char="•"/>
              <a:tabLst>
                <a:tab pos="213360" algn="l"/>
              </a:tabLst>
            </a:pPr>
            <a:r>
              <a:rPr lang="en-US" sz="1800" dirty="0">
                <a:solidFill>
                  <a:srgbClr val="C01718"/>
                </a:solidFill>
                <a:effectLst/>
                <a:latin typeface="Sassoon Penpals" panose="02000400000000000000" pitchFamily="50" charset="0"/>
                <a:ea typeface="Arial MT"/>
                <a:cs typeface="Arial MT"/>
              </a:rPr>
              <a:t>Talk</a:t>
            </a:r>
            <a:r>
              <a:rPr lang="en-US" sz="1800" spc="2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about</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some</a:t>
            </a:r>
            <a:r>
              <a:rPr lang="en-US" sz="1800" spc="2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ways</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Christians</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remember these stories</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at Easter.</a:t>
            </a:r>
            <a:endParaRPr lang="en-GB" sz="1800" dirty="0">
              <a:effectLst/>
              <a:latin typeface="Sassoon Penpals" panose="02000400000000000000" pitchFamily="50" charset="0"/>
              <a:ea typeface="Arial MT"/>
              <a:cs typeface="Arial MT"/>
            </a:endParaRPr>
          </a:p>
          <a:p>
            <a:pPr marR="99060" lvl="0">
              <a:spcBef>
                <a:spcPts val="270"/>
              </a:spcBef>
              <a:spcAft>
                <a:spcPts val="0"/>
              </a:spcAft>
              <a:tabLst>
                <a:tab pos="216535" algn="l"/>
              </a:tabLst>
            </a:pPr>
            <a:endParaRPr lang="en-US" i="1" dirty="0">
              <a:solidFill>
                <a:schemeClr val="tx1"/>
              </a:solidFill>
              <a:latin typeface="Arial" panose="020B0604020202020204" pitchFamily="34" charset="0"/>
              <a:ea typeface="Arial MT"/>
              <a:cs typeface="Arial MT"/>
            </a:endParaRPr>
          </a:p>
          <a:p>
            <a:pPr marR="99060" lvl="0">
              <a:spcBef>
                <a:spcPts val="270"/>
              </a:spcBef>
              <a:spcAft>
                <a:spcPts val="0"/>
              </a:spcAft>
              <a:tabLst>
                <a:tab pos="216535" algn="l"/>
              </a:tabLst>
            </a:pPr>
            <a:r>
              <a:rPr lang="en-US" sz="2000" i="1" u="sng" dirty="0">
                <a:solidFill>
                  <a:schemeClr val="tx1"/>
                </a:solidFill>
                <a:effectLst/>
                <a:latin typeface="Sassoon Penpals" panose="02000400000000000000" pitchFamily="50" charset="0"/>
                <a:ea typeface="Arial MT"/>
                <a:cs typeface="Arial MT"/>
              </a:rPr>
              <a:t>Colour</a:t>
            </a:r>
            <a:r>
              <a:rPr lang="en-US" sz="2000" i="1" u="sng" spc="-10" dirty="0">
                <a:solidFill>
                  <a:schemeClr val="tx1"/>
                </a:solidFill>
                <a:effectLst/>
                <a:latin typeface="Sassoon Penpals" panose="02000400000000000000" pitchFamily="50" charset="0"/>
                <a:ea typeface="Arial MT"/>
                <a:cs typeface="Arial MT"/>
              </a:rPr>
              <a:t> </a:t>
            </a:r>
            <a:r>
              <a:rPr lang="en-US" sz="2000" i="1" u="sng" dirty="0">
                <a:solidFill>
                  <a:schemeClr val="tx1"/>
                </a:solidFill>
                <a:effectLst/>
                <a:latin typeface="Sassoon Penpals" panose="02000400000000000000" pitchFamily="50" charset="0"/>
                <a:ea typeface="Arial MT"/>
                <a:cs typeface="Arial MT"/>
              </a:rPr>
              <a:t>key:</a:t>
            </a:r>
            <a:endParaRPr lang="en-GB" sz="2000" u="sng" dirty="0">
              <a:solidFill>
                <a:schemeClr val="tx1"/>
              </a:solidFill>
              <a:effectLst/>
              <a:latin typeface="Sassoon Penpals" panose="02000400000000000000" pitchFamily="50" charset="0"/>
              <a:ea typeface="Arial MT"/>
              <a:cs typeface="Arial MT"/>
            </a:endParaRPr>
          </a:p>
          <a:p>
            <a:r>
              <a:rPr lang="en-US" sz="2000" b="1" dirty="0">
                <a:solidFill>
                  <a:srgbClr val="673A8E"/>
                </a:solidFill>
                <a:effectLst/>
                <a:latin typeface="Sassoon Penpals" panose="02000400000000000000" pitchFamily="50" charset="0"/>
                <a:ea typeface="Arial MT"/>
                <a:cs typeface="Arial MT"/>
              </a:rPr>
              <a:t>Making sense</a:t>
            </a:r>
            <a:r>
              <a:rPr lang="en-US" sz="2000" b="1" spc="5" dirty="0">
                <a:solidFill>
                  <a:srgbClr val="673A8E"/>
                </a:solidFill>
                <a:effectLst/>
                <a:latin typeface="Sassoon Penpals" panose="02000400000000000000" pitchFamily="50" charset="0"/>
                <a:ea typeface="Arial MT"/>
                <a:cs typeface="Arial MT"/>
              </a:rPr>
              <a:t> </a:t>
            </a:r>
          </a:p>
          <a:p>
            <a:r>
              <a:rPr lang="en-US" sz="2000" b="1" dirty="0">
                <a:solidFill>
                  <a:srgbClr val="C01718"/>
                </a:solidFill>
                <a:effectLst/>
                <a:latin typeface="Sassoon Penpals" panose="02000400000000000000" pitchFamily="50" charset="0"/>
                <a:ea typeface="Arial MT"/>
                <a:cs typeface="Arial MT"/>
              </a:rPr>
              <a:t>Understanding impact</a:t>
            </a:r>
          </a:p>
          <a:p>
            <a:r>
              <a:rPr lang="en-US" sz="2000" b="1" spc="-210" dirty="0">
                <a:solidFill>
                  <a:srgbClr val="C01718"/>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Making</a:t>
            </a:r>
            <a:r>
              <a:rPr lang="en-US" sz="2000" b="1" spc="5" dirty="0">
                <a:solidFill>
                  <a:srgbClr val="007641"/>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connections</a:t>
            </a:r>
            <a:endParaRPr lang="en-GB" sz="2800" dirty="0">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EYFS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Share and record occasions when things have happened in their lives that made them feel special</a:t>
            </a:r>
          </a:p>
          <a:p>
            <a:pPr marL="285750" indent="-2857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Recall simply what happens at a</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traditional</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Christian</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festival</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(Christmas)</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Say how and when Christians like to thank their Creator</a:t>
            </a:r>
          </a:p>
          <a:p>
            <a:pPr marL="285750" indent="-285750">
              <a:spcAft>
                <a:spcPts val="600"/>
              </a:spcAft>
              <a:buFont typeface="Arial" panose="020B0604020202020204" pitchFamily="34" charset="0"/>
              <a:buChar char="•"/>
            </a:pPr>
            <a:r>
              <a:rPr lang="en-GB" sz="1600" b="1" dirty="0">
                <a:solidFill>
                  <a:schemeClr val="tx1"/>
                </a:solidFill>
                <a:effectLst/>
                <a:latin typeface="Sassoon Penpals" panose="02000400000000000000" pitchFamily="50" charset="0"/>
                <a:ea typeface="Arial MT"/>
                <a:cs typeface="Arial MT"/>
              </a:rPr>
              <a:t>Say why Easter is a special time for Christians</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Recognise that some religious people have places which have special meaning for them</a:t>
            </a:r>
          </a:p>
          <a:p>
            <a:pPr marL="285750" indent="-2857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Talk</a:t>
            </a:r>
            <a:r>
              <a:rPr lang="en-US" sz="1600" spc="1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about</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some</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religious</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stories</a:t>
            </a:r>
            <a:endParaRPr lang="en-GB" sz="1600" dirty="0">
              <a:solidFill>
                <a:schemeClr val="tx1"/>
              </a:solidFill>
              <a:effectLst/>
              <a:latin typeface="Sassoon Penpals" panose="02000400000000000000" pitchFamily="50" charset="0"/>
              <a:ea typeface="Arial MT"/>
              <a:cs typeface="Arial MT"/>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245109"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 Salvation</a:t>
            </a:r>
          </a:p>
          <a:p>
            <a:pPr>
              <a:spcAft>
                <a:spcPts val="600"/>
              </a:spcAft>
            </a:pPr>
            <a:r>
              <a:rPr lang="en-GB" sz="1800" dirty="0">
                <a:solidFill>
                  <a:schemeClr val="tx1"/>
                </a:solidFill>
                <a:effectLst/>
                <a:latin typeface="Sassoon Penpals" panose="02000400000000000000" pitchFamily="50" charset="0"/>
                <a:ea typeface="Times New Roman" panose="02020603050405020304" pitchFamily="18" charset="0"/>
              </a:rPr>
              <a:t>(God loves people.</a:t>
            </a:r>
            <a:r>
              <a:rPr lang="en-GB" sz="1400" dirty="0">
                <a:solidFill>
                  <a:schemeClr val="tx1"/>
                </a:solidFill>
                <a:latin typeface="Sassoon Penpals" panose="02000400000000000000" pitchFamily="50" charset="0"/>
              </a:rPr>
              <a:t>)</a:t>
            </a:r>
          </a:p>
        </p:txBody>
      </p:sp>
      <p:sp>
        <p:nvSpPr>
          <p:cNvPr id="12" name="Rounded Rectangle 48">
            <a:extLst>
              <a:ext uri="{FF2B5EF4-FFF2-40B4-BE49-F238E27FC236}">
                <a16:creationId xmlns:a16="http://schemas.microsoft.com/office/drawing/2014/main" id="{D1F4CE6B-81D9-4A8D-8393-3ECC2C2FA878}"/>
              </a:ext>
            </a:extLst>
          </p:cNvPr>
          <p:cNvSpPr/>
          <p:nvPr/>
        </p:nvSpPr>
        <p:spPr>
          <a:xfrm>
            <a:off x="8553573" y="8289662"/>
            <a:ext cx="4113546"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 F3</a:t>
            </a:r>
          </a:p>
          <a:p>
            <a:pPr>
              <a:spcAft>
                <a:spcPts val="600"/>
              </a:spcAft>
            </a:pPr>
            <a:r>
              <a:rPr lang="en-GB" sz="1400" dirty="0">
                <a:solidFill>
                  <a:schemeClr val="tx1"/>
                </a:solidFill>
                <a:latin typeface="Sassoon Penpals" panose="02000400000000000000" pitchFamily="50" charset="0"/>
              </a:rPr>
              <a:t>Understanding Christianity – Salvation –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F3</a:t>
            </a:r>
          </a:p>
        </p:txBody>
      </p:sp>
      <p:pic>
        <p:nvPicPr>
          <p:cNvPr id="11" name="Picture 10">
            <a:extLst>
              <a:ext uri="{FF2B5EF4-FFF2-40B4-BE49-F238E27FC236}">
                <a16:creationId xmlns:a16="http://schemas.microsoft.com/office/drawing/2014/main" id="{4A2B654C-CC4D-4AD9-9F22-F2E8324D82FD}"/>
              </a:ext>
            </a:extLst>
          </p:cNvPr>
          <p:cNvPicPr>
            <a:picLocks noChangeAspect="1"/>
          </p:cNvPicPr>
          <p:nvPr/>
        </p:nvPicPr>
        <p:blipFill>
          <a:blip r:embed="rId3"/>
          <a:stretch>
            <a:fillRect/>
          </a:stretch>
        </p:blipFill>
        <p:spPr>
          <a:xfrm>
            <a:off x="12016857" y="166723"/>
            <a:ext cx="716177" cy="712666"/>
          </a:xfrm>
          <a:prstGeom prst="rect">
            <a:avLst/>
          </a:prstGeom>
        </p:spPr>
      </p:pic>
    </p:spTree>
    <p:extLst>
      <p:ext uri="{BB962C8B-B14F-4D97-AF65-F5344CB8AC3E}">
        <p14:creationId xmlns:p14="http://schemas.microsoft.com/office/powerpoint/2010/main" val="1500513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76701"/>
            <a:ext cx="10446322" cy="73098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EYFS – Which places are special and why? (Christianity)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5379565"/>
            <a:ext cx="4010205" cy="28003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235261" y="2245822"/>
            <a:ext cx="4029899" cy="680439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2000" dirty="0">
                <a:solidFill>
                  <a:schemeClr val="tx1"/>
                </a:solidFill>
                <a:latin typeface="Sassoon Penpals" panose="02000400000000000000" pitchFamily="50" charset="0"/>
              </a:rPr>
              <a:t>places that are special in their own lives</a:t>
            </a:r>
          </a:p>
          <a:p>
            <a:pPr marL="285750" indent="-285750">
              <a:spcAft>
                <a:spcPts val="600"/>
              </a:spcAft>
              <a:buFont typeface="Arial" panose="020B0604020202020204" pitchFamily="34" charset="0"/>
              <a:buChar char="•"/>
            </a:pPr>
            <a:r>
              <a:rPr lang="en-GB" sz="2000" dirty="0">
                <a:solidFill>
                  <a:srgbClr val="FF0000"/>
                </a:solidFill>
                <a:latin typeface="Sassoon Penpals" panose="02000400000000000000" pitchFamily="50" charset="0"/>
              </a:rPr>
              <a:t>about places that are holy and important for many Christians and Muslims</a:t>
            </a:r>
          </a:p>
          <a:p>
            <a:pPr marL="285750" indent="-285750">
              <a:spcAft>
                <a:spcPts val="600"/>
              </a:spcAft>
              <a:buFont typeface="Arial" panose="020B0604020202020204" pitchFamily="34" charset="0"/>
              <a:buChar char="•"/>
            </a:pPr>
            <a:r>
              <a:rPr lang="en-GB" sz="2000" dirty="0">
                <a:solidFill>
                  <a:schemeClr val="tx1"/>
                </a:solidFill>
                <a:latin typeface="Sassoon Penpals" panose="02000400000000000000" pitchFamily="50" charset="0"/>
              </a:rPr>
              <a:t>find out about Churches, Mosques and their key features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69078" y="1160742"/>
            <a:ext cx="4029898" cy="788947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57785" lvl="0" algn="just">
              <a:spcBef>
                <a:spcPts val="535"/>
              </a:spcBef>
              <a:spcAft>
                <a:spcPts val="0"/>
              </a:spcAft>
              <a:tabLst>
                <a:tab pos="216535" algn="l"/>
              </a:tabLst>
            </a:pPr>
            <a:r>
              <a:rPr lang="en-US" sz="2400" u="sng" dirty="0">
                <a:solidFill>
                  <a:schemeClr val="tx1"/>
                </a:solidFill>
                <a:effectLst/>
                <a:latin typeface="Sassoon Penpals" panose="02000400000000000000" pitchFamily="50" charset="0"/>
                <a:ea typeface="Arial MT"/>
                <a:cs typeface="Arial MT"/>
              </a:rPr>
              <a:t>Learning Outcomes:</a:t>
            </a:r>
          </a:p>
          <a:p>
            <a:pPr marL="342900" marR="142240" lvl="0" indent="-342900">
              <a:lnSpc>
                <a:spcPct val="120000"/>
              </a:lnSpc>
              <a:spcBef>
                <a:spcPts val="535"/>
              </a:spcBef>
              <a:spcAft>
                <a:spcPts val="0"/>
              </a:spcAft>
              <a:buFont typeface="Arial" panose="020B0604020202020204" pitchFamily="34" charset="0"/>
              <a:buChar char="•"/>
              <a:tabLst>
                <a:tab pos="213360" algn="l"/>
              </a:tabLst>
            </a:pPr>
            <a:r>
              <a:rPr lang="en-US" sz="1800" dirty="0">
                <a:solidFill>
                  <a:srgbClr val="007641"/>
                </a:solidFill>
                <a:effectLst/>
                <a:latin typeface="Sassoon Penpals" panose="02000400000000000000" pitchFamily="50" charset="0"/>
                <a:ea typeface="Arial MT"/>
                <a:cs typeface="Arial MT"/>
              </a:rPr>
              <a:t>Talk</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about</a:t>
            </a:r>
            <a:r>
              <a:rPr lang="en-US" sz="1800" spc="1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somewhere</a:t>
            </a:r>
            <a:r>
              <a:rPr lang="en-US" sz="1800" spc="1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that</a:t>
            </a:r>
            <a:r>
              <a:rPr lang="en-US" sz="1800" spc="1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is</a:t>
            </a:r>
            <a:r>
              <a:rPr lang="en-US" sz="1800" spc="1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special</a:t>
            </a:r>
            <a:r>
              <a:rPr lang="en-US" sz="1800" spc="-19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to</a:t>
            </a:r>
            <a:r>
              <a:rPr lang="en-US" sz="1800" spc="-2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themselves,</a:t>
            </a:r>
            <a:r>
              <a:rPr lang="en-US" sz="1800" spc="-1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saying</a:t>
            </a:r>
            <a:r>
              <a:rPr lang="en-US" sz="1800" spc="-1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why</a:t>
            </a:r>
            <a:endParaRPr lang="en-GB" sz="1800" dirty="0">
              <a:effectLst/>
              <a:latin typeface="Sassoon Penpals" panose="02000400000000000000" pitchFamily="50" charset="0"/>
              <a:ea typeface="Arial MT"/>
              <a:cs typeface="Arial MT"/>
            </a:endParaRPr>
          </a:p>
          <a:p>
            <a:pPr marL="342900" marR="112395" lvl="0" indent="-342900">
              <a:lnSpc>
                <a:spcPct val="120000"/>
              </a:lnSpc>
              <a:spcBef>
                <a:spcPts val="280"/>
              </a:spcBef>
              <a:spcAft>
                <a:spcPts val="0"/>
              </a:spcAft>
              <a:buFont typeface="Arial" panose="020B0604020202020204" pitchFamily="34" charset="0"/>
              <a:buChar char="•"/>
              <a:tabLst>
                <a:tab pos="213360" algn="l"/>
              </a:tabLst>
            </a:pPr>
            <a:r>
              <a:rPr lang="en-US" sz="1800" dirty="0">
                <a:solidFill>
                  <a:srgbClr val="C01718"/>
                </a:solidFill>
                <a:effectLst/>
                <a:latin typeface="Sassoon Penpals" panose="02000400000000000000" pitchFamily="50" charset="0"/>
                <a:ea typeface="Arial MT"/>
                <a:cs typeface="Arial MT"/>
              </a:rPr>
              <a:t>Recognise</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that</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some</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religious</a:t>
            </a:r>
            <a:r>
              <a:rPr lang="en-US" sz="1800" spc="3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people</a:t>
            </a:r>
            <a:r>
              <a:rPr lang="en-US" sz="1800" spc="-20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have places which have special</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meaning</a:t>
            </a:r>
            <a:r>
              <a:rPr lang="en-US" sz="1800" spc="-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for</a:t>
            </a:r>
            <a:r>
              <a:rPr lang="en-US" sz="1800" spc="-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them</a:t>
            </a:r>
            <a:endParaRPr lang="en-GB" sz="1800" dirty="0">
              <a:effectLst/>
              <a:latin typeface="Sassoon Penpals" panose="02000400000000000000" pitchFamily="50" charset="0"/>
              <a:ea typeface="Arial MT"/>
              <a:cs typeface="Arial MT"/>
            </a:endParaRPr>
          </a:p>
          <a:p>
            <a:pPr marL="342900" marR="153670" lvl="0" indent="-342900">
              <a:lnSpc>
                <a:spcPct val="120000"/>
              </a:lnSpc>
              <a:spcBef>
                <a:spcPts val="270"/>
              </a:spcBef>
              <a:spcAft>
                <a:spcPts val="0"/>
              </a:spcAft>
              <a:buFont typeface="Arial" panose="020B0604020202020204" pitchFamily="34" charset="0"/>
              <a:buChar char="•"/>
              <a:tabLst>
                <a:tab pos="213360" algn="l"/>
              </a:tabLst>
            </a:pPr>
            <a:r>
              <a:rPr lang="en-US" sz="1800" dirty="0">
                <a:solidFill>
                  <a:srgbClr val="C01718"/>
                </a:solidFill>
                <a:effectLst/>
                <a:latin typeface="Sassoon Penpals" panose="02000400000000000000" pitchFamily="50" charset="0"/>
                <a:ea typeface="Arial MT"/>
                <a:cs typeface="Arial MT"/>
              </a:rPr>
              <a:t>Talk</a:t>
            </a:r>
            <a:r>
              <a:rPr lang="en-US" sz="1800" spc="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about</a:t>
            </a:r>
            <a:r>
              <a:rPr lang="en-US" sz="1800" spc="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the</a:t>
            </a:r>
            <a:r>
              <a:rPr lang="en-US" sz="1800" spc="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things</a:t>
            </a:r>
            <a:r>
              <a:rPr lang="en-US" sz="1800" spc="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that</a:t>
            </a:r>
            <a:r>
              <a:rPr lang="en-US" sz="1800" spc="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are</a:t>
            </a:r>
            <a:r>
              <a:rPr lang="en-US" sz="1800" spc="1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special</a:t>
            </a:r>
            <a:r>
              <a:rPr lang="en-US" sz="1800" spc="-19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and</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valued</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in</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a</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place</a:t>
            </a:r>
            <a:r>
              <a:rPr lang="en-US" sz="1800" spc="-30"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of</a:t>
            </a:r>
            <a:r>
              <a:rPr lang="en-US" sz="1800" spc="-25" dirty="0">
                <a:solidFill>
                  <a:srgbClr val="C01718"/>
                </a:solidFill>
                <a:effectLst/>
                <a:latin typeface="Sassoon Penpals" panose="02000400000000000000" pitchFamily="50" charset="0"/>
                <a:ea typeface="Arial MT"/>
                <a:cs typeface="Arial MT"/>
              </a:rPr>
              <a:t> </a:t>
            </a:r>
            <a:r>
              <a:rPr lang="en-US" sz="1800" dirty="0">
                <a:solidFill>
                  <a:srgbClr val="C01718"/>
                </a:solidFill>
                <a:effectLst/>
                <a:latin typeface="Sassoon Penpals" panose="02000400000000000000" pitchFamily="50" charset="0"/>
                <a:ea typeface="Arial MT"/>
                <a:cs typeface="Arial MT"/>
              </a:rPr>
              <a:t>worship</a:t>
            </a:r>
            <a:endParaRPr lang="en-GB" sz="1800" dirty="0">
              <a:effectLst/>
              <a:latin typeface="Sassoon Penpals" panose="02000400000000000000" pitchFamily="50" charset="0"/>
              <a:ea typeface="Arial MT"/>
              <a:cs typeface="Arial MT"/>
            </a:endParaRPr>
          </a:p>
          <a:p>
            <a:pPr marL="342900" marR="99695" lvl="0" indent="-342900" algn="just">
              <a:lnSpc>
                <a:spcPct val="120000"/>
              </a:lnSpc>
              <a:spcBef>
                <a:spcPts val="275"/>
              </a:spcBef>
              <a:spcAft>
                <a:spcPts val="0"/>
              </a:spcAft>
              <a:buFont typeface="Arial" panose="020B0604020202020204" pitchFamily="34" charset="0"/>
              <a:buChar char="•"/>
              <a:tabLst>
                <a:tab pos="213360" algn="l"/>
              </a:tabLst>
            </a:pPr>
            <a:r>
              <a:rPr lang="en-US" sz="1800" dirty="0">
                <a:solidFill>
                  <a:srgbClr val="673A8E"/>
                </a:solidFill>
                <a:effectLst/>
                <a:latin typeface="Sassoon Penpals" panose="02000400000000000000" pitchFamily="50" charset="0"/>
                <a:ea typeface="Arial MT"/>
                <a:cs typeface="Arial MT"/>
              </a:rPr>
              <a:t>Begin to recognise that for Christians,</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Muslims or Jews, these special things</a:t>
            </a:r>
            <a:r>
              <a:rPr lang="en-US" sz="1800" spc="5"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link</a:t>
            </a:r>
            <a:r>
              <a:rPr lang="en-US" sz="1800" spc="-1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to</a:t>
            </a:r>
            <a:r>
              <a:rPr lang="en-US" sz="1800" spc="-1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beliefs</a:t>
            </a:r>
            <a:r>
              <a:rPr lang="en-US" sz="1800" spc="-1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about</a:t>
            </a:r>
            <a:r>
              <a:rPr lang="en-US" sz="1800" spc="-10" dirty="0">
                <a:solidFill>
                  <a:srgbClr val="673A8E"/>
                </a:solidFill>
                <a:effectLst/>
                <a:latin typeface="Sassoon Penpals" panose="02000400000000000000" pitchFamily="50" charset="0"/>
                <a:ea typeface="Arial MT"/>
                <a:cs typeface="Arial MT"/>
              </a:rPr>
              <a:t> </a:t>
            </a:r>
            <a:r>
              <a:rPr lang="en-US" sz="1800" dirty="0">
                <a:solidFill>
                  <a:srgbClr val="673A8E"/>
                </a:solidFill>
                <a:effectLst/>
                <a:latin typeface="Sassoon Penpals" panose="02000400000000000000" pitchFamily="50" charset="0"/>
                <a:ea typeface="Arial MT"/>
                <a:cs typeface="Arial MT"/>
              </a:rPr>
              <a:t>God</a:t>
            </a:r>
            <a:endParaRPr lang="en-GB" sz="1800" dirty="0">
              <a:effectLst/>
              <a:latin typeface="Sassoon Penpals" panose="02000400000000000000" pitchFamily="50" charset="0"/>
              <a:ea typeface="Arial MT"/>
              <a:cs typeface="Arial MT"/>
            </a:endParaRPr>
          </a:p>
          <a:p>
            <a:pPr marL="342900" marR="80645" lvl="0" indent="-342900">
              <a:lnSpc>
                <a:spcPct val="120000"/>
              </a:lnSpc>
              <a:spcBef>
                <a:spcPts val="270"/>
              </a:spcBef>
              <a:spcAft>
                <a:spcPts val="0"/>
              </a:spcAft>
              <a:buFont typeface="Arial" panose="020B0604020202020204" pitchFamily="34" charset="0"/>
              <a:buChar char="•"/>
              <a:tabLst>
                <a:tab pos="213360" algn="l"/>
              </a:tabLst>
            </a:pPr>
            <a:r>
              <a:rPr lang="en-US" sz="1800" dirty="0">
                <a:solidFill>
                  <a:srgbClr val="007641"/>
                </a:solidFill>
                <a:effectLst/>
                <a:latin typeface="Sassoon Penpals" panose="02000400000000000000" pitchFamily="50" charset="0"/>
                <a:ea typeface="Arial MT"/>
                <a:cs typeface="Arial MT"/>
              </a:rPr>
              <a:t>Get to know and use appropriate</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words</a:t>
            </a:r>
            <a:r>
              <a:rPr lang="en-US" sz="1800" spc="-4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to</a:t>
            </a:r>
            <a:r>
              <a:rPr lang="en-US" sz="1800" spc="-4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talk</a:t>
            </a:r>
            <a:r>
              <a:rPr lang="en-US" sz="1800" spc="-4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about</a:t>
            </a:r>
            <a:r>
              <a:rPr lang="en-US" sz="1800" spc="-4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their</a:t>
            </a:r>
            <a:r>
              <a:rPr lang="en-US" sz="1800" spc="-4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thoughts</a:t>
            </a:r>
            <a:r>
              <a:rPr lang="en-US" sz="1800" spc="-4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and</a:t>
            </a:r>
            <a:r>
              <a:rPr lang="en-US" sz="1800" spc="-20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feelings</a:t>
            </a:r>
            <a:r>
              <a:rPr lang="en-US" sz="1800" spc="-3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when</a:t>
            </a:r>
            <a:r>
              <a:rPr lang="en-US" sz="1800" spc="-2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visiting</a:t>
            </a:r>
            <a:r>
              <a:rPr lang="en-US" sz="1800" spc="-2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a:t>
            </a:r>
            <a:r>
              <a:rPr lang="en-US" sz="1800" spc="-2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church</a:t>
            </a:r>
            <a:endParaRPr lang="en-GB" sz="1800" dirty="0">
              <a:effectLst/>
              <a:latin typeface="Sassoon Penpals" panose="02000400000000000000" pitchFamily="50" charset="0"/>
              <a:ea typeface="Arial MT"/>
              <a:cs typeface="Arial MT"/>
            </a:endParaRPr>
          </a:p>
          <a:p>
            <a:pPr marL="342900" marR="206375" lvl="0" indent="-342900">
              <a:lnSpc>
                <a:spcPct val="120000"/>
              </a:lnSpc>
              <a:spcBef>
                <a:spcPts val="275"/>
              </a:spcBef>
              <a:spcAft>
                <a:spcPts val="0"/>
              </a:spcAft>
              <a:buFont typeface="Arial" panose="020B0604020202020204" pitchFamily="34" charset="0"/>
              <a:buChar char="•"/>
              <a:tabLst>
                <a:tab pos="213360" algn="l"/>
              </a:tabLst>
            </a:pPr>
            <a:r>
              <a:rPr lang="en-US" sz="1800" dirty="0">
                <a:solidFill>
                  <a:srgbClr val="007641"/>
                </a:solidFill>
                <a:effectLst/>
                <a:latin typeface="Sassoon Penpals" panose="02000400000000000000" pitchFamily="50" charset="0"/>
                <a:ea typeface="Arial MT"/>
                <a:cs typeface="Arial MT"/>
              </a:rPr>
              <a:t>Express</a:t>
            </a:r>
            <a:r>
              <a:rPr lang="en-US" sz="1800" spc="2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a</a:t>
            </a:r>
            <a:r>
              <a:rPr lang="en-US" sz="1800" spc="2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personal</a:t>
            </a:r>
            <a:r>
              <a:rPr lang="en-US" sz="1800" spc="2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response</a:t>
            </a:r>
            <a:r>
              <a:rPr lang="en-US" sz="1800" spc="2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to</a:t>
            </a:r>
            <a:r>
              <a:rPr lang="en-US" sz="1800" spc="20"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the</a:t>
            </a:r>
            <a:r>
              <a:rPr lang="en-US" sz="1800" spc="-19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natural</a:t>
            </a:r>
            <a:r>
              <a:rPr lang="en-US" sz="1800" spc="-5" dirty="0">
                <a:solidFill>
                  <a:srgbClr val="007641"/>
                </a:solidFill>
                <a:effectLst/>
                <a:latin typeface="Sassoon Penpals" panose="02000400000000000000" pitchFamily="50" charset="0"/>
                <a:ea typeface="Arial MT"/>
                <a:cs typeface="Arial MT"/>
              </a:rPr>
              <a:t> </a:t>
            </a:r>
            <a:r>
              <a:rPr lang="en-US" sz="1800" dirty="0">
                <a:solidFill>
                  <a:srgbClr val="007641"/>
                </a:solidFill>
                <a:effectLst/>
                <a:latin typeface="Sassoon Penpals" panose="02000400000000000000" pitchFamily="50" charset="0"/>
                <a:ea typeface="Arial MT"/>
                <a:cs typeface="Arial MT"/>
              </a:rPr>
              <a:t>world.</a:t>
            </a:r>
            <a:endParaRPr lang="en-GB" sz="1800" dirty="0">
              <a:effectLst/>
              <a:latin typeface="Sassoon Penpals" panose="02000400000000000000" pitchFamily="50" charset="0"/>
              <a:ea typeface="Arial MT"/>
              <a:cs typeface="Arial MT"/>
            </a:endParaRPr>
          </a:p>
          <a:p>
            <a:pPr marR="99060" lvl="0">
              <a:spcBef>
                <a:spcPts val="270"/>
              </a:spcBef>
              <a:spcAft>
                <a:spcPts val="0"/>
              </a:spcAft>
              <a:tabLst>
                <a:tab pos="216535" algn="l"/>
              </a:tabLst>
            </a:pPr>
            <a:endParaRPr lang="en-US" i="1" dirty="0">
              <a:solidFill>
                <a:schemeClr val="tx1"/>
              </a:solidFill>
              <a:latin typeface="Arial" panose="020B0604020202020204" pitchFamily="34" charset="0"/>
              <a:ea typeface="Arial MT"/>
              <a:cs typeface="Arial MT"/>
            </a:endParaRPr>
          </a:p>
          <a:p>
            <a:pPr marR="99060" lvl="0">
              <a:spcBef>
                <a:spcPts val="270"/>
              </a:spcBef>
              <a:spcAft>
                <a:spcPts val="0"/>
              </a:spcAft>
              <a:tabLst>
                <a:tab pos="216535" algn="l"/>
              </a:tabLst>
            </a:pPr>
            <a:r>
              <a:rPr lang="en-US" sz="2000" i="1" u="sng" dirty="0">
                <a:solidFill>
                  <a:schemeClr val="tx1"/>
                </a:solidFill>
                <a:effectLst/>
                <a:latin typeface="Sassoon Penpals" panose="02000400000000000000" pitchFamily="50" charset="0"/>
                <a:ea typeface="Arial MT"/>
                <a:cs typeface="Arial MT"/>
              </a:rPr>
              <a:t>Colour</a:t>
            </a:r>
            <a:r>
              <a:rPr lang="en-US" sz="2000" i="1" u="sng" spc="-10" dirty="0">
                <a:solidFill>
                  <a:schemeClr val="tx1"/>
                </a:solidFill>
                <a:effectLst/>
                <a:latin typeface="Sassoon Penpals" panose="02000400000000000000" pitchFamily="50" charset="0"/>
                <a:ea typeface="Arial MT"/>
                <a:cs typeface="Arial MT"/>
              </a:rPr>
              <a:t> </a:t>
            </a:r>
            <a:r>
              <a:rPr lang="en-US" sz="2000" i="1" u="sng" dirty="0">
                <a:solidFill>
                  <a:schemeClr val="tx1"/>
                </a:solidFill>
                <a:effectLst/>
                <a:latin typeface="Sassoon Penpals" panose="02000400000000000000" pitchFamily="50" charset="0"/>
                <a:ea typeface="Arial MT"/>
                <a:cs typeface="Arial MT"/>
              </a:rPr>
              <a:t>key:</a:t>
            </a:r>
            <a:endParaRPr lang="en-GB" sz="2000" u="sng" dirty="0">
              <a:solidFill>
                <a:schemeClr val="tx1"/>
              </a:solidFill>
              <a:effectLst/>
              <a:latin typeface="Sassoon Penpals" panose="02000400000000000000" pitchFamily="50" charset="0"/>
              <a:ea typeface="Arial MT"/>
              <a:cs typeface="Arial MT"/>
            </a:endParaRPr>
          </a:p>
          <a:p>
            <a:r>
              <a:rPr lang="en-US" sz="2000" b="1" dirty="0">
                <a:solidFill>
                  <a:srgbClr val="673A8E"/>
                </a:solidFill>
                <a:effectLst/>
                <a:latin typeface="Sassoon Penpals" panose="02000400000000000000" pitchFamily="50" charset="0"/>
                <a:ea typeface="Arial MT"/>
                <a:cs typeface="Arial MT"/>
              </a:rPr>
              <a:t>Making sense</a:t>
            </a:r>
            <a:r>
              <a:rPr lang="en-US" sz="2000" b="1" spc="5" dirty="0">
                <a:solidFill>
                  <a:srgbClr val="673A8E"/>
                </a:solidFill>
                <a:effectLst/>
                <a:latin typeface="Sassoon Penpals" panose="02000400000000000000" pitchFamily="50" charset="0"/>
                <a:ea typeface="Arial MT"/>
                <a:cs typeface="Arial MT"/>
              </a:rPr>
              <a:t> </a:t>
            </a:r>
          </a:p>
          <a:p>
            <a:r>
              <a:rPr lang="en-US" sz="2000" b="1" dirty="0">
                <a:solidFill>
                  <a:srgbClr val="C01718"/>
                </a:solidFill>
                <a:effectLst/>
                <a:latin typeface="Sassoon Penpals" panose="02000400000000000000" pitchFamily="50" charset="0"/>
                <a:ea typeface="Arial MT"/>
                <a:cs typeface="Arial MT"/>
              </a:rPr>
              <a:t>Understanding impact</a:t>
            </a:r>
          </a:p>
          <a:p>
            <a:r>
              <a:rPr lang="en-US" sz="2000" b="1" spc="-210" dirty="0">
                <a:solidFill>
                  <a:srgbClr val="C01718"/>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Making</a:t>
            </a:r>
            <a:r>
              <a:rPr lang="en-US" sz="2000" b="1" spc="5" dirty="0">
                <a:solidFill>
                  <a:srgbClr val="007641"/>
                </a:solidFill>
                <a:effectLst/>
                <a:latin typeface="Sassoon Penpals" panose="02000400000000000000" pitchFamily="50" charset="0"/>
                <a:ea typeface="Arial MT"/>
                <a:cs typeface="Arial MT"/>
              </a:rPr>
              <a:t> </a:t>
            </a:r>
            <a:r>
              <a:rPr lang="en-US" sz="2000" b="1" dirty="0">
                <a:solidFill>
                  <a:srgbClr val="007641"/>
                </a:solidFill>
                <a:effectLst/>
                <a:latin typeface="Sassoon Penpals" panose="02000400000000000000" pitchFamily="50" charset="0"/>
                <a:ea typeface="Arial MT"/>
                <a:cs typeface="Arial MT"/>
              </a:rPr>
              <a:t>connections</a:t>
            </a:r>
            <a:endParaRPr lang="en-GB" sz="2800" dirty="0">
              <a:effectLst/>
              <a:latin typeface="Sassoon Penpals" panose="02000400000000000000" pitchFamily="50" charset="0"/>
              <a:ea typeface="Arial MT"/>
              <a:cs typeface="Arial MT"/>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26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EYFS End Points</a:t>
            </a:r>
          </a:p>
          <a:p>
            <a:pPr>
              <a:spcAft>
                <a:spcPts val="600"/>
              </a:spcAft>
            </a:pPr>
            <a:r>
              <a:rPr lang="en-GB" sz="16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Share and record occasions when things have happened in their lives that made them feel special</a:t>
            </a:r>
          </a:p>
          <a:p>
            <a:pPr marL="285750" indent="-2857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Recall simply what happens at a</a:t>
            </a:r>
            <a:r>
              <a:rPr lang="en-US" sz="1600" spc="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traditional</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Christian</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festival</a:t>
            </a:r>
            <a:r>
              <a:rPr lang="en-US" sz="1600" spc="-3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(Christmas)</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Say how and when Christians like to thank their Creator</a:t>
            </a:r>
          </a:p>
          <a:p>
            <a:pPr marL="285750" indent="-285750">
              <a:spcAft>
                <a:spcPts val="600"/>
              </a:spcAft>
              <a:buFont typeface="Arial" panose="020B0604020202020204" pitchFamily="34" charset="0"/>
              <a:buChar char="•"/>
            </a:pPr>
            <a:r>
              <a:rPr lang="en-GB" sz="1600" dirty="0">
                <a:solidFill>
                  <a:schemeClr val="tx1"/>
                </a:solidFill>
                <a:effectLst/>
                <a:latin typeface="Sassoon Penpals" panose="02000400000000000000" pitchFamily="50" charset="0"/>
                <a:ea typeface="Arial MT"/>
                <a:cs typeface="Arial MT"/>
              </a:rPr>
              <a:t>Say why Easter is a special time for Christians</a:t>
            </a:r>
          </a:p>
          <a:p>
            <a:pPr marL="285750" indent="-285750">
              <a:spcAft>
                <a:spcPts val="600"/>
              </a:spcAft>
              <a:buFont typeface="Arial" panose="020B0604020202020204" pitchFamily="34" charset="0"/>
              <a:buChar char="•"/>
            </a:pPr>
            <a:r>
              <a:rPr lang="en-GB" sz="1600" b="1" dirty="0">
                <a:solidFill>
                  <a:schemeClr val="tx1"/>
                </a:solidFill>
                <a:effectLst/>
                <a:latin typeface="Sassoon Penpals" panose="02000400000000000000" pitchFamily="50" charset="0"/>
                <a:ea typeface="Arial MT"/>
                <a:cs typeface="Arial MT"/>
              </a:rPr>
              <a:t>Recognise that some religious people have places which have special meaning for them</a:t>
            </a:r>
          </a:p>
          <a:p>
            <a:pPr marL="285750" indent="-285750">
              <a:spcAft>
                <a:spcPts val="600"/>
              </a:spcAft>
              <a:buFont typeface="Arial" panose="020B0604020202020204" pitchFamily="34" charset="0"/>
              <a:buChar char="•"/>
            </a:pPr>
            <a:r>
              <a:rPr lang="en-US" sz="1600" dirty="0">
                <a:solidFill>
                  <a:schemeClr val="tx1"/>
                </a:solidFill>
                <a:effectLst/>
                <a:latin typeface="Sassoon Penpals" panose="02000400000000000000" pitchFamily="50" charset="0"/>
                <a:ea typeface="Arial MT"/>
                <a:cs typeface="Arial MT"/>
              </a:rPr>
              <a:t>Talk</a:t>
            </a:r>
            <a:r>
              <a:rPr lang="en-US" sz="1600" spc="10"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about</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some</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religious</a:t>
            </a:r>
            <a:r>
              <a:rPr lang="en-US" sz="1600" spc="15" dirty="0">
                <a:solidFill>
                  <a:schemeClr val="tx1"/>
                </a:solidFill>
                <a:effectLst/>
                <a:latin typeface="Sassoon Penpals" panose="02000400000000000000" pitchFamily="50" charset="0"/>
                <a:ea typeface="Arial MT"/>
                <a:cs typeface="Arial MT"/>
              </a:rPr>
              <a:t> </a:t>
            </a:r>
            <a:r>
              <a:rPr lang="en-US" sz="1600" dirty="0">
                <a:solidFill>
                  <a:schemeClr val="tx1"/>
                </a:solidFill>
                <a:effectLst/>
                <a:latin typeface="Sassoon Penpals" panose="02000400000000000000" pitchFamily="50" charset="0"/>
                <a:ea typeface="Arial MT"/>
                <a:cs typeface="Arial MT"/>
              </a:rPr>
              <a:t>stories</a:t>
            </a:r>
            <a:endParaRPr lang="en-GB" sz="1600" dirty="0">
              <a:solidFill>
                <a:schemeClr val="tx1"/>
              </a:solidFill>
              <a:effectLst/>
              <a:latin typeface="Sassoon Penpals" panose="02000400000000000000" pitchFamily="50" charset="0"/>
              <a:ea typeface="Arial MT"/>
              <a:cs typeface="Arial MT"/>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382866F-C46C-4A92-9558-D96EB979A368}"/>
              </a:ext>
            </a:extLst>
          </p:cNvPr>
          <p:cNvSpPr/>
          <p:nvPr/>
        </p:nvSpPr>
        <p:spPr>
          <a:xfrm>
            <a:off x="151037" y="1066801"/>
            <a:ext cx="4029898" cy="1019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Core Concept:</a:t>
            </a:r>
          </a:p>
        </p:txBody>
      </p:sp>
      <p:sp>
        <p:nvSpPr>
          <p:cNvPr id="12" name="Rounded Rectangle 48">
            <a:extLst>
              <a:ext uri="{FF2B5EF4-FFF2-40B4-BE49-F238E27FC236}">
                <a16:creationId xmlns:a16="http://schemas.microsoft.com/office/drawing/2014/main" id="{D1F4CE6B-81D9-4A8D-8393-3ECC2C2FA878}"/>
              </a:ext>
            </a:extLst>
          </p:cNvPr>
          <p:cNvSpPr/>
          <p:nvPr/>
        </p:nvSpPr>
        <p:spPr>
          <a:xfrm>
            <a:off x="8587118" y="8289662"/>
            <a:ext cx="4145916" cy="11782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 Planning Resources: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East Sussex Syllabus – Faith &amp; Belief in the 21</a:t>
            </a:r>
            <a:r>
              <a:rPr lang="en-GB" sz="1400" baseline="30000" dirty="0">
                <a:solidFill>
                  <a:schemeClr val="tx1"/>
                </a:solidFill>
                <a:latin typeface="Sassoon Penpals" panose="02000400000000000000" pitchFamily="50" charset="0"/>
              </a:rPr>
              <a:t>st</a:t>
            </a:r>
            <a:r>
              <a:rPr lang="en-GB" sz="1400" dirty="0">
                <a:solidFill>
                  <a:schemeClr val="tx1"/>
                </a:solidFill>
                <a:latin typeface="Sassoon Penpals" panose="02000400000000000000" pitchFamily="50" charset="0"/>
              </a:rPr>
              <a:t> Century –</a:t>
            </a:r>
            <a:r>
              <a:rPr lang="en-GB" sz="1400" b="1" dirty="0">
                <a:solidFill>
                  <a:schemeClr val="tx1"/>
                </a:solidFill>
                <a:latin typeface="Sassoon Penpals" panose="02000400000000000000" pitchFamily="50" charset="0"/>
              </a:rPr>
              <a:t>Unit F5</a:t>
            </a:r>
          </a:p>
          <a:p>
            <a:pPr>
              <a:spcAft>
                <a:spcPts val="600"/>
              </a:spcAft>
            </a:pPr>
            <a:r>
              <a:rPr lang="en-GB" sz="1400" dirty="0">
                <a:solidFill>
                  <a:schemeClr val="tx1"/>
                </a:solidFill>
                <a:latin typeface="Sassoon Penpals" panose="02000400000000000000" pitchFamily="50" charset="0"/>
              </a:rPr>
              <a:t>RE Today– </a:t>
            </a:r>
            <a:r>
              <a:rPr lang="en-GB" sz="1400" b="1" dirty="0">
                <a:solidFill>
                  <a:schemeClr val="tx1"/>
                </a:solidFill>
                <a:latin typeface="Sassoon Penpals" panose="02000400000000000000" pitchFamily="50" charset="0"/>
              </a:rPr>
              <a:t>Unit</a:t>
            </a: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F5</a:t>
            </a:r>
          </a:p>
        </p:txBody>
      </p:sp>
      <p:pic>
        <p:nvPicPr>
          <p:cNvPr id="11" name="Picture 10">
            <a:extLst>
              <a:ext uri="{FF2B5EF4-FFF2-40B4-BE49-F238E27FC236}">
                <a16:creationId xmlns:a16="http://schemas.microsoft.com/office/drawing/2014/main" id="{DB209F0B-6A8F-4CD6-88D2-F1FC05C114E7}"/>
              </a:ext>
            </a:extLst>
          </p:cNvPr>
          <p:cNvPicPr>
            <a:picLocks noChangeAspect="1"/>
          </p:cNvPicPr>
          <p:nvPr/>
        </p:nvPicPr>
        <p:blipFill>
          <a:blip r:embed="rId3"/>
          <a:stretch>
            <a:fillRect/>
          </a:stretch>
        </p:blipFill>
        <p:spPr>
          <a:xfrm>
            <a:off x="12016857" y="166723"/>
            <a:ext cx="716177" cy="712666"/>
          </a:xfrm>
          <a:prstGeom prst="rect">
            <a:avLst/>
          </a:prstGeom>
        </p:spPr>
      </p:pic>
    </p:spTree>
    <p:extLst>
      <p:ext uri="{BB962C8B-B14F-4D97-AF65-F5344CB8AC3E}">
        <p14:creationId xmlns:p14="http://schemas.microsoft.com/office/powerpoint/2010/main" val="883132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11951</TotalTime>
  <Words>20471</Words>
  <Application>Microsoft Office PowerPoint</Application>
  <PresentationFormat>A3 Paper (297x420 mm)</PresentationFormat>
  <Paragraphs>1509</Paragraphs>
  <Slides>50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Arial</vt:lpstr>
      <vt:lpstr>Calibri</vt:lpstr>
      <vt:lpstr>Calibri Light</vt:lpstr>
      <vt:lpstr>Comic Sans MS</vt:lpstr>
      <vt:lpstr>Sassoon Penpals</vt:lpstr>
      <vt:lpstr>Sassoon Penpals Joined</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Kelly Kerr</cp:lastModifiedBy>
  <cp:revision>779</cp:revision>
  <cp:lastPrinted>2022-07-05T09:13:18Z</cp:lastPrinted>
  <dcterms:created xsi:type="dcterms:W3CDTF">2021-01-16T16:53:53Z</dcterms:created>
  <dcterms:modified xsi:type="dcterms:W3CDTF">2024-04-04T14:33:07Z</dcterms:modified>
</cp:coreProperties>
</file>