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1" r:id="rId2"/>
    <p:sldId id="363" r:id="rId3"/>
    <p:sldId id="364" r:id="rId4"/>
    <p:sldId id="306" r:id="rId5"/>
    <p:sldId id="322" r:id="rId6"/>
    <p:sldId id="329" r:id="rId7"/>
    <p:sldId id="330" r:id="rId8"/>
    <p:sldId id="331" r:id="rId9"/>
    <p:sldId id="334" r:id="rId10"/>
    <p:sldId id="336" r:id="rId11"/>
    <p:sldId id="333" r:id="rId12"/>
    <p:sldId id="335" r:id="rId13"/>
    <p:sldId id="337" r:id="rId14"/>
    <p:sldId id="338" r:id="rId15"/>
    <p:sldId id="339" r:id="rId16"/>
    <p:sldId id="340" r:id="rId17"/>
    <p:sldId id="341" r:id="rId18"/>
    <p:sldId id="342" r:id="rId19"/>
    <p:sldId id="328" r:id="rId20"/>
    <p:sldId id="343" r:id="rId21"/>
    <p:sldId id="344" r:id="rId22"/>
    <p:sldId id="345" r:id="rId23"/>
    <p:sldId id="347" r:id="rId24"/>
    <p:sldId id="348" r:id="rId25"/>
    <p:sldId id="349" r:id="rId26"/>
    <p:sldId id="350" r:id="rId27"/>
    <p:sldId id="351" r:id="rId28"/>
    <p:sldId id="352" r:id="rId29"/>
    <p:sldId id="353" r:id="rId30"/>
    <p:sldId id="354" r:id="rId31"/>
    <p:sldId id="355" r:id="rId32"/>
    <p:sldId id="357" r:id="rId33"/>
    <p:sldId id="356" r:id="rId34"/>
    <p:sldId id="358" r:id="rId35"/>
    <p:sldId id="359" r:id="rId36"/>
    <p:sldId id="360" r:id="rId37"/>
    <p:sldId id="361" r:id="rId38"/>
    <p:sldId id="362" r:id="rId39"/>
  </p:sldIdLst>
  <p:sldSz cx="12801600" cy="9601200" type="A3"/>
  <p:notesSz cx="6870700" cy="100060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ke Paramor" initials="LP" lastIdx="1" clrIdx="0">
    <p:extLst>
      <p:ext uri="{19B8F6BF-5375-455C-9EA6-DF929625EA0E}">
        <p15:presenceInfo xmlns:p15="http://schemas.microsoft.com/office/powerpoint/2012/main" userId="S::LParamor@pevenseyschool.org.uk::8250a3fd-bce8-4997-888d-95f026bf0f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B8B"/>
    <a:srgbClr val="008000"/>
    <a:srgbClr val="0000FF"/>
    <a:srgbClr val="009900"/>
    <a:srgbClr val="FF0000"/>
    <a:srgbClr val="FFD5D5"/>
    <a:srgbClr val="FF5757"/>
    <a:srgbClr val="E5D3D6"/>
    <a:srgbClr val="F2E4B0"/>
    <a:srgbClr val="B9FF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snapToGrid="0">
      <p:cViewPr varScale="1">
        <p:scale>
          <a:sx n="82" d="100"/>
          <a:sy n="82" d="100"/>
        </p:scale>
        <p:origin x="194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407012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25347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366642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968627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25813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73373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08589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722386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55530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97923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dirty="0"/>
              <a:t>Click icon to add picture</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135246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4">
                <a:lumMod val="60000"/>
                <a:lumOff val="40000"/>
              </a:schemeClr>
            </a:gs>
            <a:gs pos="53000">
              <a:schemeClr val="accent4">
                <a:lumMod val="60000"/>
                <a:lumOff val="40000"/>
              </a:schemeClr>
            </a:gs>
            <a:gs pos="0">
              <a:schemeClr val="accent4">
                <a:lumMod val="75000"/>
              </a:schemeClr>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1AB84D0-C077-41BA-A2FA-8D3C0F5C2E48}" type="datetimeFigureOut">
              <a:rPr lang="en-GB" smtClean="0"/>
              <a:t>05/05/2024</a:t>
            </a:fld>
            <a:endParaRPr lang="en-GB"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706AF2B-90F6-4A5A-BF2E-49DFD9A0E043}" type="slidenum">
              <a:rPr lang="en-GB" smtClean="0"/>
              <a:t>‹#›</a:t>
            </a:fld>
            <a:endParaRPr lang="en-GB" dirty="0"/>
          </a:p>
        </p:txBody>
      </p:sp>
    </p:spTree>
    <p:extLst>
      <p:ext uri="{BB962C8B-B14F-4D97-AF65-F5344CB8AC3E}">
        <p14:creationId xmlns:p14="http://schemas.microsoft.com/office/powerpoint/2010/main" val="26979427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6.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6.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38.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hyperlink" Target="https://www.bbc.co.uk/bitesize" TargetMode="External"/><Relationship Id="rId2" Type="http://schemas.openxmlformats.org/officeDocument/2006/relationships/hyperlink" Target="https://www.youtube.com/user/TheSpanglerEffect"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wildlifetrusts.org/looking-after-yourself-and-nature" TargetMode="External"/><Relationship Id="rId4" Type="http://schemas.openxmlformats.org/officeDocument/2006/relationships/hyperlink" Target="https://www.science-sparks.com/"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8.jpeg"/><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10705" y="1702329"/>
            <a:ext cx="9180188" cy="280076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8800" b="1" dirty="0">
                <a:latin typeface="Sassoon Penpals" panose="02000400000000000000" pitchFamily="50" charset="0"/>
              </a:rPr>
              <a:t>Progression in</a:t>
            </a:r>
          </a:p>
          <a:p>
            <a:pPr algn="ctr"/>
            <a:r>
              <a:rPr lang="en-GB" sz="8800" b="1" dirty="0">
                <a:latin typeface="Sassoon Penpals" panose="02000400000000000000" pitchFamily="50" charset="0"/>
              </a:rPr>
              <a:t>Science </a:t>
            </a:r>
          </a:p>
        </p:txBody>
      </p:sp>
      <p:pic>
        <p:nvPicPr>
          <p:cNvPr id="4" name="Picture 3">
            <a:extLst>
              <a:ext uri="{FF2B5EF4-FFF2-40B4-BE49-F238E27FC236}">
                <a16:creationId xmlns:a16="http://schemas.microsoft.com/office/drawing/2014/main" id="{BEB49460-B6BF-4C96-9C0D-539D56C614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3676243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2 – Living Things and Their Habitats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79384" y="6682154"/>
            <a:ext cx="4098648" cy="274234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3" y="821069"/>
            <a:ext cx="4029899" cy="648143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400" b="1" u="sng" dirty="0">
                <a:solidFill>
                  <a:schemeClr val="tx1"/>
                </a:solidFill>
                <a:latin typeface="Sassoon Penpals" panose="02000400000000000000" pitchFamily="50" charset="0"/>
              </a:rPr>
              <a:t>Substantive Knowledge</a:t>
            </a:r>
          </a:p>
          <a:p>
            <a:pPr marL="171450" indent="-171450">
              <a:buFont typeface="Arial" panose="020B0604020202020204" pitchFamily="34" charset="0"/>
              <a:buChar char="•"/>
            </a:pPr>
            <a:r>
              <a:rPr lang="en-GB" sz="1400" dirty="0">
                <a:solidFill>
                  <a:schemeClr val="tx1"/>
                </a:solidFill>
                <a:latin typeface="Sassoon Penpals" panose="02000400000000000000" pitchFamily="50" charset="0"/>
              </a:rPr>
              <a:t>Classify things by living, dead or never lived.</a:t>
            </a:r>
          </a:p>
          <a:p>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Everything is either living, dead or has never been 	alive</a:t>
            </a:r>
            <a:r>
              <a:rPr lang="en-GB" sz="1400" dirty="0">
                <a:solidFill>
                  <a:schemeClr val="tx1"/>
                </a:solidFill>
                <a:latin typeface="Sassoon Penpals" panose="02000400000000000000" pitchFamily="50" charset="0"/>
              </a:rPr>
              <a:t>. </a:t>
            </a:r>
          </a:p>
          <a:p>
            <a:r>
              <a:rPr lang="en-GB" sz="1400" dirty="0">
                <a:solidFill>
                  <a:schemeClr val="tx1"/>
                </a:solidFill>
                <a:latin typeface="Sassoon Penpals" panose="02000400000000000000" pitchFamily="50" charset="0"/>
              </a:rPr>
              <a:t>	- There are 7 characteristics of living things: 	movement, respiration, sensitivity, growth, 	reproduction, excretion and nutrition. These can be 	remembered using the acronym: MRS GREN.</a:t>
            </a:r>
          </a:p>
          <a:p>
            <a:pPr marL="171450" indent="-171450">
              <a:buFont typeface="Arial" panose="020B0604020202020204" pitchFamily="34" charset="0"/>
              <a:buChar char="•"/>
            </a:pPr>
            <a:r>
              <a:rPr lang="en-GB" sz="1400" dirty="0">
                <a:solidFill>
                  <a:schemeClr val="tx1"/>
                </a:solidFill>
                <a:latin typeface="Sassoon Penpals" panose="02000400000000000000" pitchFamily="50" charset="0"/>
              </a:rPr>
              <a:t>Explain how a specific habitat provides for the basic needs of things living there (plants and animals) and can match them to their habitat.</a:t>
            </a:r>
          </a:p>
          <a:p>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Different habitats are suited to different plants and 	animals </a:t>
            </a:r>
            <a:r>
              <a:rPr lang="en-GB" sz="1400" dirty="0">
                <a:solidFill>
                  <a:schemeClr val="tx1"/>
                </a:solidFill>
                <a:latin typeface="Sassoon Penpals" panose="02000400000000000000" pitchFamily="50" charset="0"/>
              </a:rPr>
              <a:t>i.e. forest, ocean, desert, woodland. </a:t>
            </a:r>
          </a:p>
          <a:p>
            <a:r>
              <a:rPr lang="en-GB" sz="1400" dirty="0">
                <a:solidFill>
                  <a:schemeClr val="tx1"/>
                </a:solidFill>
                <a:latin typeface="Sassoon Penpals" panose="02000400000000000000" pitchFamily="50" charset="0"/>
              </a:rPr>
              <a:t>	- Habitats provide for the basic needs of the animals 	and plants that live there, such as food and shelter.</a:t>
            </a:r>
          </a:p>
          <a:p>
            <a:pPr marL="171450" indent="-171450">
              <a:buFont typeface="Arial" panose="020B0604020202020204" pitchFamily="34" charset="0"/>
              <a:buChar char="•"/>
            </a:pPr>
            <a:r>
              <a:rPr lang="en-GB" sz="1400" dirty="0">
                <a:solidFill>
                  <a:schemeClr val="tx1"/>
                </a:solidFill>
                <a:latin typeface="Sassoon Penpals" panose="02000400000000000000" pitchFamily="50" charset="0"/>
              </a:rPr>
              <a:t>Name some different sources of food for animals and can explain a simple food chain.</a:t>
            </a:r>
          </a:p>
          <a:p>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A food chain shows how animals get food from 	plants and other animals. </a:t>
            </a:r>
            <a:r>
              <a:rPr lang="en-GB" sz="1400" dirty="0">
                <a:solidFill>
                  <a:schemeClr val="tx1"/>
                </a:solidFill>
                <a:latin typeface="Sassoon Penpals" panose="02000400000000000000" pitchFamily="50" charset="0"/>
              </a:rPr>
              <a:t>There are different sources 	of food e.g. crops, plants, trees, meat and milk from 	animals. </a:t>
            </a:r>
          </a:p>
          <a:p>
            <a:r>
              <a:rPr lang="en-GB" sz="1400" dirty="0">
                <a:solidFill>
                  <a:schemeClr val="tx1"/>
                </a:solidFill>
                <a:latin typeface="Sassoon Penpals" panose="02000400000000000000" pitchFamily="50" charset="0"/>
              </a:rPr>
              <a:t>	- Living things depend on each other to survive.</a:t>
            </a:r>
          </a:p>
          <a:p>
            <a:pPr marL="171450" indent="-171450">
              <a:buFont typeface="Arial" panose="020B0604020202020204" pitchFamily="34" charset="0"/>
              <a:buChar char="•"/>
            </a:pPr>
            <a:r>
              <a:rPr lang="en-GB" sz="1400" dirty="0">
                <a:solidFill>
                  <a:schemeClr val="tx1"/>
                </a:solidFill>
                <a:latin typeface="Sassoon Penpals" panose="02000400000000000000" pitchFamily="50" charset="0"/>
              </a:rPr>
              <a:t>Identify and name animals and plants in their habitats including microhabitats.</a:t>
            </a:r>
          </a:p>
          <a:p>
            <a:r>
              <a:rPr lang="en-GB" sz="1400" dirty="0">
                <a:solidFill>
                  <a:schemeClr val="tx1"/>
                </a:solidFill>
                <a:latin typeface="Sassoon Penpals" panose="02000400000000000000" pitchFamily="50" charset="0"/>
              </a:rPr>
              <a:t>	- Mammals, reptiles, amphibians, birds and fish can be 	found in habitats which are suited to them.</a:t>
            </a:r>
          </a:p>
          <a:p>
            <a:r>
              <a:rPr lang="en-GB" sz="1400" dirty="0">
                <a:solidFill>
                  <a:schemeClr val="tx1"/>
                </a:solidFill>
                <a:latin typeface="Sassoon Penpals" panose="02000400000000000000" pitchFamily="50" charset="0"/>
              </a:rPr>
              <a:t>	- Microhabitats are small habitats where invertebrates	may live (e.g. under a rock, under leaves).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85851" y="841290"/>
            <a:ext cx="4029898" cy="559468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Working Scientifically</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sorting and classifying things according to whether they are living, dead or were never alive, and recording their findings using charts. They should describe how they decided where to place things, exploring questions for example: ‘Is a flame alive? Is a deciduous tree dead in winter?’ and talk about ways of answering their questions.</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construct a simple food chain that includes humans (e.g. grass, cow, human). </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describe the conditions in different habitats and micro-habitats (under log, on stony path, under bushes) and find out how the conditions affect the number and type(s) of plants and animals that live there.</a:t>
            </a:r>
          </a:p>
          <a:p>
            <a:pPr marL="285750" indent="-285750">
              <a:spcAft>
                <a:spcPts val="3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300"/>
              </a:spcAft>
            </a:pPr>
            <a:r>
              <a:rPr lang="en-GB" sz="1400" b="1" dirty="0">
                <a:solidFill>
                  <a:schemeClr val="tx1"/>
                </a:solidFill>
                <a:latin typeface="Sassoon Penpals" panose="02000400000000000000" pitchFamily="50" charset="0"/>
              </a:rPr>
              <a:t>Statistics – linked to maths curriculum</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interpret and construct tally charts and tables</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ask and answer simple questions by counting the number of objects in each category and sorting the categories by quantity</a:t>
            </a:r>
          </a:p>
        </p:txBody>
      </p:sp>
      <p:sp>
        <p:nvSpPr>
          <p:cNvPr id="13" name="Rounded Rectangle 48">
            <a:extLst>
              <a:ext uri="{FF2B5EF4-FFF2-40B4-BE49-F238E27FC236}">
                <a16:creationId xmlns:a16="http://schemas.microsoft.com/office/drawing/2014/main" id="{FF81B732-7470-4036-A501-2E7E6AF60EAA}"/>
              </a:ext>
            </a:extLst>
          </p:cNvPr>
          <p:cNvSpPr/>
          <p:nvPr/>
        </p:nvSpPr>
        <p:spPr>
          <a:xfrm>
            <a:off x="8642934" y="8039100"/>
            <a:ext cx="4029898" cy="13853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Kent scheme essentials</a:t>
            </a:r>
          </a:p>
          <a:p>
            <a:pPr>
              <a:spcAft>
                <a:spcPts val="300"/>
              </a:spcAft>
            </a:pPr>
            <a:r>
              <a:rPr lang="en-GB" sz="1400" dirty="0">
                <a:solidFill>
                  <a:schemeClr val="tx1"/>
                </a:solidFill>
                <a:latin typeface="Sassoon Penpals" panose="02000400000000000000" pitchFamily="50" charset="0"/>
              </a:rPr>
              <a:t>Lesson on life processes (MRS GREN)</a:t>
            </a:r>
          </a:p>
          <a:p>
            <a:pPr>
              <a:spcAft>
                <a:spcPts val="300"/>
              </a:spcAft>
            </a:pPr>
            <a:r>
              <a:rPr lang="en-GB" sz="1400" dirty="0">
                <a:solidFill>
                  <a:schemeClr val="tx1"/>
                </a:solidFill>
                <a:latin typeface="Sassoon Penpals" panose="02000400000000000000" pitchFamily="50" charset="0"/>
              </a:rPr>
              <a:t>Lesson 4 about animals suited to habitats</a:t>
            </a:r>
          </a:p>
          <a:p>
            <a:pPr>
              <a:spcAft>
                <a:spcPts val="300"/>
              </a:spcAft>
            </a:pPr>
            <a:r>
              <a:rPr lang="en-GB" sz="1400" dirty="0" err="1">
                <a:solidFill>
                  <a:schemeClr val="tx1"/>
                </a:solidFill>
                <a:latin typeface="Sassoon Penpals" panose="02000400000000000000" pitchFamily="50" charset="0"/>
              </a:rPr>
              <a:t>PaWS</a:t>
            </a:r>
            <a:r>
              <a:rPr lang="en-GB" sz="1400" dirty="0">
                <a:solidFill>
                  <a:schemeClr val="tx1"/>
                </a:solidFill>
                <a:latin typeface="Sassoon Penpals" panose="02000400000000000000" pitchFamily="50" charset="0"/>
              </a:rPr>
              <a:t> lesson Blubber investigation</a:t>
            </a:r>
          </a:p>
          <a:p>
            <a:pPr>
              <a:spcAft>
                <a:spcPts val="600"/>
              </a:spcAft>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CF2BA14E-6F4F-43BE-8220-13D2EE7923A9}"/>
              </a:ext>
            </a:extLst>
          </p:cNvPr>
          <p:cNvSpPr/>
          <p:nvPr/>
        </p:nvSpPr>
        <p:spPr>
          <a:xfrm>
            <a:off x="8603664" y="1015999"/>
            <a:ext cx="4029898" cy="683260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b="1" dirty="0">
                <a:solidFill>
                  <a:schemeClr val="tx1"/>
                </a:solidFill>
                <a:latin typeface="Sassoon Penpals" panose="02000400000000000000" pitchFamily="50" charset="0"/>
              </a:rPr>
              <a:t>Living things and their habitats: identify whether things are alive, dead or never have existed.</a:t>
            </a:r>
          </a:p>
          <a:p>
            <a:pPr>
              <a:spcAft>
                <a:spcPts val="600"/>
              </a:spcAft>
            </a:pPr>
            <a:r>
              <a:rPr lang="en-GB" sz="1400" b="1" dirty="0">
                <a:solidFill>
                  <a:schemeClr val="tx1"/>
                </a:solidFill>
                <a:latin typeface="Sassoon Penpals" panose="02000400000000000000" pitchFamily="50" charset="0"/>
              </a:rPr>
              <a:t>Describe how animals get their food from other animals and/or plants using the terminology of carnivore, omnivore and herbivore.</a:t>
            </a:r>
          </a:p>
          <a:p>
            <a:pPr>
              <a:spcAft>
                <a:spcPts val="600"/>
              </a:spcAft>
            </a:pPr>
            <a:r>
              <a:rPr lang="en-GB" sz="1400" b="1" dirty="0">
                <a:solidFill>
                  <a:schemeClr val="tx1"/>
                </a:solidFill>
                <a:latin typeface="Sassoon Penpals" panose="02000400000000000000" pitchFamily="50" charset="0"/>
              </a:rPr>
              <a:t>Use simple food chains to describe the relationships between producers, prey and predators. </a:t>
            </a:r>
          </a:p>
          <a:p>
            <a:pPr>
              <a:spcAft>
                <a:spcPts val="600"/>
              </a:spcAft>
            </a:pPr>
            <a:r>
              <a:rPr lang="en-GB" sz="1400" dirty="0">
                <a:solidFill>
                  <a:schemeClr val="tx1"/>
                </a:solidFill>
                <a:latin typeface="Sassoon Penpals" panose="02000400000000000000" pitchFamily="50" charset="0"/>
              </a:rPr>
              <a:t>Use of everyday materials: Compare the suitability of materials for different uses.  </a:t>
            </a:r>
          </a:p>
          <a:p>
            <a:pPr>
              <a:spcAft>
                <a:spcPts val="600"/>
              </a:spcAft>
            </a:pPr>
            <a:r>
              <a:rPr lang="en-GB" sz="1400" dirty="0">
                <a:solidFill>
                  <a:schemeClr val="tx1"/>
                </a:solidFill>
                <a:latin typeface="Sassoon Penpals" panose="02000400000000000000" pitchFamily="50" charset="0"/>
              </a:rPr>
              <a:t>Animals including humans: describe the importance of exercise, a balanced diet and hygiene for humans </a:t>
            </a:r>
          </a:p>
          <a:p>
            <a:pPr>
              <a:spcAft>
                <a:spcPts val="600"/>
              </a:spcAft>
            </a:pPr>
            <a:r>
              <a:rPr lang="en-GB" sz="1400" dirty="0">
                <a:solidFill>
                  <a:schemeClr val="tx1"/>
                </a:solidFill>
                <a:latin typeface="Sassoon Penpals" panose="02000400000000000000" pitchFamily="50" charset="0"/>
              </a:rPr>
              <a:t>Describe the basic needs of animals for survival and the main changes as juvenile animals mature into adults. </a:t>
            </a:r>
          </a:p>
          <a:p>
            <a:pPr>
              <a:spcAft>
                <a:spcPts val="600"/>
              </a:spcAft>
            </a:pPr>
            <a:r>
              <a:rPr lang="en-GB" sz="1400" dirty="0">
                <a:solidFill>
                  <a:schemeClr val="tx1"/>
                </a:solidFill>
                <a:latin typeface="Sassoon Penpals" panose="02000400000000000000" pitchFamily="50" charset="0"/>
              </a:rPr>
              <a:t>Plants: Describe the basic needs of plants for survival and the impact of changing these factors.</a:t>
            </a:r>
          </a:p>
          <a:p>
            <a:pPr>
              <a:spcAft>
                <a:spcPts val="600"/>
              </a:spcAft>
            </a:pPr>
            <a:r>
              <a:rPr lang="en-GB" sz="1400" dirty="0">
                <a:solidFill>
                  <a:schemeClr val="tx1"/>
                </a:solidFill>
                <a:latin typeface="Sassoon Penpals" panose="02000400000000000000" pitchFamily="50" charset="0"/>
              </a:rPr>
              <a:t>Identify the main changes as seeds and bulbs develop into mature plants</a:t>
            </a:r>
          </a:p>
          <a:p>
            <a:pPr>
              <a:spcAft>
                <a:spcPts val="600"/>
              </a:spcAft>
            </a:pPr>
            <a:endParaRPr lang="en-GB" sz="1000"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p>
          <a:p>
            <a:pPr>
              <a:spcAft>
                <a:spcPts val="600"/>
              </a:spcAft>
            </a:pPr>
            <a:r>
              <a:rPr lang="en-GB" sz="1400" b="1" dirty="0">
                <a:solidFill>
                  <a:schemeClr val="tx1"/>
                </a:solidFill>
                <a:latin typeface="Sassoon Penpals" panose="02000400000000000000" pitchFamily="50" charset="0"/>
              </a:rPr>
              <a:t>Ask questions about what they notice </a:t>
            </a:r>
          </a:p>
          <a:p>
            <a:pPr>
              <a:spcAft>
                <a:spcPts val="600"/>
              </a:spcAft>
            </a:pPr>
            <a:r>
              <a:rPr lang="en-GB" sz="1400" dirty="0">
                <a:solidFill>
                  <a:schemeClr val="tx1"/>
                </a:solidFill>
                <a:latin typeface="Sassoon Penpals" panose="02000400000000000000" pitchFamily="50" charset="0"/>
              </a:rPr>
              <a:t>Notice patterns among a data set or observation</a:t>
            </a:r>
          </a:p>
          <a:p>
            <a:pPr>
              <a:spcAft>
                <a:spcPts val="600"/>
              </a:spcAft>
            </a:pPr>
            <a:r>
              <a:rPr lang="en-GB" sz="1400" b="1" dirty="0">
                <a:solidFill>
                  <a:schemeClr val="tx1"/>
                </a:solidFill>
                <a:latin typeface="Sassoon Penpals" panose="02000400000000000000" pitchFamily="50" charset="0"/>
              </a:rPr>
              <a:t>Begin to group and classify </a:t>
            </a:r>
          </a:p>
          <a:p>
            <a:pPr>
              <a:spcAft>
                <a:spcPts val="600"/>
              </a:spcAft>
            </a:pPr>
            <a:r>
              <a:rPr lang="en-GB" sz="1400" b="1" dirty="0">
                <a:solidFill>
                  <a:schemeClr val="tx1"/>
                </a:solidFill>
                <a:latin typeface="Sassoon Penpals" panose="02000400000000000000" pitchFamily="50" charset="0"/>
              </a:rPr>
              <a:t>Carry out a simple comparative test</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B88B1949-BB88-4B75-8198-D297AF6AAD15}"/>
              </a:ext>
            </a:extLst>
          </p:cNvPr>
          <p:cNvSpPr/>
          <p:nvPr/>
        </p:nvSpPr>
        <p:spPr>
          <a:xfrm>
            <a:off x="237250" y="7429500"/>
            <a:ext cx="4016502" cy="203838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Building on Year 1</a:t>
            </a:r>
          </a:p>
          <a:p>
            <a:pPr marL="0" marR="0" lvl="0" indent="0" algn="l" defTabSz="457200" rtl="0" eaLnBrk="1" fontAlgn="auto" latinLnBrk="0" hangingPunct="1">
              <a:lnSpc>
                <a:spcPct val="100000"/>
              </a:lnSpc>
              <a:spcBef>
                <a:spcPts val="0"/>
              </a:spcBef>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1 – Animals including humans / Plants</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Describe and compare the structure and diet of a variety of common animals.</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Understand the difference between a carnivore, herbivore and omnivore.</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Identify and describe he basic structure of a variety of common flowering plants, including trees.</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021A1655-8AE6-46F7-8398-8829CD8F881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22625" y="7549865"/>
            <a:ext cx="675719" cy="489235"/>
          </a:xfrm>
          <a:prstGeom prst="rect">
            <a:avLst/>
          </a:prstGeom>
        </p:spPr>
      </p:pic>
    </p:spTree>
    <p:extLst>
      <p:ext uri="{BB962C8B-B14F-4D97-AF65-F5344CB8AC3E}">
        <p14:creationId xmlns:p14="http://schemas.microsoft.com/office/powerpoint/2010/main" val="2819213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2 – Animals including humans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91033" y="6178062"/>
            <a:ext cx="4010205" cy="323152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558988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Explain the basic stages in a life cycle for animals, (including humans).</a:t>
            </a:r>
          </a:p>
          <a:p>
            <a:pPr>
              <a:spcAft>
                <a:spcPts val="600"/>
              </a:spcAft>
            </a:pPr>
            <a:r>
              <a:rPr lang="en-GB" sz="1400" dirty="0">
                <a:solidFill>
                  <a:schemeClr val="tx1"/>
                </a:solidFill>
                <a:latin typeface="Sassoon Penpals" panose="02000400000000000000" pitchFamily="50" charset="0"/>
              </a:rPr>
              <a:t>	- Animals including humans reproduce when they 	reach maturity. </a:t>
            </a:r>
          </a:p>
          <a:p>
            <a:pPr>
              <a:spcAft>
                <a:spcPts val="600"/>
              </a:spcAft>
            </a:pPr>
            <a:r>
              <a:rPr lang="en-GB" sz="1400" dirty="0">
                <a:solidFill>
                  <a:schemeClr val="tx1"/>
                </a:solidFill>
                <a:latin typeface="Sassoon Penpals" panose="02000400000000000000" pitchFamily="50" charset="0"/>
              </a:rPr>
              <a:t>	- All animals including humans will eventually die.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Explain why exercise, balanced diet and good hygiene are important for humans. </a:t>
            </a:r>
          </a:p>
          <a:p>
            <a:pPr>
              <a:spcAft>
                <a:spcPts val="600"/>
              </a:spcAft>
            </a:pPr>
            <a:r>
              <a:rPr lang="en-GB" sz="1400" dirty="0">
                <a:solidFill>
                  <a:schemeClr val="tx1"/>
                </a:solidFill>
                <a:latin typeface="Sassoon Penpals" panose="02000400000000000000" pitchFamily="50" charset="0"/>
              </a:rPr>
              <a:t>	- Exercise keeps animals including humans, bodies in 	good condition and increases survival chances.</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Sort by living and non-living things</a:t>
            </a:r>
            <a:r>
              <a:rPr lang="en-GB" sz="1400" dirty="0">
                <a:solidFill>
                  <a:schemeClr val="tx1"/>
                </a:solidFill>
                <a:latin typeface="Sassoon Penpals" panose="02000400000000000000" pitchFamily="50" charset="0"/>
              </a:rPr>
              <a:t>.</a:t>
            </a:r>
          </a:p>
          <a:p>
            <a:pPr>
              <a:spcAft>
                <a:spcPts val="600"/>
              </a:spcAft>
            </a:pPr>
            <a:r>
              <a:rPr lang="en-GB" sz="1400" dirty="0">
                <a:solidFill>
                  <a:schemeClr val="tx1"/>
                </a:solidFill>
                <a:latin typeface="Sassoon Penpals" panose="02000400000000000000" pitchFamily="50" charset="0"/>
              </a:rPr>
              <a:t>	- All living things breathe, eat, grow, move, reproduce 	and have senses. </a:t>
            </a:r>
          </a:p>
          <a:p>
            <a:pPr>
              <a:spcAft>
                <a:spcPts val="600"/>
              </a:spcAft>
            </a:pPr>
            <a:r>
              <a:rPr lang="en-GB" sz="1400" dirty="0">
                <a:solidFill>
                  <a:schemeClr val="tx1"/>
                </a:solidFill>
                <a:latin typeface="Sassoon Penpals" panose="02000400000000000000" pitchFamily="50" charset="0"/>
              </a:rPr>
              <a:t>	- Non-living things do not eat, grow, breathe, move 	and reproduce. They do not have senses.</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Explain what animals and humans need in order to survive</a:t>
            </a:r>
            <a:r>
              <a:rPr lang="en-GB" sz="1400" dirty="0">
                <a:solidFill>
                  <a:schemeClr val="tx1"/>
                </a:solidFill>
                <a:latin typeface="Sassoon Penpals" panose="02000400000000000000" pitchFamily="50" charset="0"/>
              </a:rPr>
              <a:t>.</a:t>
            </a:r>
          </a:p>
          <a:p>
            <a:pPr>
              <a:spcAft>
                <a:spcPts val="600"/>
              </a:spcAft>
            </a:pPr>
            <a:r>
              <a:rPr lang="en-GB" sz="1400" dirty="0">
                <a:solidFill>
                  <a:schemeClr val="tx1"/>
                </a:solidFill>
                <a:latin typeface="Sassoon Penpals" panose="02000400000000000000" pitchFamily="50" charset="0"/>
              </a:rPr>
              <a:t>	- Animals move in order to survive. Different animals 	move in different ways to help them survive.</a:t>
            </a:r>
          </a:p>
          <a:p>
            <a:pPr>
              <a:spcAft>
                <a:spcPts val="600"/>
              </a:spcAft>
            </a:pPr>
            <a:r>
              <a:rPr lang="en-GB" sz="1400" dirty="0">
                <a:solidFill>
                  <a:schemeClr val="tx1"/>
                </a:solidFill>
                <a:latin typeface="Sassoon Penpals" panose="02000400000000000000" pitchFamily="50" charset="0"/>
              </a:rPr>
              <a:t>	- Animals including humans need air, water, food and 	shelter to survive.</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493541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observing, through video or first-hand observation and measurement, how different animals, including humans, grow</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asking questions about what things animals need for survival and what humans need to stay healthy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suggesting ways to find answers to their questions </a:t>
            </a:r>
          </a:p>
          <a:p>
            <a:pPr>
              <a:spcAft>
                <a:spcPts val="600"/>
              </a:spcAft>
            </a:pPr>
            <a:endParaRPr lang="en-GB" sz="1400" dirty="0">
              <a:solidFill>
                <a:schemeClr val="tx1"/>
              </a:solidFill>
              <a:latin typeface="Sassoon Penpals" panose="02000400000000000000" pitchFamily="50" charset="0"/>
            </a:endParaRPr>
          </a:p>
          <a:p>
            <a:pPr>
              <a:spcAft>
                <a:spcPts val="300"/>
              </a:spcAft>
            </a:pPr>
            <a:r>
              <a:rPr lang="en-GB" sz="1400" b="1" dirty="0">
                <a:solidFill>
                  <a:schemeClr val="tx1"/>
                </a:solidFill>
                <a:latin typeface="Sassoon Penpals" panose="02000400000000000000" pitchFamily="50" charset="0"/>
              </a:rPr>
              <a:t>Statistics – linked to maths curriculum</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interpret and construct simple pictograms, tally charts, block diagrams and tables</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ask and answer simple questions by counting the number of objects in each category and sorting the categories by quantity</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ask-and-answer questions about totalling and comparing categorical data</a:t>
            </a: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67944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dirty="0">
                <a:solidFill>
                  <a:schemeClr val="tx1"/>
                </a:solidFill>
                <a:latin typeface="Sassoon Penpals" panose="02000400000000000000" pitchFamily="50" charset="0"/>
              </a:rPr>
              <a:t>Living things and their habitats: identify whether things are alive, dead or never have existed.</a:t>
            </a:r>
          </a:p>
          <a:p>
            <a:pPr>
              <a:spcAft>
                <a:spcPts val="600"/>
              </a:spcAft>
            </a:pPr>
            <a:r>
              <a:rPr lang="en-GB" sz="1400" dirty="0">
                <a:solidFill>
                  <a:schemeClr val="tx1"/>
                </a:solidFill>
                <a:latin typeface="Sassoon Penpals" panose="02000400000000000000" pitchFamily="50" charset="0"/>
              </a:rPr>
              <a:t>Describe how animals get their food from other animals and/or plants using the terminology of carnivore, omnivore and herbivore.</a:t>
            </a:r>
          </a:p>
          <a:p>
            <a:pPr>
              <a:spcAft>
                <a:spcPts val="600"/>
              </a:spcAft>
            </a:pPr>
            <a:r>
              <a:rPr lang="en-GB" sz="1400" dirty="0">
                <a:solidFill>
                  <a:schemeClr val="tx1"/>
                </a:solidFill>
                <a:latin typeface="Sassoon Penpals" panose="02000400000000000000" pitchFamily="50" charset="0"/>
              </a:rPr>
              <a:t>Use simple food chains to describe the relationships between producers, prey and predators. </a:t>
            </a:r>
          </a:p>
          <a:p>
            <a:pPr>
              <a:spcAft>
                <a:spcPts val="600"/>
              </a:spcAft>
            </a:pPr>
            <a:r>
              <a:rPr lang="en-GB" sz="1400" dirty="0">
                <a:solidFill>
                  <a:schemeClr val="tx1"/>
                </a:solidFill>
                <a:latin typeface="Sassoon Penpals" panose="02000400000000000000" pitchFamily="50" charset="0"/>
              </a:rPr>
              <a:t>Use of everyday materials: Compare the suitability of materials for different uses.  </a:t>
            </a:r>
          </a:p>
          <a:p>
            <a:pPr>
              <a:spcAft>
                <a:spcPts val="600"/>
              </a:spcAft>
            </a:pPr>
            <a:r>
              <a:rPr lang="en-GB" sz="1400" b="1" dirty="0">
                <a:solidFill>
                  <a:schemeClr val="tx1"/>
                </a:solidFill>
                <a:latin typeface="Sassoon Penpals" panose="02000400000000000000" pitchFamily="50" charset="0"/>
              </a:rPr>
              <a:t>Animals including humans: describe the importance of exercise, a balanced diet and hygiene for humans </a:t>
            </a:r>
          </a:p>
          <a:p>
            <a:pPr>
              <a:spcAft>
                <a:spcPts val="600"/>
              </a:spcAft>
            </a:pPr>
            <a:r>
              <a:rPr lang="en-GB" sz="1400" b="1" dirty="0">
                <a:solidFill>
                  <a:schemeClr val="tx1"/>
                </a:solidFill>
                <a:latin typeface="Sassoon Penpals" panose="02000400000000000000" pitchFamily="50" charset="0"/>
              </a:rPr>
              <a:t>Describe the basic needs of animals for survival and the main changes as juvenile animals mature into adults. </a:t>
            </a:r>
          </a:p>
          <a:p>
            <a:pPr>
              <a:spcAft>
                <a:spcPts val="600"/>
              </a:spcAft>
            </a:pPr>
            <a:r>
              <a:rPr lang="en-GB" sz="1400" dirty="0">
                <a:solidFill>
                  <a:schemeClr val="tx1"/>
                </a:solidFill>
                <a:latin typeface="Sassoon Penpals" panose="02000400000000000000" pitchFamily="50" charset="0"/>
              </a:rPr>
              <a:t>Plants: Describe the basic needs of plants for survival and the impact of changing these factors.</a:t>
            </a:r>
          </a:p>
          <a:p>
            <a:pPr>
              <a:spcAft>
                <a:spcPts val="600"/>
              </a:spcAft>
            </a:pPr>
            <a:r>
              <a:rPr lang="en-GB" sz="1400" dirty="0">
                <a:solidFill>
                  <a:schemeClr val="tx1"/>
                </a:solidFill>
                <a:latin typeface="Sassoon Penpals" panose="02000400000000000000" pitchFamily="50" charset="0"/>
              </a:rPr>
              <a:t>Identify the main changes as seeds and bulbs develop into mature plants</a:t>
            </a:r>
          </a:p>
          <a:p>
            <a:pPr>
              <a:spcAft>
                <a:spcPts val="600"/>
              </a:spcAft>
            </a:pPr>
            <a:endParaRPr lang="en-GB" sz="600"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p>
          <a:p>
            <a:pPr>
              <a:spcAft>
                <a:spcPts val="600"/>
              </a:spcAft>
            </a:pPr>
            <a:r>
              <a:rPr lang="en-GB" sz="1400" b="1" dirty="0">
                <a:solidFill>
                  <a:schemeClr val="tx1"/>
                </a:solidFill>
                <a:latin typeface="Sassoon Penpals" panose="02000400000000000000" pitchFamily="50" charset="0"/>
              </a:rPr>
              <a:t>Ask questions about what they notice </a:t>
            </a:r>
          </a:p>
          <a:p>
            <a:pPr>
              <a:spcAft>
                <a:spcPts val="600"/>
              </a:spcAft>
            </a:pPr>
            <a:r>
              <a:rPr lang="en-GB" sz="1400" dirty="0">
                <a:solidFill>
                  <a:schemeClr val="tx1"/>
                </a:solidFill>
                <a:latin typeface="Sassoon Penpals" panose="02000400000000000000" pitchFamily="50" charset="0"/>
              </a:rPr>
              <a:t>Notice patterns among a data set or observation</a:t>
            </a:r>
          </a:p>
          <a:p>
            <a:pPr>
              <a:spcAft>
                <a:spcPts val="600"/>
              </a:spcAft>
            </a:pPr>
            <a:r>
              <a:rPr lang="en-GB" sz="1400" b="1" dirty="0">
                <a:solidFill>
                  <a:schemeClr val="tx1"/>
                </a:solidFill>
                <a:latin typeface="Sassoon Penpals" panose="02000400000000000000" pitchFamily="50" charset="0"/>
              </a:rPr>
              <a:t>Begin to group and classify </a:t>
            </a:r>
          </a:p>
          <a:p>
            <a:pPr>
              <a:spcAft>
                <a:spcPts val="600"/>
              </a:spcAft>
            </a:pPr>
            <a:r>
              <a:rPr lang="en-GB" sz="1400" dirty="0">
                <a:solidFill>
                  <a:schemeClr val="tx1"/>
                </a:solidFill>
                <a:latin typeface="Sassoon Penpals" panose="02000400000000000000" pitchFamily="50" charset="0"/>
              </a:rPr>
              <a:t>Carry out a simple comparative test</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237250" y="6902418"/>
            <a:ext cx="4016502" cy="2520323"/>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Building on Year 1</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1 – Animals including humans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and compare the structure and diet of a variety of common animals.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the difference between a carnivore, herbivore and omnivore.</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617061" y="8063801"/>
            <a:ext cx="3999956" cy="14040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Lesson 1 about lifecycles </a:t>
            </a:r>
          </a:p>
          <a:p>
            <a:pPr>
              <a:spcAft>
                <a:spcPts val="600"/>
              </a:spcAft>
            </a:pPr>
            <a:r>
              <a:rPr lang="en-GB" sz="1400" dirty="0">
                <a:solidFill>
                  <a:schemeClr val="tx1"/>
                </a:solidFill>
                <a:latin typeface="Sassoon Penpals" panose="02000400000000000000" pitchFamily="50" charset="0"/>
              </a:rPr>
              <a:t>Lesson 5 about human diets </a:t>
            </a:r>
          </a:p>
          <a:p>
            <a:pPr>
              <a:spcAft>
                <a:spcPts val="600"/>
              </a:spcAft>
            </a:pPr>
            <a:r>
              <a:rPr lang="en-GB" sz="1400" dirty="0">
                <a:solidFill>
                  <a:schemeClr val="tx1"/>
                </a:solidFill>
                <a:latin typeface="Sassoon Penpals" panose="02000400000000000000" pitchFamily="50" charset="0"/>
              </a:rPr>
              <a:t>Lesson 4 about what animals </a:t>
            </a:r>
            <a:r>
              <a:rPr lang="en-GB" sz="1400" dirty="0" err="1">
                <a:solidFill>
                  <a:schemeClr val="tx1"/>
                </a:solidFill>
                <a:latin typeface="Sassoon Penpals" panose="02000400000000000000" pitchFamily="50" charset="0"/>
              </a:rPr>
              <a:t>inc</a:t>
            </a:r>
            <a:r>
              <a:rPr lang="en-GB" sz="1400" dirty="0">
                <a:solidFill>
                  <a:schemeClr val="tx1"/>
                </a:solidFill>
                <a:latin typeface="Sassoon Penpals" panose="02000400000000000000" pitchFamily="50" charset="0"/>
              </a:rPr>
              <a:t> humans need to survive</a:t>
            </a:r>
          </a:p>
        </p:txBody>
      </p:sp>
      <p:pic>
        <p:nvPicPr>
          <p:cNvPr id="3" name="Picture 2">
            <a:extLst>
              <a:ext uri="{FF2B5EF4-FFF2-40B4-BE49-F238E27FC236}">
                <a16:creationId xmlns:a16="http://schemas.microsoft.com/office/drawing/2014/main" id="{C59CA7E8-D4EF-41FA-94FB-28E23D617486}"/>
              </a:ext>
            </a:extLst>
          </p:cNvPr>
          <p:cNvPicPr>
            <a:picLocks noChangeAspect="1"/>
          </p:cNvPicPr>
          <p:nvPr/>
        </p:nvPicPr>
        <p:blipFill>
          <a:blip r:embed="rId5"/>
          <a:stretch>
            <a:fillRect/>
          </a:stretch>
        </p:blipFill>
        <p:spPr>
          <a:xfrm>
            <a:off x="8686182" y="160810"/>
            <a:ext cx="1560711" cy="804742"/>
          </a:xfrm>
          <a:prstGeom prst="rect">
            <a:avLst/>
          </a:prstGeom>
        </p:spPr>
      </p:pic>
      <p:pic>
        <p:nvPicPr>
          <p:cNvPr id="15" name="Picture 14">
            <a:extLst>
              <a:ext uri="{FF2B5EF4-FFF2-40B4-BE49-F238E27FC236}">
                <a16:creationId xmlns:a16="http://schemas.microsoft.com/office/drawing/2014/main" id="{F4B7EBDA-DD8F-4A30-9EC3-BC19807A4DD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48085" y="6958487"/>
            <a:ext cx="675719" cy="489235"/>
          </a:xfrm>
          <a:prstGeom prst="rect">
            <a:avLst/>
          </a:prstGeom>
        </p:spPr>
      </p:pic>
    </p:spTree>
    <p:extLst>
      <p:ext uri="{BB962C8B-B14F-4D97-AF65-F5344CB8AC3E}">
        <p14:creationId xmlns:p14="http://schemas.microsoft.com/office/powerpoint/2010/main" val="1133905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2 – Plants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05545" y="4665785"/>
            <a:ext cx="4010205" cy="235543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819919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Explain how seeds and bulbs grow into plants and </a:t>
            </a:r>
            <a:r>
              <a:rPr lang="en-GB" sz="1400" dirty="0">
                <a:solidFill>
                  <a:srgbClr val="FF0000"/>
                </a:solidFill>
                <a:latin typeface="Sassoon Penpals" panose="02000400000000000000" pitchFamily="50" charset="0"/>
              </a:rPr>
              <a:t>know what plants need in order to grow and stay healthy.</a:t>
            </a:r>
          </a:p>
          <a:p>
            <a:pPr>
              <a:spcAft>
                <a:spcPts val="600"/>
              </a:spcAft>
            </a:pPr>
            <a:r>
              <a:rPr lang="en-GB" sz="1400" dirty="0">
                <a:solidFill>
                  <a:schemeClr val="tx1"/>
                </a:solidFill>
                <a:latin typeface="Sassoon Penpals" panose="02000400000000000000" pitchFamily="50" charset="0"/>
              </a:rPr>
              <a:t>	- Plants are living things that use sunlight to make 	their own food. </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Every plant needs water to grow and survive. Plants 	need sunlight to grow well</a:t>
            </a:r>
            <a:r>
              <a:rPr lang="en-GB" sz="1400" dirty="0">
                <a:solidFill>
                  <a:schemeClr val="tx1"/>
                </a:solidFill>
                <a:latin typeface="Sassoon Penpals" panose="02000400000000000000" pitchFamily="50" charset="0"/>
              </a:rPr>
              <a:t>.</a:t>
            </a:r>
          </a:p>
          <a:p>
            <a:pPr>
              <a:spcAft>
                <a:spcPts val="600"/>
              </a:spcAft>
            </a:pPr>
            <a:r>
              <a:rPr lang="en-GB" sz="1400" dirty="0">
                <a:solidFill>
                  <a:schemeClr val="tx1"/>
                </a:solidFill>
                <a:latin typeface="Sassoon Penpals" panose="02000400000000000000" pitchFamily="50" charset="0"/>
              </a:rPr>
              <a:t>	- All plants need the right temperature to grow well. </a:t>
            </a:r>
          </a:p>
          <a:p>
            <a:pPr>
              <a:spcAft>
                <a:spcPts val="600"/>
              </a:spcAft>
            </a:pPr>
            <a:r>
              <a:rPr lang="en-GB" sz="1400" dirty="0">
                <a:solidFill>
                  <a:schemeClr val="tx1"/>
                </a:solidFill>
                <a:latin typeface="Sassoon Penpals" panose="02000400000000000000" pitchFamily="50" charset="0"/>
              </a:rPr>
              <a:t>	- Seeds and bulbs can germinate and sprout 	underground without sunlight because they have a 	store of food inside the bulb/seed.</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799"/>
            <a:ext cx="4029898" cy="33925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observing and recording, with some accuracy, the growth of a variety of plants as they change over time from a seed or bulb, or observing similar plants at different stages of growth</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setting up a comparative test to show that plants need light and water to stay healthy</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300"/>
              </a:spcAft>
            </a:pPr>
            <a:r>
              <a:rPr lang="en-GB" sz="1400" b="1" dirty="0">
                <a:solidFill>
                  <a:schemeClr val="tx1"/>
                </a:solidFill>
                <a:latin typeface="Sassoon Penpals" panose="02000400000000000000" pitchFamily="50" charset="0"/>
              </a:rPr>
              <a:t>Statistics – linked to maths curriculum</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interpret and construct block diagrams and tables</a:t>
            </a:r>
          </a:p>
          <a:p>
            <a:pPr>
              <a:spcAft>
                <a:spcPts val="600"/>
              </a:spcAft>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600515" y="8328113"/>
            <a:ext cx="4010205" cy="10763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p>
          <a:p>
            <a:pPr>
              <a:spcAft>
                <a:spcPts val="600"/>
              </a:spcAft>
            </a:pPr>
            <a:r>
              <a:rPr lang="en-GB" sz="1400" dirty="0">
                <a:solidFill>
                  <a:schemeClr val="tx1"/>
                </a:solidFill>
                <a:latin typeface="Sassoon Penpals" panose="02000400000000000000" pitchFamily="50" charset="0"/>
              </a:rPr>
              <a:t>Lesson 1 about sorting seeds (grouping) </a:t>
            </a:r>
          </a:p>
          <a:p>
            <a:pPr>
              <a:spcAft>
                <a:spcPts val="600"/>
              </a:spcAft>
            </a:pPr>
            <a:r>
              <a:rPr lang="en-GB" sz="1400" dirty="0">
                <a:solidFill>
                  <a:schemeClr val="tx1"/>
                </a:solidFill>
                <a:latin typeface="Sassoon Penpals" panose="02000400000000000000" pitchFamily="50" charset="0"/>
              </a:rPr>
              <a:t>Lesson 4 about do plants need light to grow experiment.</a:t>
            </a:r>
          </a:p>
          <a:p>
            <a:pPr>
              <a:spcAft>
                <a:spcPts val="600"/>
              </a:spcAft>
            </a:pPr>
            <a:endParaRPr lang="en-GB" sz="140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3A58C47E-08C4-4787-B633-7EE3DC852C58}"/>
              </a:ext>
            </a:extLst>
          </p:cNvPr>
          <p:cNvSpPr/>
          <p:nvPr/>
        </p:nvSpPr>
        <p:spPr>
          <a:xfrm>
            <a:off x="8587119" y="1066801"/>
            <a:ext cx="4029898" cy="707390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dirty="0">
                <a:solidFill>
                  <a:schemeClr val="tx1"/>
                </a:solidFill>
                <a:latin typeface="Sassoon Penpals" panose="02000400000000000000" pitchFamily="50" charset="0"/>
              </a:rPr>
              <a:t>Living things and their habitats: identify whether things are alive, dead or never have existed.</a:t>
            </a:r>
          </a:p>
          <a:p>
            <a:pPr>
              <a:spcAft>
                <a:spcPts val="600"/>
              </a:spcAft>
            </a:pPr>
            <a:r>
              <a:rPr lang="en-GB" sz="1400" dirty="0">
                <a:solidFill>
                  <a:schemeClr val="tx1"/>
                </a:solidFill>
                <a:latin typeface="Sassoon Penpals" panose="02000400000000000000" pitchFamily="50" charset="0"/>
              </a:rPr>
              <a:t>Describe how animals get their food from other animals and/or plants using the terminology of carnivore, omnivore and herbivore.</a:t>
            </a:r>
          </a:p>
          <a:p>
            <a:pPr>
              <a:spcAft>
                <a:spcPts val="600"/>
              </a:spcAft>
            </a:pPr>
            <a:r>
              <a:rPr lang="en-GB" sz="1400" dirty="0">
                <a:solidFill>
                  <a:schemeClr val="tx1"/>
                </a:solidFill>
                <a:latin typeface="Sassoon Penpals" panose="02000400000000000000" pitchFamily="50" charset="0"/>
              </a:rPr>
              <a:t>Use simple food chains to describe the relationships between producers, prey and predators. </a:t>
            </a:r>
          </a:p>
          <a:p>
            <a:pPr>
              <a:spcAft>
                <a:spcPts val="600"/>
              </a:spcAft>
            </a:pPr>
            <a:r>
              <a:rPr lang="en-GB" sz="1400" dirty="0">
                <a:solidFill>
                  <a:schemeClr val="tx1"/>
                </a:solidFill>
                <a:latin typeface="Sassoon Penpals" panose="02000400000000000000" pitchFamily="50" charset="0"/>
              </a:rPr>
              <a:t>Use of everyday materials: Compare the suitability of materials for different uses.  </a:t>
            </a:r>
          </a:p>
          <a:p>
            <a:pPr>
              <a:spcAft>
                <a:spcPts val="600"/>
              </a:spcAft>
            </a:pPr>
            <a:r>
              <a:rPr lang="en-GB" sz="1400" dirty="0">
                <a:solidFill>
                  <a:schemeClr val="tx1"/>
                </a:solidFill>
                <a:latin typeface="Sassoon Penpals" panose="02000400000000000000" pitchFamily="50" charset="0"/>
              </a:rPr>
              <a:t>Animals including humans: describe the importance of exercise, a balanced diet and hygiene for humans </a:t>
            </a:r>
          </a:p>
          <a:p>
            <a:pPr>
              <a:spcAft>
                <a:spcPts val="600"/>
              </a:spcAft>
            </a:pPr>
            <a:r>
              <a:rPr lang="en-GB" sz="1400" dirty="0">
                <a:solidFill>
                  <a:schemeClr val="tx1"/>
                </a:solidFill>
                <a:latin typeface="Sassoon Penpals" panose="02000400000000000000" pitchFamily="50" charset="0"/>
              </a:rPr>
              <a:t>Describe the basic needs of animals for survival and the main changes as juvenile animals mature into adults. </a:t>
            </a:r>
          </a:p>
          <a:p>
            <a:pPr>
              <a:spcAft>
                <a:spcPts val="600"/>
              </a:spcAft>
            </a:pPr>
            <a:r>
              <a:rPr lang="en-GB" sz="1400" b="1" dirty="0">
                <a:solidFill>
                  <a:schemeClr val="tx1"/>
                </a:solidFill>
                <a:latin typeface="Sassoon Penpals" panose="02000400000000000000" pitchFamily="50" charset="0"/>
              </a:rPr>
              <a:t>Plants: Describe the basic needs of plants for survival and the impact of changing these factors.</a:t>
            </a:r>
          </a:p>
          <a:p>
            <a:pPr>
              <a:spcAft>
                <a:spcPts val="600"/>
              </a:spcAft>
            </a:pPr>
            <a:r>
              <a:rPr lang="en-GB" sz="1400" b="1" dirty="0">
                <a:solidFill>
                  <a:schemeClr val="tx1"/>
                </a:solidFill>
                <a:latin typeface="Sassoon Penpals" panose="02000400000000000000" pitchFamily="50" charset="0"/>
              </a:rPr>
              <a:t>Identify the main changes as seeds and bulbs develop into mature plants</a:t>
            </a:r>
          </a:p>
          <a:p>
            <a:pPr>
              <a:spcAft>
                <a:spcPts val="600"/>
              </a:spcAft>
            </a:pPr>
            <a:endParaRPr lang="en-GB" sz="1400"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p>
          <a:p>
            <a:pPr>
              <a:spcAft>
                <a:spcPts val="600"/>
              </a:spcAft>
            </a:pPr>
            <a:r>
              <a:rPr lang="en-GB" sz="1400" b="1" dirty="0">
                <a:solidFill>
                  <a:schemeClr val="tx1"/>
                </a:solidFill>
                <a:latin typeface="Sassoon Penpals" panose="02000400000000000000" pitchFamily="50" charset="0"/>
              </a:rPr>
              <a:t>Ask questions about what they notice </a:t>
            </a:r>
          </a:p>
          <a:p>
            <a:pPr>
              <a:spcAft>
                <a:spcPts val="600"/>
              </a:spcAft>
            </a:pPr>
            <a:r>
              <a:rPr lang="en-GB" sz="1400" dirty="0">
                <a:solidFill>
                  <a:schemeClr val="tx1"/>
                </a:solidFill>
                <a:latin typeface="Sassoon Penpals" panose="02000400000000000000" pitchFamily="50" charset="0"/>
              </a:rPr>
              <a:t>Notice patterns among a data set or observation</a:t>
            </a:r>
          </a:p>
          <a:p>
            <a:pPr>
              <a:spcAft>
                <a:spcPts val="600"/>
              </a:spcAft>
            </a:pPr>
            <a:r>
              <a:rPr lang="en-GB" sz="1400" b="1" dirty="0">
                <a:solidFill>
                  <a:schemeClr val="tx1"/>
                </a:solidFill>
                <a:latin typeface="Sassoon Penpals" panose="02000400000000000000" pitchFamily="50" charset="0"/>
              </a:rPr>
              <a:t>Begin to group and classify </a:t>
            </a:r>
          </a:p>
          <a:p>
            <a:pPr>
              <a:spcAft>
                <a:spcPts val="600"/>
              </a:spcAft>
            </a:pPr>
            <a:r>
              <a:rPr lang="en-GB" sz="1400" b="1" dirty="0">
                <a:solidFill>
                  <a:schemeClr val="tx1"/>
                </a:solidFill>
                <a:latin typeface="Sassoon Penpals" panose="02000400000000000000" pitchFamily="50" charset="0"/>
              </a:rPr>
              <a:t>Carry out a simple comparative test</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82588113-F516-4E02-8524-123717FF2A7D}"/>
              </a:ext>
            </a:extLst>
          </p:cNvPr>
          <p:cNvSpPr/>
          <p:nvPr/>
        </p:nvSpPr>
        <p:spPr>
          <a:xfrm>
            <a:off x="4405545" y="7227604"/>
            <a:ext cx="4016502" cy="203838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Building on Year 1</a:t>
            </a:r>
          </a:p>
          <a:p>
            <a:pPr marL="0" marR="0" lvl="0" indent="0" algn="l" defTabSz="457200" rtl="0" eaLnBrk="1" fontAlgn="auto" latinLnBrk="0" hangingPunct="1">
              <a:lnSpc>
                <a:spcPct val="100000"/>
              </a:lnSpc>
              <a:spcBef>
                <a:spcPts val="0"/>
              </a:spcBef>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1 – Animals including humans / Plants</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Identify and describe he basic structure of a variety of common flowering plants, including trees.</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11D79CD4-64FB-4567-AFA4-62ACB5FCA7D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3489" y="7266947"/>
            <a:ext cx="675719" cy="489235"/>
          </a:xfrm>
          <a:prstGeom prst="rect">
            <a:avLst/>
          </a:prstGeom>
        </p:spPr>
      </p:pic>
    </p:spTree>
    <p:extLst>
      <p:ext uri="{BB962C8B-B14F-4D97-AF65-F5344CB8AC3E}">
        <p14:creationId xmlns:p14="http://schemas.microsoft.com/office/powerpoint/2010/main" val="4036733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2 – Uses of everyday materials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76003" y="3171161"/>
            <a:ext cx="4010205" cy="3509040"/>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482600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Explain how materials can be changed </a:t>
            </a:r>
            <a:r>
              <a:rPr lang="en-GB" sz="1400" dirty="0">
                <a:solidFill>
                  <a:schemeClr val="tx1"/>
                </a:solidFill>
                <a:latin typeface="Sassoon Penpals" panose="02000400000000000000" pitchFamily="50" charset="0"/>
              </a:rPr>
              <a:t>by squashing, bending, twisting and stretching.</a:t>
            </a:r>
          </a:p>
          <a:p>
            <a:pPr>
              <a:spcAft>
                <a:spcPts val="600"/>
              </a:spcAft>
            </a:pPr>
            <a:r>
              <a:rPr lang="en-GB" sz="1400" dirty="0">
                <a:solidFill>
                  <a:schemeClr val="tx1"/>
                </a:solidFill>
                <a:latin typeface="Sassoon Penpals" panose="02000400000000000000" pitchFamily="50" charset="0"/>
              </a:rPr>
              <a:t>	- Materials can be changed by physical force.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Explain how suitable materials are used for various different uses.</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Suitability means having the properties which are 	right for a specific purpose</a:t>
            </a:r>
            <a:r>
              <a:rPr lang="en-GB" sz="1400" dirty="0">
                <a:solidFill>
                  <a:schemeClr val="tx1"/>
                </a:solidFill>
                <a:latin typeface="Sassoon Penpals" panose="02000400000000000000" pitchFamily="50" charset="0"/>
              </a:rPr>
              <a:t>, e.g. metal, wood and 	plastic are all suitable materials for spoons.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799"/>
            <a:ext cx="4029898" cy="185420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comparing the uses of everyday materials in and around the school with materials found in other places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observing closely, identifying and classifying the uses of different materials, and recording their observations</a:t>
            </a:r>
          </a:p>
        </p:txBody>
      </p:sp>
      <p:sp>
        <p:nvSpPr>
          <p:cNvPr id="28" name="Rounded Rectangle 48">
            <a:extLst>
              <a:ext uri="{FF2B5EF4-FFF2-40B4-BE49-F238E27FC236}">
                <a16:creationId xmlns:a16="http://schemas.microsoft.com/office/drawing/2014/main" id="{D1089FF2-3019-4653-AD54-6CBA6A774E3A}"/>
              </a:ext>
            </a:extLst>
          </p:cNvPr>
          <p:cNvSpPr/>
          <p:nvPr/>
        </p:nvSpPr>
        <p:spPr>
          <a:xfrm>
            <a:off x="4376003" y="7105824"/>
            <a:ext cx="4016502" cy="229521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1</a:t>
            </a:r>
          </a:p>
          <a:p>
            <a:pPr>
              <a:spcAft>
                <a:spcPts val="600"/>
              </a:spcAft>
            </a:pPr>
            <a:r>
              <a:rPr lang="en-GB" sz="1400" dirty="0">
                <a:solidFill>
                  <a:schemeClr val="tx1"/>
                </a:solidFill>
                <a:latin typeface="Sassoon Penpals" panose="02000400000000000000" pitchFamily="50" charset="0"/>
              </a:rPr>
              <a:t>Year 1 – Everyday materials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the materials objects are made from and group a variety of materials be describing their properties. </a:t>
            </a:r>
          </a:p>
          <a:p>
            <a:pPr>
              <a:spcAft>
                <a:spcPts val="600"/>
              </a:spcAft>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87119" y="8202797"/>
            <a:ext cx="4080000" cy="119824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p>
          <a:p>
            <a:pPr>
              <a:spcAft>
                <a:spcPts val="600"/>
              </a:spcAft>
            </a:pPr>
            <a:r>
              <a:rPr lang="en-GB" sz="1400" dirty="0">
                <a:solidFill>
                  <a:schemeClr val="tx1"/>
                </a:solidFill>
                <a:latin typeface="Sassoon Penpals" panose="02000400000000000000" pitchFamily="50" charset="0"/>
              </a:rPr>
              <a:t>Lesson 5 which tights are the </a:t>
            </a:r>
            <a:r>
              <a:rPr lang="en-GB" sz="1400" dirty="0" err="1">
                <a:solidFill>
                  <a:schemeClr val="tx1"/>
                </a:solidFill>
                <a:latin typeface="Sassoon Penpals" panose="02000400000000000000" pitchFamily="50" charset="0"/>
              </a:rPr>
              <a:t>stretchiest</a:t>
            </a:r>
            <a:r>
              <a:rPr lang="en-GB" sz="1400" dirty="0">
                <a:solidFill>
                  <a:schemeClr val="tx1"/>
                </a:solidFill>
                <a:latin typeface="Sassoon Penpals" panose="02000400000000000000" pitchFamily="50" charset="0"/>
              </a:rPr>
              <a:t> </a:t>
            </a:r>
          </a:p>
          <a:p>
            <a:pPr>
              <a:spcAft>
                <a:spcPts val="600"/>
              </a:spcAft>
            </a:pPr>
            <a:r>
              <a:rPr lang="en-GB" sz="1400" dirty="0" err="1">
                <a:solidFill>
                  <a:schemeClr val="tx1"/>
                </a:solidFill>
                <a:latin typeface="Sassoon Penpals" panose="02000400000000000000" pitchFamily="50" charset="0"/>
              </a:rPr>
              <a:t>PaWS</a:t>
            </a:r>
            <a:r>
              <a:rPr lang="en-GB" sz="1400" dirty="0">
                <a:solidFill>
                  <a:schemeClr val="tx1"/>
                </a:solidFill>
                <a:latin typeface="Sassoon Penpals" panose="02000400000000000000" pitchFamily="50" charset="0"/>
              </a:rPr>
              <a:t> lesson Material suitability investigation (baby bear’s chair)</a:t>
            </a:r>
          </a:p>
          <a:p>
            <a:pPr>
              <a:spcAft>
                <a:spcPts val="600"/>
              </a:spcAft>
            </a:pPr>
            <a:endParaRPr lang="en-GB" sz="140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B7560A86-5879-499A-A8C5-8DD6005351D4}"/>
              </a:ext>
            </a:extLst>
          </p:cNvPr>
          <p:cNvSpPr/>
          <p:nvPr/>
        </p:nvSpPr>
        <p:spPr>
          <a:xfrm>
            <a:off x="8587119" y="1066801"/>
            <a:ext cx="4029898" cy="6921499"/>
          </a:xfrm>
          <a:prstGeom prst="roundRect">
            <a:avLst>
              <a:gd name="adj" fmla="val 689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dirty="0">
                <a:solidFill>
                  <a:schemeClr val="tx1"/>
                </a:solidFill>
                <a:latin typeface="Sassoon Penpals" panose="02000400000000000000" pitchFamily="50" charset="0"/>
              </a:rPr>
              <a:t>Living things and their habitats: identify whether things are alive, dead or never have existed.</a:t>
            </a:r>
          </a:p>
          <a:p>
            <a:pPr>
              <a:spcAft>
                <a:spcPts val="600"/>
              </a:spcAft>
            </a:pPr>
            <a:r>
              <a:rPr lang="en-GB" sz="1400" dirty="0">
                <a:solidFill>
                  <a:schemeClr val="tx1"/>
                </a:solidFill>
                <a:latin typeface="Sassoon Penpals" panose="02000400000000000000" pitchFamily="50" charset="0"/>
              </a:rPr>
              <a:t>Describe how animals get their food from other animals and/or plants using the terminology of carnivore, omnivore and herbivore.</a:t>
            </a:r>
          </a:p>
          <a:p>
            <a:pPr>
              <a:spcAft>
                <a:spcPts val="600"/>
              </a:spcAft>
            </a:pPr>
            <a:r>
              <a:rPr lang="en-GB" sz="1400" dirty="0">
                <a:solidFill>
                  <a:schemeClr val="tx1"/>
                </a:solidFill>
                <a:latin typeface="Sassoon Penpals" panose="02000400000000000000" pitchFamily="50" charset="0"/>
              </a:rPr>
              <a:t>Use simple food chains to describe the relationships between producers, prey and predators. </a:t>
            </a:r>
          </a:p>
          <a:p>
            <a:pPr>
              <a:spcAft>
                <a:spcPts val="600"/>
              </a:spcAft>
            </a:pPr>
            <a:r>
              <a:rPr lang="en-GB" sz="1400" b="1" dirty="0">
                <a:solidFill>
                  <a:schemeClr val="tx1"/>
                </a:solidFill>
                <a:latin typeface="Sassoon Penpals" panose="02000400000000000000" pitchFamily="50" charset="0"/>
              </a:rPr>
              <a:t>Use of everyday materials: Compare the suitability of materials for different uses.  </a:t>
            </a:r>
          </a:p>
          <a:p>
            <a:pPr>
              <a:spcAft>
                <a:spcPts val="600"/>
              </a:spcAft>
            </a:pPr>
            <a:r>
              <a:rPr lang="en-GB" sz="1400" dirty="0">
                <a:solidFill>
                  <a:schemeClr val="tx1"/>
                </a:solidFill>
                <a:latin typeface="Sassoon Penpals" panose="02000400000000000000" pitchFamily="50" charset="0"/>
              </a:rPr>
              <a:t>Animals including humans: describe the importance of exercise, a balanced diet and hygiene for humans </a:t>
            </a:r>
          </a:p>
          <a:p>
            <a:pPr>
              <a:spcAft>
                <a:spcPts val="600"/>
              </a:spcAft>
            </a:pPr>
            <a:r>
              <a:rPr lang="en-GB" sz="1400" dirty="0">
                <a:solidFill>
                  <a:schemeClr val="tx1"/>
                </a:solidFill>
                <a:latin typeface="Sassoon Penpals" panose="02000400000000000000" pitchFamily="50" charset="0"/>
              </a:rPr>
              <a:t>Describe the basic needs of animals for survival and the main changes as juvenile animals mature into adults. </a:t>
            </a:r>
          </a:p>
          <a:p>
            <a:pPr>
              <a:spcAft>
                <a:spcPts val="600"/>
              </a:spcAft>
            </a:pPr>
            <a:r>
              <a:rPr lang="en-GB" sz="1400" dirty="0">
                <a:solidFill>
                  <a:schemeClr val="tx1"/>
                </a:solidFill>
                <a:latin typeface="Sassoon Penpals" panose="02000400000000000000" pitchFamily="50" charset="0"/>
              </a:rPr>
              <a:t>Plants: Describe the basic needs of plants for survival and the impact of changing these factors.</a:t>
            </a:r>
          </a:p>
          <a:p>
            <a:pPr>
              <a:spcAft>
                <a:spcPts val="600"/>
              </a:spcAft>
            </a:pPr>
            <a:r>
              <a:rPr lang="en-GB" sz="1400" dirty="0">
                <a:solidFill>
                  <a:schemeClr val="tx1"/>
                </a:solidFill>
                <a:latin typeface="Sassoon Penpals" panose="02000400000000000000" pitchFamily="50" charset="0"/>
              </a:rPr>
              <a:t>Identify the main changes as seeds and bulbs develop into mature plants</a:t>
            </a:r>
          </a:p>
          <a:p>
            <a:pPr>
              <a:spcAft>
                <a:spcPts val="600"/>
              </a:spcAft>
            </a:pPr>
            <a:endParaRPr lang="en-GB" sz="1000"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p>
          <a:p>
            <a:pPr>
              <a:spcAft>
                <a:spcPts val="600"/>
              </a:spcAft>
            </a:pPr>
            <a:r>
              <a:rPr lang="en-GB" sz="1400" b="1" dirty="0">
                <a:solidFill>
                  <a:schemeClr val="tx1"/>
                </a:solidFill>
                <a:latin typeface="Sassoon Penpals" panose="02000400000000000000" pitchFamily="50" charset="0"/>
              </a:rPr>
              <a:t>Ask questions about what they notice </a:t>
            </a:r>
          </a:p>
          <a:p>
            <a:pPr>
              <a:spcAft>
                <a:spcPts val="600"/>
              </a:spcAft>
            </a:pPr>
            <a:r>
              <a:rPr lang="en-GB" sz="1400" dirty="0">
                <a:solidFill>
                  <a:schemeClr val="tx1"/>
                </a:solidFill>
                <a:latin typeface="Sassoon Penpals" panose="02000400000000000000" pitchFamily="50" charset="0"/>
              </a:rPr>
              <a:t>Notice patterns among a data set or observation</a:t>
            </a:r>
          </a:p>
          <a:p>
            <a:pPr>
              <a:spcAft>
                <a:spcPts val="600"/>
              </a:spcAft>
            </a:pPr>
            <a:r>
              <a:rPr lang="en-GB" sz="1400" b="1" dirty="0">
                <a:solidFill>
                  <a:schemeClr val="tx1"/>
                </a:solidFill>
                <a:latin typeface="Sassoon Penpals" panose="02000400000000000000" pitchFamily="50" charset="0"/>
              </a:rPr>
              <a:t>Begin to group and classify </a:t>
            </a:r>
          </a:p>
          <a:p>
            <a:pPr>
              <a:spcAft>
                <a:spcPts val="600"/>
              </a:spcAft>
            </a:pPr>
            <a:r>
              <a:rPr lang="en-GB" sz="1400" dirty="0">
                <a:solidFill>
                  <a:schemeClr val="tx1"/>
                </a:solidFill>
                <a:latin typeface="Sassoon Penpals" panose="02000400000000000000" pitchFamily="50" charset="0"/>
              </a:rPr>
              <a:t>Carry out a simple comparative test</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2" name="Picture 11">
            <a:extLst>
              <a:ext uri="{FF2B5EF4-FFF2-40B4-BE49-F238E27FC236}">
                <a16:creationId xmlns:a16="http://schemas.microsoft.com/office/drawing/2014/main" id="{A7C403EC-810E-4EE5-B123-C8020F36018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5212" y="7198558"/>
            <a:ext cx="675719" cy="489235"/>
          </a:xfrm>
          <a:prstGeom prst="rect">
            <a:avLst/>
          </a:prstGeom>
        </p:spPr>
      </p:pic>
    </p:spTree>
    <p:extLst>
      <p:ext uri="{BB962C8B-B14F-4D97-AF65-F5344CB8AC3E}">
        <p14:creationId xmlns:p14="http://schemas.microsoft.com/office/powerpoint/2010/main" val="774768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3</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1945965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3 – Animals including humans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92019" y="6536997"/>
            <a:ext cx="4010205" cy="288750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6453032"/>
          </a:xfrm>
          <a:prstGeom prst="roundRect">
            <a:avLst>
              <a:gd name="adj" fmla="val 4203"/>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 can identify that </a:t>
            </a:r>
            <a:r>
              <a:rPr lang="en-GB" sz="1400" dirty="0">
                <a:solidFill>
                  <a:srgbClr val="FF0000"/>
                </a:solidFill>
                <a:latin typeface="Sassoon Penpals" panose="02000400000000000000" pitchFamily="50" charset="0"/>
              </a:rPr>
              <a:t>animals, including humans</a:t>
            </a:r>
            <a:r>
              <a:rPr lang="en-GB" sz="1400" dirty="0">
                <a:solidFill>
                  <a:schemeClr val="tx1"/>
                </a:solidFill>
                <a:latin typeface="Sassoon Penpals" panose="02000400000000000000" pitchFamily="50" charset="0"/>
              </a:rPr>
              <a:t>, need the right types and amount of nutrition, and that they cannot make their own food; they </a:t>
            </a:r>
            <a:r>
              <a:rPr lang="en-GB" sz="1400" dirty="0">
                <a:solidFill>
                  <a:srgbClr val="FF0000"/>
                </a:solidFill>
                <a:latin typeface="Sassoon Penpals" panose="02000400000000000000" pitchFamily="50" charset="0"/>
              </a:rPr>
              <a:t>get nutrition from what they eat.</a:t>
            </a:r>
          </a:p>
          <a:p>
            <a:pPr>
              <a:spcAft>
                <a:spcPts val="600"/>
              </a:spcAft>
            </a:pPr>
            <a:r>
              <a:rPr lang="en-GB" sz="1400" dirty="0">
                <a:solidFill>
                  <a:schemeClr val="tx1"/>
                </a:solidFill>
                <a:latin typeface="Sassoon Penpals" panose="02000400000000000000" pitchFamily="50" charset="0"/>
              </a:rPr>
              <a:t>	- Different animals are adapted to eat different foods. 	- </a:t>
            </a:r>
            <a:r>
              <a:rPr lang="en-GB" sz="1400" dirty="0">
                <a:solidFill>
                  <a:srgbClr val="FF0000"/>
                </a:solidFill>
                <a:latin typeface="Sassoon Penpals" panose="02000400000000000000" pitchFamily="50" charset="0"/>
              </a:rPr>
              <a:t>Plants can make their own food using the energy 	from sunlight</a:t>
            </a:r>
            <a:r>
              <a:rPr lang="en-GB" sz="1400" dirty="0">
                <a:solidFill>
                  <a:schemeClr val="tx1"/>
                </a:solidFill>
                <a:latin typeface="Sassoon Penpals" panose="02000400000000000000" pitchFamily="50" charset="0"/>
              </a:rPr>
              <a:t>, however animals, including humans 	need to eat in order to stay alive. </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Humans need to eat different types of food</a:t>
            </a:r>
            <a:r>
              <a:rPr lang="en-GB" sz="1400" dirty="0">
                <a:solidFill>
                  <a:schemeClr val="tx1"/>
                </a:solidFill>
                <a:latin typeface="Sassoon Penpals" panose="02000400000000000000" pitchFamily="50" charset="0"/>
              </a:rPr>
              <a:t>. </a:t>
            </a:r>
          </a:p>
          <a:p>
            <a:pPr>
              <a:spcAft>
                <a:spcPts val="600"/>
              </a:spcAft>
            </a:pPr>
            <a:r>
              <a:rPr lang="en-GB" sz="1400" dirty="0">
                <a:solidFill>
                  <a:schemeClr val="tx1"/>
                </a:solidFill>
                <a:latin typeface="Sassoon Penpals" panose="02000400000000000000" pitchFamily="50" charset="0"/>
              </a:rPr>
              <a:t>	- We can place food into five food groups according 	to how they help us to stay healthy.</a:t>
            </a:r>
          </a:p>
          <a:p>
            <a:pPr lvl="1">
              <a:spcAft>
                <a:spcPts val="600"/>
              </a:spcAft>
            </a:pPr>
            <a:r>
              <a:rPr lang="en-GB" sz="1400" dirty="0">
                <a:solidFill>
                  <a:schemeClr val="tx1"/>
                </a:solidFill>
                <a:latin typeface="Sassoon Penpals" panose="02000400000000000000" pitchFamily="50" charset="0"/>
              </a:rPr>
              <a:t>	Bread, cereal and potatoes (carbohydrates)</a:t>
            </a:r>
          </a:p>
          <a:p>
            <a:pPr lvl="1">
              <a:spcAft>
                <a:spcPts val="600"/>
              </a:spcAft>
            </a:pPr>
            <a:r>
              <a:rPr lang="en-GB" sz="1400" dirty="0">
                <a:solidFill>
                  <a:schemeClr val="tx1"/>
                </a:solidFill>
                <a:latin typeface="Sassoon Penpals" panose="02000400000000000000" pitchFamily="50" charset="0"/>
              </a:rPr>
              <a:t>	Fruits and vegetables (vitamins and minerals)</a:t>
            </a:r>
          </a:p>
          <a:p>
            <a:pPr>
              <a:spcAft>
                <a:spcPts val="600"/>
              </a:spcAft>
            </a:pPr>
            <a:r>
              <a:rPr lang="en-GB" sz="1400" dirty="0">
                <a:solidFill>
                  <a:schemeClr val="tx1"/>
                </a:solidFill>
                <a:latin typeface="Sassoon Penpals" panose="02000400000000000000" pitchFamily="50" charset="0"/>
              </a:rPr>
              <a:t>		Meat and fish (protein)</a:t>
            </a:r>
          </a:p>
          <a:p>
            <a:pPr>
              <a:spcAft>
                <a:spcPts val="600"/>
              </a:spcAft>
            </a:pPr>
            <a:r>
              <a:rPr lang="en-GB" sz="1400" dirty="0">
                <a:solidFill>
                  <a:schemeClr val="tx1"/>
                </a:solidFill>
                <a:latin typeface="Sassoon Penpals" panose="02000400000000000000" pitchFamily="50" charset="0"/>
              </a:rPr>
              <a:t>		Milk and dairy (calcium)</a:t>
            </a:r>
          </a:p>
          <a:p>
            <a:pPr>
              <a:spcAft>
                <a:spcPts val="600"/>
              </a:spcAft>
            </a:pPr>
            <a:r>
              <a:rPr lang="en-GB" sz="1400" dirty="0">
                <a:solidFill>
                  <a:schemeClr val="tx1"/>
                </a:solidFill>
                <a:latin typeface="Sassoon Penpals" panose="02000400000000000000" pitchFamily="50" charset="0"/>
              </a:rPr>
              <a:t>		Fats and sugars.</a:t>
            </a:r>
          </a:p>
          <a:p>
            <a:pPr>
              <a:spcAft>
                <a:spcPts val="600"/>
              </a:spcAft>
            </a:pPr>
            <a:r>
              <a:rPr lang="en-GB" sz="1400" dirty="0">
                <a:solidFill>
                  <a:schemeClr val="tx1"/>
                </a:solidFill>
                <a:latin typeface="Sassoon Penpals" panose="02000400000000000000" pitchFamily="50" charset="0"/>
              </a:rPr>
              <a:t>	- It is important to eat the right amount of food from 	each group. We can measure food using portions.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 can identify that </a:t>
            </a:r>
            <a:r>
              <a:rPr lang="en-GB" sz="1400" dirty="0">
                <a:solidFill>
                  <a:srgbClr val="FF0000"/>
                </a:solidFill>
                <a:latin typeface="Sassoon Penpals" panose="02000400000000000000" pitchFamily="50" charset="0"/>
              </a:rPr>
              <a:t>humans and some other animals have skeletons and muscles for support, protection and movement.</a:t>
            </a:r>
          </a:p>
          <a:p>
            <a:pPr>
              <a:spcAft>
                <a:spcPts val="600"/>
              </a:spcAft>
            </a:pPr>
            <a:r>
              <a:rPr lang="en-GB" sz="1400" dirty="0">
                <a:solidFill>
                  <a:schemeClr val="tx1"/>
                </a:solidFill>
                <a:latin typeface="Sassoon Penpals" panose="02000400000000000000" pitchFamily="50" charset="0"/>
              </a:rPr>
              <a:t>	- Humans and many animals have skeletons to 	support their bodies and protect vital organs. </a:t>
            </a:r>
          </a:p>
          <a:p>
            <a:pPr>
              <a:spcAft>
                <a:spcPts val="600"/>
              </a:spcAft>
            </a:pPr>
            <a:r>
              <a:rPr lang="en-GB" sz="1400" dirty="0">
                <a:solidFill>
                  <a:schemeClr val="tx1"/>
                </a:solidFill>
                <a:latin typeface="Sassoon Penpals" panose="02000400000000000000" pitchFamily="50" charset="0"/>
              </a:rPr>
              <a:t>	- Muscles are connected to bones and move them 	when they contract. Movable joints connect bones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799"/>
            <a:ext cx="4029898" cy="5310555"/>
          </a:xfrm>
          <a:prstGeom prst="roundRect">
            <a:avLst>
              <a:gd name="adj" fmla="val 3621"/>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identifying and grouping animals with and without skeletons and observing and comparing their movement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exploring ideas about what would happen if humans did not have skeletons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compare and contrast the diets of different animals (including their pets) and decide ways of grouping them according to what they eat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research different food groups and how they keep us healthy and design meals based on what they find out</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300"/>
              </a:spcAft>
            </a:pPr>
            <a:r>
              <a:rPr lang="en-GB" sz="1400" b="1" dirty="0">
                <a:solidFill>
                  <a:schemeClr val="tx1"/>
                </a:solidFill>
                <a:latin typeface="Sassoon Penpals" panose="02000400000000000000" pitchFamily="50" charset="0"/>
              </a:rPr>
              <a:t>Statistics – linked to maths curriculum</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ask-and-answer questions about totalling and comparing categorical data (Y2)</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interpret and present data using tables (Y3)</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solve one-step and two-step questions [for example ‘How many more?’ and ‘How many fewer?’] using information presented in scaled bar charts and pictograms and tables (Y3)</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631873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dirty="0">
                <a:solidFill>
                  <a:schemeClr val="tx1"/>
                </a:solidFill>
                <a:latin typeface="Sassoon Penpals" panose="02000400000000000000" pitchFamily="50" charset="0"/>
              </a:rPr>
              <a:t>Light: know that shadows are formed when light from a light source is blocked by an opaque object.</a:t>
            </a:r>
          </a:p>
          <a:p>
            <a:pPr>
              <a:spcAft>
                <a:spcPts val="600"/>
              </a:spcAft>
            </a:pPr>
            <a:r>
              <a:rPr lang="en-GB" sz="1400" dirty="0">
                <a:solidFill>
                  <a:schemeClr val="tx1"/>
                </a:solidFill>
                <a:latin typeface="Sassoon Penpals" panose="02000400000000000000" pitchFamily="50" charset="0"/>
              </a:rPr>
              <a:t>Forces and magnets: compare and group materials by whether they are magnetic or non-magnetic </a:t>
            </a:r>
          </a:p>
          <a:p>
            <a:pPr>
              <a:spcAft>
                <a:spcPts val="600"/>
              </a:spcAft>
            </a:pPr>
            <a:r>
              <a:rPr lang="en-GB" sz="1400" b="1" dirty="0">
                <a:solidFill>
                  <a:schemeClr val="tx1"/>
                </a:solidFill>
                <a:latin typeface="Sassoon Penpals" panose="02000400000000000000" pitchFamily="50" charset="0"/>
              </a:rPr>
              <a:t>Animals including humans: provide some reason why humans and some other vertebrates have skeletons and muscles (support, protections and movement)</a:t>
            </a:r>
          </a:p>
          <a:p>
            <a:pPr>
              <a:spcAft>
                <a:spcPts val="600"/>
              </a:spcAft>
            </a:pPr>
            <a:r>
              <a:rPr lang="en-GB" sz="1400" dirty="0">
                <a:solidFill>
                  <a:schemeClr val="tx1"/>
                </a:solidFill>
                <a:latin typeface="Sassoon Penpals" panose="02000400000000000000" pitchFamily="50" charset="0"/>
              </a:rPr>
              <a:t>Plants: identify and describe the different parts and functions of a plant (roots, stem/trunk, leaves and flower)</a:t>
            </a:r>
          </a:p>
          <a:p>
            <a:pPr>
              <a:spcAft>
                <a:spcPts val="600"/>
              </a:spcAft>
            </a:pPr>
            <a:r>
              <a:rPr lang="en-GB" sz="1400" dirty="0">
                <a:solidFill>
                  <a:schemeClr val="tx1"/>
                </a:solidFill>
                <a:latin typeface="Sassoon Penpals" panose="02000400000000000000" pitchFamily="50" charset="0"/>
              </a:rPr>
              <a:t>Have a secure knowledge of what a plant needs to survive. </a:t>
            </a:r>
          </a:p>
          <a:p>
            <a:pPr>
              <a:spcAft>
                <a:spcPts val="600"/>
              </a:spcAft>
            </a:pPr>
            <a:r>
              <a:rPr lang="en-GB" sz="1400" dirty="0">
                <a:solidFill>
                  <a:schemeClr val="tx1"/>
                </a:solidFill>
                <a:latin typeface="Sassoon Penpals" panose="02000400000000000000" pitchFamily="50" charset="0"/>
              </a:rPr>
              <a:t>Rocks: compare and group different types of rock based on their appearance and some physical properties </a:t>
            </a: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Generate an enquiry-based question</a:t>
            </a:r>
          </a:p>
          <a:p>
            <a:pPr>
              <a:spcAft>
                <a:spcPts val="600"/>
              </a:spcAft>
            </a:pPr>
            <a:r>
              <a:rPr lang="en-GB" sz="1400" b="1" dirty="0">
                <a:solidFill>
                  <a:schemeClr val="tx1"/>
                </a:solidFill>
                <a:latin typeface="Sassoon Penpals" panose="02000400000000000000" pitchFamily="50" charset="0"/>
              </a:rPr>
              <a:t>Make an informed prediction </a:t>
            </a:r>
          </a:p>
          <a:p>
            <a:pPr>
              <a:spcAft>
                <a:spcPts val="600"/>
              </a:spcAft>
            </a:pPr>
            <a:r>
              <a:rPr lang="en-GB" sz="1400" dirty="0">
                <a:solidFill>
                  <a:schemeClr val="tx1"/>
                </a:solidFill>
                <a:latin typeface="Sassoon Penpals" panose="02000400000000000000" pitchFamily="50" charset="0"/>
              </a:rPr>
              <a:t>Begin to set up a fair investigation to answer a previously discussed question or hypothesis.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197979" y="7670209"/>
            <a:ext cx="4016502" cy="179767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Building on Year 2</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2 – Animals including humans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the importance of exercise, a balanced diet and hygiene for humans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the basic needs of animals for survival and the main changes as juvenile animals mature into adults. </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94476" y="7748954"/>
            <a:ext cx="4080000" cy="16755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p>
          <a:p>
            <a:pPr>
              <a:spcAft>
                <a:spcPts val="600"/>
              </a:spcAft>
            </a:pPr>
            <a:r>
              <a:rPr lang="en-GB" sz="1400" dirty="0">
                <a:solidFill>
                  <a:schemeClr val="tx1"/>
                </a:solidFill>
                <a:latin typeface="Sassoon Penpals" panose="02000400000000000000" pitchFamily="50" charset="0"/>
              </a:rPr>
              <a:t>Lesson 1 about animals not making their own food.</a:t>
            </a:r>
          </a:p>
          <a:p>
            <a:pPr>
              <a:spcAft>
                <a:spcPts val="600"/>
              </a:spcAft>
            </a:pPr>
            <a:r>
              <a:rPr lang="en-GB" sz="1400" dirty="0">
                <a:solidFill>
                  <a:schemeClr val="tx1"/>
                </a:solidFill>
                <a:latin typeface="Sassoon Penpals" panose="02000400000000000000" pitchFamily="50" charset="0"/>
              </a:rPr>
              <a:t>Lesson 3 and 4 about human and animal skeletons.  </a:t>
            </a:r>
          </a:p>
          <a:p>
            <a:pPr>
              <a:spcAft>
                <a:spcPts val="600"/>
              </a:spcAft>
            </a:pPr>
            <a:endParaRPr lang="en-GB" sz="1400" dirty="0">
              <a:solidFill>
                <a:schemeClr val="tx1"/>
              </a:solidFill>
              <a:latin typeface="Sassoon Penpals" panose="02000400000000000000" pitchFamily="50" charset="0"/>
            </a:endParaRPr>
          </a:p>
        </p:txBody>
      </p:sp>
      <p:pic>
        <p:nvPicPr>
          <p:cNvPr id="3" name="Picture 2">
            <a:extLst>
              <a:ext uri="{FF2B5EF4-FFF2-40B4-BE49-F238E27FC236}">
                <a16:creationId xmlns:a16="http://schemas.microsoft.com/office/drawing/2014/main" id="{9E668078-7075-4CA5-8F45-E3A4A1945BB1}"/>
              </a:ext>
            </a:extLst>
          </p:cNvPr>
          <p:cNvPicPr>
            <a:picLocks noChangeAspect="1"/>
          </p:cNvPicPr>
          <p:nvPr/>
        </p:nvPicPr>
        <p:blipFill>
          <a:blip r:embed="rId5"/>
          <a:stretch>
            <a:fillRect/>
          </a:stretch>
        </p:blipFill>
        <p:spPr>
          <a:xfrm>
            <a:off x="8615844" y="118583"/>
            <a:ext cx="1560711" cy="804742"/>
          </a:xfrm>
          <a:prstGeom prst="rect">
            <a:avLst/>
          </a:prstGeom>
        </p:spPr>
      </p:pic>
      <p:pic>
        <p:nvPicPr>
          <p:cNvPr id="15" name="Picture 14">
            <a:extLst>
              <a:ext uri="{FF2B5EF4-FFF2-40B4-BE49-F238E27FC236}">
                <a16:creationId xmlns:a16="http://schemas.microsoft.com/office/drawing/2014/main" id="{34F6A7B8-FCCB-4010-A262-0BCBE34AB1F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293266" y="7765565"/>
            <a:ext cx="675719" cy="489235"/>
          </a:xfrm>
          <a:prstGeom prst="rect">
            <a:avLst/>
          </a:prstGeom>
        </p:spPr>
      </p:pic>
    </p:spTree>
    <p:extLst>
      <p:ext uri="{BB962C8B-B14F-4D97-AF65-F5344CB8AC3E}">
        <p14:creationId xmlns:p14="http://schemas.microsoft.com/office/powerpoint/2010/main" val="4065617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3 – Forces and Magnets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7162799"/>
            <a:ext cx="4010205" cy="2261699"/>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7010402"/>
          </a:xfrm>
          <a:prstGeom prst="roundRect">
            <a:avLst>
              <a:gd name="adj" fmla="val 6821"/>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Compare how things move on different surfaces.</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Different surfaces create different amounts of friction</a:t>
            </a:r>
            <a:r>
              <a:rPr lang="en-GB" sz="1400" dirty="0">
                <a:solidFill>
                  <a:schemeClr val="tx1"/>
                </a:solidFill>
                <a:latin typeface="Sassoon Penpals" panose="02000400000000000000" pitchFamily="50" charset="0"/>
              </a:rPr>
              <a:t>. 	The amount of friction created by an object moving 	over a surface depends on the roughness of the 	surface and the object, and the force between them.</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Notice that some forces need contact between two objects, but magnetic forces can act at a distance.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Observe how magnets attract or repel each other and attract some materials and not others.</a:t>
            </a:r>
          </a:p>
          <a:p>
            <a:pPr>
              <a:spcAft>
                <a:spcPts val="600"/>
              </a:spcAft>
            </a:pPr>
            <a:r>
              <a:rPr lang="en-GB" sz="1400" dirty="0">
                <a:solidFill>
                  <a:schemeClr val="tx1"/>
                </a:solidFill>
                <a:latin typeface="Sassoon Penpals" panose="02000400000000000000" pitchFamily="50" charset="0"/>
              </a:rPr>
              <a:t>	- Magnets produces a magnetic force that pulls certain 	objects towards it.</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Objects which are attracted to a magnet are 	magnetic. </a:t>
            </a:r>
          </a:p>
          <a:p>
            <a:pPr>
              <a:spcAft>
                <a:spcPts val="600"/>
              </a:spcAft>
            </a:pPr>
            <a:r>
              <a:rPr lang="en-GB" sz="1400" dirty="0">
                <a:solidFill>
                  <a:schemeClr val="tx1"/>
                </a:solidFill>
                <a:latin typeface="Sassoon Penpals" panose="02000400000000000000" pitchFamily="50" charset="0"/>
              </a:rPr>
              <a:t>	- Objects containing iron, nickel or cobalt metals are 	magnetic.</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Compare and group together a variety of everyday materials on the basis of whether they are attracted to a magnet, and identify some magnetic materials.</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I can describe magnets as having 2 poles.</a:t>
            </a:r>
          </a:p>
          <a:p>
            <a:pPr>
              <a:spcAft>
                <a:spcPts val="600"/>
              </a:spcAft>
            </a:pPr>
            <a:r>
              <a:rPr lang="en-GB" sz="1400" dirty="0">
                <a:solidFill>
                  <a:schemeClr val="tx1"/>
                </a:solidFill>
                <a:latin typeface="Sassoon Penpals" panose="02000400000000000000" pitchFamily="50" charset="0"/>
              </a:rPr>
              <a:t>	- North and south poles are found at different ends of 	a magnet.</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Predict whether two magnets will attract or repel each other, depending on which poles are facing.</a:t>
            </a:r>
          </a:p>
          <a:p>
            <a:pPr>
              <a:spcAft>
                <a:spcPts val="600"/>
              </a:spcAft>
            </a:pPr>
            <a:r>
              <a:rPr lang="en-GB" sz="1400" dirty="0">
                <a:solidFill>
                  <a:schemeClr val="tx1"/>
                </a:solidFill>
                <a:latin typeface="Sassoon Penpals" panose="02000400000000000000" pitchFamily="50" charset="0"/>
              </a:rPr>
              <a:t>	- Opposite poles are attracted to each other</a:t>
            </a:r>
          </a:p>
          <a:p>
            <a:pPr>
              <a:spcAft>
                <a:spcPts val="600"/>
              </a:spcAft>
            </a:pPr>
            <a:r>
              <a:rPr lang="en-GB" sz="1400" dirty="0">
                <a:solidFill>
                  <a:schemeClr val="tx1"/>
                </a:solidFill>
                <a:latin typeface="Sassoon Penpals" panose="02000400000000000000" pitchFamily="50" charset="0"/>
              </a:rPr>
              <a:t>	- Like poles repel each other.</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799"/>
            <a:ext cx="4029898" cy="5955324"/>
          </a:xfrm>
          <a:prstGeom prst="roundRect">
            <a:avLst>
              <a:gd name="adj" fmla="val 5076"/>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raising questions and carrying out tests to find out how far things move on different surfaces and gathering and recording data to find answers their questions</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exploring the strengths of different magnets and finding a fair way to compare them</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sorting materials into those that are magnetic and those that are not</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looking for patterns in the way that magnets behave in relation to each other and what might affect this, for example, the strength of the magnet or which pole faces another</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identifying how these properties make magnets useful in everyday items and suggesting creative uses for different magnets</a:t>
            </a:r>
          </a:p>
          <a:p>
            <a:pPr marL="285750" indent="-285750">
              <a:spcAft>
                <a:spcPts val="300"/>
              </a:spcAft>
              <a:buFont typeface="Arial" panose="020B0604020202020204" pitchFamily="34" charset="0"/>
              <a:buChar char="•"/>
            </a:pPr>
            <a:endParaRPr lang="en-GB" sz="600" dirty="0">
              <a:solidFill>
                <a:schemeClr val="tx1"/>
              </a:solidFill>
              <a:latin typeface="Sassoon Penpals" panose="02000400000000000000" pitchFamily="50" charset="0"/>
            </a:endParaRPr>
          </a:p>
          <a:p>
            <a:pPr>
              <a:spcAft>
                <a:spcPts val="300"/>
              </a:spcAft>
            </a:pPr>
            <a:r>
              <a:rPr lang="en-GB" sz="1400" b="1" dirty="0">
                <a:solidFill>
                  <a:schemeClr val="tx1"/>
                </a:solidFill>
                <a:latin typeface="Sassoon Penpals" panose="02000400000000000000" pitchFamily="50" charset="0"/>
              </a:rPr>
              <a:t>Statistics – linked to maths curriculum</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ask and answer simple questions by counting the number of objects in each category and sorting the categories by quantity (Y2) </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interpret and present data using bar charts and tables (Y3)</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solve one-step and two-step questions [for example ‘How many more?’ and ‘How many fewer?’] using information presented in scaled bar charts and pictograms and tables (Y3)</a:t>
            </a:r>
          </a:p>
          <a:p>
            <a:pPr marL="285750" indent="-285750">
              <a:spcAft>
                <a:spcPts val="3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213804" y="8277352"/>
            <a:ext cx="4016502" cy="114714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2</a:t>
            </a:r>
          </a:p>
          <a:p>
            <a:pPr>
              <a:spcAft>
                <a:spcPts val="600"/>
              </a:spcAft>
            </a:pPr>
            <a:r>
              <a:rPr lang="en-GB" sz="1400" dirty="0">
                <a:solidFill>
                  <a:schemeClr val="tx1"/>
                </a:solidFill>
                <a:latin typeface="Sassoon Penpals" panose="02000400000000000000" pitchFamily="50" charset="0"/>
              </a:rPr>
              <a:t>Year 2 – Uses of everyday materials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Compare the suitability of materials for different uses.</a:t>
            </a:r>
          </a:p>
          <a:p>
            <a:pPr>
              <a:spcAft>
                <a:spcPts val="600"/>
              </a:spcAft>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94476" y="7737231"/>
            <a:ext cx="4080000" cy="168726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p>
          <a:p>
            <a:pPr>
              <a:spcAft>
                <a:spcPts val="600"/>
              </a:spcAft>
            </a:pPr>
            <a:r>
              <a:rPr lang="en-GB" sz="1400" dirty="0">
                <a:solidFill>
                  <a:schemeClr val="tx1"/>
                </a:solidFill>
                <a:latin typeface="Sassoon Penpals" panose="02000400000000000000" pitchFamily="50" charset="0"/>
              </a:rPr>
              <a:t>Lesson 1 about comparing how things move on different surfaces.</a:t>
            </a:r>
          </a:p>
          <a:p>
            <a:pPr>
              <a:spcAft>
                <a:spcPts val="600"/>
              </a:spcAft>
            </a:pPr>
            <a:r>
              <a:rPr lang="en-GB" sz="1400" dirty="0">
                <a:solidFill>
                  <a:schemeClr val="tx1"/>
                </a:solidFill>
                <a:latin typeface="Sassoon Penpals" panose="02000400000000000000" pitchFamily="50" charset="0"/>
              </a:rPr>
              <a:t>Lesson 4 about contact between objects for forces excluding magnetism. </a:t>
            </a:r>
          </a:p>
          <a:p>
            <a:pPr>
              <a:spcAft>
                <a:spcPts val="600"/>
              </a:spcAft>
            </a:pPr>
            <a:r>
              <a:rPr lang="en-GB" sz="1400" dirty="0">
                <a:solidFill>
                  <a:schemeClr val="tx1"/>
                </a:solidFill>
                <a:latin typeface="Sassoon Penpals" panose="02000400000000000000" pitchFamily="50" charset="0"/>
              </a:rPr>
              <a:t>Lesson 3 about materials being magnetic or not. </a:t>
            </a:r>
          </a:p>
          <a:p>
            <a:pPr>
              <a:spcAft>
                <a:spcPts val="600"/>
              </a:spcAft>
            </a:pPr>
            <a:endParaRPr lang="en-GB" sz="140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FA6E31FD-9F78-4337-B10A-ED49498B142F}"/>
              </a:ext>
            </a:extLst>
          </p:cNvPr>
          <p:cNvSpPr/>
          <p:nvPr/>
        </p:nvSpPr>
        <p:spPr>
          <a:xfrm>
            <a:off x="8587119" y="1066801"/>
            <a:ext cx="4029898" cy="631873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dirty="0">
                <a:solidFill>
                  <a:schemeClr val="tx1"/>
                </a:solidFill>
                <a:latin typeface="Sassoon Penpals" panose="02000400000000000000" pitchFamily="50" charset="0"/>
              </a:rPr>
              <a:t>Light: know that shadows are formed when light from a light source is blocked by an opaque object.</a:t>
            </a:r>
          </a:p>
          <a:p>
            <a:pPr>
              <a:spcAft>
                <a:spcPts val="600"/>
              </a:spcAft>
            </a:pPr>
            <a:r>
              <a:rPr lang="en-GB" sz="1400" b="1" dirty="0">
                <a:solidFill>
                  <a:schemeClr val="tx1"/>
                </a:solidFill>
                <a:latin typeface="Sassoon Penpals" panose="02000400000000000000" pitchFamily="50" charset="0"/>
              </a:rPr>
              <a:t>Forces and magnets: compare and group materials by whether they are magnetic or non-magnetic </a:t>
            </a:r>
          </a:p>
          <a:p>
            <a:pPr>
              <a:spcAft>
                <a:spcPts val="600"/>
              </a:spcAft>
            </a:pPr>
            <a:r>
              <a:rPr lang="en-GB" sz="1400" dirty="0">
                <a:solidFill>
                  <a:schemeClr val="tx1"/>
                </a:solidFill>
                <a:latin typeface="Sassoon Penpals" panose="02000400000000000000" pitchFamily="50" charset="0"/>
              </a:rPr>
              <a:t>Animals including humans: provide some reason why humans and some other vertebrates have skeletons and muscles (support, protections and movement)</a:t>
            </a:r>
          </a:p>
          <a:p>
            <a:pPr>
              <a:spcAft>
                <a:spcPts val="600"/>
              </a:spcAft>
            </a:pPr>
            <a:r>
              <a:rPr lang="en-GB" sz="1400" dirty="0">
                <a:solidFill>
                  <a:schemeClr val="tx1"/>
                </a:solidFill>
                <a:latin typeface="Sassoon Penpals" panose="02000400000000000000" pitchFamily="50" charset="0"/>
              </a:rPr>
              <a:t>Plants: identify and describe the different parts and functions of a plant (roots, stem/trunk, leaves and flower)</a:t>
            </a:r>
          </a:p>
          <a:p>
            <a:pPr>
              <a:spcAft>
                <a:spcPts val="600"/>
              </a:spcAft>
            </a:pPr>
            <a:r>
              <a:rPr lang="en-GB" sz="1400" dirty="0">
                <a:solidFill>
                  <a:schemeClr val="tx1"/>
                </a:solidFill>
                <a:latin typeface="Sassoon Penpals" panose="02000400000000000000" pitchFamily="50" charset="0"/>
              </a:rPr>
              <a:t>Have a secure knowledge of what a plant needs to survive. </a:t>
            </a:r>
          </a:p>
          <a:p>
            <a:pPr>
              <a:spcAft>
                <a:spcPts val="600"/>
              </a:spcAft>
            </a:pPr>
            <a:r>
              <a:rPr lang="en-GB" sz="1400" dirty="0">
                <a:solidFill>
                  <a:schemeClr val="tx1"/>
                </a:solidFill>
                <a:latin typeface="Sassoon Penpals" panose="02000400000000000000" pitchFamily="50" charset="0"/>
              </a:rPr>
              <a:t>Rocks: compare and group different types of rock based on their appearance and some physical properties </a:t>
            </a: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endParaRPr lang="en-GB" sz="1400" b="1" u="sng"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Generate an enquiry-based question</a:t>
            </a:r>
          </a:p>
          <a:p>
            <a:pPr>
              <a:spcAft>
                <a:spcPts val="600"/>
              </a:spcAft>
            </a:pPr>
            <a:r>
              <a:rPr lang="en-GB" sz="1400" dirty="0">
                <a:solidFill>
                  <a:schemeClr val="tx1"/>
                </a:solidFill>
                <a:latin typeface="Sassoon Penpals" panose="02000400000000000000" pitchFamily="50" charset="0"/>
              </a:rPr>
              <a:t>Make an informed prediction </a:t>
            </a:r>
          </a:p>
          <a:p>
            <a:pPr>
              <a:spcAft>
                <a:spcPts val="600"/>
              </a:spcAft>
            </a:pPr>
            <a:r>
              <a:rPr lang="en-GB" sz="1400" b="1" dirty="0">
                <a:solidFill>
                  <a:schemeClr val="tx1"/>
                </a:solidFill>
                <a:latin typeface="Sassoon Penpals" panose="02000400000000000000" pitchFamily="50" charset="0"/>
              </a:rPr>
              <a:t>Begin to set up a fair investigation to answer a previously discussed question or hypothesis.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2" name="Picture 11">
            <a:extLst>
              <a:ext uri="{FF2B5EF4-FFF2-40B4-BE49-F238E27FC236}">
                <a16:creationId xmlns:a16="http://schemas.microsoft.com/office/drawing/2014/main" id="{8EB3F3F7-60A5-4578-B350-82413CE67DB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93266" y="8361691"/>
            <a:ext cx="675719" cy="489235"/>
          </a:xfrm>
          <a:prstGeom prst="rect">
            <a:avLst/>
          </a:prstGeom>
        </p:spPr>
      </p:pic>
    </p:spTree>
    <p:extLst>
      <p:ext uri="{BB962C8B-B14F-4D97-AF65-F5344CB8AC3E}">
        <p14:creationId xmlns:p14="http://schemas.microsoft.com/office/powerpoint/2010/main" val="5824992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3 – Light</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5130800"/>
            <a:ext cx="4010205" cy="418468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713988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that they need light in order to see things and that dark is the absence of light.</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There must be light for us to see</a:t>
            </a:r>
            <a:r>
              <a:rPr lang="en-GB" sz="1400" dirty="0">
                <a:solidFill>
                  <a:schemeClr val="tx1"/>
                </a:solidFill>
                <a:latin typeface="Sassoon Penpals" panose="02000400000000000000" pitchFamily="50" charset="0"/>
              </a:rPr>
              <a:t>. Without light it is 	dark. </a:t>
            </a:r>
          </a:p>
          <a:p>
            <a:pPr>
              <a:spcAft>
                <a:spcPts val="600"/>
              </a:spcAft>
            </a:pPr>
            <a:r>
              <a:rPr lang="en-GB" sz="1400" dirty="0">
                <a:solidFill>
                  <a:schemeClr val="tx1"/>
                </a:solidFill>
                <a:latin typeface="Sassoon Penpals" panose="02000400000000000000" pitchFamily="50" charset="0"/>
              </a:rPr>
              <a:t>	- We need light to see things even shiny things.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Notice that light is reflected from surfaces.</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Beams of light bounce off some materials 	(reflection).</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Recognise that light from the sun can be dangerous </a:t>
            </a:r>
            <a:r>
              <a:rPr lang="en-GB" sz="1400" dirty="0">
                <a:solidFill>
                  <a:schemeClr val="tx1"/>
                </a:solidFill>
                <a:latin typeface="Sassoon Penpals" panose="02000400000000000000" pitchFamily="50" charset="0"/>
              </a:rPr>
              <a:t>and that there are ways to protect their eyes.</a:t>
            </a:r>
          </a:p>
          <a:p>
            <a:pPr>
              <a:spcAft>
                <a:spcPts val="600"/>
              </a:spcAft>
            </a:pPr>
            <a:r>
              <a:rPr lang="en-GB" sz="1400" dirty="0">
                <a:solidFill>
                  <a:schemeClr val="tx1"/>
                </a:solidFill>
                <a:latin typeface="Sassoon Penpals" panose="02000400000000000000" pitchFamily="50" charset="0"/>
              </a:rPr>
              <a:t>	- The pupils control the amount of light entering the 	eyes. </a:t>
            </a:r>
          </a:p>
          <a:p>
            <a:pPr>
              <a:spcAft>
                <a:spcPts val="600"/>
              </a:spcAft>
            </a:pPr>
            <a:r>
              <a:rPr lang="en-GB" sz="1400" dirty="0">
                <a:solidFill>
                  <a:schemeClr val="tx1"/>
                </a:solidFill>
                <a:latin typeface="Sassoon Penpals" panose="02000400000000000000" pitchFamily="50" charset="0"/>
              </a:rPr>
              <a:t>	- If too much light enters, then it can damage the 	retina. </a:t>
            </a:r>
          </a:p>
          <a:p>
            <a:pPr>
              <a:spcAft>
                <a:spcPts val="600"/>
              </a:spcAft>
            </a:pPr>
            <a:r>
              <a:rPr lang="en-GB" sz="1400" dirty="0">
                <a:solidFill>
                  <a:schemeClr val="tx1"/>
                </a:solidFill>
                <a:latin typeface="Sassoon Penpals" panose="02000400000000000000" pitchFamily="50" charset="0"/>
              </a:rPr>
              <a:t>	-To help protect the eyes, you can wear a hat with a 	wide brim and sunglasses with a UV rating.</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that shadows are formed when the light from a light source is blocked by an opaque object.</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A shadow is caused when light is blocked </a:t>
            </a:r>
            <a:r>
              <a:rPr lang="en-GB" sz="1400" dirty="0">
                <a:solidFill>
                  <a:schemeClr val="tx1"/>
                </a:solidFill>
                <a:latin typeface="Sassoon Penpals" panose="02000400000000000000" pitchFamily="50" charset="0"/>
              </a:rPr>
              <a:t>by an 	opaque object. </a:t>
            </a:r>
          </a:p>
          <a:p>
            <a:pPr>
              <a:spcAft>
                <a:spcPts val="600"/>
              </a:spcAft>
            </a:pPr>
            <a:r>
              <a:rPr lang="en-GB" sz="1400" dirty="0">
                <a:solidFill>
                  <a:schemeClr val="tx1"/>
                </a:solidFill>
                <a:latin typeface="Sassoon Penpals" panose="02000400000000000000" pitchFamily="50" charset="0"/>
              </a:rPr>
              <a:t>	- A shadow is larger when an object is closer to the 	light source. This is because it blocks more of the 	light.</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Find patterns in the way that the size of shadows change.</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798"/>
            <a:ext cx="4029898" cy="392430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looking for patterns in what happens to shadows when the light source moves or the distance between the light source and the object changes. </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300"/>
              </a:spcAft>
            </a:pPr>
            <a:r>
              <a:rPr lang="en-GB" sz="1400" b="1" dirty="0">
                <a:solidFill>
                  <a:schemeClr val="tx1"/>
                </a:solidFill>
                <a:latin typeface="Sassoon Penpals" panose="02000400000000000000" pitchFamily="50" charset="0"/>
              </a:rPr>
              <a:t>Statistics – linked to maths curriculum</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interpret and present data using tables (Y3)</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solve one-step and two-step questions [for example ‘How many more?’ and ‘How many fewer?’] using information presented in scaled bar charts and pictograms and tables (Y3)</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96965" y="7439112"/>
            <a:ext cx="4010205" cy="187637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Lesson 2 about light and shadows.</a:t>
            </a:r>
          </a:p>
          <a:p>
            <a:pPr>
              <a:spcAft>
                <a:spcPts val="600"/>
              </a:spcAft>
            </a:pPr>
            <a:r>
              <a:rPr lang="en-GB" sz="1400" dirty="0" err="1">
                <a:solidFill>
                  <a:schemeClr val="tx1"/>
                </a:solidFill>
                <a:latin typeface="Sassoon Penpals" panose="02000400000000000000" pitchFamily="50" charset="0"/>
              </a:rPr>
              <a:t>PaWS</a:t>
            </a:r>
            <a:r>
              <a:rPr lang="en-GB" sz="1400" dirty="0">
                <a:solidFill>
                  <a:schemeClr val="tx1"/>
                </a:solidFill>
                <a:latin typeface="Sassoon Penpals" panose="02000400000000000000" pitchFamily="50" charset="0"/>
              </a:rPr>
              <a:t> lesson 4 ‘Sun Safety’ </a:t>
            </a:r>
          </a:p>
          <a:p>
            <a:pPr>
              <a:spcAft>
                <a:spcPts val="600"/>
              </a:spcAft>
            </a:pPr>
            <a:endParaRPr lang="en-GB" sz="140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55251158-2AC6-4D2B-B9EE-D30E4B961405}"/>
              </a:ext>
            </a:extLst>
          </p:cNvPr>
          <p:cNvSpPr/>
          <p:nvPr/>
        </p:nvSpPr>
        <p:spPr>
          <a:xfrm>
            <a:off x="8587119" y="1066801"/>
            <a:ext cx="4029898" cy="61848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b="1" dirty="0">
                <a:solidFill>
                  <a:schemeClr val="tx1"/>
                </a:solidFill>
                <a:latin typeface="Sassoon Penpals" panose="02000400000000000000" pitchFamily="50" charset="0"/>
              </a:rPr>
              <a:t>Light: know that shadows are formed when light from a light source is blocked by an opaque object.</a:t>
            </a:r>
          </a:p>
          <a:p>
            <a:pPr>
              <a:spcAft>
                <a:spcPts val="600"/>
              </a:spcAft>
            </a:pPr>
            <a:r>
              <a:rPr lang="en-GB" sz="1400" dirty="0">
                <a:solidFill>
                  <a:schemeClr val="tx1"/>
                </a:solidFill>
                <a:latin typeface="Sassoon Penpals" panose="02000400000000000000" pitchFamily="50" charset="0"/>
              </a:rPr>
              <a:t>Forces and magnets: compare and group materials by whether they are magnetic or non-magnetic </a:t>
            </a:r>
          </a:p>
          <a:p>
            <a:pPr>
              <a:spcAft>
                <a:spcPts val="600"/>
              </a:spcAft>
            </a:pPr>
            <a:r>
              <a:rPr lang="en-GB" sz="1400" dirty="0">
                <a:solidFill>
                  <a:schemeClr val="tx1"/>
                </a:solidFill>
                <a:latin typeface="Sassoon Penpals" panose="02000400000000000000" pitchFamily="50" charset="0"/>
              </a:rPr>
              <a:t>Animals including humans: provide some reason why humans and some other vertebrates have skeletons and muscles (support, protections and movement)</a:t>
            </a:r>
          </a:p>
          <a:p>
            <a:pPr>
              <a:spcAft>
                <a:spcPts val="600"/>
              </a:spcAft>
            </a:pPr>
            <a:r>
              <a:rPr lang="en-GB" sz="1400" dirty="0">
                <a:solidFill>
                  <a:schemeClr val="tx1"/>
                </a:solidFill>
                <a:latin typeface="Sassoon Penpals" panose="02000400000000000000" pitchFamily="50" charset="0"/>
              </a:rPr>
              <a:t>Plants: identify and describe the different parts and functions of a plant (roots, stem/trunk, leaves and flower)</a:t>
            </a:r>
          </a:p>
          <a:p>
            <a:pPr>
              <a:spcAft>
                <a:spcPts val="600"/>
              </a:spcAft>
            </a:pPr>
            <a:r>
              <a:rPr lang="en-GB" sz="1400" dirty="0">
                <a:solidFill>
                  <a:schemeClr val="tx1"/>
                </a:solidFill>
                <a:latin typeface="Sassoon Penpals" panose="02000400000000000000" pitchFamily="50" charset="0"/>
              </a:rPr>
              <a:t>Have a secure knowledge of what a plant needs to survive. </a:t>
            </a:r>
          </a:p>
          <a:p>
            <a:pPr>
              <a:spcAft>
                <a:spcPts val="600"/>
              </a:spcAft>
            </a:pPr>
            <a:r>
              <a:rPr lang="en-GB" sz="1400" dirty="0">
                <a:solidFill>
                  <a:schemeClr val="tx1"/>
                </a:solidFill>
                <a:latin typeface="Sassoon Penpals" panose="02000400000000000000" pitchFamily="50" charset="0"/>
              </a:rPr>
              <a:t>Rocks: compare and group different types of rock based on their appearance and some physical properties </a:t>
            </a: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Generate an enquiry-based question</a:t>
            </a:r>
          </a:p>
          <a:p>
            <a:pPr>
              <a:spcAft>
                <a:spcPts val="600"/>
              </a:spcAft>
            </a:pPr>
            <a:r>
              <a:rPr lang="en-GB" sz="1400" dirty="0">
                <a:solidFill>
                  <a:schemeClr val="tx1"/>
                </a:solidFill>
                <a:latin typeface="Sassoon Penpals" panose="02000400000000000000" pitchFamily="50" charset="0"/>
              </a:rPr>
              <a:t>Make an informed prediction </a:t>
            </a:r>
          </a:p>
          <a:p>
            <a:pPr>
              <a:spcAft>
                <a:spcPts val="600"/>
              </a:spcAft>
            </a:pPr>
            <a:r>
              <a:rPr lang="en-GB" sz="1400" dirty="0">
                <a:solidFill>
                  <a:schemeClr val="tx1"/>
                </a:solidFill>
                <a:latin typeface="Sassoon Penpals" panose="02000400000000000000" pitchFamily="50" charset="0"/>
              </a:rPr>
              <a:t>Begin to set up a fair investigation to answer a previously discussed question or hypothesis.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4075705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3 – Plants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5369819" y="4446540"/>
            <a:ext cx="3501906" cy="312461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58359" y="821069"/>
            <a:ext cx="5039738" cy="86034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400" b="1" u="sng" dirty="0">
                <a:solidFill>
                  <a:schemeClr val="tx1"/>
                </a:solidFill>
                <a:latin typeface="Sassoon Penpals" panose="02000400000000000000" pitchFamily="50" charset="0"/>
              </a:rPr>
              <a:t>Substantive Knowledge</a:t>
            </a:r>
          </a:p>
          <a:p>
            <a:pPr marL="171450" indent="-171450">
              <a:buFont typeface="Arial" panose="020B0604020202020204" pitchFamily="34" charset="0"/>
              <a:buChar char="•"/>
            </a:pPr>
            <a:r>
              <a:rPr lang="en-GB" sz="1350" dirty="0">
                <a:solidFill>
                  <a:srgbClr val="FF0000"/>
                </a:solidFill>
                <a:latin typeface="Sassoon Penpals" panose="02000400000000000000" pitchFamily="50" charset="0"/>
              </a:rPr>
              <a:t>Identify and describe the functions of different parts of flowering plants</a:t>
            </a:r>
            <a:r>
              <a:rPr lang="en-GB" sz="1350" dirty="0">
                <a:solidFill>
                  <a:schemeClr val="tx1"/>
                </a:solidFill>
                <a:latin typeface="Sassoon Penpals" panose="02000400000000000000" pitchFamily="50" charset="0"/>
              </a:rPr>
              <a:t>: roots, stem/trunk, leaves and flowers.</a:t>
            </a:r>
          </a:p>
          <a:p>
            <a:r>
              <a:rPr lang="en-GB" sz="1350" dirty="0">
                <a:solidFill>
                  <a:schemeClr val="tx1"/>
                </a:solidFill>
                <a:latin typeface="Sassoon Penpals" panose="02000400000000000000" pitchFamily="50" charset="0"/>
              </a:rPr>
              <a:t>	- Plants are producers, they make their own food 	</a:t>
            </a:r>
          </a:p>
          <a:p>
            <a:r>
              <a:rPr lang="en-GB" sz="1350" dirty="0">
                <a:solidFill>
                  <a:schemeClr val="tx1"/>
                </a:solidFill>
                <a:latin typeface="Sassoon Penpals" panose="02000400000000000000" pitchFamily="50" charset="0"/>
              </a:rPr>
              <a:t>	- Roots take in water and nutrients from the soil and keep the plant in 	the ground. </a:t>
            </a:r>
          </a:p>
          <a:p>
            <a:r>
              <a:rPr lang="en-GB" sz="1350" dirty="0">
                <a:solidFill>
                  <a:schemeClr val="tx1"/>
                </a:solidFill>
                <a:latin typeface="Sassoon Penpals" panose="02000400000000000000" pitchFamily="50" charset="0"/>
              </a:rPr>
              <a:t>	- The stem holds the plant up and carries the water and nutrients from 	the roots to the leaves and flowers 	</a:t>
            </a:r>
          </a:p>
          <a:p>
            <a:r>
              <a:rPr lang="en-GB" sz="1350" dirty="0">
                <a:solidFill>
                  <a:schemeClr val="tx1"/>
                </a:solidFill>
                <a:latin typeface="Sassoon Penpals" panose="02000400000000000000" pitchFamily="50" charset="0"/>
              </a:rPr>
              <a:t>	- Leaves absorb sunlight and carbon dioxide to help the plant to 	make 	its own food. </a:t>
            </a:r>
          </a:p>
          <a:p>
            <a:r>
              <a:rPr lang="en-GB" sz="1350" dirty="0">
                <a:solidFill>
                  <a:schemeClr val="tx1"/>
                </a:solidFill>
                <a:latin typeface="Sassoon Penpals" panose="02000400000000000000" pitchFamily="50" charset="0"/>
              </a:rPr>
              <a:t>	- Flowers attract insects and birds for pollination.</a:t>
            </a:r>
          </a:p>
          <a:p>
            <a:endParaRPr lang="en-GB" sz="500" dirty="0">
              <a:solidFill>
                <a:schemeClr val="tx1"/>
              </a:solidFill>
              <a:latin typeface="Sassoon Penpals" panose="02000400000000000000" pitchFamily="50" charset="0"/>
            </a:endParaRPr>
          </a:p>
          <a:p>
            <a:pPr marL="171450" indent="-171450">
              <a:buFont typeface="Arial" panose="020B0604020202020204" pitchFamily="34" charset="0"/>
              <a:buChar char="•"/>
            </a:pPr>
            <a:r>
              <a:rPr lang="en-GB" sz="1350" dirty="0">
                <a:solidFill>
                  <a:schemeClr val="tx1"/>
                </a:solidFill>
                <a:latin typeface="Sassoon Penpals" panose="02000400000000000000" pitchFamily="50" charset="0"/>
              </a:rPr>
              <a:t>Explore the requirements of plants for life and growth (air, light, water, nutrients from soil, and room to grow) and how they vary from plant to plant.</a:t>
            </a:r>
          </a:p>
          <a:p>
            <a:r>
              <a:rPr lang="en-GB" sz="1350" dirty="0">
                <a:solidFill>
                  <a:schemeClr val="tx1"/>
                </a:solidFill>
                <a:latin typeface="Sassoon Penpals" panose="02000400000000000000" pitchFamily="50" charset="0"/>
              </a:rPr>
              <a:t>	- </a:t>
            </a:r>
            <a:r>
              <a:rPr lang="en-GB" sz="1350" dirty="0">
                <a:solidFill>
                  <a:srgbClr val="FF0000"/>
                </a:solidFill>
                <a:latin typeface="Sassoon Penpals" panose="02000400000000000000" pitchFamily="50" charset="0"/>
              </a:rPr>
              <a:t>Plants need: water, light, nutrients from the soil, air and room to 	grow</a:t>
            </a:r>
            <a:r>
              <a:rPr lang="en-GB" sz="1350" dirty="0">
                <a:solidFill>
                  <a:schemeClr val="tx1"/>
                </a:solidFill>
                <a:latin typeface="Sassoon Penpals" panose="02000400000000000000" pitchFamily="50" charset="0"/>
              </a:rPr>
              <a:t>. Different plants vary in how much of these things they need e.g. 	cacti can survive in areas with little water, whereas water lilies need to 	live in water. </a:t>
            </a:r>
          </a:p>
          <a:p>
            <a:r>
              <a:rPr lang="en-GB" sz="1350" dirty="0">
                <a:solidFill>
                  <a:schemeClr val="tx1"/>
                </a:solidFill>
                <a:latin typeface="Sassoon Penpals" panose="02000400000000000000" pitchFamily="50" charset="0"/>
              </a:rPr>
              <a:t>	- Seeds/bulbs require the right conditions to germinate and grow. Seeds 	contain enough food for the plant’s initial growth.</a:t>
            </a:r>
          </a:p>
          <a:p>
            <a:endParaRPr lang="en-GB" sz="500" dirty="0">
              <a:solidFill>
                <a:schemeClr val="tx1"/>
              </a:solidFill>
              <a:latin typeface="Sassoon Penpals" panose="02000400000000000000" pitchFamily="50" charset="0"/>
            </a:endParaRPr>
          </a:p>
          <a:p>
            <a:pPr marL="171450" indent="-171450">
              <a:buFont typeface="Arial" panose="020B0604020202020204" pitchFamily="34" charset="0"/>
              <a:buChar char="•"/>
            </a:pPr>
            <a:r>
              <a:rPr lang="en-GB" sz="1350" dirty="0">
                <a:solidFill>
                  <a:schemeClr val="tx1"/>
                </a:solidFill>
                <a:latin typeface="Sassoon Penpals" panose="02000400000000000000" pitchFamily="50" charset="0"/>
              </a:rPr>
              <a:t>Investigate the way in which water is transported within plants.</a:t>
            </a:r>
          </a:p>
          <a:p>
            <a:r>
              <a:rPr lang="en-GB" sz="1350" dirty="0">
                <a:solidFill>
                  <a:schemeClr val="tx1"/>
                </a:solidFill>
                <a:latin typeface="Sassoon Penpals" panose="02000400000000000000" pitchFamily="50" charset="0"/>
              </a:rPr>
              <a:t>       1. The </a:t>
            </a:r>
            <a:r>
              <a:rPr lang="en-GB" sz="1350" dirty="0">
                <a:solidFill>
                  <a:srgbClr val="FF0000"/>
                </a:solidFill>
                <a:latin typeface="Sassoon Penpals" panose="02000400000000000000" pitchFamily="50" charset="0"/>
              </a:rPr>
              <a:t>roots absorb water from the soil</a:t>
            </a:r>
            <a:r>
              <a:rPr lang="en-GB" sz="1350" dirty="0">
                <a:solidFill>
                  <a:schemeClr val="tx1"/>
                </a:solidFill>
                <a:latin typeface="Sassoon Penpals" panose="02000400000000000000" pitchFamily="50" charset="0"/>
              </a:rPr>
              <a:t>.</a:t>
            </a:r>
          </a:p>
          <a:p>
            <a:r>
              <a:rPr lang="en-GB" sz="1350" dirty="0">
                <a:solidFill>
                  <a:schemeClr val="tx1"/>
                </a:solidFill>
                <a:latin typeface="Sassoon Penpals" panose="02000400000000000000" pitchFamily="50" charset="0"/>
              </a:rPr>
              <a:t>       2. The stem transports water to the leaves.</a:t>
            </a:r>
          </a:p>
          <a:p>
            <a:r>
              <a:rPr lang="en-GB" sz="1350" dirty="0">
                <a:solidFill>
                  <a:schemeClr val="tx1"/>
                </a:solidFill>
                <a:latin typeface="Sassoon Penpals" panose="02000400000000000000" pitchFamily="50" charset="0"/>
              </a:rPr>
              <a:t>       3. </a:t>
            </a:r>
            <a:r>
              <a:rPr lang="en-GB" sz="1350" dirty="0">
                <a:solidFill>
                  <a:srgbClr val="FF0000"/>
                </a:solidFill>
                <a:latin typeface="Sassoon Penpals" panose="02000400000000000000" pitchFamily="50" charset="0"/>
              </a:rPr>
              <a:t>Water evaporates from the leaves</a:t>
            </a:r>
            <a:r>
              <a:rPr lang="en-GB" sz="1350" dirty="0">
                <a:solidFill>
                  <a:schemeClr val="tx1"/>
                </a:solidFill>
                <a:latin typeface="Sassoon Penpals" panose="02000400000000000000" pitchFamily="50" charset="0"/>
              </a:rPr>
              <a:t>.</a:t>
            </a:r>
          </a:p>
          <a:p>
            <a:r>
              <a:rPr lang="en-GB" sz="1350" dirty="0">
                <a:solidFill>
                  <a:schemeClr val="tx1"/>
                </a:solidFill>
                <a:latin typeface="Sassoon Penpals" panose="02000400000000000000" pitchFamily="50" charset="0"/>
              </a:rPr>
              <a:t>       4. This evaporation causes more water to be sucked up the stem.</a:t>
            </a:r>
          </a:p>
          <a:p>
            <a:endParaRPr lang="en-GB" sz="500" dirty="0">
              <a:solidFill>
                <a:schemeClr val="tx1"/>
              </a:solidFill>
              <a:latin typeface="Sassoon Penpals" panose="02000400000000000000" pitchFamily="50" charset="0"/>
            </a:endParaRPr>
          </a:p>
          <a:p>
            <a:pPr marL="171450" indent="-171450">
              <a:buFont typeface="Arial" panose="020B0604020202020204" pitchFamily="34" charset="0"/>
              <a:buChar char="•"/>
            </a:pPr>
            <a:r>
              <a:rPr lang="en-GB" sz="1350" dirty="0">
                <a:solidFill>
                  <a:schemeClr val="tx1"/>
                </a:solidFill>
                <a:latin typeface="Sassoon Penpals" panose="02000400000000000000" pitchFamily="50" charset="0"/>
              </a:rPr>
              <a:t>Explore the part that flowers play in the life cycle of flowering plants, including pollination, seed formation and seed dispersal.</a:t>
            </a:r>
          </a:p>
          <a:p>
            <a:r>
              <a:rPr lang="en-GB" sz="1350" dirty="0">
                <a:solidFill>
                  <a:schemeClr val="tx1"/>
                </a:solidFill>
                <a:latin typeface="Sassoon Penpals" panose="02000400000000000000" pitchFamily="50" charset="0"/>
              </a:rPr>
              <a:t>	- Flowering plants have specific adaptations which help it to carry out 	pollination, fertilisation and seed production Seed dispersal improves a 	plants chances of successful reproduction.</a:t>
            </a:r>
          </a:p>
          <a:p>
            <a:pPr lvl="1"/>
            <a:r>
              <a:rPr lang="en-GB" sz="1350" dirty="0">
                <a:solidFill>
                  <a:schemeClr val="tx1"/>
                </a:solidFill>
                <a:latin typeface="Sassoon Penpals" panose="02000400000000000000" pitchFamily="50" charset="0"/>
              </a:rPr>
              <a:t>- Seed dispersal – the fully formed seeds are moved away from the parent plant.</a:t>
            </a:r>
          </a:p>
          <a:p>
            <a:r>
              <a:rPr lang="en-GB" sz="1350" dirty="0">
                <a:solidFill>
                  <a:schemeClr val="tx1"/>
                </a:solidFill>
                <a:latin typeface="Sassoon Penpals" panose="02000400000000000000" pitchFamily="50" charset="0"/>
              </a:rPr>
              <a:t>	- </a:t>
            </a:r>
            <a:r>
              <a:rPr lang="en-GB" sz="1350" dirty="0">
                <a:solidFill>
                  <a:srgbClr val="FF0000"/>
                </a:solidFill>
                <a:latin typeface="Sassoon Penpals" panose="02000400000000000000" pitchFamily="50" charset="0"/>
              </a:rPr>
              <a:t>Germination – The seed starts to grow</a:t>
            </a:r>
            <a:r>
              <a:rPr lang="en-GB" sz="1350" dirty="0">
                <a:solidFill>
                  <a:schemeClr val="tx1"/>
                </a:solidFill>
                <a:latin typeface="Sassoon Penpals" panose="02000400000000000000" pitchFamily="50" charset="0"/>
              </a:rPr>
              <a:t>.</a:t>
            </a:r>
          </a:p>
          <a:p>
            <a:r>
              <a:rPr lang="en-GB" sz="1350" dirty="0">
                <a:solidFill>
                  <a:schemeClr val="tx1"/>
                </a:solidFill>
                <a:latin typeface="Sassoon Penpals" panose="02000400000000000000" pitchFamily="50" charset="0"/>
              </a:rPr>
              <a:t>	- Growing and flowering – The plant grows bigger and forms a flower.</a:t>
            </a:r>
          </a:p>
          <a:p>
            <a:r>
              <a:rPr lang="en-GB" sz="1350" dirty="0">
                <a:solidFill>
                  <a:schemeClr val="tx1"/>
                </a:solidFill>
                <a:latin typeface="Sassoon Penpals" panose="02000400000000000000" pitchFamily="50" charset="0"/>
              </a:rPr>
              <a:t>	- Pollination – pollen from the anther lands on the stigma and travels 	down the style.</a:t>
            </a:r>
          </a:p>
          <a:p>
            <a:r>
              <a:rPr lang="en-GB" sz="1350" dirty="0">
                <a:solidFill>
                  <a:schemeClr val="tx1"/>
                </a:solidFill>
                <a:latin typeface="Sassoon Penpals" panose="02000400000000000000" pitchFamily="50" charset="0"/>
              </a:rPr>
              <a:t>	- Fertilisation and seed formation – the pollen joins with an ovule and a 	seed starts to form.</a:t>
            </a: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5369819" y="821069"/>
            <a:ext cx="3501905" cy="350963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comparing the effect of different factors on plant growth, for example, the amount of light, the amount of fertiliser</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discovering how seeds are formed by observing the different stages of plant life cycles over a period of time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looking for patterns in the structure of fruits that relate to how the seeds are dispersed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observe how water is transported in plants, for example, by putting cut, white carnations into coloured water and observing how water travels up the stem to the flowers</a:t>
            </a:r>
          </a:p>
        </p:txBody>
      </p:sp>
      <p:sp>
        <p:nvSpPr>
          <p:cNvPr id="28" name="Rounded Rectangle 48">
            <a:extLst>
              <a:ext uri="{FF2B5EF4-FFF2-40B4-BE49-F238E27FC236}">
                <a16:creationId xmlns:a16="http://schemas.microsoft.com/office/drawing/2014/main" id="{D1089FF2-3019-4653-AD54-6CBA6A774E3A}"/>
              </a:ext>
            </a:extLst>
          </p:cNvPr>
          <p:cNvSpPr/>
          <p:nvPr/>
        </p:nvSpPr>
        <p:spPr>
          <a:xfrm>
            <a:off x="5351760" y="7686994"/>
            <a:ext cx="3501906" cy="1780892"/>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3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Building on Year 2</a:t>
            </a:r>
          </a:p>
          <a:p>
            <a:pPr marL="0" marR="0" lvl="0" indent="0" algn="l" defTabSz="457200" rtl="0" eaLnBrk="1" fontAlgn="auto" latinLnBrk="0" hangingPunct="1">
              <a:lnSpc>
                <a:spcPct val="100000"/>
              </a:lnSpc>
              <a:spcBef>
                <a:spcPts val="0"/>
              </a:spcBef>
              <a:spcAft>
                <a:spcPts val="3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2 – Plants</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Describe the basic needs of plants for survival and the impact of changing these factors.</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Identify the main changes as seeds and bulbs develop into mature plants</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9007330" y="7799050"/>
            <a:ext cx="3667146" cy="166883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p>
          <a:p>
            <a:pPr>
              <a:spcAft>
                <a:spcPts val="600"/>
              </a:spcAft>
            </a:pPr>
            <a:r>
              <a:rPr lang="en-GB" sz="1400" dirty="0">
                <a:solidFill>
                  <a:schemeClr val="tx1"/>
                </a:solidFill>
                <a:latin typeface="Sassoon Penpals" panose="02000400000000000000" pitchFamily="50" charset="0"/>
              </a:rPr>
              <a:t>Lesson 3 and 4 about stems and leaves.</a:t>
            </a:r>
          </a:p>
          <a:p>
            <a:pPr>
              <a:spcAft>
                <a:spcPts val="600"/>
              </a:spcAft>
            </a:pPr>
            <a:r>
              <a:rPr lang="en-GB" sz="1400" dirty="0">
                <a:solidFill>
                  <a:schemeClr val="tx1"/>
                </a:solidFill>
                <a:latin typeface="Sassoon Penpals" panose="02000400000000000000" pitchFamily="50" charset="0"/>
              </a:rPr>
              <a:t>Lesson 6 about the functions of a flower</a:t>
            </a:r>
          </a:p>
          <a:p>
            <a:pPr>
              <a:spcAft>
                <a:spcPts val="600"/>
              </a:spcAft>
            </a:pPr>
            <a:r>
              <a:rPr lang="en-GB" sz="1400" dirty="0" err="1">
                <a:solidFill>
                  <a:schemeClr val="tx1"/>
                </a:solidFill>
                <a:latin typeface="Sassoon Penpals" panose="02000400000000000000" pitchFamily="50" charset="0"/>
              </a:rPr>
              <a:t>PaWS</a:t>
            </a:r>
            <a:r>
              <a:rPr lang="en-GB" sz="1400" dirty="0">
                <a:solidFill>
                  <a:schemeClr val="tx1"/>
                </a:solidFill>
                <a:latin typeface="Sassoon Penpals" panose="02000400000000000000" pitchFamily="50" charset="0"/>
              </a:rPr>
              <a:t> lesson Investigation into the transportation of water through roots and stems. </a:t>
            </a:r>
          </a:p>
        </p:txBody>
      </p:sp>
      <p:sp>
        <p:nvSpPr>
          <p:cNvPr id="15" name="Rounded Rectangle 48">
            <a:extLst>
              <a:ext uri="{FF2B5EF4-FFF2-40B4-BE49-F238E27FC236}">
                <a16:creationId xmlns:a16="http://schemas.microsoft.com/office/drawing/2014/main" id="{7D417163-FD79-4AAE-8D6E-F0706341F130}"/>
              </a:ext>
            </a:extLst>
          </p:cNvPr>
          <p:cNvSpPr/>
          <p:nvPr/>
        </p:nvSpPr>
        <p:spPr>
          <a:xfrm>
            <a:off x="9007330" y="1066798"/>
            <a:ext cx="3740520" cy="65297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dirty="0">
                <a:solidFill>
                  <a:schemeClr val="tx1"/>
                </a:solidFill>
                <a:latin typeface="Sassoon Penpals" panose="02000400000000000000" pitchFamily="50" charset="0"/>
              </a:rPr>
              <a:t>Light: know that shadows are formed when light from a light source is blocked by an opaque object.</a:t>
            </a:r>
          </a:p>
          <a:p>
            <a:pPr>
              <a:spcAft>
                <a:spcPts val="600"/>
              </a:spcAft>
            </a:pPr>
            <a:r>
              <a:rPr lang="en-GB" sz="1400" dirty="0">
                <a:solidFill>
                  <a:schemeClr val="tx1"/>
                </a:solidFill>
                <a:latin typeface="Sassoon Penpals" panose="02000400000000000000" pitchFamily="50" charset="0"/>
              </a:rPr>
              <a:t>Forces and magnets: compare and group materials by whether they are magnetic or non-magnetic </a:t>
            </a:r>
          </a:p>
          <a:p>
            <a:pPr>
              <a:spcAft>
                <a:spcPts val="600"/>
              </a:spcAft>
            </a:pPr>
            <a:r>
              <a:rPr lang="en-GB" sz="1400" dirty="0">
                <a:solidFill>
                  <a:schemeClr val="tx1"/>
                </a:solidFill>
                <a:latin typeface="Sassoon Penpals" panose="02000400000000000000" pitchFamily="50" charset="0"/>
              </a:rPr>
              <a:t>Animals including humans: provide some reason why humans and some other vertebrates have skeletons and muscles (support, protections and movement)</a:t>
            </a:r>
          </a:p>
          <a:p>
            <a:pPr>
              <a:spcAft>
                <a:spcPts val="600"/>
              </a:spcAft>
            </a:pPr>
            <a:r>
              <a:rPr lang="en-GB" sz="1400" b="1" dirty="0">
                <a:solidFill>
                  <a:schemeClr val="tx1"/>
                </a:solidFill>
                <a:latin typeface="Sassoon Penpals" panose="02000400000000000000" pitchFamily="50" charset="0"/>
              </a:rPr>
              <a:t>Plants: identify and describe the different parts and functions of a plant (roots, stem/trunk, leaves and flower)</a:t>
            </a:r>
          </a:p>
          <a:p>
            <a:pPr>
              <a:spcAft>
                <a:spcPts val="600"/>
              </a:spcAft>
            </a:pPr>
            <a:r>
              <a:rPr lang="en-GB" sz="1400" b="1" dirty="0">
                <a:solidFill>
                  <a:schemeClr val="tx1"/>
                </a:solidFill>
                <a:latin typeface="Sassoon Penpals" panose="02000400000000000000" pitchFamily="50" charset="0"/>
              </a:rPr>
              <a:t>Have a secure knowledge of what a plant needs to survive. </a:t>
            </a:r>
          </a:p>
          <a:p>
            <a:pPr>
              <a:spcAft>
                <a:spcPts val="600"/>
              </a:spcAft>
            </a:pPr>
            <a:r>
              <a:rPr lang="en-GB" sz="1400" dirty="0">
                <a:solidFill>
                  <a:schemeClr val="tx1"/>
                </a:solidFill>
                <a:latin typeface="Sassoon Penpals" panose="02000400000000000000" pitchFamily="50" charset="0"/>
              </a:rPr>
              <a:t>Rocks: compare and group different types of rock based on their appearance and some physical properties </a:t>
            </a: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Skills / working scientifically (disciplinary)</a:t>
            </a:r>
            <a:endParaRPr lang="en-GB" sz="1400" b="1"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Generate an enquiry-based question</a:t>
            </a:r>
          </a:p>
          <a:p>
            <a:pPr>
              <a:spcAft>
                <a:spcPts val="600"/>
              </a:spcAft>
            </a:pPr>
            <a:r>
              <a:rPr lang="en-GB" sz="1400" dirty="0">
                <a:solidFill>
                  <a:schemeClr val="tx1"/>
                </a:solidFill>
                <a:latin typeface="Sassoon Penpals" panose="02000400000000000000" pitchFamily="50" charset="0"/>
              </a:rPr>
              <a:t>Make an informed prediction </a:t>
            </a:r>
          </a:p>
          <a:p>
            <a:pPr>
              <a:spcAft>
                <a:spcPts val="600"/>
              </a:spcAft>
            </a:pPr>
            <a:r>
              <a:rPr lang="en-GB" sz="1400" b="1" dirty="0">
                <a:solidFill>
                  <a:schemeClr val="tx1"/>
                </a:solidFill>
                <a:latin typeface="Sassoon Penpals" panose="02000400000000000000" pitchFamily="50" charset="0"/>
              </a:rPr>
              <a:t>Begin to set up a fair investigation to answer a previously discussed question or hypothesis.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2" name="Picture 11">
            <a:extLst>
              <a:ext uri="{FF2B5EF4-FFF2-40B4-BE49-F238E27FC236}">
                <a16:creationId xmlns:a16="http://schemas.microsoft.com/office/drawing/2014/main" id="{C8806DDE-B61F-49B2-9DBC-9EAAEB34D4B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966" y="7799050"/>
            <a:ext cx="675719" cy="489235"/>
          </a:xfrm>
          <a:prstGeom prst="rect">
            <a:avLst/>
          </a:prstGeom>
        </p:spPr>
      </p:pic>
    </p:spTree>
    <p:extLst>
      <p:ext uri="{BB962C8B-B14F-4D97-AF65-F5344CB8AC3E}">
        <p14:creationId xmlns:p14="http://schemas.microsoft.com/office/powerpoint/2010/main" val="3808232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3 – Rocks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86243" y="7009946"/>
            <a:ext cx="4010205" cy="221510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631873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Compare and group together different kinds of rocks on the basis of their appearance and simple physical properties.</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Igneous rock </a:t>
            </a:r>
            <a:r>
              <a:rPr lang="en-GB" sz="1400" dirty="0">
                <a:solidFill>
                  <a:schemeClr val="tx1"/>
                </a:solidFill>
                <a:latin typeface="Sassoon Penpals" panose="02000400000000000000" pitchFamily="50" charset="0"/>
              </a:rPr>
              <a:t>- formed when rocks melt and then 	solidify. This process can occur both under the ground 	and above it.</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Sedimentary rock </a:t>
            </a:r>
            <a:r>
              <a:rPr lang="en-GB" sz="1400" dirty="0">
                <a:solidFill>
                  <a:schemeClr val="tx1"/>
                </a:solidFill>
                <a:latin typeface="Sassoon Penpals" panose="02000400000000000000" pitchFamily="50" charset="0"/>
              </a:rPr>
              <a:t>- formed by layers of sediment 	being pressed down hard and sticking together, you 	can see the layers of sediment in the rock.</a:t>
            </a:r>
          </a:p>
          <a:p>
            <a:pPr>
              <a:spcAft>
                <a:spcPts val="600"/>
              </a:spcAft>
            </a:pPr>
            <a:r>
              <a:rPr lang="en-GB" sz="1400" dirty="0">
                <a:solidFill>
                  <a:schemeClr val="tx1"/>
                </a:solidFill>
                <a:latin typeface="Sassoon Penpals" panose="02000400000000000000" pitchFamily="50" charset="0"/>
              </a:rPr>
              <a:t>	</a:t>
            </a:r>
            <a:r>
              <a:rPr lang="en-GB" sz="1400" dirty="0">
                <a:solidFill>
                  <a:srgbClr val="FF0000"/>
                </a:solidFill>
                <a:latin typeface="Sassoon Penpals" panose="02000400000000000000" pitchFamily="50" charset="0"/>
              </a:rPr>
              <a:t>Metamorphic rock </a:t>
            </a:r>
            <a:r>
              <a:rPr lang="en-GB" sz="1400" dirty="0">
                <a:solidFill>
                  <a:schemeClr val="tx1"/>
                </a:solidFill>
                <a:latin typeface="Sassoon Penpals" panose="02000400000000000000" pitchFamily="50" charset="0"/>
              </a:rPr>
              <a:t>- formed when other rocks 	experience great pressure and heat. Two examples are: 	shale changing to slate, and limestone into marble.</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Fossils are </a:t>
            </a:r>
            <a:r>
              <a:rPr lang="en-GB" sz="1400" dirty="0">
                <a:solidFill>
                  <a:schemeClr val="tx1"/>
                </a:solidFill>
                <a:latin typeface="Sassoon Penpals" panose="02000400000000000000" pitchFamily="50" charset="0"/>
              </a:rPr>
              <a:t>formed when a </a:t>
            </a:r>
            <a:r>
              <a:rPr lang="en-GB" sz="1400" dirty="0">
                <a:solidFill>
                  <a:srgbClr val="FF0000"/>
                </a:solidFill>
                <a:latin typeface="Sassoon Penpals" panose="02000400000000000000" pitchFamily="50" charset="0"/>
              </a:rPr>
              <a:t>living organism </a:t>
            </a:r>
            <a:r>
              <a:rPr lang="en-GB" sz="1400" dirty="0">
                <a:solidFill>
                  <a:schemeClr val="tx1"/>
                </a:solidFill>
                <a:latin typeface="Sassoon Penpals" panose="02000400000000000000" pitchFamily="50" charset="0"/>
              </a:rPr>
              <a:t>(such as a plant or animal) </a:t>
            </a:r>
            <a:r>
              <a:rPr lang="en-GB" sz="1400" dirty="0">
                <a:solidFill>
                  <a:srgbClr val="FF0000"/>
                </a:solidFill>
                <a:latin typeface="Sassoon Penpals" panose="02000400000000000000" pitchFamily="50" charset="0"/>
              </a:rPr>
              <a:t>dies</a:t>
            </a:r>
            <a:r>
              <a:rPr lang="en-GB" sz="1400" dirty="0">
                <a:solidFill>
                  <a:schemeClr val="tx1"/>
                </a:solidFill>
                <a:latin typeface="Sassoon Penpals" panose="02000400000000000000" pitchFamily="50" charset="0"/>
              </a:rPr>
              <a:t> and is </a:t>
            </a:r>
            <a:r>
              <a:rPr lang="en-GB" sz="1400" dirty="0">
                <a:solidFill>
                  <a:srgbClr val="FF0000"/>
                </a:solidFill>
                <a:latin typeface="Sassoon Penpals" panose="02000400000000000000" pitchFamily="50" charset="0"/>
              </a:rPr>
              <a:t>quickly buried by sediment </a:t>
            </a:r>
            <a:r>
              <a:rPr lang="en-GB" sz="1400" dirty="0">
                <a:solidFill>
                  <a:schemeClr val="tx1"/>
                </a:solidFill>
                <a:latin typeface="Sassoon Penpals" panose="02000400000000000000" pitchFamily="50" charset="0"/>
              </a:rPr>
              <a:t>(such as mud, sand or volcanic ash).</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Soil is the uppermost layer of the Earth.</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Soil is a mixture of different things: </a:t>
            </a:r>
            <a:r>
              <a:rPr lang="en-GB" sz="1400" dirty="0">
                <a:solidFill>
                  <a:schemeClr val="tx1"/>
                </a:solidFill>
                <a:latin typeface="Sassoon Penpals" panose="02000400000000000000" pitchFamily="50" charset="0"/>
              </a:rPr>
              <a:t>minerals (the minerals in soil come from finely broken-down rock), air, water, organic matter (including living and dead plants and animals).</a:t>
            </a: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569741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using a hand lens or microscope to help them to identify and classify rocks according to whether they have grains or crystals, and whether they have fossils in them.</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research and discuss the different kinds of living things whose fossils are found in sedimentary rock and explore how fossils are formed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explore different soils and identify similarities and differences between them and investigate what happens when rocks are rubbed together or what changes occur when they are in water</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raise and answer questions about the way soils are formed.</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300"/>
              </a:spcAft>
            </a:pPr>
            <a:r>
              <a:rPr lang="en-GB" sz="1400" b="1" dirty="0">
                <a:solidFill>
                  <a:schemeClr val="tx1"/>
                </a:solidFill>
                <a:latin typeface="Sassoon Penpals" panose="02000400000000000000" pitchFamily="50" charset="0"/>
              </a:rPr>
              <a:t>Statistics – linked to maths curriculum</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ask and answer simple questions by counting the number of objects in each category and sorting the categories by quantity (Y2)</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ask-and-answer questions about totalling and comparing categorical data (Y2)</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C5880E11-6EE5-482C-8834-158B42831971}"/>
              </a:ext>
            </a:extLst>
          </p:cNvPr>
          <p:cNvSpPr/>
          <p:nvPr/>
        </p:nvSpPr>
        <p:spPr>
          <a:xfrm>
            <a:off x="8592631" y="7572950"/>
            <a:ext cx="4080000" cy="165209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p>
          <a:p>
            <a:pPr>
              <a:spcAft>
                <a:spcPts val="600"/>
              </a:spcAft>
            </a:pPr>
            <a:r>
              <a:rPr lang="en-GB" sz="1400" dirty="0">
                <a:solidFill>
                  <a:schemeClr val="tx1"/>
                </a:solidFill>
                <a:latin typeface="Sassoon Penpals" panose="02000400000000000000" pitchFamily="50" charset="0"/>
              </a:rPr>
              <a:t>Lesson 1 about comparing different kinds of rocks.</a:t>
            </a:r>
          </a:p>
          <a:p>
            <a:pPr>
              <a:spcAft>
                <a:spcPts val="600"/>
              </a:spcAft>
            </a:pPr>
            <a:r>
              <a:rPr lang="en-GB" sz="1400" dirty="0">
                <a:solidFill>
                  <a:schemeClr val="tx1"/>
                </a:solidFill>
                <a:latin typeface="Sassoon Penpals" panose="02000400000000000000" pitchFamily="50" charset="0"/>
              </a:rPr>
              <a:t>Lesson 5 about fossils.  </a:t>
            </a:r>
          </a:p>
          <a:p>
            <a:pPr>
              <a:spcAft>
                <a:spcPts val="600"/>
              </a:spcAft>
            </a:pPr>
            <a:r>
              <a:rPr lang="en-GB" sz="1400" dirty="0">
                <a:solidFill>
                  <a:schemeClr val="tx1"/>
                </a:solidFill>
                <a:latin typeface="Sassoon Penpals" panose="02000400000000000000" pitchFamily="50" charset="0"/>
              </a:rPr>
              <a:t>Lesson 6 about soil.</a:t>
            </a:r>
          </a:p>
          <a:p>
            <a:pPr>
              <a:spcAft>
                <a:spcPts val="600"/>
              </a:spcAft>
            </a:pPr>
            <a:endParaRPr lang="en-GB" sz="140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A91234D3-2AAE-40CC-900D-F6193D9BF88B}"/>
              </a:ext>
            </a:extLst>
          </p:cNvPr>
          <p:cNvSpPr/>
          <p:nvPr/>
        </p:nvSpPr>
        <p:spPr>
          <a:xfrm>
            <a:off x="8587119" y="1066801"/>
            <a:ext cx="4029898" cy="631873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dirty="0">
                <a:solidFill>
                  <a:schemeClr val="tx1"/>
                </a:solidFill>
                <a:latin typeface="Sassoon Penpals" panose="02000400000000000000" pitchFamily="50" charset="0"/>
              </a:rPr>
              <a:t>Light: know that shadows are formed when light from a light source is blocked by an opaque object.</a:t>
            </a:r>
          </a:p>
          <a:p>
            <a:pPr>
              <a:spcAft>
                <a:spcPts val="600"/>
              </a:spcAft>
            </a:pPr>
            <a:r>
              <a:rPr lang="en-GB" sz="1400" dirty="0">
                <a:solidFill>
                  <a:schemeClr val="tx1"/>
                </a:solidFill>
                <a:latin typeface="Sassoon Penpals" panose="02000400000000000000" pitchFamily="50" charset="0"/>
              </a:rPr>
              <a:t>Forces and magnets: compare and group materials by whether they are magnetic or non-magnetic </a:t>
            </a:r>
          </a:p>
          <a:p>
            <a:pPr>
              <a:spcAft>
                <a:spcPts val="600"/>
              </a:spcAft>
            </a:pPr>
            <a:r>
              <a:rPr lang="en-GB" sz="1400" dirty="0">
                <a:solidFill>
                  <a:schemeClr val="tx1"/>
                </a:solidFill>
                <a:latin typeface="Sassoon Penpals" panose="02000400000000000000" pitchFamily="50" charset="0"/>
              </a:rPr>
              <a:t>Animals including humans: provide some reason why humans and some other vertebrates have skeletons and muscles (support, protections and movement)</a:t>
            </a:r>
          </a:p>
          <a:p>
            <a:pPr>
              <a:spcAft>
                <a:spcPts val="600"/>
              </a:spcAft>
            </a:pPr>
            <a:r>
              <a:rPr lang="en-GB" sz="1400" dirty="0">
                <a:solidFill>
                  <a:schemeClr val="tx1"/>
                </a:solidFill>
                <a:latin typeface="Sassoon Penpals" panose="02000400000000000000" pitchFamily="50" charset="0"/>
              </a:rPr>
              <a:t>Plants: identify and describe the different parts and functions of a plant (roots, stem/trunk, leaves and flower)</a:t>
            </a:r>
          </a:p>
          <a:p>
            <a:pPr>
              <a:spcAft>
                <a:spcPts val="600"/>
              </a:spcAft>
            </a:pPr>
            <a:r>
              <a:rPr lang="en-GB" sz="1400" dirty="0">
                <a:solidFill>
                  <a:schemeClr val="tx1"/>
                </a:solidFill>
                <a:latin typeface="Sassoon Penpals" panose="02000400000000000000" pitchFamily="50" charset="0"/>
              </a:rPr>
              <a:t>Have a secure knowledge of what a plant needs to survive. </a:t>
            </a:r>
          </a:p>
          <a:p>
            <a:pPr>
              <a:spcAft>
                <a:spcPts val="600"/>
              </a:spcAft>
            </a:pPr>
            <a:r>
              <a:rPr lang="en-GB" sz="1400" b="1" dirty="0">
                <a:solidFill>
                  <a:schemeClr val="tx1"/>
                </a:solidFill>
                <a:latin typeface="Sassoon Penpals" panose="02000400000000000000" pitchFamily="50" charset="0"/>
              </a:rPr>
              <a:t>Rocks: compare and group different types of rock based on their appearance and some physical properties </a:t>
            </a: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Generate an enquiry-based question</a:t>
            </a:r>
          </a:p>
          <a:p>
            <a:pPr>
              <a:spcAft>
                <a:spcPts val="600"/>
              </a:spcAft>
            </a:pPr>
            <a:r>
              <a:rPr lang="en-GB" sz="1400" dirty="0">
                <a:solidFill>
                  <a:schemeClr val="tx1"/>
                </a:solidFill>
                <a:latin typeface="Sassoon Penpals" panose="02000400000000000000" pitchFamily="50" charset="0"/>
              </a:rPr>
              <a:t>Make an informed prediction </a:t>
            </a:r>
          </a:p>
          <a:p>
            <a:pPr>
              <a:spcAft>
                <a:spcPts val="600"/>
              </a:spcAft>
            </a:pPr>
            <a:r>
              <a:rPr lang="en-GB" sz="1400" dirty="0">
                <a:solidFill>
                  <a:schemeClr val="tx1"/>
                </a:solidFill>
                <a:latin typeface="Sassoon Penpals" panose="02000400000000000000" pitchFamily="50" charset="0"/>
              </a:rPr>
              <a:t>Begin to set up a fair investigation to answer a previously discussed question or hypothesis.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291772DB-7B7B-45F4-8F0C-0495C5312CF4}"/>
              </a:ext>
            </a:extLst>
          </p:cNvPr>
          <p:cNvSpPr/>
          <p:nvPr/>
        </p:nvSpPr>
        <p:spPr>
          <a:xfrm>
            <a:off x="184582" y="7572951"/>
            <a:ext cx="4016502" cy="174044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2</a:t>
            </a:r>
          </a:p>
          <a:p>
            <a:pPr>
              <a:spcAft>
                <a:spcPts val="600"/>
              </a:spcAft>
            </a:pPr>
            <a:r>
              <a:rPr lang="en-GB" sz="1400" dirty="0">
                <a:solidFill>
                  <a:schemeClr val="tx1"/>
                </a:solidFill>
                <a:latin typeface="Sassoon Penpals" panose="02000400000000000000" pitchFamily="50" charset="0"/>
              </a:rPr>
              <a:t>Year 2 – Uses of everyday materials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Compare the suitability of materials for different uses.</a:t>
            </a:r>
          </a:p>
          <a:p>
            <a:pPr>
              <a:spcAft>
                <a:spcPts val="600"/>
              </a:spcAft>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459715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4582" y="23740"/>
            <a:ext cx="9774258"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000" b="1" dirty="0">
                <a:solidFill>
                  <a:schemeClr val="tx1"/>
                </a:solidFill>
                <a:latin typeface="Sassoon Penpals" panose="02000400000000000000" pitchFamily="50" charset="0"/>
              </a:rPr>
              <a:t>Early Years – Laying the Foundations for Science</a:t>
            </a: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38674" y="7208979"/>
            <a:ext cx="4010205" cy="220596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algn="l"/>
            <a:r>
              <a:rPr lang="en-GB" sz="1400" b="0" dirty="0">
                <a:solidFill>
                  <a:srgbClr val="000000"/>
                </a:solidFill>
                <a:effectLst/>
                <a:latin typeface="Sassoon Penpals" panose="02000400000000000000" pitchFamily="50" charset="0"/>
                <a:hlinkClick r:id="rId2" action="ppaction://hlinksldjump"/>
              </a:rPr>
              <a:t>Subject specific inclusive and adaptive strategies can be found here.</a:t>
            </a:r>
            <a:endParaRPr lang="en-GB" sz="1100" b="0" dirty="0">
              <a:solidFill>
                <a:srgbClr val="242424"/>
              </a:solidFill>
              <a:effectLst/>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77164" y="766010"/>
            <a:ext cx="4029898" cy="877074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200" b="1" dirty="0">
                <a:solidFill>
                  <a:srgbClr val="FF0000"/>
                </a:solidFill>
                <a:latin typeface="Comic Sans MS" panose="030F0702030302020204" pitchFamily="66" charset="0"/>
              </a:rPr>
              <a:t>The following activities will provide opportunities to develop the required knowledge I need; </a:t>
            </a:r>
          </a:p>
          <a:p>
            <a:pPr>
              <a:spcAft>
                <a:spcPts val="600"/>
              </a:spcAft>
            </a:pPr>
            <a:r>
              <a:rPr lang="en-GB" sz="1200" b="1" u="sng" dirty="0">
                <a:solidFill>
                  <a:schemeClr val="tx1"/>
                </a:solidFill>
                <a:latin typeface="Comic Sans MS" panose="030F0702030302020204" pitchFamily="66" charset="0"/>
              </a:rPr>
              <a:t>Term 1 –  Me and my family </a:t>
            </a:r>
          </a:p>
          <a:p>
            <a:pPr>
              <a:spcAft>
                <a:spcPts val="600"/>
              </a:spcAft>
            </a:pPr>
            <a:r>
              <a:rPr lang="en-GB" sz="1200" dirty="0">
                <a:solidFill>
                  <a:schemeClr val="tx1"/>
                </a:solidFill>
                <a:latin typeface="Comic Sans MS" panose="030F0702030302020204" pitchFamily="66" charset="0"/>
              </a:rPr>
              <a:t>Explore the school grounds including the small and large woodland areas.  Recognise the different properties in each area and what they all have to offer. Learn to take care of my own body and personal hygiene and understand why it is important to keep ourselves healthy. </a:t>
            </a:r>
          </a:p>
          <a:p>
            <a:pPr>
              <a:spcAft>
                <a:spcPts val="600"/>
              </a:spcAft>
            </a:pPr>
            <a:r>
              <a:rPr lang="en-GB" sz="1200" b="1" u="sng" dirty="0">
                <a:solidFill>
                  <a:schemeClr val="tx1"/>
                </a:solidFill>
                <a:latin typeface="Comic Sans MS" panose="030F0702030302020204" pitchFamily="66" charset="0"/>
              </a:rPr>
              <a:t>Term 2 -  My country</a:t>
            </a:r>
          </a:p>
          <a:p>
            <a:pPr>
              <a:spcAft>
                <a:spcPts val="600"/>
              </a:spcAft>
            </a:pPr>
            <a:r>
              <a:rPr lang="en-GB" sz="1200" dirty="0">
                <a:solidFill>
                  <a:schemeClr val="tx1"/>
                </a:solidFill>
                <a:latin typeface="Comic Sans MS" panose="030F0702030302020204" pitchFamily="66" charset="0"/>
              </a:rPr>
              <a:t>Discover my local surroundings and recognise the different wildlife and terrain that we have on our doorstep. Look for evidence of seasonal change as leaves fall from trees and the weather turns colder. </a:t>
            </a:r>
          </a:p>
          <a:p>
            <a:pPr>
              <a:spcAft>
                <a:spcPts val="600"/>
              </a:spcAft>
            </a:pPr>
            <a:r>
              <a:rPr lang="en-GB" sz="1200" b="1" u="sng" dirty="0">
                <a:solidFill>
                  <a:schemeClr val="tx1"/>
                </a:solidFill>
                <a:latin typeface="Comic Sans MS" panose="030F0702030302020204" pitchFamily="66" charset="0"/>
              </a:rPr>
              <a:t>Term 3 – My planet</a:t>
            </a:r>
          </a:p>
          <a:p>
            <a:pPr>
              <a:spcAft>
                <a:spcPts val="600"/>
              </a:spcAft>
            </a:pPr>
            <a:r>
              <a:rPr lang="en-GB" sz="1200" dirty="0">
                <a:solidFill>
                  <a:schemeClr val="tx1"/>
                </a:solidFill>
                <a:latin typeface="Comic Sans MS" panose="030F0702030302020204" pitchFamily="66" charset="0"/>
              </a:rPr>
              <a:t>Look at animals, plants, weather and climates within different countries around the world.  Learn about recycling ad why it is important for our planets survival.  Explore the different properties of materials, sorting items that can and can’t be recycled. </a:t>
            </a:r>
          </a:p>
          <a:p>
            <a:pPr>
              <a:spcAft>
                <a:spcPts val="600"/>
              </a:spcAft>
            </a:pPr>
            <a:r>
              <a:rPr lang="en-GB" sz="1200" b="1" u="sng" dirty="0">
                <a:solidFill>
                  <a:schemeClr val="tx1"/>
                </a:solidFill>
                <a:latin typeface="Comic Sans MS" panose="030F0702030302020204" pitchFamily="66" charset="0"/>
              </a:rPr>
              <a:t>Term 4 – My universe </a:t>
            </a:r>
          </a:p>
          <a:p>
            <a:pPr>
              <a:spcAft>
                <a:spcPts val="600"/>
              </a:spcAft>
            </a:pPr>
            <a:r>
              <a:rPr lang="en-GB" sz="1200" dirty="0">
                <a:solidFill>
                  <a:schemeClr val="tx1"/>
                </a:solidFill>
                <a:latin typeface="Comic Sans MS" panose="030F0702030302020204" pitchFamily="66" charset="0"/>
              </a:rPr>
              <a:t>Using the context of dinosaurs, look at how fossils are made and why they are extinct.  Explore space and understand how the moon, sun and stars effect our planet.  Plant seeds and observe them grow into vegetables and plants. Plant flowers and care for them, recognising what they need to survive. </a:t>
            </a:r>
          </a:p>
          <a:p>
            <a:pPr>
              <a:spcAft>
                <a:spcPts val="600"/>
              </a:spcAft>
            </a:pPr>
            <a:r>
              <a:rPr lang="en-GB" sz="1200" b="1" u="sng" dirty="0">
                <a:solidFill>
                  <a:schemeClr val="tx1"/>
                </a:solidFill>
                <a:latin typeface="Comic Sans MS" panose="030F0702030302020204" pitchFamily="66" charset="0"/>
              </a:rPr>
              <a:t>Term 5 – Caring for myself and others </a:t>
            </a:r>
          </a:p>
          <a:p>
            <a:pPr>
              <a:spcAft>
                <a:spcPts val="600"/>
              </a:spcAft>
            </a:pPr>
            <a:r>
              <a:rPr lang="en-GB" sz="1200" dirty="0">
                <a:solidFill>
                  <a:schemeClr val="tx1"/>
                </a:solidFill>
                <a:latin typeface="Comic Sans MS" panose="030F0702030302020204" pitchFamily="66" charset="0"/>
              </a:rPr>
              <a:t>Observe the hatching and first few weeks of a ducklings life, care for and recognise what it needs to survive. Learn about food chains and life cycles, visiting the local farm to find a suitable home for our ducks considering habitats and predators. </a:t>
            </a:r>
            <a:endParaRPr lang="en-GB" sz="1200" b="1" u="sng" dirty="0">
              <a:solidFill>
                <a:schemeClr val="tx1"/>
              </a:solidFill>
              <a:latin typeface="Comic Sans MS" panose="030F0702030302020204" pitchFamily="66" charset="0"/>
            </a:endParaRPr>
          </a:p>
          <a:p>
            <a:pPr>
              <a:spcAft>
                <a:spcPts val="600"/>
              </a:spcAft>
            </a:pPr>
            <a:r>
              <a:rPr lang="en-GB" sz="1200" b="1" u="sng" dirty="0">
                <a:solidFill>
                  <a:schemeClr val="tx1"/>
                </a:solidFill>
                <a:latin typeface="Comic Sans MS" panose="030F0702030302020204" pitchFamily="66" charset="0"/>
              </a:rPr>
              <a:t>Term 6 – My next move </a:t>
            </a:r>
          </a:p>
          <a:p>
            <a:pPr>
              <a:spcAft>
                <a:spcPts val="600"/>
              </a:spcAft>
            </a:pPr>
            <a:r>
              <a:rPr lang="en-GB" sz="1200" dirty="0">
                <a:solidFill>
                  <a:schemeClr val="tx1"/>
                </a:solidFill>
                <a:latin typeface="Comic Sans MS" panose="030F0702030302020204" pitchFamily="66" charset="0"/>
              </a:rPr>
              <a:t>Create bug hotels for minibeasts in the woodland area, observing their behaviours and considering their preferred environments.  Predict and sort </a:t>
            </a:r>
            <a:r>
              <a:rPr lang="en-GB" sz="1200" dirty="0" err="1">
                <a:solidFill>
                  <a:schemeClr val="tx1"/>
                </a:solidFill>
                <a:latin typeface="Comic Sans MS" panose="030F0702030302020204" pitchFamily="66" charset="0"/>
              </a:rPr>
              <a:t>objetcs</a:t>
            </a:r>
            <a:r>
              <a:rPr lang="en-GB" sz="1200" dirty="0">
                <a:solidFill>
                  <a:schemeClr val="tx1"/>
                </a:solidFill>
                <a:latin typeface="Comic Sans MS" panose="030F0702030302020204" pitchFamily="66" charset="0"/>
              </a:rPr>
              <a:t> that can float or sink and consider why. </a:t>
            </a: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28827" y="3646316"/>
            <a:ext cx="4029898" cy="345363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b="1" dirty="0">
                <a:solidFill>
                  <a:srgbClr val="FF0000"/>
                </a:solidFill>
                <a:latin typeface="Comic Sans MS" panose="030F0702030302020204" pitchFamily="66" charset="0"/>
              </a:rPr>
              <a:t>By the end of the reception year, I will have gained a good level of development in the following areas, which will sufficiently prepare me for the Year 1 science curriculum at PAWS. </a:t>
            </a:r>
          </a:p>
          <a:p>
            <a:pPr>
              <a:spcAft>
                <a:spcPts val="600"/>
              </a:spcAft>
            </a:pPr>
            <a:r>
              <a:rPr lang="en-GB" sz="1200" b="1" dirty="0">
                <a:solidFill>
                  <a:schemeClr val="tx1"/>
                </a:solidFill>
                <a:latin typeface="Comic Sans MS" panose="030F0702030302020204" pitchFamily="66" charset="0"/>
              </a:rPr>
              <a:t>C&amp;L </a:t>
            </a:r>
          </a:p>
          <a:p>
            <a:pPr marL="285750" indent="-285750">
              <a:spcAft>
                <a:spcPts val="600"/>
              </a:spcAft>
              <a:buFont typeface="Arial" panose="020B0604020202020204" pitchFamily="34" charset="0"/>
              <a:buChar char="•"/>
            </a:pPr>
            <a:r>
              <a:rPr lang="en-GB" sz="1200" b="1" dirty="0">
                <a:solidFill>
                  <a:schemeClr val="tx1"/>
                </a:solidFill>
                <a:latin typeface="Comic Sans MS" panose="030F0702030302020204" pitchFamily="66" charset="0"/>
              </a:rPr>
              <a:t>Listening, Attention and Understanding</a:t>
            </a:r>
          </a:p>
          <a:p>
            <a:pPr marL="285750" indent="-285750">
              <a:spcAft>
                <a:spcPts val="600"/>
              </a:spcAft>
              <a:buFont typeface="Arial" panose="020B0604020202020204" pitchFamily="34" charset="0"/>
              <a:buChar char="•"/>
            </a:pPr>
            <a:r>
              <a:rPr lang="en-GB" sz="1200" b="1" dirty="0">
                <a:solidFill>
                  <a:schemeClr val="tx1"/>
                </a:solidFill>
                <a:latin typeface="Comic Sans MS" panose="030F0702030302020204" pitchFamily="66" charset="0"/>
              </a:rPr>
              <a:t>Speaking </a:t>
            </a:r>
          </a:p>
          <a:p>
            <a:pPr>
              <a:spcAft>
                <a:spcPts val="600"/>
              </a:spcAft>
            </a:pPr>
            <a:endParaRPr lang="en-GB" sz="1200" b="1" dirty="0">
              <a:solidFill>
                <a:schemeClr val="tx1"/>
              </a:solidFill>
              <a:latin typeface="Comic Sans MS" panose="030F0702030302020204" pitchFamily="66" charset="0"/>
            </a:endParaRPr>
          </a:p>
          <a:p>
            <a:pPr>
              <a:spcAft>
                <a:spcPts val="600"/>
              </a:spcAft>
            </a:pPr>
            <a:r>
              <a:rPr lang="en-GB" sz="1200" b="1" dirty="0">
                <a:solidFill>
                  <a:schemeClr val="tx1"/>
                </a:solidFill>
                <a:latin typeface="Comic Sans MS" panose="030F0702030302020204" pitchFamily="66" charset="0"/>
              </a:rPr>
              <a:t>PD </a:t>
            </a:r>
          </a:p>
          <a:p>
            <a:pPr marL="285750" indent="-285750">
              <a:spcAft>
                <a:spcPts val="600"/>
              </a:spcAft>
              <a:buFont typeface="Wingdings" panose="05000000000000000000" pitchFamily="2" charset="2"/>
              <a:buChar char="§"/>
            </a:pPr>
            <a:r>
              <a:rPr lang="en-GB" sz="1200" b="1" dirty="0">
                <a:solidFill>
                  <a:schemeClr val="tx1"/>
                </a:solidFill>
                <a:latin typeface="Comic Sans MS" panose="030F0702030302020204" pitchFamily="66" charset="0"/>
              </a:rPr>
              <a:t>Fine motor skills</a:t>
            </a:r>
          </a:p>
          <a:p>
            <a:pPr>
              <a:spcAft>
                <a:spcPts val="600"/>
              </a:spcAft>
            </a:pPr>
            <a:endParaRPr lang="en-GB" sz="1200" b="1" dirty="0">
              <a:solidFill>
                <a:schemeClr val="tx1"/>
              </a:solidFill>
              <a:latin typeface="Comic Sans MS" panose="030F0702030302020204" pitchFamily="66" charset="0"/>
            </a:endParaRPr>
          </a:p>
          <a:p>
            <a:pPr>
              <a:spcAft>
                <a:spcPts val="600"/>
              </a:spcAft>
            </a:pPr>
            <a:r>
              <a:rPr lang="en-GB" sz="1200" b="1" dirty="0">
                <a:solidFill>
                  <a:schemeClr val="tx1"/>
                </a:solidFill>
                <a:latin typeface="Comic Sans MS" panose="030F0702030302020204" pitchFamily="66" charset="0"/>
              </a:rPr>
              <a:t>The Natural World</a:t>
            </a:r>
          </a:p>
          <a:p>
            <a:pPr>
              <a:spcAft>
                <a:spcPts val="600"/>
              </a:spcAft>
            </a:pPr>
            <a:endParaRPr lang="en-US"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8638674" y="766011"/>
            <a:ext cx="4029899" cy="277127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1" i="0" u="none" strike="noStrike" kern="1200" cap="none" spc="0" normalizeH="0" baseline="0" noProof="0" dirty="0">
                <a:ln>
                  <a:noFill/>
                </a:ln>
                <a:solidFill>
                  <a:srgbClr val="FF0000"/>
                </a:solidFill>
                <a:effectLst/>
                <a:uLnTx/>
                <a:uFillTx/>
                <a:latin typeface="Comic Sans MS" panose="030F0702030302020204" pitchFamily="66" charset="0"/>
                <a:ea typeface="+mn-ea"/>
                <a:cs typeface="+mn-cs"/>
              </a:rPr>
              <a:t>I will gain relevant experiences of science through the continuous and enhanced provision within the following areas; </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6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Small and large woodland areas, water and sand areas, bug hotel and growing garden, literacy and computing areas.   </a:t>
            </a:r>
          </a:p>
        </p:txBody>
      </p:sp>
      <p:sp>
        <p:nvSpPr>
          <p:cNvPr id="15" name="Rounded Rectangle 48">
            <a:extLst>
              <a:ext uri="{FF2B5EF4-FFF2-40B4-BE49-F238E27FC236}">
                <a16:creationId xmlns:a16="http://schemas.microsoft.com/office/drawing/2014/main" id="{2177837A-91D4-4692-B65E-451ADBCB79AD}"/>
              </a:ext>
            </a:extLst>
          </p:cNvPr>
          <p:cNvSpPr/>
          <p:nvPr/>
        </p:nvSpPr>
        <p:spPr>
          <a:xfrm>
            <a:off x="184582" y="766010"/>
            <a:ext cx="4039747" cy="877074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1400" b="1" dirty="0">
                <a:solidFill>
                  <a:srgbClr val="FF0000"/>
                </a:solidFill>
                <a:effectLst/>
                <a:latin typeface="Comic Sans MS" panose="030F0702030302020204" pitchFamily="66" charset="0"/>
                <a:ea typeface="Times New Roman" panose="02020603050405020304" pitchFamily="18" charset="0"/>
              </a:rPr>
              <a:t>Throughout the reception year at PAWS I will be building on the foundations in science that will allow me to…</a:t>
            </a:r>
          </a:p>
          <a:p>
            <a:pPr marL="342900" lvl="0" indent="-342900">
              <a:spcAft>
                <a:spcPts val="300"/>
              </a:spcAft>
              <a:buFont typeface="Symbol" panose="05050102010706020507" pitchFamily="18" charset="2"/>
              <a:buChar char=""/>
            </a:pPr>
            <a:endParaRPr lang="en-GB" sz="1400" dirty="0">
              <a:solidFill>
                <a:schemeClr val="tx1"/>
              </a:solidFill>
              <a:latin typeface="Comic Sans MS" panose="030F0702030302020204" pitchFamily="66" charset="0"/>
            </a:endParaRPr>
          </a:p>
          <a:p>
            <a:pPr lvl="0">
              <a:spcAft>
                <a:spcPts val="300"/>
              </a:spcAft>
            </a:pPr>
            <a:endParaRPr lang="en-GB" sz="1400" dirty="0">
              <a:solidFill>
                <a:schemeClr val="tx1"/>
              </a:solidFill>
              <a:latin typeface="Comic Sans MS" panose="030F0702030302020204" pitchFamily="66" charset="0"/>
            </a:endParaRPr>
          </a:p>
          <a:p>
            <a:pPr marL="342900" lvl="0" indent="-342900">
              <a:spcAft>
                <a:spcPts val="300"/>
              </a:spcAft>
              <a:buFont typeface="Symbol" panose="05050102010706020507" pitchFamily="18" charset="2"/>
              <a:buChar char=""/>
            </a:pPr>
            <a:r>
              <a:rPr lang="en-GB" sz="1400" dirty="0">
                <a:solidFill>
                  <a:schemeClr val="tx1"/>
                </a:solidFill>
                <a:latin typeface="Comic Sans MS" panose="030F0702030302020204" pitchFamily="66" charset="0"/>
              </a:rPr>
              <a:t>Feel confident to answer simple questions about observable properties of objects and people, animals and plants around me. </a:t>
            </a:r>
          </a:p>
          <a:p>
            <a:pPr marL="342900" lvl="0" indent="-342900">
              <a:spcAft>
                <a:spcPts val="300"/>
              </a:spcAft>
              <a:buFont typeface="Symbol" panose="05050102010706020507" pitchFamily="18" charset="2"/>
              <a:buChar char=""/>
            </a:pPr>
            <a:r>
              <a:rPr lang="en-GB" sz="1400" dirty="0">
                <a:solidFill>
                  <a:schemeClr val="tx1"/>
                </a:solidFill>
                <a:latin typeface="Comic Sans MS" panose="030F0702030302020204" pitchFamily="66" charset="0"/>
              </a:rPr>
              <a:t>Compare objects in my environment and talk about the similarities and differences.</a:t>
            </a:r>
          </a:p>
          <a:p>
            <a:pPr marL="342900" lvl="0" indent="-342900">
              <a:spcAft>
                <a:spcPts val="300"/>
              </a:spcAft>
              <a:buFont typeface="Symbol" panose="05050102010706020507" pitchFamily="18" charset="2"/>
              <a:buChar char=""/>
            </a:pPr>
            <a:r>
              <a:rPr lang="en-GB" sz="1400" dirty="0">
                <a:solidFill>
                  <a:schemeClr val="tx1"/>
                </a:solidFill>
                <a:latin typeface="Comic Sans MS" panose="030F0702030302020204" pitchFamily="66" charset="0"/>
              </a:rPr>
              <a:t>Ask questions about the world around me, and seek to find my own answers. </a:t>
            </a:r>
          </a:p>
          <a:p>
            <a:pPr marL="342900" lvl="0" indent="-342900">
              <a:spcBef>
                <a:spcPts val="300"/>
              </a:spcBef>
              <a:spcAft>
                <a:spcPts val="300"/>
              </a:spcAft>
              <a:buFont typeface="Symbol" panose="05050102010706020507" pitchFamily="18" charset="2"/>
              <a:buChar char=""/>
            </a:pPr>
            <a:r>
              <a:rPr lang="en-GB" sz="1400" dirty="0">
                <a:solidFill>
                  <a:schemeClr val="tx1"/>
                </a:solidFill>
                <a:latin typeface="Comic Sans MS" panose="030F0702030302020204" pitchFamily="66" charset="0"/>
              </a:rPr>
              <a:t>Know what a plant is.</a:t>
            </a:r>
          </a:p>
          <a:p>
            <a:pPr marL="342900" lvl="0" indent="-342900">
              <a:spcBef>
                <a:spcPts val="300"/>
              </a:spcBef>
              <a:spcAft>
                <a:spcPts val="300"/>
              </a:spcAft>
              <a:buFont typeface="Symbol" panose="05050102010706020507" pitchFamily="18" charset="2"/>
              <a:buChar char=""/>
            </a:pPr>
            <a:r>
              <a:rPr lang="en-GB" sz="1400" dirty="0">
                <a:solidFill>
                  <a:schemeClr val="tx1"/>
                </a:solidFill>
                <a:latin typeface="Comic Sans MS" panose="030F0702030302020204" pitchFamily="66" charset="0"/>
              </a:rPr>
              <a:t>Know what a flower is.</a:t>
            </a:r>
          </a:p>
          <a:p>
            <a:pPr marL="342900" lvl="0" indent="-342900">
              <a:spcBef>
                <a:spcPts val="300"/>
              </a:spcBef>
              <a:spcAft>
                <a:spcPts val="300"/>
              </a:spcAft>
              <a:buFont typeface="Symbol" panose="05050102010706020507" pitchFamily="18" charset="2"/>
              <a:buChar char=""/>
            </a:pPr>
            <a:r>
              <a:rPr lang="en-GB" sz="1400" dirty="0">
                <a:solidFill>
                  <a:schemeClr val="tx1"/>
                </a:solidFill>
                <a:latin typeface="Comic Sans MS" panose="030F0702030302020204" pitchFamily="66" charset="0"/>
              </a:rPr>
              <a:t>Know where you find plants.</a:t>
            </a:r>
          </a:p>
          <a:p>
            <a:pPr marL="342900" lvl="0" indent="-342900">
              <a:spcBef>
                <a:spcPts val="300"/>
              </a:spcBef>
              <a:spcAft>
                <a:spcPts val="300"/>
              </a:spcAft>
              <a:buFont typeface="Symbol" panose="05050102010706020507" pitchFamily="18" charset="2"/>
              <a:buChar char=""/>
            </a:pPr>
            <a:r>
              <a:rPr lang="en-GB" sz="1400" dirty="0">
                <a:solidFill>
                  <a:schemeClr val="tx1"/>
                </a:solidFill>
                <a:latin typeface="Comic Sans MS" panose="030F0702030302020204" pitchFamily="66" charset="0"/>
              </a:rPr>
              <a:t>Describe different plants and flowers. </a:t>
            </a:r>
          </a:p>
          <a:p>
            <a:pPr marL="342900" lvl="0" indent="-342900">
              <a:spcBef>
                <a:spcPts val="300"/>
              </a:spcBef>
              <a:spcAft>
                <a:spcPts val="300"/>
              </a:spcAft>
              <a:buFont typeface="Symbol" panose="05050102010706020507" pitchFamily="18" charset="2"/>
              <a:buChar char=""/>
            </a:pPr>
            <a:r>
              <a:rPr lang="en-GB" sz="1400" dirty="0">
                <a:solidFill>
                  <a:schemeClr val="tx1"/>
                </a:solidFill>
                <a:latin typeface="Comic Sans MS" panose="030F0702030302020204" pitchFamily="66" charset="0"/>
              </a:rPr>
              <a:t>Recognise and name a variety of different animals</a:t>
            </a:r>
          </a:p>
          <a:p>
            <a:pPr marL="342900" lvl="0" indent="-342900">
              <a:spcBef>
                <a:spcPts val="300"/>
              </a:spcBef>
              <a:spcAft>
                <a:spcPts val="300"/>
              </a:spcAft>
              <a:buFont typeface="Symbol" panose="05050102010706020507" pitchFamily="18" charset="2"/>
              <a:buChar char=""/>
            </a:pPr>
            <a:r>
              <a:rPr lang="en-GB" sz="1400" dirty="0">
                <a:solidFill>
                  <a:schemeClr val="tx1"/>
                </a:solidFill>
                <a:latin typeface="Comic Sans MS" panose="030F0702030302020204" pitchFamily="66" charset="0"/>
              </a:rPr>
              <a:t>Know the names of different body parts of humans and animals that I have experience of.</a:t>
            </a:r>
          </a:p>
          <a:p>
            <a:pPr marL="285750" indent="-285750">
              <a:spcAft>
                <a:spcPts val="600"/>
              </a:spcAft>
              <a:buFont typeface="Arial" panose="020B0604020202020204" pitchFamily="34" charset="0"/>
              <a:buChar char="•"/>
            </a:pPr>
            <a:r>
              <a:rPr lang="en-GB" sz="1400" dirty="0">
                <a:solidFill>
                  <a:schemeClr val="tx1"/>
                </a:solidFill>
                <a:latin typeface="Comic Sans MS" panose="030F0702030302020204" pitchFamily="66" charset="0"/>
              </a:rPr>
              <a:t>Recognise that different everyday objects are made from different materials. </a:t>
            </a:r>
          </a:p>
          <a:p>
            <a:pPr marL="285750" indent="-285750">
              <a:spcAft>
                <a:spcPts val="600"/>
              </a:spcAft>
              <a:buFont typeface="Arial" panose="020B0604020202020204" pitchFamily="34" charset="0"/>
              <a:buChar char="•"/>
            </a:pPr>
            <a:r>
              <a:rPr lang="en-GB" sz="1400" dirty="0">
                <a:solidFill>
                  <a:schemeClr val="tx1"/>
                </a:solidFill>
                <a:latin typeface="Comic Sans MS" panose="030F0702030302020204" pitchFamily="66" charset="0"/>
              </a:rPr>
              <a:t>Describe how different objects look and feel.</a:t>
            </a:r>
          </a:p>
          <a:p>
            <a:pPr marL="285750" indent="-285750">
              <a:spcAft>
                <a:spcPts val="600"/>
              </a:spcAft>
              <a:buFont typeface="Arial" panose="020B0604020202020204" pitchFamily="34" charset="0"/>
              <a:buChar char="•"/>
            </a:pPr>
            <a:r>
              <a:rPr lang="en-GB" sz="1400" dirty="0">
                <a:solidFill>
                  <a:schemeClr val="tx1"/>
                </a:solidFill>
                <a:latin typeface="Comic Sans MS" panose="030F0702030302020204" pitchFamily="66" charset="0"/>
              </a:rPr>
              <a:t>Know about different types of weather. </a:t>
            </a:r>
          </a:p>
          <a:p>
            <a:pPr marL="285750" indent="-285750">
              <a:spcAft>
                <a:spcPts val="600"/>
              </a:spcAft>
              <a:buFont typeface="Arial" panose="020B0604020202020204" pitchFamily="34" charset="0"/>
              <a:buChar char="•"/>
            </a:pPr>
            <a:r>
              <a:rPr lang="en-GB" sz="1400" dirty="0">
                <a:solidFill>
                  <a:schemeClr val="tx1"/>
                </a:solidFill>
                <a:latin typeface="Comic Sans MS" panose="030F0702030302020204" pitchFamily="66" charset="0"/>
              </a:rPr>
              <a:t>Observe changes in trees and plants as the seasons progress. </a:t>
            </a:r>
          </a:p>
          <a:p>
            <a:pPr lvl="0">
              <a:spcAft>
                <a:spcPts val="300"/>
              </a:spcAft>
            </a:pPr>
            <a:endParaRPr lang="en-US" sz="1400"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8" name="Picture 7"/>
          <p:cNvPicPr>
            <a:picLocks noChangeAspect="1"/>
          </p:cNvPicPr>
          <p:nvPr/>
        </p:nvPicPr>
        <p:blipFill>
          <a:blip r:embed="rId3"/>
          <a:stretch>
            <a:fillRect/>
          </a:stretch>
        </p:blipFill>
        <p:spPr>
          <a:xfrm>
            <a:off x="11786506" y="66774"/>
            <a:ext cx="634417" cy="632316"/>
          </a:xfrm>
          <a:prstGeom prst="rect">
            <a:avLst/>
          </a:prstGeom>
        </p:spPr>
      </p:pic>
    </p:spTree>
    <p:extLst>
      <p:ext uri="{BB962C8B-B14F-4D97-AF65-F5344CB8AC3E}">
        <p14:creationId xmlns:p14="http://schemas.microsoft.com/office/powerpoint/2010/main" val="19396646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4</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4076861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 Animals including humans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95697" y="5474677"/>
            <a:ext cx="4010205" cy="220882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836396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and name parts of the human digestive system and know the functions of the organs involved.</a:t>
            </a:r>
          </a:p>
          <a:p>
            <a:pPr>
              <a:spcAft>
                <a:spcPts val="600"/>
              </a:spcAft>
            </a:pPr>
            <a:r>
              <a:rPr lang="en-GB" sz="1400" dirty="0">
                <a:solidFill>
                  <a:schemeClr val="tx1"/>
                </a:solidFill>
                <a:latin typeface="Sassoon Penpals" panose="02000400000000000000" pitchFamily="50" charset="0"/>
              </a:rPr>
              <a:t>	- The oesophagus is a muscular tube which moves 	food from the mouth to the stomach. </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The stomach is an organ in the digestive system 	where food is broken down </a:t>
            </a:r>
            <a:r>
              <a:rPr lang="en-GB" sz="1400" dirty="0">
                <a:solidFill>
                  <a:schemeClr val="tx1"/>
                </a:solidFill>
                <a:latin typeface="Sassoon Penpals" panose="02000400000000000000" pitchFamily="50" charset="0"/>
              </a:rPr>
              <a:t>with stomach acid and by 	being churned around. </a:t>
            </a:r>
          </a:p>
          <a:p>
            <a:pPr>
              <a:spcAft>
                <a:spcPts val="600"/>
              </a:spcAft>
            </a:pPr>
            <a:r>
              <a:rPr lang="en-GB" sz="1400" dirty="0">
                <a:solidFill>
                  <a:schemeClr val="tx1"/>
                </a:solidFill>
                <a:latin typeface="Sassoon Penpals" panose="02000400000000000000" pitchFamily="50" charset="0"/>
              </a:rPr>
              <a:t>	The small intestine is part of the intestine where 	nutrients are absorbed into the body. </a:t>
            </a:r>
          </a:p>
          <a:p>
            <a:pPr>
              <a:spcAft>
                <a:spcPts val="600"/>
              </a:spcAft>
            </a:pPr>
            <a:r>
              <a:rPr lang="en-GB" sz="1400" dirty="0">
                <a:solidFill>
                  <a:schemeClr val="tx1"/>
                </a:solidFill>
                <a:latin typeface="Sassoon Penpals" panose="02000400000000000000" pitchFamily="50" charset="0"/>
              </a:rPr>
              <a:t>	- The large intestine is part of the intestine where 	water is absorbed from remaining waste food. </a:t>
            </a:r>
          </a:p>
          <a:p>
            <a:pPr>
              <a:spcAft>
                <a:spcPts val="600"/>
              </a:spcAft>
            </a:pPr>
            <a:r>
              <a:rPr lang="en-GB" sz="1400" dirty="0">
                <a:solidFill>
                  <a:schemeClr val="tx1"/>
                </a:solidFill>
                <a:latin typeface="Sassoon Penpals" panose="02000400000000000000" pitchFamily="50" charset="0"/>
              </a:rPr>
              <a:t>	- Faeces are formed in the large intestine.</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Identify the different types and functions of human teeth</a:t>
            </a:r>
            <a:r>
              <a:rPr lang="en-GB" sz="1400" dirty="0">
                <a:solidFill>
                  <a:schemeClr val="tx1"/>
                </a:solidFill>
                <a:latin typeface="Sassoon Penpals" panose="02000400000000000000" pitchFamily="50" charset="0"/>
              </a:rPr>
              <a:t>.</a:t>
            </a:r>
          </a:p>
          <a:p>
            <a:pPr>
              <a:spcAft>
                <a:spcPts val="600"/>
              </a:spcAft>
            </a:pPr>
            <a:r>
              <a:rPr lang="en-GB" sz="1400" dirty="0">
                <a:solidFill>
                  <a:schemeClr val="tx1"/>
                </a:solidFill>
                <a:latin typeface="Sassoon Penpals" panose="02000400000000000000" pitchFamily="50" charset="0"/>
              </a:rPr>
              <a:t>	- Incisors bites and cuts. </a:t>
            </a:r>
          </a:p>
          <a:p>
            <a:pPr>
              <a:spcAft>
                <a:spcPts val="600"/>
              </a:spcAft>
            </a:pPr>
            <a:r>
              <a:rPr lang="en-GB" sz="1400" dirty="0">
                <a:solidFill>
                  <a:schemeClr val="tx1"/>
                </a:solidFill>
                <a:latin typeface="Sassoon Penpals" panose="02000400000000000000" pitchFamily="50" charset="0"/>
              </a:rPr>
              <a:t>	- Canines tears and rips. </a:t>
            </a:r>
          </a:p>
          <a:p>
            <a:pPr>
              <a:spcAft>
                <a:spcPts val="600"/>
              </a:spcAft>
            </a:pPr>
            <a:r>
              <a:rPr lang="en-GB" sz="1400" dirty="0">
                <a:solidFill>
                  <a:schemeClr val="tx1"/>
                </a:solidFill>
                <a:latin typeface="Sassoon Penpals" panose="02000400000000000000" pitchFamily="50" charset="0"/>
              </a:rPr>
              <a:t>	- Molars grind and premolar hold and crushes.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Construct and interpret a variety of food chains,</a:t>
            </a:r>
            <a:r>
              <a:rPr lang="en-GB" sz="1400" dirty="0">
                <a:solidFill>
                  <a:srgbClr val="FF0000"/>
                </a:solidFill>
                <a:latin typeface="Sassoon Penpals" panose="02000400000000000000" pitchFamily="50" charset="0"/>
              </a:rPr>
              <a:t> identifying producers, predators and prey.</a:t>
            </a:r>
          </a:p>
          <a:p>
            <a:pPr>
              <a:spcAft>
                <a:spcPts val="600"/>
              </a:spcAft>
            </a:pPr>
            <a:r>
              <a:rPr lang="en-GB" sz="1400" dirty="0">
                <a:solidFill>
                  <a:schemeClr val="tx1"/>
                </a:solidFill>
                <a:latin typeface="Sassoon Penpals" panose="02000400000000000000" pitchFamily="50" charset="0"/>
              </a:rPr>
              <a:t>	- A producer is an organism, such as a plant, that 	produces its own food. </a:t>
            </a:r>
          </a:p>
          <a:p>
            <a:pPr>
              <a:spcAft>
                <a:spcPts val="600"/>
              </a:spcAft>
            </a:pPr>
            <a:r>
              <a:rPr lang="en-GB" sz="1400" dirty="0">
                <a:solidFill>
                  <a:schemeClr val="tx1"/>
                </a:solidFill>
                <a:latin typeface="Sassoon Penpals" panose="02000400000000000000" pitchFamily="50" charset="0"/>
              </a:rPr>
              <a:t>	- A predator is an animal that hunts and eats other 	animals. </a:t>
            </a:r>
          </a:p>
          <a:p>
            <a:pPr>
              <a:spcAft>
                <a:spcPts val="600"/>
              </a:spcAft>
            </a:pPr>
            <a:r>
              <a:rPr lang="en-GB" sz="1400" dirty="0">
                <a:solidFill>
                  <a:schemeClr val="tx1"/>
                </a:solidFill>
                <a:latin typeface="Sassoon Penpals" panose="02000400000000000000" pitchFamily="50" charset="0"/>
              </a:rPr>
              <a:t>	- Prey is an animal that gets hunted and eaten by 	another animal. </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The arrows in a food chain show the flow of energy</a:t>
            </a:r>
            <a:r>
              <a:rPr lang="en-GB" sz="1400" dirty="0">
                <a:solidFill>
                  <a:schemeClr val="tx1"/>
                </a:solidFill>
                <a:latin typeface="Sassoon Penpals" panose="02000400000000000000" pitchFamily="50" charset="0"/>
              </a:rPr>
              <a:t>.</a:t>
            </a:r>
          </a:p>
          <a:p>
            <a:pPr>
              <a:spcAft>
                <a:spcPts val="600"/>
              </a:spcAft>
            </a:pPr>
            <a:r>
              <a:rPr lang="en-GB" sz="1400" dirty="0">
                <a:solidFill>
                  <a:schemeClr val="tx1"/>
                </a:solidFill>
                <a:latin typeface="Sassoon Penpals" panose="02000400000000000000" pitchFamily="50" charset="0"/>
              </a:rPr>
              <a:t>An example of a food chain:</a:t>
            </a:r>
          </a:p>
          <a:p>
            <a:pPr>
              <a:spcAft>
                <a:spcPts val="600"/>
              </a:spcAft>
            </a:pPr>
            <a:r>
              <a:rPr lang="en-GB" sz="1400" dirty="0">
                <a:solidFill>
                  <a:schemeClr val="tx1"/>
                </a:solidFill>
                <a:latin typeface="Sassoon Penpals" panose="02000400000000000000" pitchFamily="50" charset="0"/>
              </a:rPr>
              <a:t>grass (producer) </a:t>
            </a:r>
            <a:r>
              <a:rPr lang="en-GB" sz="1400" dirty="0">
                <a:solidFill>
                  <a:schemeClr val="tx1"/>
                </a:solidFill>
                <a:latin typeface="Calibri" panose="020F0502020204030204" pitchFamily="34" charset="0"/>
                <a:cs typeface="Calibri" panose="020F0502020204030204" pitchFamily="34" charset="0"/>
              </a:rPr>
              <a:t>→</a:t>
            </a:r>
            <a:r>
              <a:rPr lang="en-GB" sz="1400" dirty="0">
                <a:solidFill>
                  <a:schemeClr val="tx1"/>
                </a:solidFill>
                <a:latin typeface="Sassoon Penpals" panose="02000400000000000000" pitchFamily="50" charset="0"/>
              </a:rPr>
              <a:t>slug (prey) </a:t>
            </a:r>
            <a:r>
              <a:rPr lang="en-GB" sz="1400" dirty="0">
                <a:solidFill>
                  <a:schemeClr val="tx1"/>
                </a:solidFill>
                <a:latin typeface="Calibri" panose="020F0502020204030204" pitchFamily="34" charset="0"/>
                <a:cs typeface="Calibri" panose="020F0502020204030204" pitchFamily="34" charset="0"/>
              </a:rPr>
              <a:t>→</a:t>
            </a:r>
            <a:r>
              <a:rPr lang="en-GB" sz="1400" dirty="0">
                <a:solidFill>
                  <a:schemeClr val="tx1"/>
                </a:solidFill>
                <a:latin typeface="Sassoon Penpals" panose="02000400000000000000" pitchFamily="50" charset="0"/>
              </a:rPr>
              <a:t>frog (predator/ prey) </a:t>
            </a:r>
            <a:r>
              <a:rPr lang="en-GB" sz="1400" dirty="0">
                <a:solidFill>
                  <a:schemeClr val="tx1"/>
                </a:solidFill>
                <a:latin typeface="Calibri" panose="020F0502020204030204" pitchFamily="34" charset="0"/>
                <a:cs typeface="Calibri" panose="020F0502020204030204" pitchFamily="34" charset="0"/>
              </a:rPr>
              <a:t>→</a:t>
            </a:r>
            <a:r>
              <a:rPr lang="en-GB" sz="1400" dirty="0">
                <a:solidFill>
                  <a:schemeClr val="tx1"/>
                </a:solidFill>
                <a:latin typeface="Sassoon Penpals" panose="02000400000000000000" pitchFamily="50" charset="0"/>
              </a:rPr>
              <a:t>  owl (predator) </a:t>
            </a: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0"/>
            <a:ext cx="4029898" cy="4249864"/>
          </a:xfrm>
          <a:prstGeom prst="roundRect">
            <a:avLst>
              <a:gd name="adj" fmla="val 4203"/>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comparing the teeth of carnivores and herbivores, and suggesting reasons for differences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draw and discuss their ideas about the digestive system and compare them with models or images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Display information about food chains identifying producers, predators and prey.</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300"/>
              </a:spcAft>
            </a:pPr>
            <a:r>
              <a:rPr lang="en-GB" sz="1400" b="1" dirty="0">
                <a:solidFill>
                  <a:schemeClr val="tx1"/>
                </a:solidFill>
                <a:latin typeface="Sassoon Penpals" panose="02000400000000000000" pitchFamily="50" charset="0"/>
              </a:rPr>
              <a:t>Statistics – linked to maths curriculum</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interpret and present discrete data using appropriate graphical methods, including bar charts (Y4)</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solve problems using information presented in bar charts, other graphs </a:t>
            </a:r>
            <a:r>
              <a:rPr lang="en-GB" sz="1400" i="1" dirty="0">
                <a:solidFill>
                  <a:schemeClr val="tx1"/>
                </a:solidFill>
                <a:latin typeface="Sassoon Penpals" panose="02000400000000000000" pitchFamily="50" charset="0"/>
              </a:rPr>
              <a:t>(food webs) </a:t>
            </a:r>
            <a:r>
              <a:rPr lang="en-GB" sz="1400" dirty="0">
                <a:solidFill>
                  <a:schemeClr val="tx1"/>
                </a:solidFill>
                <a:latin typeface="Sassoon Penpals" panose="02000400000000000000" pitchFamily="50" charset="0"/>
              </a:rPr>
              <a:t>(Y4)</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661670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dirty="0">
                <a:solidFill>
                  <a:schemeClr val="tx1"/>
                </a:solidFill>
                <a:latin typeface="Sassoon Penpals" panose="02000400000000000000" pitchFamily="50" charset="0"/>
              </a:rPr>
              <a:t>Sound: understand that sound is vibrating particles and travel through a medium to the ear and can vary in pitch and volume.</a:t>
            </a:r>
          </a:p>
          <a:p>
            <a:pPr>
              <a:spcAft>
                <a:spcPts val="600"/>
              </a:spcAft>
            </a:pPr>
            <a:r>
              <a:rPr lang="en-GB" sz="1400" dirty="0">
                <a:solidFill>
                  <a:schemeClr val="tx1"/>
                </a:solidFill>
                <a:latin typeface="Sassoon Penpals" panose="02000400000000000000" pitchFamily="50" charset="0"/>
              </a:rPr>
              <a:t>States of matter: Explain the processes of evaporation, condensation, freezing and melting between the three main states of matter.</a:t>
            </a:r>
          </a:p>
          <a:p>
            <a:pPr>
              <a:spcAft>
                <a:spcPts val="600"/>
              </a:spcAft>
            </a:pPr>
            <a:r>
              <a:rPr lang="en-GB" sz="1400" dirty="0">
                <a:solidFill>
                  <a:schemeClr val="tx1"/>
                </a:solidFill>
                <a:latin typeface="Sassoon Penpals" panose="02000400000000000000" pitchFamily="50" charset="0"/>
              </a:rPr>
              <a:t>Electricity: understand what a complete circuit is and construct a simple series electrical circuit and name the basic parts. </a:t>
            </a:r>
          </a:p>
          <a:p>
            <a:pPr>
              <a:spcAft>
                <a:spcPts val="600"/>
              </a:spcAft>
            </a:pPr>
            <a:r>
              <a:rPr lang="en-GB" sz="1400" dirty="0">
                <a:solidFill>
                  <a:schemeClr val="tx1"/>
                </a:solidFill>
                <a:latin typeface="Sassoon Penpals" panose="02000400000000000000" pitchFamily="50" charset="0"/>
              </a:rPr>
              <a:t>Living things and their habitats: Explore and use a classification key to identify a variety of living things.</a:t>
            </a:r>
          </a:p>
          <a:p>
            <a:pPr>
              <a:spcAft>
                <a:spcPts val="600"/>
              </a:spcAft>
            </a:pPr>
            <a:r>
              <a:rPr lang="en-GB" sz="1400" dirty="0">
                <a:solidFill>
                  <a:schemeClr val="tx1"/>
                </a:solidFill>
                <a:latin typeface="Sassoon Penpals" panose="02000400000000000000" pitchFamily="50" charset="0"/>
              </a:rPr>
              <a:t>Understand how humans have affected the environment.</a:t>
            </a:r>
          </a:p>
          <a:p>
            <a:pPr>
              <a:spcAft>
                <a:spcPts val="600"/>
              </a:spcAft>
            </a:pPr>
            <a:r>
              <a:rPr lang="en-GB" sz="1400" b="1" dirty="0">
                <a:solidFill>
                  <a:schemeClr val="tx1"/>
                </a:solidFill>
                <a:latin typeface="Sassoon Penpals" panose="02000400000000000000" pitchFamily="50" charset="0"/>
              </a:rPr>
              <a:t>Animals including humans: describe simple function of basic part of the human digestive system.</a:t>
            </a:r>
          </a:p>
          <a:p>
            <a:pPr>
              <a:spcAft>
                <a:spcPts val="600"/>
              </a:spcAft>
            </a:pPr>
            <a:r>
              <a:rPr lang="en-GB" sz="1400" b="1" dirty="0">
                <a:solidFill>
                  <a:schemeClr val="tx1"/>
                </a:solidFill>
                <a:latin typeface="Sassoon Penpals" panose="02000400000000000000" pitchFamily="50" charset="0"/>
              </a:rPr>
              <a:t>Construct and interpret a food chain, identify producers, prey and predators. </a:t>
            </a:r>
          </a:p>
          <a:p>
            <a:pPr>
              <a:spcAft>
                <a:spcPts val="600"/>
              </a:spcAft>
            </a:pPr>
            <a:endParaRPr lang="en-GB" sz="1000" b="1"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p>
          <a:p>
            <a:pPr>
              <a:spcAft>
                <a:spcPts val="600"/>
              </a:spcAft>
            </a:pPr>
            <a:r>
              <a:rPr lang="en-GB" sz="1400" b="1" dirty="0">
                <a:solidFill>
                  <a:schemeClr val="tx1"/>
                </a:solidFill>
                <a:latin typeface="Sassoon Penpals" panose="02000400000000000000" pitchFamily="50" charset="0"/>
              </a:rPr>
              <a:t>Record findings using simple scientific vocabulary, labelled diagrams, keys, tables and simple graphs. </a:t>
            </a:r>
          </a:p>
          <a:p>
            <a:pPr>
              <a:spcAft>
                <a:spcPts val="600"/>
              </a:spcAft>
            </a:pPr>
            <a:r>
              <a:rPr lang="en-GB" sz="1400" dirty="0">
                <a:solidFill>
                  <a:schemeClr val="tx1"/>
                </a:solidFill>
                <a:latin typeface="Sassoon Penpals" panose="02000400000000000000" pitchFamily="50" charset="0"/>
              </a:rPr>
              <a:t>Use data to draw simple conclusions, make predictions for future values and generate further questions.</a:t>
            </a:r>
          </a:p>
          <a:p>
            <a:pPr>
              <a:spcAft>
                <a:spcPts val="600"/>
              </a:spcAft>
            </a:pPr>
            <a:r>
              <a:rPr lang="en-GB" sz="1400" dirty="0">
                <a:solidFill>
                  <a:schemeClr val="tx1"/>
                </a:solidFill>
                <a:latin typeface="Sassoon Penpals" panose="02000400000000000000" pitchFamily="50" charset="0"/>
              </a:rPr>
              <a:t>Respond to questions by setting up simple enquiries. </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37017" y="7845230"/>
            <a:ext cx="4080000" cy="158924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Lesson 1 observing the different teeth we have </a:t>
            </a:r>
          </a:p>
          <a:p>
            <a:pPr>
              <a:spcAft>
                <a:spcPts val="600"/>
              </a:spcAft>
            </a:pPr>
            <a:r>
              <a:rPr lang="en-GB" sz="1400" dirty="0">
                <a:solidFill>
                  <a:schemeClr val="tx1"/>
                </a:solidFill>
                <a:latin typeface="Sassoon Penpals" panose="02000400000000000000" pitchFamily="50" charset="0"/>
              </a:rPr>
              <a:t>Lesson 3 about food entering the stomach</a:t>
            </a:r>
          </a:p>
          <a:p>
            <a:pPr>
              <a:spcAft>
                <a:spcPts val="600"/>
              </a:spcAft>
            </a:pPr>
            <a:r>
              <a:rPr lang="en-GB" sz="1400" dirty="0">
                <a:solidFill>
                  <a:schemeClr val="tx1"/>
                </a:solidFill>
                <a:latin typeface="Sassoon Penpals" panose="02000400000000000000" pitchFamily="50" charset="0"/>
              </a:rPr>
              <a:t>Lesson 5 constructing a variety of food chains </a:t>
            </a:r>
          </a:p>
        </p:txBody>
      </p:sp>
      <p:sp>
        <p:nvSpPr>
          <p:cNvPr id="15" name="Rounded Rectangle 48">
            <a:extLst>
              <a:ext uri="{FF2B5EF4-FFF2-40B4-BE49-F238E27FC236}">
                <a16:creationId xmlns:a16="http://schemas.microsoft.com/office/drawing/2014/main" id="{89BEA98E-DB64-47F8-A29A-3A6F4E6A464C}"/>
              </a:ext>
            </a:extLst>
          </p:cNvPr>
          <p:cNvSpPr/>
          <p:nvPr/>
        </p:nvSpPr>
        <p:spPr>
          <a:xfrm>
            <a:off x="4325901" y="7841514"/>
            <a:ext cx="4016502" cy="158924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Building on Year 3</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3 – Animals including humans</a:t>
            </a:r>
          </a:p>
          <a:p>
            <a:pPr marL="285750" indent="-285750">
              <a:spcAft>
                <a:spcPts val="600"/>
              </a:spcAft>
              <a:buFont typeface="Arial" panose="020B0604020202020204" pitchFamily="34" charset="0"/>
              <a:buChar char="•"/>
              <a:defRPr/>
            </a:pPr>
            <a:r>
              <a:rPr lang="en-GB" sz="1400" dirty="0">
                <a:solidFill>
                  <a:schemeClr val="tx1"/>
                </a:solidFill>
                <a:latin typeface="Sassoon Penpals" panose="02000400000000000000" pitchFamily="50" charset="0"/>
              </a:rPr>
              <a:t>Provide some reason why humans and some other vertebrates have skeletons and muscles (support, protections and movement)</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2" name="Picture 11">
            <a:extLst>
              <a:ext uri="{FF2B5EF4-FFF2-40B4-BE49-F238E27FC236}">
                <a16:creationId xmlns:a16="http://schemas.microsoft.com/office/drawing/2014/main" id="{E5709E7C-7656-476E-B3C1-C97357135F7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27949" y="7773590"/>
            <a:ext cx="675719" cy="489235"/>
          </a:xfrm>
          <a:prstGeom prst="rect">
            <a:avLst/>
          </a:prstGeom>
        </p:spPr>
      </p:pic>
    </p:spTree>
    <p:extLst>
      <p:ext uri="{BB962C8B-B14F-4D97-AF65-F5344CB8AC3E}">
        <p14:creationId xmlns:p14="http://schemas.microsoft.com/office/powerpoint/2010/main" val="4049950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 Electricity</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923689" y="5474676"/>
            <a:ext cx="3824988" cy="2259623"/>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1" y="821069"/>
            <a:ext cx="4598433" cy="864681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Identify common appliances that run on electricity.</a:t>
            </a:r>
          </a:p>
          <a:p>
            <a:pPr>
              <a:spcAft>
                <a:spcPts val="300"/>
              </a:spcAft>
            </a:pPr>
            <a:r>
              <a:rPr lang="en-GB" sz="1400" dirty="0">
                <a:solidFill>
                  <a:schemeClr val="tx1"/>
                </a:solidFill>
                <a:latin typeface="Sassoon Penpals" panose="02000400000000000000" pitchFamily="50" charset="0"/>
              </a:rPr>
              <a:t>	- A source of electricity (mains or battery) is needed for 	electrical devices to work.</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Construct a simple series electrical circuit</a:t>
            </a:r>
            <a:r>
              <a:rPr lang="en-GB" sz="1400" dirty="0">
                <a:solidFill>
                  <a:schemeClr val="tx1"/>
                </a:solidFill>
                <a:latin typeface="Sassoon Penpals" panose="02000400000000000000" pitchFamily="50" charset="0"/>
              </a:rPr>
              <a:t>, identifying and naming its basic parts, including cells, wires, bulbs, switches and buzzers.</a:t>
            </a:r>
          </a:p>
          <a:p>
            <a:pPr>
              <a:spcAft>
                <a:spcPts val="300"/>
              </a:spcAft>
            </a:pPr>
            <a:r>
              <a:rPr lang="en-GB" sz="1400" dirty="0">
                <a:solidFill>
                  <a:schemeClr val="tx1"/>
                </a:solidFill>
                <a:latin typeface="Sassoon Penpals" panose="02000400000000000000" pitchFamily="50" charset="0"/>
              </a:rPr>
              <a:t>	- Electricity sources push electricity round a circuit. 	</a:t>
            </a:r>
          </a:p>
          <a:p>
            <a:pPr>
              <a:spcAft>
                <a:spcPts val="300"/>
              </a:spcAft>
            </a:pPr>
            <a:r>
              <a:rPr lang="en-GB" sz="1400" dirty="0">
                <a:solidFill>
                  <a:schemeClr val="tx1"/>
                </a:solidFill>
                <a:latin typeface="Sassoon Penpals" panose="02000400000000000000" pitchFamily="50" charset="0"/>
              </a:rPr>
              <a:t>	- Electricity can only flow around a complete circuit that has no 	gaps. </a:t>
            </a:r>
          </a:p>
          <a:p>
            <a:pPr>
              <a:spcAft>
                <a:spcPts val="300"/>
              </a:spcAft>
            </a:pPr>
            <a:r>
              <a:rPr lang="en-GB" sz="1400" dirty="0">
                <a:solidFill>
                  <a:schemeClr val="tx1"/>
                </a:solidFill>
                <a:latin typeface="Sassoon Penpals" panose="02000400000000000000" pitchFamily="50" charset="0"/>
              </a:rPr>
              <a:t>	- There must be wires connected to both the positive and 	negative end of the power supply/battery.</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Identify whether or not a lamp will light in a simple series circuit, based on whether or not the lamp is part of </a:t>
            </a:r>
            <a:r>
              <a:rPr lang="en-GB" sz="1400" dirty="0">
                <a:solidFill>
                  <a:srgbClr val="FF0000"/>
                </a:solidFill>
                <a:latin typeface="Sassoon Penpals" panose="02000400000000000000" pitchFamily="50" charset="0"/>
              </a:rPr>
              <a:t>a complete loop </a:t>
            </a:r>
            <a:r>
              <a:rPr lang="en-GB" sz="1400" dirty="0">
                <a:solidFill>
                  <a:schemeClr val="tx1"/>
                </a:solidFill>
                <a:latin typeface="Sassoon Penpals" panose="02000400000000000000" pitchFamily="50" charset="0"/>
              </a:rPr>
              <a:t>with a battery.</a:t>
            </a:r>
          </a:p>
          <a:p>
            <a:pPr>
              <a:spcAft>
                <a:spcPts val="3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Electricity can only flow around a complete circuit that has no 	gaps. </a:t>
            </a:r>
          </a:p>
          <a:p>
            <a:pPr>
              <a:spcAft>
                <a:spcPts val="300"/>
              </a:spcAft>
            </a:pPr>
            <a:r>
              <a:rPr lang="en-GB" sz="1400" dirty="0">
                <a:solidFill>
                  <a:schemeClr val="tx1"/>
                </a:solidFill>
                <a:latin typeface="Sassoon Penpals" panose="02000400000000000000" pitchFamily="50" charset="0"/>
              </a:rPr>
              <a:t>	- There must be wires connected to both the positive and 	negative end of the power supply/battery.</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Recognise that a switch opens and closes a circuit and associate this with whether or not a lamp lights in a simple series circuit.</a:t>
            </a:r>
          </a:p>
          <a:p>
            <a:pPr>
              <a:spcAft>
                <a:spcPts val="300"/>
              </a:spcAft>
            </a:pPr>
            <a:r>
              <a:rPr lang="en-GB" sz="1400" dirty="0">
                <a:solidFill>
                  <a:schemeClr val="tx1"/>
                </a:solidFill>
                <a:latin typeface="Sassoon Penpals" panose="02000400000000000000" pitchFamily="50" charset="0"/>
              </a:rPr>
              <a:t>	- Switches can be used to open or close a circuit. 	</a:t>
            </a:r>
          </a:p>
          <a:p>
            <a:pPr>
              <a:spcAft>
                <a:spcPts val="300"/>
              </a:spcAft>
            </a:pPr>
            <a:r>
              <a:rPr lang="en-GB" sz="1400" dirty="0">
                <a:solidFill>
                  <a:schemeClr val="tx1"/>
                </a:solidFill>
                <a:latin typeface="Sassoon Penpals" panose="02000400000000000000" pitchFamily="50" charset="0"/>
              </a:rPr>
              <a:t>	- When off, a switch ‘breaks’ the circuit to stop the flow of 	electricity. </a:t>
            </a:r>
          </a:p>
          <a:p>
            <a:pPr>
              <a:spcAft>
                <a:spcPts val="300"/>
              </a:spcAft>
            </a:pPr>
            <a:r>
              <a:rPr lang="en-GB" sz="1400" dirty="0">
                <a:solidFill>
                  <a:schemeClr val="tx1"/>
                </a:solidFill>
                <a:latin typeface="Sassoon Penpals" panose="02000400000000000000" pitchFamily="50" charset="0"/>
              </a:rPr>
              <a:t>	- When on, a switch ‘completes’ the circuit and allows the 	electricity to flow.</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Recognise some common conductors and insulators</a:t>
            </a:r>
            <a:r>
              <a:rPr lang="en-GB" sz="1400" dirty="0">
                <a:solidFill>
                  <a:schemeClr val="tx1"/>
                </a:solidFill>
                <a:latin typeface="Sassoon Penpals" panose="02000400000000000000" pitchFamily="50" charset="0"/>
              </a:rPr>
              <a:t>, and associate metals with being good conductors.</a:t>
            </a:r>
          </a:p>
          <a:p>
            <a:pPr>
              <a:spcAft>
                <a:spcPts val="300"/>
              </a:spcAft>
            </a:pPr>
            <a:r>
              <a:rPr lang="en-GB" sz="1400" dirty="0">
                <a:solidFill>
                  <a:schemeClr val="tx1"/>
                </a:solidFill>
                <a:latin typeface="Sassoon Penpals" panose="02000400000000000000" pitchFamily="50" charset="0"/>
              </a:rPr>
              <a:t>	- A conductor of electricity is a material that will allow 	electricity to flow through it. </a:t>
            </a:r>
          </a:p>
          <a:p>
            <a:pPr>
              <a:spcAft>
                <a:spcPts val="300"/>
              </a:spcAft>
            </a:pPr>
            <a:r>
              <a:rPr lang="en-GB" sz="1400" dirty="0">
                <a:solidFill>
                  <a:schemeClr val="tx1"/>
                </a:solidFill>
                <a:latin typeface="Sassoon Penpals" panose="02000400000000000000" pitchFamily="50" charset="0"/>
              </a:rPr>
              <a:t>	- Metals are good conductors. </a:t>
            </a:r>
          </a:p>
          <a:p>
            <a:pPr>
              <a:spcAft>
                <a:spcPts val="300"/>
              </a:spcAft>
            </a:pPr>
            <a:r>
              <a:rPr lang="en-GB" sz="1400" dirty="0">
                <a:solidFill>
                  <a:schemeClr val="tx1"/>
                </a:solidFill>
                <a:latin typeface="Sassoon Penpals" panose="02000400000000000000" pitchFamily="50" charset="0"/>
              </a:rPr>
              <a:t>	- Materials that are electrical insulators do not allow electricity 	to flow through them. </a:t>
            </a:r>
          </a:p>
          <a:p>
            <a:pPr>
              <a:spcAft>
                <a:spcPts val="300"/>
              </a:spcAft>
            </a:pPr>
            <a:r>
              <a:rPr lang="en-GB" sz="1400" dirty="0">
                <a:solidFill>
                  <a:schemeClr val="tx1"/>
                </a:solidFill>
                <a:latin typeface="Sassoon Penpals" panose="02000400000000000000" pitchFamily="50" charset="0"/>
              </a:rPr>
              <a:t>	- Wood, plastic and glass are good insulators.</a:t>
            </a: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923690" y="821069"/>
            <a:ext cx="3824988" cy="451866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400" b="1" u="sng" dirty="0">
                <a:solidFill>
                  <a:schemeClr val="tx1"/>
                </a:solidFill>
                <a:latin typeface="Sassoon Penpals" panose="02000400000000000000" pitchFamily="50" charset="0"/>
              </a:rPr>
              <a:t>Working Scientifically</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observing patterns, for example, that bulbs get brighter if more cells are added</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observe that some materials can and some cannot be used to connect across a gap in a circuit</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sort and classify materials based on whether they are effective conductors</a:t>
            </a:r>
          </a:p>
          <a:p>
            <a:pPr marL="285750" indent="-285750">
              <a:buFont typeface="Arial" panose="020B0604020202020204" pitchFamily="34" charset="0"/>
              <a:buChar char="•"/>
            </a:pPr>
            <a:endParaRPr lang="en-GB" sz="1400" dirty="0">
              <a:solidFill>
                <a:schemeClr val="tx1"/>
              </a:solidFill>
              <a:latin typeface="Sassoon Penpals" panose="02000400000000000000" pitchFamily="50" charset="0"/>
            </a:endParaRPr>
          </a:p>
          <a:p>
            <a:r>
              <a:rPr lang="en-GB" sz="1400" b="1" dirty="0">
                <a:solidFill>
                  <a:schemeClr val="tx1"/>
                </a:solidFill>
                <a:latin typeface="Sassoon Penpals" panose="02000400000000000000" pitchFamily="50" charset="0"/>
              </a:rPr>
              <a:t>Statistics – linked to maths curriculum</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solve one-step and two-step questions [for example ‘How many more?’ and ‘How many fewer?’] using information presented in scaled bar charts and pictograms and tables (Y3)</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interpret and present discrete data using appropriate graphical methods, including bar charts and time graphs (Y4)</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solve comparison, sum and difference problems using information presented in graphs </a:t>
            </a:r>
            <a:r>
              <a:rPr lang="en-GB" sz="1400" i="1" dirty="0">
                <a:solidFill>
                  <a:schemeClr val="tx1"/>
                </a:solidFill>
                <a:latin typeface="Sassoon Penpals" panose="02000400000000000000" pitchFamily="50" charset="0"/>
              </a:rPr>
              <a:t>(Venn or Carol diagrams) </a:t>
            </a:r>
            <a:r>
              <a:rPr lang="en-GB" sz="1400" dirty="0">
                <a:solidFill>
                  <a:schemeClr val="tx1"/>
                </a:solidFill>
                <a:latin typeface="Sassoon Penpals" panose="02000400000000000000" pitchFamily="50" charset="0"/>
              </a:rPr>
              <a:t>(Y4)</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923688" y="7869238"/>
            <a:ext cx="3824987" cy="159864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Building on Y2 and Y3</a:t>
            </a:r>
          </a:p>
          <a:p>
            <a:pPr marL="0" marR="0" lvl="0" indent="0" algn="l" defTabSz="457200" rtl="0" eaLnBrk="1" fontAlgn="auto" latinLnBrk="0" hangingPunct="1">
              <a:lnSpc>
                <a:spcPct val="100000"/>
              </a:lnSpc>
              <a:spcBef>
                <a:spcPts val="0"/>
              </a:spcBef>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2 – Uses of everyday materials</a:t>
            </a:r>
          </a:p>
          <a:p>
            <a:pPr marL="285750" indent="-285750">
              <a:buFont typeface="Arial" panose="020B0604020202020204" pitchFamily="34" charset="0"/>
              <a:buChar char="•"/>
              <a:defRPr/>
            </a:pPr>
            <a:r>
              <a:rPr lang="en-GB" sz="1400" dirty="0">
                <a:solidFill>
                  <a:schemeClr val="tx1"/>
                </a:solidFill>
                <a:latin typeface="Sassoon Penpals" panose="02000400000000000000" pitchFamily="50" charset="0"/>
              </a:rPr>
              <a:t>Compare the suitability of materials for different uses.  </a:t>
            </a:r>
          </a:p>
          <a:p>
            <a:pPr marL="0" marR="0" lvl="0" indent="0" algn="l" defTabSz="457200" rtl="0" eaLnBrk="1" fontAlgn="auto" latinLnBrk="0" hangingPunct="1">
              <a:lnSpc>
                <a:spcPct val="100000"/>
              </a:lnSpc>
              <a:spcBef>
                <a:spcPts val="0"/>
              </a:spcBef>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3 – Forces and Magnets </a:t>
            </a:r>
          </a:p>
          <a:p>
            <a:pPr marL="285750" indent="-285750">
              <a:buFont typeface="Arial" panose="020B0604020202020204" pitchFamily="34" charset="0"/>
              <a:buChar char="•"/>
              <a:defRPr/>
            </a:pPr>
            <a:r>
              <a:rPr lang="en-GB" sz="1400" dirty="0">
                <a:solidFill>
                  <a:schemeClr val="tx1"/>
                </a:solidFill>
                <a:latin typeface="Sassoon Penpals" panose="02000400000000000000" pitchFamily="50" charset="0"/>
              </a:rPr>
              <a:t>Compare and group materials by whether they are magnetic or non-magnetic </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868874" y="7886540"/>
            <a:ext cx="3824988" cy="159864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Lesson 1 about appliances that run on electricity.</a:t>
            </a:r>
          </a:p>
          <a:p>
            <a:pPr>
              <a:spcAft>
                <a:spcPts val="600"/>
              </a:spcAft>
            </a:pPr>
            <a:r>
              <a:rPr lang="en-GB" sz="1400" dirty="0">
                <a:solidFill>
                  <a:schemeClr val="tx1"/>
                </a:solidFill>
                <a:latin typeface="Sassoon Penpals" panose="02000400000000000000" pitchFamily="50" charset="0"/>
              </a:rPr>
              <a:t>Lesson 2/3 about constructing a simple series circuit.</a:t>
            </a:r>
          </a:p>
          <a:p>
            <a:pPr>
              <a:spcAft>
                <a:spcPts val="600"/>
              </a:spcAft>
            </a:pPr>
            <a:r>
              <a:rPr lang="en-GB" sz="1400" dirty="0">
                <a:solidFill>
                  <a:schemeClr val="tx1"/>
                </a:solidFill>
                <a:latin typeface="Sassoon Penpals" panose="02000400000000000000" pitchFamily="50" charset="0"/>
              </a:rPr>
              <a:t>Lesson 6 about conductors and insulators. </a:t>
            </a:r>
          </a:p>
          <a:p>
            <a:pPr>
              <a:spcAft>
                <a:spcPts val="600"/>
              </a:spcAft>
            </a:pPr>
            <a:endParaRPr lang="en-GB" sz="140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3B05B1D6-DFAB-416B-A634-965FB20BD175}"/>
              </a:ext>
            </a:extLst>
          </p:cNvPr>
          <p:cNvSpPr/>
          <p:nvPr/>
        </p:nvSpPr>
        <p:spPr>
          <a:xfrm>
            <a:off x="8870200" y="1031629"/>
            <a:ext cx="3824988" cy="670267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dirty="0">
                <a:solidFill>
                  <a:schemeClr val="tx1"/>
                </a:solidFill>
                <a:latin typeface="Sassoon Penpals" panose="02000400000000000000" pitchFamily="50" charset="0"/>
              </a:rPr>
              <a:t>Sound: understand that sound is vibrating particles and travel through a medium to the ear and can vary in pitch and volume.</a:t>
            </a:r>
          </a:p>
          <a:p>
            <a:pPr>
              <a:spcAft>
                <a:spcPts val="600"/>
              </a:spcAft>
            </a:pPr>
            <a:r>
              <a:rPr lang="en-GB" sz="1400" dirty="0">
                <a:solidFill>
                  <a:schemeClr val="tx1"/>
                </a:solidFill>
                <a:latin typeface="Sassoon Penpals" panose="02000400000000000000" pitchFamily="50" charset="0"/>
              </a:rPr>
              <a:t>States of matter: Explain the processes of evaporation, condensation, freezing and melting between the three main states of matter.</a:t>
            </a:r>
          </a:p>
          <a:p>
            <a:pPr>
              <a:spcAft>
                <a:spcPts val="600"/>
              </a:spcAft>
            </a:pPr>
            <a:r>
              <a:rPr lang="en-GB" sz="1400" b="1" dirty="0">
                <a:solidFill>
                  <a:schemeClr val="tx1"/>
                </a:solidFill>
                <a:latin typeface="Sassoon Penpals" panose="02000400000000000000" pitchFamily="50" charset="0"/>
              </a:rPr>
              <a:t>Electricity: understand what a complete circuit is and construct a simple series electrical circuit and name the basic parts. </a:t>
            </a:r>
          </a:p>
          <a:p>
            <a:pPr>
              <a:spcAft>
                <a:spcPts val="600"/>
              </a:spcAft>
            </a:pPr>
            <a:r>
              <a:rPr lang="en-GB" sz="1400" dirty="0">
                <a:solidFill>
                  <a:schemeClr val="tx1"/>
                </a:solidFill>
                <a:latin typeface="Sassoon Penpals" panose="02000400000000000000" pitchFamily="50" charset="0"/>
              </a:rPr>
              <a:t>Living things and their habitats: Explore and use a classification key to identify a variety of living things.</a:t>
            </a:r>
          </a:p>
          <a:p>
            <a:pPr>
              <a:spcAft>
                <a:spcPts val="600"/>
              </a:spcAft>
            </a:pPr>
            <a:r>
              <a:rPr lang="en-GB" sz="1400" dirty="0">
                <a:solidFill>
                  <a:schemeClr val="tx1"/>
                </a:solidFill>
                <a:latin typeface="Sassoon Penpals" panose="02000400000000000000" pitchFamily="50" charset="0"/>
              </a:rPr>
              <a:t>Understand how humans have affected the environment.</a:t>
            </a:r>
          </a:p>
          <a:p>
            <a:pPr>
              <a:spcAft>
                <a:spcPts val="600"/>
              </a:spcAft>
            </a:pPr>
            <a:r>
              <a:rPr lang="en-GB" sz="1400" dirty="0">
                <a:solidFill>
                  <a:schemeClr val="tx1"/>
                </a:solidFill>
                <a:latin typeface="Sassoon Penpals" panose="02000400000000000000" pitchFamily="50" charset="0"/>
              </a:rPr>
              <a:t>Animals including humans: describe simple function of basic part of the human digestive system.</a:t>
            </a:r>
          </a:p>
          <a:p>
            <a:pPr>
              <a:spcAft>
                <a:spcPts val="600"/>
              </a:spcAft>
            </a:pPr>
            <a:r>
              <a:rPr lang="en-GB" sz="1400" dirty="0">
                <a:solidFill>
                  <a:schemeClr val="tx1"/>
                </a:solidFill>
                <a:latin typeface="Sassoon Penpals" panose="02000400000000000000" pitchFamily="50" charset="0"/>
              </a:rPr>
              <a:t>Construct and interpret a food chain, identify producers, prey and predators. </a:t>
            </a:r>
          </a:p>
          <a:p>
            <a:pPr>
              <a:spcAft>
                <a:spcPts val="600"/>
              </a:spcAft>
            </a:pPr>
            <a:endParaRPr lang="en-GB" sz="900" b="1" u="sng"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p>
          <a:p>
            <a:pPr>
              <a:spcAft>
                <a:spcPts val="600"/>
              </a:spcAft>
            </a:pPr>
            <a:r>
              <a:rPr lang="en-GB" sz="1400" dirty="0">
                <a:solidFill>
                  <a:schemeClr val="tx1"/>
                </a:solidFill>
                <a:latin typeface="Sassoon Penpals" panose="02000400000000000000" pitchFamily="50" charset="0"/>
              </a:rPr>
              <a:t>Record findings using simple scientific vocabulary, labelled diagrams, keys, tables and simple graphs. </a:t>
            </a:r>
          </a:p>
          <a:p>
            <a:pPr>
              <a:spcAft>
                <a:spcPts val="600"/>
              </a:spcAft>
            </a:pPr>
            <a:r>
              <a:rPr lang="en-GB" sz="1400" dirty="0">
                <a:solidFill>
                  <a:schemeClr val="tx1"/>
                </a:solidFill>
                <a:latin typeface="Sassoon Penpals" panose="02000400000000000000" pitchFamily="50" charset="0"/>
              </a:rPr>
              <a:t>Use data to draw simple conclusions, make predictions for future values and generate further questions.</a:t>
            </a:r>
          </a:p>
          <a:p>
            <a:pPr>
              <a:spcAft>
                <a:spcPts val="600"/>
              </a:spcAft>
            </a:pPr>
            <a:r>
              <a:rPr lang="en-GB" sz="1400" b="1" dirty="0">
                <a:solidFill>
                  <a:schemeClr val="tx1"/>
                </a:solidFill>
                <a:latin typeface="Sassoon Penpals" panose="02000400000000000000" pitchFamily="50" charset="0"/>
              </a:rPr>
              <a:t>Respond to questions by setting up simple enquiries. </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2" name="Picture 11">
            <a:extLst>
              <a:ext uri="{FF2B5EF4-FFF2-40B4-BE49-F238E27FC236}">
                <a16:creationId xmlns:a16="http://schemas.microsoft.com/office/drawing/2014/main" id="{F582E053-54B3-4F8B-BD93-A4305BBDD48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900012" y="7946641"/>
            <a:ext cx="675719" cy="489235"/>
          </a:xfrm>
          <a:prstGeom prst="rect">
            <a:avLst/>
          </a:prstGeom>
        </p:spPr>
      </p:pic>
    </p:spTree>
    <p:extLst>
      <p:ext uri="{BB962C8B-B14F-4D97-AF65-F5344CB8AC3E}">
        <p14:creationId xmlns:p14="http://schemas.microsoft.com/office/powerpoint/2010/main" val="1404278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62976"/>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 Living things and their habitats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194428" y="7705108"/>
            <a:ext cx="4010205" cy="179794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buClrTx/>
              <a:buSzTx/>
              <a:buFontTx/>
              <a:buNone/>
              <a:tabLst/>
              <a:defRPr/>
            </a:pPr>
            <a:endParaRPr kumimoji="0" lang="en-GB" sz="1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668216"/>
            <a:ext cx="4029899" cy="6939086"/>
          </a:xfrm>
          <a:prstGeom prst="roundRect">
            <a:avLst>
              <a:gd name="adj" fmla="val 7112"/>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Substantive Knowledge</a:t>
            </a:r>
          </a:p>
          <a:p>
            <a:pPr marL="171450" indent="-171450">
              <a:spcAft>
                <a:spcPts val="300"/>
              </a:spcAft>
              <a:buFont typeface="Arial" panose="020B0604020202020204" pitchFamily="34" charset="0"/>
              <a:buChar char="•"/>
            </a:pPr>
            <a:r>
              <a:rPr lang="en-GB" sz="1400" dirty="0">
                <a:solidFill>
                  <a:srgbClr val="FF0000"/>
                </a:solidFill>
                <a:latin typeface="Sassoon Penpals" panose="02000400000000000000" pitchFamily="50" charset="0"/>
              </a:rPr>
              <a:t>Explore and use classification keys to help group</a:t>
            </a:r>
            <a:r>
              <a:rPr lang="en-GB" sz="1400" dirty="0">
                <a:solidFill>
                  <a:schemeClr val="tx1"/>
                </a:solidFill>
                <a:latin typeface="Sassoon Penpals" panose="02000400000000000000" pitchFamily="50" charset="0"/>
              </a:rPr>
              <a:t>, identify and name a variety of living things in their local and wider environment.</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Recap of Year 2 life processes (MRS GREN) </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Recognise that living things can be grouped in a variety of ways.</a:t>
            </a:r>
          </a:p>
          <a:p>
            <a:pPr>
              <a:spcAft>
                <a:spcPts val="300"/>
              </a:spcAft>
            </a:pPr>
            <a:r>
              <a:rPr lang="en-GB" sz="1400" dirty="0">
                <a:solidFill>
                  <a:schemeClr val="tx1"/>
                </a:solidFill>
                <a:latin typeface="Sassoon Penpals" panose="02000400000000000000" pitchFamily="50" charset="0"/>
              </a:rPr>
              <a:t>	- Living things can be divided into groups based upon 	their characteristics</a:t>
            </a:r>
          </a:p>
          <a:p>
            <a:pPr>
              <a:spcAft>
                <a:spcPts val="3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vertebrate animals have a backbone</a:t>
            </a:r>
            <a:r>
              <a:rPr lang="en-GB" sz="1400" dirty="0">
                <a:solidFill>
                  <a:schemeClr val="tx1"/>
                </a:solidFill>
                <a:latin typeface="Sassoon Penpals" panose="02000400000000000000" pitchFamily="50" charset="0"/>
              </a:rPr>
              <a:t> inside their 	bodies, e.g., fish, amphibians, reptiles, birds, and 	mammals.</a:t>
            </a:r>
          </a:p>
          <a:p>
            <a:pPr>
              <a:spcAft>
                <a:spcPts val="3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invertebrates do not have a backbone</a:t>
            </a:r>
            <a:r>
              <a:rPr lang="en-GB" sz="1400" dirty="0">
                <a:solidFill>
                  <a:schemeClr val="tx1"/>
                </a:solidFill>
                <a:latin typeface="Sassoon Penpals" panose="02000400000000000000" pitchFamily="50" charset="0"/>
              </a:rPr>
              <a:t>.  They have a 	soft body like worms and jellyfish, or a hard outer 	casing covering their body, like spiders and crabs. 	- Plants can be grouped into categories such as 	flowering plants (including grasses) and non-flowering 	plants, such as ferns and mosses.</a:t>
            </a:r>
          </a:p>
          <a:p>
            <a:pPr marL="171450" indent="-1714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Recognise that environments can change and that this can sometimes pose dangers to living things.</a:t>
            </a:r>
          </a:p>
          <a:p>
            <a:pPr>
              <a:spcAft>
                <a:spcPts val="3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Environmental change affects different habitats 	differently. </a:t>
            </a:r>
            <a:r>
              <a:rPr lang="en-GB" sz="1400" dirty="0">
                <a:solidFill>
                  <a:schemeClr val="tx1"/>
                </a:solidFill>
                <a:latin typeface="Sassoon Penpals" panose="02000400000000000000" pitchFamily="50" charset="0"/>
              </a:rPr>
              <a:t>Different organisms are affected differently 	by environmental change. </a:t>
            </a:r>
          </a:p>
          <a:p>
            <a:pPr>
              <a:spcAft>
                <a:spcPts val="300"/>
              </a:spcAft>
            </a:pPr>
            <a:r>
              <a:rPr lang="en-GB" sz="1400" dirty="0">
                <a:solidFill>
                  <a:schemeClr val="tx1"/>
                </a:solidFill>
                <a:latin typeface="Sassoon Penpals" panose="02000400000000000000" pitchFamily="50" charset="0"/>
              </a:rPr>
              <a:t>	- Human activity significantly affects the environment.</a:t>
            </a:r>
          </a:p>
          <a:p>
            <a:pPr>
              <a:spcAft>
                <a:spcPts val="300"/>
              </a:spcAft>
            </a:pPr>
            <a:r>
              <a:rPr lang="en-GB" sz="1400" dirty="0">
                <a:solidFill>
                  <a:schemeClr val="tx1"/>
                </a:solidFill>
                <a:latin typeface="Sassoon Penpals" panose="02000400000000000000" pitchFamily="50" charset="0"/>
              </a:rPr>
              <a:t>	- Positive human impacts - the positive effects of 	nature reserves, ecologically planned parks, or garden 	ponds.</a:t>
            </a:r>
          </a:p>
          <a:p>
            <a:pPr>
              <a:spcAft>
                <a:spcPts val="300"/>
              </a:spcAft>
            </a:pPr>
            <a:r>
              <a:rPr lang="en-GB" sz="1400" dirty="0">
                <a:solidFill>
                  <a:schemeClr val="tx1"/>
                </a:solidFill>
                <a:latin typeface="Sassoon Penpals" panose="02000400000000000000" pitchFamily="50" charset="0"/>
              </a:rPr>
              <a:t>	- Negative impacts – negative effects of population 	and development, litter or deforestation.</a:t>
            </a: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838199"/>
            <a:ext cx="4029898" cy="427306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using and making simple guides or keys to explore and identify local plants and animals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raising and answering questions based on their observations of animals and what they have found out about other animals that they have researched </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r>
              <a:rPr lang="en-GB" sz="1400" b="1" dirty="0">
                <a:solidFill>
                  <a:schemeClr val="tx1"/>
                </a:solidFill>
                <a:latin typeface="Sassoon Penpals" panose="02000400000000000000" pitchFamily="50" charset="0"/>
              </a:rPr>
              <a:t>Statistics – linked to maths curriculum</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interpret and present data using pictograms and tables (Y3)</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solve comparison, sum and difference problems using information presented in graphs </a:t>
            </a:r>
            <a:r>
              <a:rPr lang="en-GB" sz="1400" i="1" dirty="0">
                <a:solidFill>
                  <a:schemeClr val="tx1"/>
                </a:solidFill>
                <a:latin typeface="Sassoon Penpals" panose="02000400000000000000" pitchFamily="50" charset="0"/>
              </a:rPr>
              <a:t>(Venn or Carol diagrams, classification keys) </a:t>
            </a:r>
            <a:r>
              <a:rPr lang="en-GB" sz="1400" dirty="0">
                <a:solidFill>
                  <a:schemeClr val="tx1"/>
                </a:solidFill>
                <a:latin typeface="Sassoon Penpals" panose="02000400000000000000" pitchFamily="50" charset="0"/>
              </a:rPr>
              <a:t>(Y4)</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02397" y="5322277"/>
            <a:ext cx="4016502" cy="4149090"/>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Building on Y2 and Y3</a:t>
            </a:r>
          </a:p>
          <a:p>
            <a:pPr marL="0" marR="0" lvl="0" indent="0" algn="l" defTabSz="457200" rtl="0" eaLnBrk="1" fontAlgn="auto" latinLnBrk="0" hangingPunct="1">
              <a:lnSpc>
                <a:spcPct val="100000"/>
              </a:lnSpc>
              <a:spcBef>
                <a:spcPts val="0"/>
              </a:spcBef>
              <a:spcAft>
                <a:spcPts val="3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2 – Living things and their habitats</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identify whether things are alive, dead or never have existed.</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Describe how animals get their food from other animals and/or plants using the terminology of carnivore, omnivore and herbivore.</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Use simple food chains to describe the relationships between producers, prey and predators. </a:t>
            </a:r>
          </a:p>
          <a:p>
            <a:pPr marL="0" marR="0" lvl="0" indent="0" algn="l" defTabSz="457200" rtl="0" eaLnBrk="1" fontAlgn="auto" latinLnBrk="0" hangingPunct="1">
              <a:lnSpc>
                <a:spcPct val="100000"/>
              </a:lnSpc>
              <a:spcBef>
                <a:spcPts val="0"/>
              </a:spcBef>
              <a:spcAft>
                <a:spcPts val="300"/>
              </a:spcAft>
              <a:buClrTx/>
              <a:buSzTx/>
              <a:buFontTx/>
              <a:buNone/>
              <a:tabLst/>
              <a:defRPr/>
            </a:pPr>
            <a:r>
              <a:rPr lang="en-GB" sz="1400" dirty="0">
                <a:solidFill>
                  <a:prstClr val="black"/>
                </a:solidFill>
                <a:latin typeface="Sassoon Penpals" panose="02000400000000000000" pitchFamily="50" charset="0"/>
              </a:rPr>
              <a:t>Year 3 - Animals including humans </a:t>
            </a:r>
          </a:p>
          <a:p>
            <a:pPr marL="285750" marR="0" lvl="0" indent="-285750" algn="l" defTabSz="4572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GB" sz="1400" dirty="0">
                <a:solidFill>
                  <a:prstClr val="black"/>
                </a:solidFill>
                <a:latin typeface="Sassoon Penpals" panose="02000400000000000000" pitchFamily="50" charset="0"/>
              </a:rPr>
              <a:t>P</a:t>
            </a:r>
            <a:r>
              <a:rPr lang="en-GB" sz="1400" dirty="0">
                <a:solidFill>
                  <a:schemeClr val="tx1"/>
                </a:solidFill>
                <a:latin typeface="Sassoon Penpals" panose="02000400000000000000" pitchFamily="50" charset="0"/>
              </a:rPr>
              <a:t>rovide some reason why humans and some other vertebrates have skeletons and muscles (support, protections and movement)</a:t>
            </a:r>
          </a:p>
          <a:p>
            <a:pPr marL="0" marR="0" lvl="0" indent="0" algn="l" defTabSz="457200" rtl="0" eaLnBrk="1" fontAlgn="auto" latinLnBrk="0" hangingPunct="1">
              <a:lnSpc>
                <a:spcPct val="100000"/>
              </a:lnSpc>
              <a:spcBef>
                <a:spcPts val="0"/>
              </a:spcBef>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620211" y="7777165"/>
            <a:ext cx="3996806" cy="165731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p>
          <a:p>
            <a:pPr>
              <a:spcAft>
                <a:spcPts val="600"/>
              </a:spcAft>
            </a:pPr>
            <a:r>
              <a:rPr lang="en-GB" sz="1400" dirty="0">
                <a:solidFill>
                  <a:schemeClr val="tx1"/>
                </a:solidFill>
                <a:latin typeface="Sassoon Penpals" panose="02000400000000000000" pitchFamily="50" charset="0"/>
              </a:rPr>
              <a:t>Lesson 2 about living things classification.</a:t>
            </a:r>
          </a:p>
          <a:p>
            <a:pPr>
              <a:spcAft>
                <a:spcPts val="600"/>
              </a:spcAft>
            </a:pPr>
            <a:r>
              <a:rPr lang="en-GB" sz="1400" dirty="0">
                <a:solidFill>
                  <a:schemeClr val="tx1"/>
                </a:solidFill>
                <a:latin typeface="Sassoon Penpals" panose="02000400000000000000" pitchFamily="50" charset="0"/>
              </a:rPr>
              <a:t>Lesson 4 about creating a classification key.</a:t>
            </a:r>
          </a:p>
          <a:p>
            <a:pPr>
              <a:spcAft>
                <a:spcPts val="600"/>
              </a:spcAft>
            </a:pPr>
            <a:r>
              <a:rPr lang="en-GB" sz="1400" dirty="0">
                <a:solidFill>
                  <a:schemeClr val="tx1"/>
                </a:solidFill>
                <a:latin typeface="Sassoon Penpals" panose="02000400000000000000" pitchFamily="50" charset="0"/>
              </a:rPr>
              <a:t>Lesson 5 about environmental change positive and negative.</a:t>
            </a:r>
          </a:p>
          <a:p>
            <a:pPr>
              <a:spcAft>
                <a:spcPts val="600"/>
              </a:spcAft>
            </a:pPr>
            <a:endParaRPr lang="en-GB" sz="140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866536A2-C858-49C6-8276-1E257C62BCFE}"/>
              </a:ext>
            </a:extLst>
          </p:cNvPr>
          <p:cNvSpPr/>
          <p:nvPr/>
        </p:nvSpPr>
        <p:spPr>
          <a:xfrm>
            <a:off x="8587119" y="1066801"/>
            <a:ext cx="4029898" cy="654050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dirty="0">
                <a:solidFill>
                  <a:schemeClr val="tx1"/>
                </a:solidFill>
                <a:latin typeface="Sassoon Penpals" panose="02000400000000000000" pitchFamily="50" charset="0"/>
              </a:rPr>
              <a:t>Sound: understand that sound is vibrating particles and travel through a medium to the ear and can vary in pitch and volume.</a:t>
            </a:r>
          </a:p>
          <a:p>
            <a:pPr>
              <a:spcAft>
                <a:spcPts val="600"/>
              </a:spcAft>
            </a:pPr>
            <a:r>
              <a:rPr lang="en-GB" sz="1400" dirty="0">
                <a:solidFill>
                  <a:schemeClr val="tx1"/>
                </a:solidFill>
                <a:latin typeface="Sassoon Penpals" panose="02000400000000000000" pitchFamily="50" charset="0"/>
              </a:rPr>
              <a:t>States of matter: Explain the processes of evaporation, condensation, freezing and melting between the three main states of matter.</a:t>
            </a:r>
          </a:p>
          <a:p>
            <a:pPr>
              <a:spcAft>
                <a:spcPts val="600"/>
              </a:spcAft>
            </a:pPr>
            <a:r>
              <a:rPr lang="en-GB" sz="1400" dirty="0">
                <a:solidFill>
                  <a:schemeClr val="tx1"/>
                </a:solidFill>
                <a:latin typeface="Sassoon Penpals" panose="02000400000000000000" pitchFamily="50" charset="0"/>
              </a:rPr>
              <a:t>Electricity: understand what a complete circuit is and construct a simple series electrical circuit and name the basic parts. </a:t>
            </a:r>
          </a:p>
          <a:p>
            <a:pPr>
              <a:spcAft>
                <a:spcPts val="600"/>
              </a:spcAft>
            </a:pPr>
            <a:r>
              <a:rPr lang="en-GB" sz="1400" b="1" dirty="0">
                <a:solidFill>
                  <a:schemeClr val="tx1"/>
                </a:solidFill>
                <a:latin typeface="Sassoon Penpals" panose="02000400000000000000" pitchFamily="50" charset="0"/>
              </a:rPr>
              <a:t>Living things and their habitats: Explore and use a classification key to identify a variety of living things.</a:t>
            </a:r>
          </a:p>
          <a:p>
            <a:pPr>
              <a:spcAft>
                <a:spcPts val="600"/>
              </a:spcAft>
            </a:pPr>
            <a:r>
              <a:rPr lang="en-GB" sz="1400" b="1" dirty="0">
                <a:solidFill>
                  <a:schemeClr val="tx1"/>
                </a:solidFill>
                <a:latin typeface="Sassoon Penpals" panose="02000400000000000000" pitchFamily="50" charset="0"/>
              </a:rPr>
              <a:t>Understand how humans have affected the environment.</a:t>
            </a:r>
          </a:p>
          <a:p>
            <a:pPr>
              <a:spcAft>
                <a:spcPts val="600"/>
              </a:spcAft>
            </a:pPr>
            <a:r>
              <a:rPr lang="en-GB" sz="1400" dirty="0">
                <a:solidFill>
                  <a:schemeClr val="tx1"/>
                </a:solidFill>
                <a:latin typeface="Sassoon Penpals" panose="02000400000000000000" pitchFamily="50" charset="0"/>
              </a:rPr>
              <a:t>Animals including humans: describe simple function of basic part of the human digestive system.</a:t>
            </a:r>
          </a:p>
          <a:p>
            <a:pPr>
              <a:spcAft>
                <a:spcPts val="600"/>
              </a:spcAft>
            </a:pPr>
            <a:r>
              <a:rPr lang="en-GB" sz="1400" dirty="0">
                <a:solidFill>
                  <a:schemeClr val="tx1"/>
                </a:solidFill>
                <a:latin typeface="Sassoon Penpals" panose="02000400000000000000" pitchFamily="50" charset="0"/>
              </a:rPr>
              <a:t>Construct and interpret a food chain, identify producers, prey and predators. </a:t>
            </a:r>
          </a:p>
          <a:p>
            <a:pPr>
              <a:spcAft>
                <a:spcPts val="600"/>
              </a:spcAft>
            </a:pPr>
            <a:endParaRPr lang="en-GB" sz="700" b="1"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p>
          <a:p>
            <a:pPr>
              <a:spcAft>
                <a:spcPts val="600"/>
              </a:spcAft>
            </a:pPr>
            <a:r>
              <a:rPr lang="en-GB" sz="1400" b="1" dirty="0">
                <a:solidFill>
                  <a:schemeClr val="tx1"/>
                </a:solidFill>
                <a:latin typeface="Sassoon Penpals" panose="02000400000000000000" pitchFamily="50" charset="0"/>
              </a:rPr>
              <a:t>Record findings using simple scientific vocabulary, labelled diagrams, keys, tables and simple graphs. </a:t>
            </a:r>
          </a:p>
          <a:p>
            <a:pPr>
              <a:spcAft>
                <a:spcPts val="600"/>
              </a:spcAft>
            </a:pPr>
            <a:r>
              <a:rPr lang="en-GB" sz="1400" b="1" dirty="0">
                <a:solidFill>
                  <a:schemeClr val="tx1"/>
                </a:solidFill>
                <a:latin typeface="Sassoon Penpals" panose="02000400000000000000" pitchFamily="50" charset="0"/>
              </a:rPr>
              <a:t>Use data to draw simple conclusions, make predictions for future values and generate further questions.</a:t>
            </a:r>
          </a:p>
          <a:p>
            <a:pPr>
              <a:spcAft>
                <a:spcPts val="600"/>
              </a:spcAft>
            </a:pPr>
            <a:r>
              <a:rPr lang="en-GB" sz="1400" dirty="0">
                <a:solidFill>
                  <a:schemeClr val="tx1"/>
                </a:solidFill>
                <a:latin typeface="Sassoon Penpals" panose="02000400000000000000" pitchFamily="50" charset="0"/>
              </a:rPr>
              <a:t>Respond to questions by setting up simple enquiries. </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2" name="Picture 11">
            <a:extLst>
              <a:ext uri="{FF2B5EF4-FFF2-40B4-BE49-F238E27FC236}">
                <a16:creationId xmlns:a16="http://schemas.microsoft.com/office/drawing/2014/main" id="{255E64F4-996D-48C4-8F28-41A6EBEA977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3489" y="6190373"/>
            <a:ext cx="675719" cy="489235"/>
          </a:xfrm>
          <a:prstGeom prst="rect">
            <a:avLst/>
          </a:prstGeom>
        </p:spPr>
      </p:pic>
    </p:spTree>
    <p:extLst>
      <p:ext uri="{BB962C8B-B14F-4D97-AF65-F5344CB8AC3E}">
        <p14:creationId xmlns:p14="http://schemas.microsoft.com/office/powerpoint/2010/main" val="41539507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 Sound</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85850" y="4466491"/>
            <a:ext cx="4010205" cy="2543909"/>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94431" y="975717"/>
            <a:ext cx="4029899" cy="835914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how sounds are made, associating some of them with something vibrating.</a:t>
            </a:r>
          </a:p>
          <a:p>
            <a:pPr>
              <a:spcAft>
                <a:spcPts val="600"/>
              </a:spcAft>
            </a:pPr>
            <a:r>
              <a:rPr lang="en-GB" sz="1400" dirty="0">
                <a:solidFill>
                  <a:schemeClr val="tx1"/>
                </a:solidFill>
                <a:latin typeface="Sassoon Penpals" panose="02000400000000000000" pitchFamily="50" charset="0"/>
              </a:rPr>
              <a:t>	- Sound is a type of energy. </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Sounds are created by vibrations</a:t>
            </a:r>
            <a:r>
              <a:rPr lang="en-GB" sz="1400" dirty="0">
                <a:solidFill>
                  <a:schemeClr val="tx1"/>
                </a:solidFill>
                <a:latin typeface="Sassoon Penpals" panose="02000400000000000000" pitchFamily="50" charset="0"/>
              </a:rPr>
              <a:t>. </a:t>
            </a:r>
          </a:p>
          <a:p>
            <a:pPr>
              <a:spcAft>
                <a:spcPts val="600"/>
              </a:spcAft>
            </a:pPr>
            <a:r>
              <a:rPr lang="en-GB" sz="1400" dirty="0">
                <a:solidFill>
                  <a:schemeClr val="tx1"/>
                </a:solidFill>
                <a:latin typeface="Sassoon Penpals" panose="02000400000000000000" pitchFamily="50" charset="0"/>
              </a:rPr>
              <a:t>	- The louder the sound, the bigger the vibration.</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Recognise that vibrations from sounds travel through a medium to the ear.</a:t>
            </a:r>
          </a:p>
          <a:p>
            <a:pPr>
              <a:spcAft>
                <a:spcPts val="600"/>
              </a:spcAft>
            </a:pPr>
            <a:r>
              <a:rPr lang="en-GB" sz="1400" dirty="0">
                <a:solidFill>
                  <a:schemeClr val="tx1"/>
                </a:solidFill>
                <a:latin typeface="Sassoon Penpals" panose="02000400000000000000" pitchFamily="50" charset="0"/>
              </a:rPr>
              <a:t>	- Inside your ear, the vibrations hit the eardrum and 	are then passed to the middle and then the inner ear. 	They are then changed into electrical signals and sent 	to your brain. Your brain tells you that you are 	hearing a sound.</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Find patterns between the pitch of a sound and features of the object that produced it.</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Pitch is a measure of how high or low a sound is</a:t>
            </a:r>
            <a:r>
              <a:rPr lang="en-GB" sz="1400" dirty="0">
                <a:solidFill>
                  <a:schemeClr val="tx1"/>
                </a:solidFill>
                <a:latin typeface="Sassoon Penpals" panose="02000400000000000000" pitchFamily="50" charset="0"/>
              </a:rPr>
              <a:t>. A 	whistle being blown creates a high-pitched sound. A 	rumble of thunder is an example of a low-pitched 	sound.</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Find patterns between the volume of a sound and the strength of the vibrations that produced it.</a:t>
            </a:r>
          </a:p>
          <a:p>
            <a:pPr>
              <a:spcAft>
                <a:spcPts val="600"/>
              </a:spcAft>
            </a:pPr>
            <a:r>
              <a:rPr lang="en-GB" sz="1400" dirty="0">
                <a:solidFill>
                  <a:schemeClr val="tx1"/>
                </a:solidFill>
                <a:latin typeface="Sassoon Penpals" panose="02000400000000000000" pitchFamily="50" charset="0"/>
              </a:rPr>
              <a:t>	- The size of the vibration is called the amplitude. 	- </a:t>
            </a:r>
            <a:r>
              <a:rPr lang="en-GB" sz="1400" dirty="0">
                <a:solidFill>
                  <a:srgbClr val="FF0000"/>
                </a:solidFill>
                <a:latin typeface="Sassoon Penpals" panose="02000400000000000000" pitchFamily="50" charset="0"/>
              </a:rPr>
              <a:t>Louder sounds have a larger amplitude, and quieter 	sounds have a smaller amplitude</a:t>
            </a:r>
            <a:r>
              <a:rPr lang="en-GB" sz="1400" dirty="0">
                <a:solidFill>
                  <a:schemeClr val="tx1"/>
                </a:solidFill>
                <a:latin typeface="Sassoon Penpals" panose="02000400000000000000" pitchFamily="50" charset="0"/>
              </a:rPr>
              <a:t>.</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that sounds get fainter as the distance from the sound source increases.</a:t>
            </a:r>
          </a:p>
          <a:p>
            <a:pPr>
              <a:spcAft>
                <a:spcPts val="600"/>
              </a:spcAft>
            </a:pPr>
            <a:r>
              <a:rPr lang="en-GB" sz="1400" dirty="0">
                <a:solidFill>
                  <a:schemeClr val="tx1"/>
                </a:solidFill>
                <a:latin typeface="Sassoon Penpals" panose="02000400000000000000" pitchFamily="50" charset="0"/>
              </a:rPr>
              <a:t>	- When sound vibrations spread out over a distance, 	the sound becomes quieter, just like ripples in a pond.</a:t>
            </a: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85850" y="975717"/>
            <a:ext cx="4029898" cy="33361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finding patterns in the sounds that are made by different objects such as saucepan lids of different sizes or elastic bands of different thicknesses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and play their own instruments by using what they have found out about pitch and volume</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r>
              <a:rPr lang="en-GB" sz="1400" b="1" dirty="0">
                <a:solidFill>
                  <a:schemeClr val="tx1"/>
                </a:solidFill>
                <a:latin typeface="Sassoon Penpals" panose="02000400000000000000" pitchFamily="50" charset="0"/>
              </a:rPr>
              <a:t>Statistics – linked to maths curriculum</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interpret and present data using bar charts and tables (Y3)</a:t>
            </a: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70109" y="8011013"/>
            <a:ext cx="4046908" cy="132385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p>
          <a:p>
            <a:pPr>
              <a:spcAft>
                <a:spcPts val="600"/>
              </a:spcAft>
            </a:pPr>
            <a:r>
              <a:rPr lang="en-GB" sz="1400" dirty="0">
                <a:solidFill>
                  <a:schemeClr val="tx1"/>
                </a:solidFill>
                <a:latin typeface="Sassoon Penpals" panose="02000400000000000000" pitchFamily="50" charset="0"/>
              </a:rPr>
              <a:t>Lesson 3 about identifying what a sound is.</a:t>
            </a:r>
          </a:p>
          <a:p>
            <a:pPr>
              <a:spcAft>
                <a:spcPts val="600"/>
              </a:spcAft>
            </a:pPr>
            <a:r>
              <a:rPr lang="en-GB" sz="1400" dirty="0">
                <a:solidFill>
                  <a:schemeClr val="tx1"/>
                </a:solidFill>
                <a:latin typeface="Sassoon Penpals" panose="02000400000000000000" pitchFamily="50" charset="0"/>
              </a:rPr>
              <a:t>Lesson 6 about the relationship between volume of a sound and the strength of vibrations. </a:t>
            </a:r>
          </a:p>
          <a:p>
            <a:pPr>
              <a:spcAft>
                <a:spcPts val="600"/>
              </a:spcAft>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738CB7FC-7E82-4651-9253-F2E015C41317}"/>
              </a:ext>
            </a:extLst>
          </p:cNvPr>
          <p:cNvSpPr/>
          <p:nvPr/>
        </p:nvSpPr>
        <p:spPr>
          <a:xfrm>
            <a:off x="8587119" y="1066801"/>
            <a:ext cx="4029898" cy="674370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b="1" dirty="0">
                <a:solidFill>
                  <a:schemeClr val="tx1"/>
                </a:solidFill>
                <a:latin typeface="Sassoon Penpals" panose="02000400000000000000" pitchFamily="50" charset="0"/>
              </a:rPr>
              <a:t>Sound: understand that sound is vibrating particles and travel through a medium to the ear and can vary in pitch and volume.</a:t>
            </a:r>
          </a:p>
          <a:p>
            <a:pPr>
              <a:spcAft>
                <a:spcPts val="600"/>
              </a:spcAft>
            </a:pPr>
            <a:r>
              <a:rPr lang="en-GB" sz="1400" dirty="0">
                <a:solidFill>
                  <a:schemeClr val="tx1"/>
                </a:solidFill>
                <a:latin typeface="Sassoon Penpals" panose="02000400000000000000" pitchFamily="50" charset="0"/>
              </a:rPr>
              <a:t>States of matter: Explain the processes of evaporation, condensation, freezing and melting between the three main states of matter.</a:t>
            </a:r>
          </a:p>
          <a:p>
            <a:pPr>
              <a:spcAft>
                <a:spcPts val="600"/>
              </a:spcAft>
            </a:pPr>
            <a:r>
              <a:rPr lang="en-GB" sz="1400" dirty="0">
                <a:solidFill>
                  <a:schemeClr val="tx1"/>
                </a:solidFill>
                <a:latin typeface="Sassoon Penpals" panose="02000400000000000000" pitchFamily="50" charset="0"/>
              </a:rPr>
              <a:t>Electricity: understand what a complete circuit is and construct a simple series electrical circuit and name the basic parts. </a:t>
            </a:r>
          </a:p>
          <a:p>
            <a:pPr>
              <a:spcAft>
                <a:spcPts val="600"/>
              </a:spcAft>
            </a:pPr>
            <a:r>
              <a:rPr lang="en-GB" sz="1400" dirty="0">
                <a:solidFill>
                  <a:schemeClr val="tx1"/>
                </a:solidFill>
                <a:latin typeface="Sassoon Penpals" panose="02000400000000000000" pitchFamily="50" charset="0"/>
              </a:rPr>
              <a:t>Living things and their habitats: Explore and use a classification key to identify a variety of living things.</a:t>
            </a:r>
          </a:p>
          <a:p>
            <a:pPr>
              <a:spcAft>
                <a:spcPts val="600"/>
              </a:spcAft>
            </a:pPr>
            <a:r>
              <a:rPr lang="en-GB" sz="1400" dirty="0">
                <a:solidFill>
                  <a:schemeClr val="tx1"/>
                </a:solidFill>
                <a:latin typeface="Sassoon Penpals" panose="02000400000000000000" pitchFamily="50" charset="0"/>
              </a:rPr>
              <a:t>Understand how humans have affected the environment.</a:t>
            </a:r>
          </a:p>
          <a:p>
            <a:pPr>
              <a:spcAft>
                <a:spcPts val="600"/>
              </a:spcAft>
            </a:pPr>
            <a:r>
              <a:rPr lang="en-GB" sz="1400" dirty="0">
                <a:solidFill>
                  <a:schemeClr val="tx1"/>
                </a:solidFill>
                <a:latin typeface="Sassoon Penpals" panose="02000400000000000000" pitchFamily="50" charset="0"/>
              </a:rPr>
              <a:t>Animals including humans: describe simple function of basic part of the human digestive system.</a:t>
            </a:r>
          </a:p>
          <a:p>
            <a:pPr>
              <a:spcAft>
                <a:spcPts val="600"/>
              </a:spcAft>
            </a:pPr>
            <a:r>
              <a:rPr lang="en-GB" sz="1400" dirty="0">
                <a:solidFill>
                  <a:schemeClr val="tx1"/>
                </a:solidFill>
                <a:latin typeface="Sassoon Penpals" panose="02000400000000000000" pitchFamily="50" charset="0"/>
              </a:rPr>
              <a:t>Construct and interpret a food chain, identify producers, prey and predators. </a:t>
            </a: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p>
          <a:p>
            <a:pPr>
              <a:spcAft>
                <a:spcPts val="600"/>
              </a:spcAft>
            </a:pPr>
            <a:r>
              <a:rPr lang="en-GB" sz="1400" dirty="0">
                <a:solidFill>
                  <a:schemeClr val="tx1"/>
                </a:solidFill>
                <a:latin typeface="Sassoon Penpals" panose="02000400000000000000" pitchFamily="50" charset="0"/>
              </a:rPr>
              <a:t>Record findings using simple scientific vocabulary, labelled diagrams, keys, tables and simple graphs. </a:t>
            </a:r>
          </a:p>
          <a:p>
            <a:pPr>
              <a:spcAft>
                <a:spcPts val="600"/>
              </a:spcAft>
            </a:pPr>
            <a:r>
              <a:rPr lang="en-GB" sz="1400" dirty="0">
                <a:solidFill>
                  <a:schemeClr val="tx1"/>
                </a:solidFill>
                <a:latin typeface="Sassoon Penpals" panose="02000400000000000000" pitchFamily="50" charset="0"/>
              </a:rPr>
              <a:t>Use data to draw simple conclusions, make predictions for future values and generate further questions.</a:t>
            </a:r>
          </a:p>
          <a:p>
            <a:pPr>
              <a:spcAft>
                <a:spcPts val="600"/>
              </a:spcAft>
            </a:pPr>
            <a:r>
              <a:rPr lang="en-GB" sz="1400" b="1" dirty="0">
                <a:solidFill>
                  <a:schemeClr val="tx1"/>
                </a:solidFill>
                <a:latin typeface="Sassoon Penpals" panose="02000400000000000000" pitchFamily="50" charset="0"/>
              </a:rPr>
              <a:t>Respond to questions by setting up simple enquiries. </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4134720A-E6C0-4BDE-B58F-DB31F9D80930}"/>
              </a:ext>
            </a:extLst>
          </p:cNvPr>
          <p:cNvSpPr/>
          <p:nvPr/>
        </p:nvSpPr>
        <p:spPr>
          <a:xfrm>
            <a:off x="4385850" y="7165050"/>
            <a:ext cx="4060304" cy="216981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Building on Y3 and Y4</a:t>
            </a:r>
          </a:p>
          <a:p>
            <a:pPr lvl="0">
              <a:spcAft>
                <a:spcPts val="600"/>
              </a:spcAft>
            </a:pPr>
            <a:r>
              <a:rPr lang="en-GB" sz="1400" dirty="0">
                <a:solidFill>
                  <a:schemeClr val="tx1"/>
                </a:solidFill>
                <a:effectLst/>
                <a:latin typeface="Sassoon Penpals" panose="02000400000000000000" pitchFamily="50" charset="0"/>
                <a:ea typeface="Calibri" panose="020F0502020204030204" pitchFamily="34" charset="0"/>
                <a:cs typeface="ProximaNova-Bold"/>
              </a:rPr>
              <a:t>Year 3 Music – Musical elements</a:t>
            </a:r>
          </a:p>
          <a:p>
            <a:pPr marL="342900" lvl="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Identify high and low pitch in a piece of music and respond with actions and vocals</a:t>
            </a:r>
          </a:p>
          <a:p>
            <a:pPr lvl="0">
              <a:spcAft>
                <a:spcPts val="600"/>
              </a:spcAft>
            </a:pPr>
            <a:r>
              <a:rPr lang="en-GB" sz="1400" dirty="0">
                <a:solidFill>
                  <a:schemeClr val="tx1"/>
                </a:solidFill>
                <a:latin typeface="Sassoon Penpals" panose="02000400000000000000" pitchFamily="50" charset="0"/>
                <a:ea typeface="Times New Roman" panose="02020603050405020304" pitchFamily="18" charset="0"/>
              </a:rPr>
              <a:t>Year 4 Music – Musical elements</a:t>
            </a:r>
          </a:p>
          <a:p>
            <a:pPr marL="342900" indent="-342900">
              <a:spcAft>
                <a:spcPts val="600"/>
              </a:spcAft>
              <a:buFont typeface="Symbol" panose="05050102010706020507" pitchFamily="18" charset="2"/>
              <a:buChar char=""/>
            </a:pPr>
            <a:r>
              <a:rPr lang="en-GB" sz="1400" dirty="0">
                <a:solidFill>
                  <a:schemeClr val="tx1"/>
                </a:solidFill>
                <a:effectLst/>
                <a:latin typeface="Sassoon Penpals" panose="02000400000000000000" pitchFamily="50" charset="0"/>
                <a:ea typeface="Calibri" panose="020F0502020204030204" pitchFamily="34" charset="0"/>
                <a:cs typeface="ProximaNova-Bold"/>
              </a:rPr>
              <a:t>Distinguish high and low pitch by recognising notes on staves</a:t>
            </a:r>
          </a:p>
          <a:p>
            <a:pPr marL="342900" lvl="0" indent="-342900">
              <a:spcAft>
                <a:spcPts val="600"/>
              </a:spcAft>
              <a:buFont typeface="Symbol" panose="05050102010706020507" pitchFamily="18" charset="2"/>
              <a:buChar char=""/>
            </a:pPr>
            <a:endParaRPr lang="en-GB" sz="1400" dirty="0">
              <a:solidFill>
                <a:schemeClr val="tx1"/>
              </a:solidFill>
              <a:effectLst/>
              <a:latin typeface="Sassoon Penpals" panose="02000400000000000000" pitchFamily="50" charset="0"/>
              <a:ea typeface="Times New Roman" panose="02020603050405020304" pitchFamily="18"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F8F027E2-C81C-4213-A7D2-50EAFF5BEF2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06935" y="7321266"/>
            <a:ext cx="675719" cy="489235"/>
          </a:xfrm>
          <a:prstGeom prst="rect">
            <a:avLst/>
          </a:prstGeom>
        </p:spPr>
      </p:pic>
    </p:spTree>
    <p:extLst>
      <p:ext uri="{BB962C8B-B14F-4D97-AF65-F5344CB8AC3E}">
        <p14:creationId xmlns:p14="http://schemas.microsoft.com/office/powerpoint/2010/main" val="36467667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 States of Matter</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842885" y="5294042"/>
            <a:ext cx="4005345" cy="216720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75132" y="864301"/>
            <a:ext cx="4482603" cy="860358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Compare and group materials together, according to whether they are solids, liquids or gases.</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Solids, liquids and gases are described by observable 	properties. </a:t>
            </a:r>
          </a:p>
          <a:p>
            <a:pPr>
              <a:spcAft>
                <a:spcPts val="600"/>
              </a:spcAft>
            </a:pPr>
            <a:r>
              <a:rPr lang="en-GB" sz="1400" dirty="0">
                <a:solidFill>
                  <a:schemeClr val="tx1"/>
                </a:solidFill>
                <a:latin typeface="Sassoon Penpals" panose="02000400000000000000" pitchFamily="50" charset="0"/>
              </a:rPr>
              <a:t>	- Particles in a solid are close together and cannot move. 	They can only vibrate. </a:t>
            </a:r>
          </a:p>
          <a:p>
            <a:pPr>
              <a:spcAft>
                <a:spcPts val="600"/>
              </a:spcAft>
            </a:pPr>
            <a:r>
              <a:rPr lang="en-GB" sz="1400" dirty="0">
                <a:solidFill>
                  <a:schemeClr val="tx1"/>
                </a:solidFill>
                <a:latin typeface="Sassoon Penpals" panose="02000400000000000000" pitchFamily="50" charset="0"/>
              </a:rPr>
              <a:t>	- Particles in a liquid are close together but can move 	around 	each other easily. </a:t>
            </a:r>
          </a:p>
          <a:p>
            <a:pPr>
              <a:spcAft>
                <a:spcPts val="600"/>
              </a:spcAft>
            </a:pPr>
            <a:r>
              <a:rPr lang="en-GB" sz="1400" dirty="0">
                <a:solidFill>
                  <a:schemeClr val="tx1"/>
                </a:solidFill>
                <a:latin typeface="Sassoon Penpals" panose="02000400000000000000" pitchFamily="50" charset="0"/>
              </a:rPr>
              <a:t>	- Particles in a gas are spread out and can move around 	very quickly in all directions.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Observe that some materials change state when they are heated or cooled, and measure or research the temperature at which this happens in degrees Celsius (°C)</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Heating causes solids to melt </a:t>
            </a:r>
            <a:r>
              <a:rPr lang="en-GB" sz="1400" dirty="0">
                <a:solidFill>
                  <a:schemeClr val="tx1"/>
                </a:solidFill>
                <a:latin typeface="Sassoon Penpals" panose="02000400000000000000" pitchFamily="50" charset="0"/>
              </a:rPr>
              <a:t>into liquids and </a:t>
            </a:r>
            <a:r>
              <a:rPr lang="en-GB" sz="1400" dirty="0">
                <a:solidFill>
                  <a:srgbClr val="FF0000"/>
                </a:solidFill>
                <a:latin typeface="Sassoon Penpals" panose="02000400000000000000" pitchFamily="50" charset="0"/>
              </a:rPr>
              <a:t>liquids 	evaporate into gases. </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Cooling causes gases to condense </a:t>
            </a:r>
            <a:r>
              <a:rPr lang="en-GB" sz="1400" dirty="0">
                <a:solidFill>
                  <a:schemeClr val="tx1"/>
                </a:solidFill>
                <a:latin typeface="Sassoon Penpals" panose="02000400000000000000" pitchFamily="50" charset="0"/>
              </a:rPr>
              <a:t>into liquids and </a:t>
            </a:r>
            <a:r>
              <a:rPr lang="en-GB" sz="1400" dirty="0">
                <a:solidFill>
                  <a:srgbClr val="FF0000"/>
                </a:solidFill>
                <a:latin typeface="Sassoon Penpals" panose="02000400000000000000" pitchFamily="50" charset="0"/>
              </a:rPr>
              <a:t>liquids to 	freeze into solids. </a:t>
            </a:r>
          </a:p>
          <a:p>
            <a:pPr>
              <a:spcAft>
                <a:spcPts val="600"/>
              </a:spcAft>
            </a:pPr>
            <a:r>
              <a:rPr lang="en-GB" sz="1400" dirty="0">
                <a:solidFill>
                  <a:schemeClr val="tx1"/>
                </a:solidFill>
                <a:latin typeface="Sassoon Penpals" panose="02000400000000000000" pitchFamily="50" charset="0"/>
              </a:rPr>
              <a:t>	- When water and other liquids reach a certain 	temperature, they change state into a solid or a gas. 	</a:t>
            </a:r>
          </a:p>
          <a:p>
            <a:pPr>
              <a:spcAft>
                <a:spcPts val="600"/>
              </a:spcAft>
            </a:pPr>
            <a:r>
              <a:rPr lang="en-GB" sz="1400" dirty="0">
                <a:solidFill>
                  <a:schemeClr val="tx1"/>
                </a:solidFill>
                <a:latin typeface="Sassoon Penpals" panose="02000400000000000000" pitchFamily="50" charset="0"/>
              </a:rPr>
              <a:t>	- The temperatures that these changes happen at are called 	the boiling, melting or freezing point.</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the part played by evaporation and condensation in the water cycle and associate the rate of evaporation with temperature.</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Condensation and evaporation occur within the water cycle</a:t>
            </a:r>
            <a:r>
              <a:rPr lang="en-GB" sz="1400" dirty="0">
                <a:solidFill>
                  <a:schemeClr val="tx1"/>
                </a:solidFill>
                <a:latin typeface="Sassoon Penpals" panose="02000400000000000000" pitchFamily="50" charset="0"/>
              </a:rPr>
              <a:t>.</a:t>
            </a:r>
          </a:p>
          <a:p>
            <a:pPr>
              <a:spcAft>
                <a:spcPts val="600"/>
              </a:spcAft>
            </a:pPr>
            <a:r>
              <a:rPr lang="en-GB" sz="1400" dirty="0">
                <a:solidFill>
                  <a:schemeClr val="tx1"/>
                </a:solidFill>
                <a:latin typeface="Sassoon Penpals" panose="02000400000000000000" pitchFamily="50" charset="0"/>
              </a:rPr>
              <a:t>	1. Water from lakes, puddles, rivers and seas is 	evaporated by the sun’s heat, turning it into water 	vapour.</a:t>
            </a:r>
          </a:p>
          <a:p>
            <a:pPr lvl="1">
              <a:spcAft>
                <a:spcPts val="600"/>
              </a:spcAft>
            </a:pPr>
            <a:r>
              <a:rPr lang="en-GB" sz="1400" dirty="0">
                <a:solidFill>
                  <a:schemeClr val="tx1"/>
                </a:solidFill>
                <a:latin typeface="Sassoon Penpals" panose="02000400000000000000" pitchFamily="50" charset="0"/>
              </a:rPr>
              <a:t>2. This water vapour rises, then cools down to form water droplets in clouds (condensation).</a:t>
            </a:r>
          </a:p>
          <a:p>
            <a:pPr>
              <a:spcAft>
                <a:spcPts val="600"/>
              </a:spcAft>
            </a:pPr>
            <a:r>
              <a:rPr lang="en-GB" sz="1400" dirty="0">
                <a:solidFill>
                  <a:schemeClr val="tx1"/>
                </a:solidFill>
                <a:latin typeface="Sassoon Penpals" panose="02000400000000000000" pitchFamily="50" charset="0"/>
              </a:rPr>
              <a:t>	3. When the droplets get too heavy, they fall back to the 	earth as rain, sleet, hail or snow (precipitation).</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a:t>
            </a: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829347" y="879389"/>
            <a:ext cx="4032423" cy="4319403"/>
          </a:xfrm>
          <a:prstGeom prst="roundRect">
            <a:avLst>
              <a:gd name="adj" fmla="val 4663"/>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Working Scientifically</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grouping and classifying a variety of different materials in regard to states of matter.</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research the temperature at which materials change state, for example, when iron melts or when oxygen condenses into a liquid</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observe and record evaporation over a period of time, for example, a puddle in the playground or washing on a line, and investigate the effect of temperature on washing drying or snowmen melting. </a:t>
            </a:r>
          </a:p>
          <a:p>
            <a:pPr marL="285750" indent="-285750">
              <a:spcAft>
                <a:spcPts val="3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300"/>
              </a:spcAft>
            </a:pPr>
            <a:r>
              <a:rPr lang="en-GB" sz="1400" b="1" dirty="0">
                <a:solidFill>
                  <a:schemeClr val="tx1"/>
                </a:solidFill>
                <a:latin typeface="Sassoon Penpals" panose="02000400000000000000" pitchFamily="50" charset="0"/>
              </a:rPr>
              <a:t>Statistics – linked to maths curriculum</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interpret and present discrete data using appropriate graphical methods </a:t>
            </a:r>
            <a:r>
              <a:rPr lang="en-GB" sz="1400" i="1" dirty="0">
                <a:solidFill>
                  <a:schemeClr val="tx1"/>
                </a:solidFill>
                <a:latin typeface="Sassoon Penpals" panose="02000400000000000000" pitchFamily="50" charset="0"/>
              </a:rPr>
              <a:t>(Venn or Carol diagram) </a:t>
            </a:r>
            <a:r>
              <a:rPr lang="en-GB" sz="1400" dirty="0">
                <a:solidFill>
                  <a:schemeClr val="tx1"/>
                </a:solidFill>
                <a:latin typeface="Sassoon Penpals" panose="02000400000000000000" pitchFamily="50" charset="0"/>
              </a:rPr>
              <a:t>(Y4)</a:t>
            </a:r>
          </a:p>
          <a:p>
            <a:pPr marL="285750" indent="-285750">
              <a:spcAft>
                <a:spcPts val="300"/>
              </a:spcAft>
              <a:buFont typeface="Arial" panose="020B0604020202020204" pitchFamily="34" charset="0"/>
              <a:buChar char="•"/>
            </a:pPr>
            <a:r>
              <a:rPr lang="en-GB" sz="1400" dirty="0">
                <a:solidFill>
                  <a:schemeClr val="tx1"/>
                </a:solidFill>
                <a:latin typeface="Sassoon Penpals" panose="02000400000000000000" pitchFamily="50" charset="0"/>
              </a:rPr>
              <a:t>solve comparison, sum and difference problems using information presented in bar charts, pictograms, tables and other graphs </a:t>
            </a:r>
            <a:r>
              <a:rPr lang="en-GB" sz="1400" i="1" dirty="0">
                <a:solidFill>
                  <a:schemeClr val="tx1"/>
                </a:solidFill>
                <a:latin typeface="Sassoon Penpals" panose="02000400000000000000" pitchFamily="50" charset="0"/>
              </a:rPr>
              <a:t>(line graph) </a:t>
            </a:r>
            <a:r>
              <a:rPr lang="en-GB" sz="1400" dirty="0">
                <a:solidFill>
                  <a:schemeClr val="tx1"/>
                </a:solidFill>
                <a:latin typeface="Sassoon Penpals" panose="02000400000000000000" pitchFamily="50" charset="0"/>
              </a:rPr>
              <a:t>(Y4)</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9015020" y="7700382"/>
            <a:ext cx="3718014" cy="179276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400" b="1" u="sng" dirty="0">
                <a:solidFill>
                  <a:schemeClr val="tx1"/>
                </a:solidFill>
                <a:latin typeface="Sassoon Penpals" panose="02000400000000000000" pitchFamily="50" charset="0"/>
              </a:rPr>
              <a:t>Kent scheme essentials</a:t>
            </a:r>
            <a:endParaRPr lang="en-GB" sz="1400" b="1" u="sng" dirty="0">
              <a:solidFill>
                <a:schemeClr val="tx1"/>
              </a:solidFill>
              <a:latin typeface="Sassoon Penpals" panose="02000400000000000000" pitchFamily="50" charset="0"/>
            </a:endParaRPr>
          </a:p>
          <a:p>
            <a:r>
              <a:rPr lang="en-GB" sz="1400" dirty="0">
                <a:solidFill>
                  <a:schemeClr val="tx1"/>
                </a:solidFill>
                <a:latin typeface="Sassoon Penpals" panose="02000400000000000000" pitchFamily="50" charset="0"/>
              </a:rPr>
              <a:t>Lesson 3 about comparing and grouping materials based on the states of matter. </a:t>
            </a:r>
          </a:p>
          <a:p>
            <a:r>
              <a:rPr lang="en-GB" sz="1400" dirty="0">
                <a:solidFill>
                  <a:schemeClr val="tx1"/>
                </a:solidFill>
                <a:latin typeface="Sassoon Penpals" panose="02000400000000000000" pitchFamily="50" charset="0"/>
              </a:rPr>
              <a:t>Lesson 4 about changing of state due to temperature change. </a:t>
            </a:r>
          </a:p>
          <a:p>
            <a:r>
              <a:rPr lang="en-GB" sz="1400" dirty="0">
                <a:solidFill>
                  <a:schemeClr val="tx1"/>
                </a:solidFill>
                <a:latin typeface="Sassoon Penpals" panose="02000400000000000000" pitchFamily="50" charset="0"/>
              </a:rPr>
              <a:t>Lesson 8 about evaporation and condensation in the water cycle.</a:t>
            </a:r>
          </a:p>
        </p:txBody>
      </p:sp>
      <p:sp>
        <p:nvSpPr>
          <p:cNvPr id="15" name="Rounded Rectangle 48">
            <a:extLst>
              <a:ext uri="{FF2B5EF4-FFF2-40B4-BE49-F238E27FC236}">
                <a16:creationId xmlns:a16="http://schemas.microsoft.com/office/drawing/2014/main" id="{1B50E6EA-B7C6-40C4-804D-68E7C46075F2}"/>
              </a:ext>
            </a:extLst>
          </p:cNvPr>
          <p:cNvSpPr/>
          <p:nvPr/>
        </p:nvSpPr>
        <p:spPr>
          <a:xfrm>
            <a:off x="4829348" y="7556500"/>
            <a:ext cx="4075979" cy="186240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Building on Y2 and Y3</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2 – Uses of everyday materials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400" dirty="0">
                <a:solidFill>
                  <a:schemeClr val="tx1"/>
                </a:solidFill>
                <a:latin typeface="Sassoon Penpals" panose="02000400000000000000" pitchFamily="50" charset="0"/>
              </a:rPr>
              <a:t>Compare the suitability of materials for different uses.</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3 – Rocks</a:t>
            </a:r>
          </a:p>
          <a:p>
            <a:pPr marL="285750" indent="-285750">
              <a:spcAft>
                <a:spcPts val="600"/>
              </a:spcAft>
              <a:buFont typeface="Arial" panose="020B0604020202020204" pitchFamily="34" charset="0"/>
              <a:buChar char="•"/>
              <a:defRPr/>
            </a:pPr>
            <a:r>
              <a:rPr lang="en-GB" sz="1400" dirty="0">
                <a:solidFill>
                  <a:schemeClr val="tx1"/>
                </a:solidFill>
                <a:latin typeface="Sassoon Penpals" panose="02000400000000000000" pitchFamily="50" charset="0"/>
              </a:rPr>
              <a:t>Compare and group different types of rock based on their appearance and some physical properties </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35ABA4EC-389E-42C6-85B7-8FE7FA04EC5C}"/>
              </a:ext>
            </a:extLst>
          </p:cNvPr>
          <p:cNvSpPr/>
          <p:nvPr/>
        </p:nvSpPr>
        <p:spPr>
          <a:xfrm>
            <a:off x="8977228" y="1008183"/>
            <a:ext cx="3755805" cy="6548317"/>
          </a:xfrm>
          <a:prstGeom prst="roundRect">
            <a:avLst>
              <a:gd name="adj" fmla="val 601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dirty="0">
                <a:solidFill>
                  <a:schemeClr val="tx1"/>
                </a:solidFill>
                <a:latin typeface="Sassoon Penpals" panose="02000400000000000000" pitchFamily="50" charset="0"/>
              </a:rPr>
              <a:t>Sound: understand that sound is vibrating particles and travel through a medium to the ear and can vary in pitch and volume.</a:t>
            </a:r>
          </a:p>
          <a:p>
            <a:pPr>
              <a:spcAft>
                <a:spcPts val="600"/>
              </a:spcAft>
            </a:pPr>
            <a:r>
              <a:rPr lang="en-GB" sz="1400" b="1" dirty="0">
                <a:solidFill>
                  <a:schemeClr val="tx1"/>
                </a:solidFill>
                <a:latin typeface="Sassoon Penpals" panose="02000400000000000000" pitchFamily="50" charset="0"/>
              </a:rPr>
              <a:t>States of matter: Explain the processes of evaporation, condensation, freezing and melting between the three main states of matter.</a:t>
            </a:r>
          </a:p>
          <a:p>
            <a:pPr>
              <a:spcAft>
                <a:spcPts val="600"/>
              </a:spcAft>
            </a:pPr>
            <a:r>
              <a:rPr lang="en-GB" sz="1400" dirty="0">
                <a:solidFill>
                  <a:schemeClr val="tx1"/>
                </a:solidFill>
                <a:latin typeface="Sassoon Penpals" panose="02000400000000000000" pitchFamily="50" charset="0"/>
              </a:rPr>
              <a:t>Electricity: understand what a complete circuit is and construct a simple series electrical circuit and name the basic parts. </a:t>
            </a:r>
          </a:p>
          <a:p>
            <a:pPr>
              <a:spcAft>
                <a:spcPts val="600"/>
              </a:spcAft>
            </a:pPr>
            <a:r>
              <a:rPr lang="en-GB" sz="1400" dirty="0">
                <a:solidFill>
                  <a:schemeClr val="tx1"/>
                </a:solidFill>
                <a:latin typeface="Sassoon Penpals" panose="02000400000000000000" pitchFamily="50" charset="0"/>
              </a:rPr>
              <a:t>Living things and their habitats: Explore and use a classification key to identify a variety of living things.</a:t>
            </a:r>
          </a:p>
          <a:p>
            <a:pPr>
              <a:spcAft>
                <a:spcPts val="600"/>
              </a:spcAft>
            </a:pPr>
            <a:r>
              <a:rPr lang="en-GB" sz="1400" dirty="0">
                <a:solidFill>
                  <a:schemeClr val="tx1"/>
                </a:solidFill>
                <a:latin typeface="Sassoon Penpals" panose="02000400000000000000" pitchFamily="50" charset="0"/>
              </a:rPr>
              <a:t>Understand how humans have affected the environment.</a:t>
            </a:r>
          </a:p>
          <a:p>
            <a:pPr>
              <a:spcAft>
                <a:spcPts val="600"/>
              </a:spcAft>
            </a:pPr>
            <a:r>
              <a:rPr lang="en-GB" sz="1400" dirty="0">
                <a:solidFill>
                  <a:schemeClr val="tx1"/>
                </a:solidFill>
                <a:latin typeface="Sassoon Penpals" panose="02000400000000000000" pitchFamily="50" charset="0"/>
              </a:rPr>
              <a:t>Animals including humans: describe simple function of basic part of the human digestive system.</a:t>
            </a:r>
          </a:p>
          <a:p>
            <a:pPr>
              <a:spcAft>
                <a:spcPts val="600"/>
              </a:spcAft>
            </a:pPr>
            <a:r>
              <a:rPr lang="en-GB" sz="1400" dirty="0">
                <a:solidFill>
                  <a:schemeClr val="tx1"/>
                </a:solidFill>
                <a:latin typeface="Sassoon Penpals" panose="02000400000000000000" pitchFamily="50" charset="0"/>
              </a:rPr>
              <a:t>Construct and interpret a food chain, identify producers, prey and predators. </a:t>
            </a:r>
          </a:p>
          <a:p>
            <a:pPr>
              <a:spcAft>
                <a:spcPts val="600"/>
              </a:spcAft>
            </a:pPr>
            <a:endParaRPr lang="en-GB" sz="400" b="1"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p>
          <a:p>
            <a:pPr>
              <a:spcAft>
                <a:spcPts val="600"/>
              </a:spcAft>
            </a:pPr>
            <a:r>
              <a:rPr lang="en-GB" sz="1400" dirty="0">
                <a:solidFill>
                  <a:schemeClr val="tx1"/>
                </a:solidFill>
                <a:latin typeface="Sassoon Penpals" panose="02000400000000000000" pitchFamily="50" charset="0"/>
              </a:rPr>
              <a:t>Record findings using simple scientific vocabulary, labelled diagrams, keys, tables and simple graphs. </a:t>
            </a:r>
          </a:p>
          <a:p>
            <a:pPr>
              <a:spcAft>
                <a:spcPts val="600"/>
              </a:spcAft>
            </a:pPr>
            <a:r>
              <a:rPr lang="en-GB" sz="1400" b="1" dirty="0">
                <a:solidFill>
                  <a:schemeClr val="tx1"/>
                </a:solidFill>
                <a:latin typeface="Sassoon Penpals" panose="02000400000000000000" pitchFamily="50" charset="0"/>
              </a:rPr>
              <a:t>Use data to draw simple conclusions, make predictions for future values and generate further questions.</a:t>
            </a:r>
          </a:p>
          <a:p>
            <a:pPr>
              <a:spcAft>
                <a:spcPts val="600"/>
              </a:spcAft>
            </a:pPr>
            <a:r>
              <a:rPr lang="en-GB" sz="1400" dirty="0">
                <a:solidFill>
                  <a:schemeClr val="tx1"/>
                </a:solidFill>
                <a:latin typeface="Sassoon Penpals" panose="02000400000000000000" pitchFamily="50" charset="0"/>
              </a:rPr>
              <a:t>Respond to questions by setting up simple enquiries. </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2" name="Picture 11">
            <a:extLst>
              <a:ext uri="{FF2B5EF4-FFF2-40B4-BE49-F238E27FC236}">
                <a16:creationId xmlns:a16="http://schemas.microsoft.com/office/drawing/2014/main" id="{6E4C09AB-EFAB-4E63-A03B-468191F9AE7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53466" y="7627612"/>
            <a:ext cx="675719" cy="489235"/>
          </a:xfrm>
          <a:prstGeom prst="rect">
            <a:avLst/>
          </a:prstGeom>
        </p:spPr>
      </p:pic>
    </p:spTree>
    <p:extLst>
      <p:ext uri="{BB962C8B-B14F-4D97-AF65-F5344CB8AC3E}">
        <p14:creationId xmlns:p14="http://schemas.microsoft.com/office/powerpoint/2010/main" val="34020791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5</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32664838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5 – Animals including humans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09095" y="4236650"/>
            <a:ext cx="4010205" cy="206138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84010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the changes as humans develop to old age. 	</a:t>
            </a:r>
            <a:r>
              <a:rPr lang="en-GB" sz="1400" b="1" dirty="0">
                <a:solidFill>
                  <a:schemeClr val="tx1"/>
                </a:solidFill>
                <a:latin typeface="Sassoon Penpals" panose="02000400000000000000" pitchFamily="50" charset="0"/>
              </a:rPr>
              <a:t>Prenatal</a:t>
            </a:r>
            <a:r>
              <a:rPr lang="en-GB" sz="1400" dirty="0">
                <a:solidFill>
                  <a:schemeClr val="tx1"/>
                </a:solidFill>
                <a:latin typeface="Sassoon Penpals" panose="02000400000000000000" pitchFamily="50" charset="0"/>
              </a:rPr>
              <a:t> – cells develop and grow into a foetus 	inside the mother’s uterus. </a:t>
            </a:r>
            <a:r>
              <a:rPr lang="en-GB" sz="1400" dirty="0">
                <a:solidFill>
                  <a:srgbClr val="FF0000"/>
                </a:solidFill>
                <a:latin typeface="Sassoon Penpals" panose="02000400000000000000" pitchFamily="50" charset="0"/>
              </a:rPr>
              <a:t>After around 9 months, 	the baby is born</a:t>
            </a:r>
            <a:r>
              <a:rPr lang="en-GB" sz="1400" dirty="0">
                <a:solidFill>
                  <a:schemeClr val="tx1"/>
                </a:solidFill>
                <a:latin typeface="Sassoon Penpals" panose="02000400000000000000" pitchFamily="50" charset="0"/>
              </a:rPr>
              <a:t>. </a:t>
            </a:r>
          </a:p>
          <a:p>
            <a:pPr>
              <a:spcAft>
                <a:spcPts val="600"/>
              </a:spcAft>
            </a:pP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Infancy</a:t>
            </a:r>
            <a:r>
              <a:rPr lang="en-GB" sz="1400" dirty="0">
                <a:solidFill>
                  <a:schemeClr val="tx1"/>
                </a:solidFill>
                <a:latin typeface="Sassoon Penpals" panose="02000400000000000000" pitchFamily="50" charset="0"/>
              </a:rPr>
              <a:t> – rapid growth and development. Children 	learn to walk and talk. </a:t>
            </a:r>
          </a:p>
          <a:p>
            <a:pPr>
              <a:spcAft>
                <a:spcPts val="600"/>
              </a:spcAft>
            </a:pP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Childhood</a:t>
            </a:r>
            <a:r>
              <a:rPr lang="en-GB" sz="1400" dirty="0">
                <a:solidFill>
                  <a:schemeClr val="tx1"/>
                </a:solidFill>
                <a:latin typeface="Sassoon Penpals" panose="02000400000000000000" pitchFamily="50" charset="0"/>
              </a:rPr>
              <a:t> – children learn new skills and become 	more independent.</a:t>
            </a:r>
          </a:p>
          <a:p>
            <a:pPr>
              <a:spcAft>
                <a:spcPts val="600"/>
              </a:spcAft>
            </a:pP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Adolescence</a:t>
            </a: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The body starts to change over a few 	years</a:t>
            </a:r>
            <a:r>
              <a:rPr lang="en-GB" sz="1400" dirty="0">
                <a:solidFill>
                  <a:schemeClr val="tx1"/>
                </a:solidFill>
                <a:latin typeface="Sassoon Penpals" panose="02000400000000000000" pitchFamily="50" charset="0"/>
              </a:rPr>
              <a:t>. The changes occur to enable reproduction 	during adulthood. </a:t>
            </a:r>
          </a:p>
          <a:p>
            <a:pPr>
              <a:spcAft>
                <a:spcPts val="600"/>
              </a:spcAft>
            </a:pP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Early adulthood </a:t>
            </a:r>
            <a:r>
              <a:rPr lang="en-GB" sz="1400" dirty="0">
                <a:solidFill>
                  <a:schemeClr val="tx1"/>
                </a:solidFill>
                <a:latin typeface="Sassoon Penpals" panose="02000400000000000000" pitchFamily="50" charset="0"/>
              </a:rPr>
              <a:t>– the human body is at its peak of 	fitness and strength. </a:t>
            </a:r>
          </a:p>
          <a:p>
            <a:pPr>
              <a:spcAft>
                <a:spcPts val="600"/>
              </a:spcAft>
            </a:pP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Middle adulthood </a:t>
            </a:r>
            <a:r>
              <a:rPr lang="en-GB" sz="1400" dirty="0">
                <a:solidFill>
                  <a:schemeClr val="tx1"/>
                </a:solidFill>
                <a:latin typeface="Sassoon Penpals" panose="02000400000000000000" pitchFamily="50" charset="0"/>
              </a:rPr>
              <a:t>– ability to reproduce decreases. 	There may be hair loss or hair may turn grey. </a:t>
            </a:r>
          </a:p>
          <a:p>
            <a:pPr>
              <a:spcAft>
                <a:spcPts val="600"/>
              </a:spcAft>
            </a:pP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Late adulthood </a:t>
            </a:r>
            <a:r>
              <a:rPr lang="en-GB" sz="1400" dirty="0">
                <a:solidFill>
                  <a:schemeClr val="tx1"/>
                </a:solidFill>
                <a:latin typeface="Sassoon Penpals" panose="02000400000000000000" pitchFamily="50" charset="0"/>
              </a:rPr>
              <a:t>– leading a healthy lifestyle can help 	slow down the decline of fitness and health with 	occurs during this stage.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the </a:t>
            </a:r>
            <a:r>
              <a:rPr lang="en-GB" sz="1400" dirty="0">
                <a:solidFill>
                  <a:srgbClr val="FF0000"/>
                </a:solidFill>
                <a:latin typeface="Sassoon Penpals" panose="02000400000000000000" pitchFamily="50" charset="0"/>
              </a:rPr>
              <a:t>changes experienced during puberty</a:t>
            </a:r>
          </a:p>
          <a:p>
            <a:pPr>
              <a:spcAft>
                <a:spcPts val="600"/>
              </a:spcAft>
            </a:pP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Girls</a:t>
            </a:r>
            <a:r>
              <a:rPr lang="en-GB" sz="1400" dirty="0">
                <a:solidFill>
                  <a:schemeClr val="tx1"/>
                </a:solidFill>
                <a:latin typeface="Sassoon Penpals" panose="02000400000000000000" pitchFamily="50" charset="0"/>
              </a:rPr>
              <a:t> – larynx (voice box grows), hair grows under 	armpits, skin becomes oilier, breasts grow, gain hair 	on arms and legs, start to menstruate, pubic hair 	grows.</a:t>
            </a:r>
          </a:p>
          <a:p>
            <a:pPr>
              <a:spcAft>
                <a:spcPts val="600"/>
              </a:spcAft>
            </a:pP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Boys </a:t>
            </a:r>
            <a:r>
              <a:rPr lang="en-GB" sz="1400" dirty="0">
                <a:solidFill>
                  <a:schemeClr val="tx1"/>
                </a:solidFill>
                <a:latin typeface="Sassoon Penpals" panose="02000400000000000000" pitchFamily="50" charset="0"/>
              </a:rPr>
              <a:t>- larynx (voice box) grows ‘Adam’s apple’, hair 	grows on chest, pubic hair grows, skin becomes oilier, 	facial hair grows, hair under armpits grow, gain hair 	on arms and legs, scrotum, testes and penis develop, 	become more muscular.</a:t>
            </a:r>
          </a:p>
          <a:p>
            <a:pPr>
              <a:spcAft>
                <a:spcPts val="600"/>
              </a:spcAft>
            </a:pPr>
            <a:r>
              <a:rPr lang="en-GB" sz="1400" dirty="0">
                <a:solidFill>
                  <a:schemeClr val="tx1"/>
                </a:solidFill>
                <a:latin typeface="Sassoon Penpals" panose="02000400000000000000" pitchFamily="50" charset="0"/>
              </a:rPr>
              <a:t>	</a:t>
            </a:r>
            <a:r>
              <a:rPr lang="en-GB" sz="1400" b="1" dirty="0">
                <a:solidFill>
                  <a:schemeClr val="tx1"/>
                </a:solidFill>
                <a:latin typeface="Sassoon Penpals" panose="02000400000000000000" pitchFamily="50" charset="0"/>
              </a:rPr>
              <a:t>Both</a:t>
            </a:r>
            <a:r>
              <a:rPr lang="en-GB" sz="1400" dirty="0">
                <a:solidFill>
                  <a:schemeClr val="tx1"/>
                </a:solidFill>
                <a:latin typeface="Sassoon Penpals" panose="02000400000000000000" pitchFamily="50" charset="0"/>
              </a:rPr>
              <a:t> – grow taller, sweat glands produce more sweat, 	all parts of the body grow.</a:t>
            </a: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799"/>
            <a:ext cx="4029898" cy="302019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400" b="1" u="sng" dirty="0">
                <a:solidFill>
                  <a:schemeClr val="tx1"/>
                </a:solidFill>
                <a:latin typeface="Sassoon Penpals" panose="02000400000000000000" pitchFamily="50" charset="0"/>
              </a:rPr>
              <a:t>Working Scientifically</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researching the gestation periods of other animals and compare them with humans</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finding out and recording the length and mass of a baby as it grows</a:t>
            </a:r>
          </a:p>
          <a:p>
            <a:pPr marL="285750" indent="-285750">
              <a:buFont typeface="Arial" panose="020B0604020202020204" pitchFamily="34" charset="0"/>
              <a:buChar char="•"/>
            </a:pPr>
            <a:endParaRPr lang="en-GB" sz="1400" dirty="0">
              <a:solidFill>
                <a:schemeClr val="tx1"/>
              </a:solidFill>
              <a:latin typeface="Sassoon Penpals" panose="02000400000000000000" pitchFamily="50" charset="0"/>
            </a:endParaRPr>
          </a:p>
          <a:p>
            <a:r>
              <a:rPr lang="en-GB" sz="1400" b="1" dirty="0">
                <a:solidFill>
                  <a:schemeClr val="tx1"/>
                </a:solidFill>
                <a:latin typeface="Sassoon Penpals" panose="02000400000000000000" pitchFamily="50" charset="0"/>
              </a:rPr>
              <a:t>Statistics – linked to maths curriculum</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solve comparison, sum and difference problems using information presented in bar charts, pictograms, tables and other graphs (Y4)</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complete, read and interpret information in tables, including timetables (Y5)</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65023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dirty="0">
                <a:solidFill>
                  <a:schemeClr val="tx1"/>
                </a:solidFill>
                <a:latin typeface="Sassoon Penpals" panose="02000400000000000000" pitchFamily="50" charset="0"/>
              </a:rPr>
              <a:t>Forces: Describe and explain the effects of forces (gravity, air resistance, water resistance and friction) on our lives and the world around us.</a:t>
            </a:r>
          </a:p>
          <a:p>
            <a:pPr>
              <a:spcAft>
                <a:spcPts val="600"/>
              </a:spcAft>
            </a:pPr>
            <a:r>
              <a:rPr lang="en-GB" sz="1400" dirty="0">
                <a:solidFill>
                  <a:schemeClr val="tx1"/>
                </a:solidFill>
                <a:latin typeface="Sassoon Penpals" panose="02000400000000000000" pitchFamily="50" charset="0"/>
              </a:rPr>
              <a:t>Living things and their habitats: Describe and compare the life cycles of different living things.</a:t>
            </a:r>
          </a:p>
          <a:p>
            <a:pPr>
              <a:spcAft>
                <a:spcPts val="600"/>
              </a:spcAft>
            </a:pPr>
            <a:r>
              <a:rPr lang="en-GB" sz="1400" dirty="0">
                <a:solidFill>
                  <a:schemeClr val="tx1"/>
                </a:solidFill>
                <a:latin typeface="Sassoon Penpals" panose="02000400000000000000" pitchFamily="50" charset="0"/>
              </a:rPr>
              <a:t>Earth and space: describe and explain the movement of the moon, earth and other planets relative to the Sun and each other. </a:t>
            </a:r>
          </a:p>
          <a:p>
            <a:pPr>
              <a:spcAft>
                <a:spcPts val="600"/>
              </a:spcAft>
            </a:pPr>
            <a:r>
              <a:rPr lang="en-GB" sz="1400" b="1" dirty="0">
                <a:solidFill>
                  <a:schemeClr val="tx1"/>
                </a:solidFill>
                <a:latin typeface="Sassoon Penpals" panose="02000400000000000000" pitchFamily="50" charset="0"/>
              </a:rPr>
              <a:t>Animals including humans: Describe the changes as humans develop into old age </a:t>
            </a:r>
          </a:p>
          <a:p>
            <a:pPr>
              <a:spcAft>
                <a:spcPts val="600"/>
              </a:spcAft>
            </a:pPr>
            <a:r>
              <a:rPr lang="en-GB" sz="1400" dirty="0">
                <a:solidFill>
                  <a:schemeClr val="tx1"/>
                </a:solidFill>
                <a:latin typeface="Sassoon Penpals" panose="02000400000000000000" pitchFamily="50" charset="0"/>
              </a:rPr>
              <a:t>Properties and change of materials: Compare and group materials based upon their properties (solubility, magnetism, hardness, transparency and conductivity).</a:t>
            </a:r>
          </a:p>
          <a:p>
            <a:pPr>
              <a:spcAft>
                <a:spcPts val="600"/>
              </a:spcAft>
            </a:pPr>
            <a:r>
              <a:rPr lang="en-GB" sz="1400" dirty="0">
                <a:solidFill>
                  <a:schemeClr val="tx1"/>
                </a:solidFill>
                <a:latin typeface="Sassoon Penpals" panose="02000400000000000000" pitchFamily="50" charset="0"/>
              </a:rPr>
              <a:t>Describe and explain how some changes are reversible and others are irreversible.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p>
          <a:p>
            <a:pPr>
              <a:spcAft>
                <a:spcPts val="600"/>
              </a:spcAft>
            </a:pPr>
            <a:r>
              <a:rPr lang="en-GB" sz="1400" b="1" dirty="0">
                <a:solidFill>
                  <a:schemeClr val="tx1"/>
                </a:solidFill>
                <a:latin typeface="Sassoon Penpals" panose="02000400000000000000" pitchFamily="50" charset="0"/>
              </a:rPr>
              <a:t>Record findings using simple scientific vocabulary, labelled diagrams</a:t>
            </a:r>
            <a:r>
              <a:rPr lang="en-GB" sz="1400" dirty="0">
                <a:solidFill>
                  <a:schemeClr val="tx1"/>
                </a:solidFill>
                <a:latin typeface="Sassoon Penpals" panose="02000400000000000000" pitchFamily="50" charset="0"/>
              </a:rPr>
              <a:t>, keys, tables and simple graphs. </a:t>
            </a:r>
          </a:p>
          <a:p>
            <a:pPr>
              <a:spcAft>
                <a:spcPts val="600"/>
              </a:spcAft>
            </a:pPr>
            <a:r>
              <a:rPr lang="en-GB" sz="1400" dirty="0">
                <a:solidFill>
                  <a:schemeClr val="tx1"/>
                </a:solidFill>
                <a:latin typeface="Sassoon Penpals" panose="02000400000000000000" pitchFamily="50" charset="0"/>
              </a:rPr>
              <a:t>Begin to evaluate a scientific enquiry and suggest improvements for future study. </a:t>
            </a:r>
          </a:p>
          <a:p>
            <a:pPr>
              <a:spcAft>
                <a:spcPts val="600"/>
              </a:spcAft>
            </a:pPr>
            <a:r>
              <a:rPr lang="en-GB" sz="1400" dirty="0">
                <a:solidFill>
                  <a:schemeClr val="tx1"/>
                </a:solidFill>
                <a:latin typeface="Sassoon Penpals" panose="02000400000000000000" pitchFamily="50" charset="0"/>
              </a:rPr>
              <a:t>Identify and control variables. </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376003" y="6447692"/>
            <a:ext cx="4016502" cy="3020194"/>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Building on Year 4</a:t>
            </a:r>
          </a:p>
          <a:p>
            <a:pPr marL="0" marR="0" lvl="0" indent="0" algn="l" defTabSz="457200" rtl="0" eaLnBrk="1" fontAlgn="auto" latinLnBrk="0" hangingPunct="1">
              <a:lnSpc>
                <a:spcPct val="100000"/>
              </a:lnSpc>
              <a:spcBef>
                <a:spcPts val="0"/>
              </a:spcBef>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4 – Animals including humans</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Describe simple function of basic part of the human digestive system.</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Construct and interpret a food chain, identify producers, prey and predators. </a:t>
            </a:r>
          </a:p>
          <a:p>
            <a:pPr marL="0" marR="0" lvl="0" indent="0" algn="l" defTabSz="457200" rtl="0" eaLnBrk="1" fontAlgn="auto" latinLnBrk="0" hangingPunct="1">
              <a:lnSpc>
                <a:spcPct val="100000"/>
              </a:lnSpc>
              <a:spcBef>
                <a:spcPts val="0"/>
              </a:spcBef>
              <a:buClrTx/>
              <a:buSzTx/>
              <a:buFontTx/>
              <a:buNone/>
              <a:tabLst/>
              <a:defRPr/>
            </a:pPr>
            <a:r>
              <a:rPr lang="en-GB" sz="1400" dirty="0">
                <a:solidFill>
                  <a:prstClr val="black"/>
                </a:solidFill>
                <a:latin typeface="Sassoon Penpals" panose="02000400000000000000" pitchFamily="50" charset="0"/>
              </a:rPr>
              <a:t>Year 5 RSHE Life Skills – Safety and the changing body</a:t>
            </a:r>
          </a:p>
          <a:p>
            <a:pPr marL="171450" marR="0" lvl="0" indent="-171450" algn="l" defTabSz="457200" rtl="0" eaLnBrk="1" fontAlgn="auto" latinLnBrk="0" hangingPunct="1">
              <a:lnSpc>
                <a:spcPct val="100000"/>
              </a:lnSpc>
              <a:spcBef>
                <a:spcPts val="0"/>
              </a:spcBef>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understand the process of the menstrual cycle.</a:t>
            </a:r>
          </a:p>
          <a:p>
            <a:pPr marL="171450" marR="0" lvl="0" indent="-171450" algn="l" defTabSz="457200" rtl="0" eaLnBrk="1" fontAlgn="auto" latinLnBrk="0" hangingPunct="1">
              <a:lnSpc>
                <a:spcPct val="100000"/>
              </a:lnSpc>
              <a:spcBef>
                <a:spcPts val="0"/>
              </a:spcBef>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the names of the external sexual parts of the body and the internal reproductive organs.</a:t>
            </a:r>
          </a:p>
          <a:p>
            <a:pPr marL="171450" marR="0" lvl="0" indent="-171450" algn="l" defTabSz="457200" rtl="0" eaLnBrk="1" fontAlgn="auto" latinLnBrk="0" hangingPunct="1">
              <a:lnSpc>
                <a:spcPct val="100000"/>
              </a:lnSpc>
              <a:spcBef>
                <a:spcPts val="0"/>
              </a:spcBef>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To know that puberty happens at different ages for different people.</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87119" y="7712568"/>
            <a:ext cx="4023601" cy="175531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p>
          <a:p>
            <a:pPr>
              <a:spcAft>
                <a:spcPts val="600"/>
              </a:spcAft>
            </a:pPr>
            <a:r>
              <a:rPr lang="en-GB" sz="1400" dirty="0">
                <a:solidFill>
                  <a:schemeClr val="tx1"/>
                </a:solidFill>
                <a:latin typeface="Sassoon Penpals" panose="02000400000000000000" pitchFamily="50" charset="0"/>
              </a:rPr>
              <a:t>Lesson 2 about human development, gestation including an investigation </a:t>
            </a:r>
          </a:p>
          <a:p>
            <a:pPr>
              <a:spcAft>
                <a:spcPts val="600"/>
              </a:spcAft>
            </a:pPr>
            <a:r>
              <a:rPr lang="en-GB" sz="1400" dirty="0">
                <a:solidFill>
                  <a:schemeClr val="tx1"/>
                </a:solidFill>
                <a:latin typeface="Sassoon Penpals" panose="02000400000000000000" pitchFamily="50" charset="0"/>
              </a:rPr>
              <a:t>Lesson 5 about what happens to the body during puberty.</a:t>
            </a:r>
          </a:p>
          <a:p>
            <a:pPr>
              <a:spcAft>
                <a:spcPts val="600"/>
              </a:spcAft>
            </a:pPr>
            <a:endParaRPr lang="en-GB" sz="1400" dirty="0">
              <a:solidFill>
                <a:schemeClr val="tx1"/>
              </a:solidFill>
              <a:latin typeface="Sassoon Penpals" panose="02000400000000000000" pitchFamily="50" charset="0"/>
            </a:endParaRPr>
          </a:p>
        </p:txBody>
      </p:sp>
      <p:pic>
        <p:nvPicPr>
          <p:cNvPr id="12" name="Picture 11">
            <a:extLst>
              <a:ext uri="{FF2B5EF4-FFF2-40B4-BE49-F238E27FC236}">
                <a16:creationId xmlns:a16="http://schemas.microsoft.com/office/drawing/2014/main" id="{D5A58E6E-48A8-42D9-9B24-A0286D37445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76234" y="6494490"/>
            <a:ext cx="675719" cy="489235"/>
          </a:xfrm>
          <a:prstGeom prst="rect">
            <a:avLst/>
          </a:prstGeom>
        </p:spPr>
      </p:pic>
    </p:spTree>
    <p:extLst>
      <p:ext uri="{BB962C8B-B14F-4D97-AF65-F5344CB8AC3E}">
        <p14:creationId xmlns:p14="http://schemas.microsoft.com/office/powerpoint/2010/main" val="38259516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5 – Earth and Space</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83172" y="5159358"/>
            <a:ext cx="4010205" cy="229531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838282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the movement of the Earth and other planets relative to the sun in the solar system.</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the idea of the Earth’s rotation to explain day and night and the apparent movement of the sun across the sky.</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Earth rotates (spins) on its axis. It does a full 	rotation once in every 24 hours</a:t>
            </a:r>
            <a:r>
              <a:rPr lang="en-GB" sz="1400" dirty="0">
                <a:solidFill>
                  <a:schemeClr val="tx1"/>
                </a:solidFill>
                <a:latin typeface="Sassoon Penpals" panose="02000400000000000000" pitchFamily="50" charset="0"/>
              </a:rPr>
              <a:t>. </a:t>
            </a:r>
          </a:p>
          <a:p>
            <a:pPr>
              <a:spcAft>
                <a:spcPts val="600"/>
              </a:spcAft>
            </a:pPr>
            <a:r>
              <a:rPr lang="en-GB" sz="1400" dirty="0">
                <a:solidFill>
                  <a:schemeClr val="tx1"/>
                </a:solidFill>
                <a:latin typeface="Sassoon Penpals" panose="02000400000000000000" pitchFamily="50" charset="0"/>
              </a:rPr>
              <a:t>	- At the same time that Earth is rotating, </a:t>
            </a:r>
            <a:r>
              <a:rPr lang="en-GB" sz="1400" dirty="0">
                <a:solidFill>
                  <a:srgbClr val="FF0000"/>
                </a:solidFill>
                <a:latin typeface="Sassoon Penpals" panose="02000400000000000000" pitchFamily="50" charset="0"/>
              </a:rPr>
              <a:t>it is also 	orbiting (revolving) around the Sun.</a:t>
            </a:r>
            <a:r>
              <a:rPr lang="en-GB" sz="1400" dirty="0">
                <a:solidFill>
                  <a:schemeClr val="tx1"/>
                </a:solidFill>
                <a:latin typeface="Sassoon Penpals" panose="02000400000000000000" pitchFamily="50" charset="0"/>
              </a:rPr>
              <a:t> It takes a little 	more than 365 days to orbit the Sun. </a:t>
            </a:r>
          </a:p>
          <a:p>
            <a:pPr>
              <a:spcAft>
                <a:spcPts val="600"/>
              </a:spcAft>
            </a:pPr>
            <a:r>
              <a:rPr lang="en-GB" sz="1400" dirty="0">
                <a:solidFill>
                  <a:schemeClr val="tx1"/>
                </a:solidFill>
                <a:latin typeface="Sassoon Penpals" panose="02000400000000000000" pitchFamily="50" charset="0"/>
              </a:rPr>
              <a:t>	- Daytime occurs when the side of Earth is facing 	towards the Sun. Night occurs when the side of Earth 	is facing away from the Sun.</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the movement of the moon relative to the Earth.</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The Moon orbits Earth </a:t>
            </a:r>
            <a:r>
              <a:rPr lang="en-GB" sz="1400" dirty="0">
                <a:solidFill>
                  <a:schemeClr val="tx1"/>
                </a:solidFill>
                <a:latin typeface="Sassoon Penpals" panose="02000400000000000000" pitchFamily="50" charset="0"/>
              </a:rPr>
              <a:t>in an oval- shaped path while 	spinning on its axis. </a:t>
            </a:r>
          </a:p>
          <a:p>
            <a:pPr>
              <a:spcAft>
                <a:spcPts val="600"/>
              </a:spcAft>
            </a:pPr>
            <a:r>
              <a:rPr lang="en-GB" sz="1400" dirty="0">
                <a:solidFill>
                  <a:schemeClr val="tx1"/>
                </a:solidFill>
                <a:latin typeface="Sassoon Penpals" panose="02000400000000000000" pitchFamily="50" charset="0"/>
              </a:rPr>
              <a:t>	- At various times in a month, the Moon appears to be 	different shapes. This is because as the Moon rotates 	round Earth, the Sun lights up different parts of it.</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the sun, Earth and moon as approximately spherical bodies.</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The sun, moon and the Earth are astronomical 	objects shapes like spheres</a:t>
            </a:r>
            <a:r>
              <a:rPr lang="en-GB" sz="1400" dirty="0">
                <a:solidFill>
                  <a:schemeClr val="tx1"/>
                </a:solidFill>
                <a:latin typeface="Sassoon Penpals" panose="02000400000000000000" pitchFamily="50" charset="0"/>
              </a:rPr>
              <a:t>.</a:t>
            </a: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0"/>
            <a:ext cx="4029898" cy="390183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comparing the time of day at different places on the Earth through internet links and direct communication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creating simple models of the solar system</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constructing simple shadow clocks and sundials, calibrated to show midday and the start and end of the school day</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r>
              <a:rPr lang="en-GB" sz="1400" b="1" dirty="0">
                <a:solidFill>
                  <a:schemeClr val="tx1"/>
                </a:solidFill>
                <a:latin typeface="Sassoon Penpals" panose="02000400000000000000" pitchFamily="50" charset="0"/>
              </a:rPr>
              <a:t>Statistics – linked to maths curriculum</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solve comparison, sum and difference problems using information presented in bar charts, pictograms, tables and other graphs (Y4)</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392549" y="7645400"/>
            <a:ext cx="4016502" cy="1793702"/>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Building on:</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3 – Light</a:t>
            </a:r>
          </a:p>
          <a:p>
            <a:pPr marL="285750" indent="-285750">
              <a:spcAft>
                <a:spcPts val="600"/>
              </a:spcAft>
              <a:buFont typeface="Arial" panose="020B0604020202020204" pitchFamily="34" charset="0"/>
              <a:buChar char="•"/>
              <a:defRPr/>
            </a:pPr>
            <a:r>
              <a:rPr lang="en-GB" sz="1400" dirty="0">
                <a:solidFill>
                  <a:schemeClr val="tx1"/>
                </a:solidFill>
                <a:latin typeface="Sassoon Penpals" panose="02000400000000000000" pitchFamily="50" charset="0"/>
              </a:rPr>
              <a:t>Know that shadows are formed when light from a light source is blocked by an opaque object.</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62068" y="7835200"/>
            <a:ext cx="4080000" cy="161442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Lesson 2 about what is in our solar system and how far apart they are.</a:t>
            </a:r>
          </a:p>
          <a:p>
            <a:pPr>
              <a:spcAft>
                <a:spcPts val="600"/>
              </a:spcAft>
            </a:pPr>
            <a:r>
              <a:rPr lang="en-GB" sz="1400" dirty="0">
                <a:solidFill>
                  <a:schemeClr val="tx1"/>
                </a:solidFill>
                <a:latin typeface="Sassoon Penpals" panose="02000400000000000000" pitchFamily="50" charset="0"/>
              </a:rPr>
              <a:t>Lesson 4 about the moon relative to the Earth.</a:t>
            </a:r>
          </a:p>
        </p:txBody>
      </p:sp>
      <p:sp>
        <p:nvSpPr>
          <p:cNvPr id="15" name="Rounded Rectangle 48">
            <a:extLst>
              <a:ext uri="{FF2B5EF4-FFF2-40B4-BE49-F238E27FC236}">
                <a16:creationId xmlns:a16="http://schemas.microsoft.com/office/drawing/2014/main" id="{C6039473-BA7F-4895-9C0E-666CD19EA77E}"/>
              </a:ext>
            </a:extLst>
          </p:cNvPr>
          <p:cNvSpPr/>
          <p:nvPr/>
        </p:nvSpPr>
        <p:spPr>
          <a:xfrm>
            <a:off x="8587119" y="1066801"/>
            <a:ext cx="4029898" cy="65785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dirty="0">
                <a:solidFill>
                  <a:schemeClr val="tx1"/>
                </a:solidFill>
                <a:latin typeface="Sassoon Penpals" panose="02000400000000000000" pitchFamily="50" charset="0"/>
              </a:rPr>
              <a:t>Forces: Describe and explain the effects of forces (gravity, air resistance, water resistance and friction) on our lives and the world around us.</a:t>
            </a:r>
          </a:p>
          <a:p>
            <a:pPr>
              <a:spcAft>
                <a:spcPts val="600"/>
              </a:spcAft>
            </a:pPr>
            <a:r>
              <a:rPr lang="en-GB" sz="1400" dirty="0">
                <a:solidFill>
                  <a:schemeClr val="tx1"/>
                </a:solidFill>
                <a:latin typeface="Sassoon Penpals" panose="02000400000000000000" pitchFamily="50" charset="0"/>
              </a:rPr>
              <a:t>Living things and their habitats: Describe and compare the life cycles of different living things.</a:t>
            </a:r>
          </a:p>
          <a:p>
            <a:pPr>
              <a:spcAft>
                <a:spcPts val="600"/>
              </a:spcAft>
            </a:pPr>
            <a:r>
              <a:rPr lang="en-GB" sz="1400" b="1" dirty="0">
                <a:solidFill>
                  <a:schemeClr val="tx1"/>
                </a:solidFill>
                <a:latin typeface="Sassoon Penpals" panose="02000400000000000000" pitchFamily="50" charset="0"/>
              </a:rPr>
              <a:t>Earth and space: describe and explain the movement of the moon, earth and other planets relative to the Sun and each other. </a:t>
            </a:r>
          </a:p>
          <a:p>
            <a:pPr>
              <a:spcAft>
                <a:spcPts val="600"/>
              </a:spcAft>
            </a:pPr>
            <a:r>
              <a:rPr lang="en-GB" sz="1400" dirty="0">
                <a:solidFill>
                  <a:schemeClr val="tx1"/>
                </a:solidFill>
                <a:latin typeface="Sassoon Penpals" panose="02000400000000000000" pitchFamily="50" charset="0"/>
              </a:rPr>
              <a:t>Animals including humans: Describe the changes as humans develop into old age </a:t>
            </a:r>
          </a:p>
          <a:p>
            <a:pPr>
              <a:spcAft>
                <a:spcPts val="600"/>
              </a:spcAft>
            </a:pPr>
            <a:r>
              <a:rPr lang="en-GB" sz="1400" dirty="0">
                <a:solidFill>
                  <a:schemeClr val="tx1"/>
                </a:solidFill>
                <a:latin typeface="Sassoon Penpals" panose="02000400000000000000" pitchFamily="50" charset="0"/>
              </a:rPr>
              <a:t>Properties and change of materials: Compare and group materials based upon their properties (solubility, magnetism, hardness, transparency and conductivity).</a:t>
            </a:r>
          </a:p>
          <a:p>
            <a:pPr>
              <a:spcAft>
                <a:spcPts val="600"/>
              </a:spcAft>
            </a:pPr>
            <a:r>
              <a:rPr lang="en-GB" sz="1400" dirty="0">
                <a:solidFill>
                  <a:schemeClr val="tx1"/>
                </a:solidFill>
                <a:latin typeface="Sassoon Penpals" panose="02000400000000000000" pitchFamily="50" charset="0"/>
              </a:rPr>
              <a:t>Describe and explain how some changes are reversible and others are irreversible.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endParaRPr lang="en-GB" sz="1400"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Record findings using simple scientific vocabulary, </a:t>
            </a:r>
            <a:r>
              <a:rPr lang="en-GB" sz="1400" dirty="0">
                <a:solidFill>
                  <a:schemeClr val="tx1"/>
                </a:solidFill>
                <a:latin typeface="Sassoon Penpals" panose="02000400000000000000" pitchFamily="50" charset="0"/>
              </a:rPr>
              <a:t>labelled diagrams, keys, tables and simple graphs. </a:t>
            </a:r>
          </a:p>
          <a:p>
            <a:pPr>
              <a:spcAft>
                <a:spcPts val="600"/>
              </a:spcAft>
            </a:pPr>
            <a:r>
              <a:rPr lang="en-GB" sz="1400" dirty="0">
                <a:solidFill>
                  <a:schemeClr val="tx1"/>
                </a:solidFill>
                <a:latin typeface="Sassoon Penpals" panose="02000400000000000000" pitchFamily="50" charset="0"/>
              </a:rPr>
              <a:t>Begin to evaluate a scientific enquiry and suggest improvements for future study. </a:t>
            </a:r>
          </a:p>
          <a:p>
            <a:pPr>
              <a:spcAft>
                <a:spcPts val="600"/>
              </a:spcAft>
            </a:pPr>
            <a:r>
              <a:rPr lang="en-GB" sz="1400" dirty="0">
                <a:solidFill>
                  <a:schemeClr val="tx1"/>
                </a:solidFill>
                <a:latin typeface="Sassoon Penpals" panose="02000400000000000000" pitchFamily="50" charset="0"/>
              </a:rPr>
              <a:t>Identify and control variables. </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2" name="Picture 11">
            <a:extLst>
              <a:ext uri="{FF2B5EF4-FFF2-40B4-BE49-F238E27FC236}">
                <a16:creationId xmlns:a16="http://schemas.microsoft.com/office/drawing/2014/main" id="{6CC88173-0ADB-4282-8655-92F8DE35ED6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71981" y="7835200"/>
            <a:ext cx="675719" cy="489235"/>
          </a:xfrm>
          <a:prstGeom prst="rect">
            <a:avLst/>
          </a:prstGeom>
        </p:spPr>
      </p:pic>
    </p:spTree>
    <p:extLst>
      <p:ext uri="{BB962C8B-B14F-4D97-AF65-F5344CB8AC3E}">
        <p14:creationId xmlns:p14="http://schemas.microsoft.com/office/powerpoint/2010/main" val="12441424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5 – Forces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617686" y="4982309"/>
            <a:ext cx="3944172" cy="230944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3" y="1066800"/>
            <a:ext cx="4235018" cy="824868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Explain that unsupported objects fall towards the Earth because of the force of gravity acting between the Earth and the falling object.</a:t>
            </a:r>
          </a:p>
          <a:p>
            <a:pPr>
              <a:spcAft>
                <a:spcPts val="600"/>
              </a:spcAft>
            </a:pPr>
            <a:r>
              <a:rPr lang="en-GB" sz="1400" dirty="0">
                <a:solidFill>
                  <a:schemeClr val="tx1"/>
                </a:solidFill>
                <a:latin typeface="Sassoon Penpals" panose="02000400000000000000" pitchFamily="50" charset="0"/>
              </a:rPr>
              <a:t>	</a:t>
            </a:r>
            <a:r>
              <a:rPr lang="en-GB" sz="1400" dirty="0">
                <a:solidFill>
                  <a:srgbClr val="FF0000"/>
                </a:solidFill>
                <a:latin typeface="Sassoon Penpals" panose="02000400000000000000" pitchFamily="50" charset="0"/>
              </a:rPr>
              <a:t>- Gravity is a pulling force exerted by the Earth (or 	anything else which has mass).</a:t>
            </a:r>
          </a:p>
          <a:p>
            <a:pPr>
              <a:spcAft>
                <a:spcPts val="600"/>
              </a:spcAft>
            </a:pPr>
            <a:r>
              <a:rPr lang="en-GB" sz="1400" dirty="0">
                <a:solidFill>
                  <a:schemeClr val="tx1"/>
                </a:solidFill>
                <a:latin typeface="Sassoon Penpals" panose="02000400000000000000" pitchFamily="50" charset="0"/>
              </a:rPr>
              <a:t>	- Earth’s gravitational pull is the pull that Earth exerts on 	an object, pulling it towards Earth’s centre. It is the 	Earth’s 	gravitational pull which keeps us on the ground. 	Unsupported objects fall towards the Earth because of the 	force of gravity acting between the Earth and the falling 	object.</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the effects of air resistance, water resistance and friction that act between moving surfaces.</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Air resistance and water resistance are forces against 	motion </a:t>
            </a:r>
            <a:r>
              <a:rPr lang="en-GB" sz="1400" dirty="0">
                <a:solidFill>
                  <a:schemeClr val="tx1"/>
                </a:solidFill>
                <a:latin typeface="Sassoon Penpals" panose="02000400000000000000" pitchFamily="50" charset="0"/>
              </a:rPr>
              <a:t>	caused by objects having to move air and water 	out of their way. </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Friction is a force against motion caused by two 	surfaces rubbing against each other</a:t>
            </a:r>
            <a:r>
              <a:rPr lang="en-GB" sz="1400" dirty="0">
                <a:solidFill>
                  <a:schemeClr val="tx1"/>
                </a:solidFill>
                <a:latin typeface="Sassoon Penpals" panose="02000400000000000000" pitchFamily="50" charset="0"/>
              </a:rPr>
              <a:t>.</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that some mechanisms including levers, pulleys and gears allow a smaller force to have a greater effect.	</a:t>
            </a:r>
          </a:p>
          <a:p>
            <a:pPr>
              <a:spcAft>
                <a:spcPts val="600"/>
              </a:spcAft>
            </a:pPr>
            <a:r>
              <a:rPr lang="en-GB" sz="1400" dirty="0">
                <a:solidFill>
                  <a:schemeClr val="tx1"/>
                </a:solidFill>
                <a:latin typeface="Sassoon Penpals" panose="02000400000000000000" pitchFamily="50" charset="0"/>
              </a:rPr>
              <a:t>	- Some objects require large forces to make them move; 	gears, pulley and levers can reduce the force needed to 	make things move.</a:t>
            </a: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618892" y="1066799"/>
            <a:ext cx="3923935" cy="373380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Exploring gravity and air resistance by designing and carrying out a fair test to determine the forces’ effects and which designs to mitigate these forces are the most effective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explore resistance in water by making and testing boats of different shapes</a:t>
            </a:r>
          </a:p>
          <a:p>
            <a:pPr>
              <a:spcAft>
                <a:spcPts val="600"/>
              </a:spcAft>
            </a:pPr>
            <a:endParaRPr lang="en-GB" sz="900"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Statistics – linked to maths curriculum</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interpret and present discrete and continuous data using appropriate graphical methods, including bar charts and time graphs (Y4)</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complete, read and interpret information in tables, including timetables (Y5)</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617686" y="7480300"/>
            <a:ext cx="3923935" cy="183518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a:t>
            </a:r>
          </a:p>
          <a:p>
            <a:pPr>
              <a:spcAft>
                <a:spcPts val="600"/>
              </a:spcAft>
            </a:pPr>
            <a:r>
              <a:rPr lang="en-GB" sz="1400" dirty="0">
                <a:solidFill>
                  <a:schemeClr val="tx1"/>
                </a:solidFill>
                <a:latin typeface="Sassoon Penpals" panose="02000400000000000000" pitchFamily="50" charset="0"/>
              </a:rPr>
              <a:t>Year 3 – Forces and Magnets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Compare and group materials by whether they are magnetic or non-magnetic </a:t>
            </a:r>
          </a:p>
          <a:p>
            <a:pPr>
              <a:spcAft>
                <a:spcPts val="600"/>
              </a:spcAft>
            </a:pPr>
            <a:r>
              <a:rPr lang="en-GB" sz="1400" dirty="0">
                <a:solidFill>
                  <a:schemeClr val="tx1"/>
                </a:solidFill>
                <a:latin typeface="Sassoon Penpals" panose="02000400000000000000" pitchFamily="50" charset="0"/>
              </a:rPr>
              <a:t> </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742115" y="7682800"/>
            <a:ext cx="3932847" cy="1741699"/>
          </a:xfrm>
          <a:prstGeom prst="roundRect">
            <a:avLst>
              <a:gd name="adj" fmla="val 17751"/>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p>
          <a:p>
            <a:pPr>
              <a:spcAft>
                <a:spcPts val="600"/>
              </a:spcAft>
            </a:pPr>
            <a:r>
              <a:rPr lang="en-GB" sz="1400" dirty="0">
                <a:solidFill>
                  <a:schemeClr val="tx1"/>
                </a:solidFill>
                <a:latin typeface="Sassoon Penpals" panose="02000400000000000000" pitchFamily="50" charset="0"/>
              </a:rPr>
              <a:t>Lesson 2 about gravity</a:t>
            </a:r>
          </a:p>
          <a:p>
            <a:pPr>
              <a:spcAft>
                <a:spcPts val="600"/>
              </a:spcAft>
            </a:pPr>
            <a:r>
              <a:rPr lang="en-GB" sz="1400" dirty="0">
                <a:solidFill>
                  <a:schemeClr val="tx1"/>
                </a:solidFill>
                <a:latin typeface="Sassoon Penpals" panose="02000400000000000000" pitchFamily="50" charset="0"/>
              </a:rPr>
              <a:t>Lesson 3 about air resistance</a:t>
            </a:r>
          </a:p>
          <a:p>
            <a:pPr>
              <a:spcAft>
                <a:spcPts val="600"/>
              </a:spcAft>
            </a:pPr>
            <a:r>
              <a:rPr lang="en-GB" sz="1400" dirty="0">
                <a:solidFill>
                  <a:schemeClr val="tx1"/>
                </a:solidFill>
                <a:latin typeface="Sassoon Penpals" panose="02000400000000000000" pitchFamily="50" charset="0"/>
              </a:rPr>
              <a:t>Lesson 4 about friction</a:t>
            </a:r>
          </a:p>
          <a:p>
            <a:pPr>
              <a:spcAft>
                <a:spcPts val="600"/>
              </a:spcAft>
            </a:pPr>
            <a:r>
              <a:rPr lang="en-GB" sz="1400" dirty="0">
                <a:solidFill>
                  <a:schemeClr val="tx1"/>
                </a:solidFill>
                <a:latin typeface="Sassoon Penpals" panose="02000400000000000000" pitchFamily="50" charset="0"/>
              </a:rPr>
              <a:t>Lesson 6 about water resistance </a:t>
            </a:r>
          </a:p>
          <a:p>
            <a:pPr>
              <a:spcAft>
                <a:spcPts val="600"/>
              </a:spcAft>
            </a:pPr>
            <a:endParaRPr lang="en-GB" sz="140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23C3D6B0-00C2-4109-88C3-8B4520E7C7FE}"/>
              </a:ext>
            </a:extLst>
          </p:cNvPr>
          <p:cNvSpPr/>
          <p:nvPr/>
        </p:nvSpPr>
        <p:spPr>
          <a:xfrm>
            <a:off x="8751029" y="1066801"/>
            <a:ext cx="3865987" cy="64134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b="1" dirty="0">
                <a:solidFill>
                  <a:schemeClr val="tx1"/>
                </a:solidFill>
                <a:latin typeface="Sassoon Penpals" panose="02000400000000000000" pitchFamily="50" charset="0"/>
              </a:rPr>
              <a:t>Forces: Describe and explain the effects of forces (gravity, air resistance, water resistance and friction) on our lives and the world around us.</a:t>
            </a:r>
          </a:p>
          <a:p>
            <a:pPr>
              <a:spcAft>
                <a:spcPts val="600"/>
              </a:spcAft>
            </a:pPr>
            <a:r>
              <a:rPr lang="en-GB" sz="1400" dirty="0">
                <a:solidFill>
                  <a:schemeClr val="tx1"/>
                </a:solidFill>
                <a:latin typeface="Sassoon Penpals" panose="02000400000000000000" pitchFamily="50" charset="0"/>
              </a:rPr>
              <a:t>Living things and their habitats: Describe and compare the life cycles of different living things.</a:t>
            </a:r>
          </a:p>
          <a:p>
            <a:pPr>
              <a:spcAft>
                <a:spcPts val="600"/>
              </a:spcAft>
            </a:pPr>
            <a:r>
              <a:rPr lang="en-GB" sz="1400" dirty="0">
                <a:solidFill>
                  <a:schemeClr val="tx1"/>
                </a:solidFill>
                <a:latin typeface="Sassoon Penpals" panose="02000400000000000000" pitchFamily="50" charset="0"/>
              </a:rPr>
              <a:t>Earth and space: describe and explain the movement of the moon, earth and other planets relative to the Sun and each other. </a:t>
            </a:r>
          </a:p>
          <a:p>
            <a:pPr>
              <a:spcAft>
                <a:spcPts val="600"/>
              </a:spcAft>
            </a:pPr>
            <a:r>
              <a:rPr lang="en-GB" sz="1400" dirty="0">
                <a:solidFill>
                  <a:schemeClr val="tx1"/>
                </a:solidFill>
                <a:latin typeface="Sassoon Penpals" panose="02000400000000000000" pitchFamily="50" charset="0"/>
              </a:rPr>
              <a:t>Animals including humans: Describe the changes as humans develop into old age </a:t>
            </a:r>
          </a:p>
          <a:p>
            <a:pPr>
              <a:spcAft>
                <a:spcPts val="600"/>
              </a:spcAft>
            </a:pPr>
            <a:r>
              <a:rPr lang="en-GB" sz="1400" dirty="0">
                <a:solidFill>
                  <a:schemeClr val="tx1"/>
                </a:solidFill>
                <a:latin typeface="Sassoon Penpals" panose="02000400000000000000" pitchFamily="50" charset="0"/>
              </a:rPr>
              <a:t>Properties and change of materials: Compare and group materials based upon their properties (solubility, magnetism, hardness, transparency and conductivity).</a:t>
            </a:r>
          </a:p>
          <a:p>
            <a:pPr>
              <a:spcAft>
                <a:spcPts val="600"/>
              </a:spcAft>
            </a:pPr>
            <a:r>
              <a:rPr lang="en-GB" sz="1400" dirty="0">
                <a:solidFill>
                  <a:schemeClr val="tx1"/>
                </a:solidFill>
                <a:latin typeface="Sassoon Penpals" panose="02000400000000000000" pitchFamily="50" charset="0"/>
              </a:rPr>
              <a:t>Describe and explain how some changes are reversible and others are irreversible. </a:t>
            </a:r>
          </a:p>
          <a:p>
            <a:pPr marL="171450" indent="-171450">
              <a:spcAft>
                <a:spcPts val="600"/>
              </a:spcAft>
              <a:buFont typeface="Arial" panose="020B0604020202020204" pitchFamily="34" charset="0"/>
              <a:buChar char="•"/>
            </a:pPr>
            <a:endParaRPr lang="en-GB" sz="600"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p>
          <a:p>
            <a:pPr>
              <a:spcAft>
                <a:spcPts val="600"/>
              </a:spcAft>
            </a:pPr>
            <a:r>
              <a:rPr lang="en-GB" sz="1400" b="1" dirty="0">
                <a:solidFill>
                  <a:schemeClr val="tx1"/>
                </a:solidFill>
                <a:latin typeface="Sassoon Penpals" panose="02000400000000000000" pitchFamily="50" charset="0"/>
              </a:rPr>
              <a:t>Record findings using simple scientific vocabulary, labelled diagrams, keys, tables and simple graphs. </a:t>
            </a:r>
          </a:p>
          <a:p>
            <a:pPr>
              <a:spcAft>
                <a:spcPts val="600"/>
              </a:spcAft>
            </a:pPr>
            <a:r>
              <a:rPr lang="en-GB" sz="1400" dirty="0">
                <a:solidFill>
                  <a:schemeClr val="tx1"/>
                </a:solidFill>
                <a:latin typeface="Sassoon Penpals" panose="02000400000000000000" pitchFamily="50" charset="0"/>
              </a:rPr>
              <a:t>Begin to evaluate a scientific enquiry and suggest improvements for future study. </a:t>
            </a:r>
          </a:p>
          <a:p>
            <a:pPr>
              <a:spcAft>
                <a:spcPts val="600"/>
              </a:spcAft>
            </a:pPr>
            <a:r>
              <a:rPr lang="en-GB" sz="1400" dirty="0">
                <a:solidFill>
                  <a:schemeClr val="tx1"/>
                </a:solidFill>
                <a:latin typeface="Sassoon Penpals" panose="02000400000000000000" pitchFamily="50" charset="0"/>
              </a:rPr>
              <a:t>Identify and control variables. </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2" name="Picture 11">
            <a:extLst>
              <a:ext uri="{FF2B5EF4-FFF2-40B4-BE49-F238E27FC236}">
                <a16:creationId xmlns:a16="http://schemas.microsoft.com/office/drawing/2014/main" id="{704B9157-22FB-4E07-B5C1-AFDD8433FD0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00720" y="7585419"/>
            <a:ext cx="675719" cy="489235"/>
          </a:xfrm>
          <a:prstGeom prst="rect">
            <a:avLst/>
          </a:prstGeom>
        </p:spPr>
      </p:pic>
    </p:spTree>
    <p:extLst>
      <p:ext uri="{BB962C8B-B14F-4D97-AF65-F5344CB8AC3E}">
        <p14:creationId xmlns:p14="http://schemas.microsoft.com/office/powerpoint/2010/main" val="529478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203652"/>
            <a:ext cx="10047849"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endParaRPr lang="en-GB" sz="3600" b="1"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52223"/>
            <a:ext cx="4029899" cy="839109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kumimoji="0" lang="en-GB" sz="1600" b="1" i="0" u="sng" strike="noStrike" kern="1200" cap="none" spc="0" normalizeH="0" baseline="0" noProof="0" dirty="0">
                <a:ln>
                  <a:noFill/>
                </a:ln>
                <a:solidFill>
                  <a:srgbClr val="FF0000"/>
                </a:solidFill>
                <a:effectLst/>
                <a:uLnTx/>
                <a:uFillTx/>
                <a:latin typeface="Comic Sans MS" panose="030F0702030302020204" pitchFamily="66" charset="0"/>
                <a:ea typeface="+mn-ea"/>
                <a:cs typeface="+mn-cs"/>
              </a:rPr>
              <a:t>I will widen my science vocabulary as I become exposed to and encouraged to use the following words;</a:t>
            </a:r>
            <a:endParaRPr lang="en-GB" sz="1600" dirty="0">
              <a:solidFill>
                <a:schemeClr val="tx1"/>
              </a:solidFill>
              <a:latin typeface="Comic Sans MS" panose="030F0702030302020204" pitchFamily="66" charset="0"/>
            </a:endParaRPr>
          </a:p>
          <a:p>
            <a:pPr>
              <a:spcAft>
                <a:spcPts val="600"/>
              </a:spcAft>
            </a:pPr>
            <a:r>
              <a:rPr lang="en-GB" sz="1400" dirty="0">
                <a:solidFill>
                  <a:schemeClr val="tx1"/>
                </a:solidFill>
                <a:latin typeface="Comic Sans MS" panose="030F0702030302020204" pitchFamily="66" charset="0"/>
              </a:rPr>
              <a:t>Human - face hair leg knee arm elbow head toes ear hands eye fingers mouth Nose</a:t>
            </a:r>
          </a:p>
          <a:p>
            <a:pPr>
              <a:spcAft>
                <a:spcPts val="600"/>
              </a:spcAft>
            </a:pPr>
            <a:endParaRPr lang="en-GB" sz="1400" dirty="0">
              <a:solidFill>
                <a:schemeClr val="tx1"/>
              </a:solidFill>
              <a:latin typeface="Comic Sans MS" panose="030F0702030302020204" pitchFamily="66" charset="0"/>
            </a:endParaRPr>
          </a:p>
          <a:p>
            <a:pPr>
              <a:spcAft>
                <a:spcPts val="600"/>
              </a:spcAft>
            </a:pPr>
            <a:r>
              <a:rPr lang="en-GB" sz="1400" dirty="0">
                <a:solidFill>
                  <a:schemeClr val="tx1"/>
                </a:solidFill>
                <a:latin typeface="Comic Sans MS" panose="030F0702030302020204" pitchFamily="66" charset="0"/>
              </a:rPr>
              <a:t>Herbivore, carnivore, omnivore </a:t>
            </a:r>
          </a:p>
          <a:p>
            <a:pPr>
              <a:spcAft>
                <a:spcPts val="600"/>
              </a:spcAft>
            </a:pPr>
            <a:endParaRPr lang="en-GB" sz="1400" dirty="0">
              <a:solidFill>
                <a:schemeClr val="tx1"/>
              </a:solidFill>
              <a:latin typeface="Comic Sans MS" panose="030F0702030302020204" pitchFamily="66" charset="0"/>
            </a:endParaRPr>
          </a:p>
          <a:p>
            <a:pPr>
              <a:spcAft>
                <a:spcPts val="600"/>
              </a:spcAft>
            </a:pPr>
            <a:r>
              <a:rPr lang="en-GB" sz="1400" dirty="0">
                <a:solidFill>
                  <a:schemeClr val="tx1"/>
                </a:solidFill>
                <a:latin typeface="Comic Sans MS" panose="030F0702030302020204" pitchFamily="66" charset="0"/>
              </a:rPr>
              <a:t>Dinosaurs </a:t>
            </a:r>
          </a:p>
          <a:p>
            <a:pPr>
              <a:spcAft>
                <a:spcPts val="600"/>
              </a:spcAft>
            </a:pPr>
            <a:endParaRPr lang="en-GB" sz="1400" dirty="0">
              <a:solidFill>
                <a:schemeClr val="tx1"/>
              </a:solidFill>
              <a:latin typeface="Comic Sans MS" panose="030F0702030302020204" pitchFamily="66" charset="0"/>
            </a:endParaRPr>
          </a:p>
          <a:p>
            <a:pPr>
              <a:spcAft>
                <a:spcPts val="600"/>
              </a:spcAft>
            </a:pPr>
            <a:r>
              <a:rPr lang="en-GB" sz="1400" dirty="0">
                <a:solidFill>
                  <a:schemeClr val="tx1"/>
                </a:solidFill>
                <a:latin typeface="Comic Sans MS" panose="030F0702030302020204" pitchFamily="66" charset="0"/>
              </a:rPr>
              <a:t>Animal, fish, birds </a:t>
            </a:r>
          </a:p>
          <a:p>
            <a:pPr>
              <a:spcAft>
                <a:spcPts val="600"/>
              </a:spcAft>
            </a:pPr>
            <a:endParaRPr lang="en-GB" sz="1400" dirty="0">
              <a:solidFill>
                <a:schemeClr val="tx1"/>
              </a:solidFill>
              <a:latin typeface="Comic Sans MS" panose="030F0702030302020204" pitchFamily="66" charset="0"/>
            </a:endParaRPr>
          </a:p>
          <a:p>
            <a:pPr>
              <a:spcAft>
                <a:spcPts val="600"/>
              </a:spcAft>
            </a:pPr>
            <a:r>
              <a:rPr lang="en-GB" sz="1400" dirty="0">
                <a:solidFill>
                  <a:schemeClr val="tx1"/>
                </a:solidFill>
                <a:latin typeface="Comic Sans MS" panose="030F0702030302020204" pitchFamily="66" charset="0"/>
              </a:rPr>
              <a:t>Tree, trunk, fruit, branch, roots, leaves </a:t>
            </a:r>
          </a:p>
          <a:p>
            <a:pPr>
              <a:spcAft>
                <a:spcPts val="600"/>
              </a:spcAft>
            </a:pPr>
            <a:endParaRPr lang="en-GB" sz="1400" dirty="0">
              <a:solidFill>
                <a:schemeClr val="tx1"/>
              </a:solidFill>
              <a:latin typeface="Comic Sans MS" panose="030F0702030302020204" pitchFamily="66" charset="0"/>
            </a:endParaRPr>
          </a:p>
          <a:p>
            <a:pPr>
              <a:spcAft>
                <a:spcPts val="600"/>
              </a:spcAft>
            </a:pPr>
            <a:r>
              <a:rPr lang="en-GB" sz="1400" dirty="0">
                <a:solidFill>
                  <a:schemeClr val="tx1"/>
                </a:solidFill>
                <a:latin typeface="Comic Sans MS" panose="030F0702030302020204" pitchFamily="66" charset="0"/>
              </a:rPr>
              <a:t>Flowers, seed, petals, stem, bulb</a:t>
            </a:r>
          </a:p>
          <a:p>
            <a:pPr>
              <a:spcAft>
                <a:spcPts val="600"/>
              </a:spcAft>
            </a:pPr>
            <a:endParaRPr lang="en-GB" sz="1400" dirty="0">
              <a:solidFill>
                <a:schemeClr val="tx1"/>
              </a:solidFill>
              <a:latin typeface="Comic Sans MS" panose="030F0702030302020204" pitchFamily="66" charset="0"/>
            </a:endParaRPr>
          </a:p>
          <a:p>
            <a:pPr>
              <a:spcAft>
                <a:spcPts val="600"/>
              </a:spcAft>
            </a:pPr>
            <a:r>
              <a:rPr lang="en-GB" sz="1400" dirty="0">
                <a:solidFill>
                  <a:schemeClr val="tx1"/>
                </a:solidFill>
                <a:latin typeface="Comic Sans MS" panose="030F0702030302020204" pitchFamily="66" charset="0"/>
              </a:rPr>
              <a:t>Material, metal, wood, rock, plastic, glass, paper, fabric</a:t>
            </a:r>
          </a:p>
          <a:p>
            <a:pPr>
              <a:spcAft>
                <a:spcPts val="600"/>
              </a:spcAft>
            </a:pPr>
            <a:endParaRPr lang="en-GB" sz="1400" dirty="0">
              <a:solidFill>
                <a:schemeClr val="tx1"/>
              </a:solidFill>
              <a:latin typeface="Comic Sans MS" panose="030F0702030302020204" pitchFamily="66" charset="0"/>
            </a:endParaRPr>
          </a:p>
          <a:p>
            <a:pPr>
              <a:spcAft>
                <a:spcPts val="600"/>
              </a:spcAft>
            </a:pPr>
            <a:r>
              <a:rPr lang="en-GB" sz="1400" dirty="0">
                <a:solidFill>
                  <a:schemeClr val="tx1"/>
                </a:solidFill>
                <a:latin typeface="Comic Sans MS" panose="030F0702030302020204" pitchFamily="66" charset="0"/>
              </a:rPr>
              <a:t>Hard, soft, smooth, shiny, rough</a:t>
            </a:r>
          </a:p>
          <a:p>
            <a:pPr>
              <a:spcAft>
                <a:spcPts val="600"/>
              </a:spcAft>
            </a:pPr>
            <a:endParaRPr lang="en-GB" sz="1400" dirty="0">
              <a:solidFill>
                <a:schemeClr val="tx1"/>
              </a:solidFill>
              <a:latin typeface="Comic Sans MS" panose="030F0702030302020204" pitchFamily="66" charset="0"/>
            </a:endParaRPr>
          </a:p>
          <a:p>
            <a:pPr>
              <a:spcAft>
                <a:spcPts val="600"/>
              </a:spcAft>
            </a:pPr>
            <a:r>
              <a:rPr lang="en-GB" sz="1400" dirty="0">
                <a:solidFill>
                  <a:schemeClr val="tx1"/>
                </a:solidFill>
                <a:latin typeface="Comic Sans MS" panose="030F0702030302020204" pitchFamily="66" charset="0"/>
              </a:rPr>
              <a:t>Season, summer, spring, autumn, winter </a:t>
            </a:r>
          </a:p>
          <a:p>
            <a:pPr>
              <a:spcAft>
                <a:spcPts val="600"/>
              </a:spcAft>
            </a:pPr>
            <a:endParaRPr lang="en-GB" sz="1400" dirty="0">
              <a:solidFill>
                <a:schemeClr val="tx1"/>
              </a:solidFill>
              <a:latin typeface="Comic Sans MS" panose="030F0702030302020204" pitchFamily="66" charset="0"/>
            </a:endParaRPr>
          </a:p>
          <a:p>
            <a:pPr>
              <a:spcAft>
                <a:spcPts val="600"/>
              </a:spcAft>
            </a:pPr>
            <a:r>
              <a:rPr lang="en-GB" sz="1400" dirty="0">
                <a:solidFill>
                  <a:schemeClr val="tx1"/>
                </a:solidFill>
                <a:latin typeface="Comic Sans MS" panose="030F0702030302020204" pitchFamily="66" charset="0"/>
              </a:rPr>
              <a:t>Day, night, dark, light</a:t>
            </a:r>
          </a:p>
          <a:p>
            <a:pPr>
              <a:spcAft>
                <a:spcPts val="600"/>
              </a:spcAft>
            </a:pPr>
            <a:endParaRPr lang="en-GB" sz="1400" dirty="0">
              <a:solidFill>
                <a:schemeClr val="tx1"/>
              </a:solidFill>
              <a:latin typeface="Comic Sans MS" panose="030F0702030302020204" pitchFamily="66" charset="0"/>
            </a:endParaRPr>
          </a:p>
          <a:p>
            <a:pPr>
              <a:spcAft>
                <a:spcPts val="600"/>
              </a:spcAft>
            </a:pPr>
            <a:r>
              <a:rPr lang="en-GB" sz="1400" dirty="0">
                <a:solidFill>
                  <a:schemeClr val="tx1"/>
                </a:solidFill>
                <a:latin typeface="Comic Sans MS" panose="030F0702030302020204" pitchFamily="66" charset="0"/>
              </a:rPr>
              <a:t>Moon, sun, star</a:t>
            </a:r>
          </a:p>
          <a:p>
            <a:pPr>
              <a:spcAft>
                <a:spcPts val="600"/>
              </a:spcAft>
            </a:pPr>
            <a:endParaRPr lang="en-GB" sz="1400" dirty="0">
              <a:solidFill>
                <a:schemeClr val="tx1"/>
              </a:solidFill>
              <a:latin typeface="Comic Sans MS" panose="030F0702030302020204" pitchFamily="66" charset="0"/>
            </a:endParaRPr>
          </a:p>
          <a:p>
            <a:pPr>
              <a:spcAft>
                <a:spcPts val="600"/>
              </a:spcAft>
            </a:pPr>
            <a:r>
              <a:rPr lang="en-GB" sz="1400" dirty="0">
                <a:solidFill>
                  <a:schemeClr val="tx1"/>
                </a:solidFill>
                <a:latin typeface="Comic Sans MS" panose="030F0702030302020204" pitchFamily="66" charset="0"/>
              </a:rPr>
              <a:t>Earth, planet, space, solar system </a:t>
            </a:r>
          </a:p>
          <a:p>
            <a:pPr>
              <a:spcAft>
                <a:spcPts val="600"/>
              </a:spcAft>
            </a:pPr>
            <a:endParaRPr lang="en-GB" sz="1200" b="1" u="sng" dirty="0">
              <a:solidFill>
                <a:schemeClr val="tx1"/>
              </a:solidFill>
              <a:latin typeface="Sassoon Penpals" panose="02000400000000000000" pitchFamily="50" charset="0"/>
            </a:endParaRPr>
          </a:p>
          <a:p>
            <a:pPr>
              <a:spcAft>
                <a:spcPts val="600"/>
              </a:spcAft>
            </a:pPr>
            <a:endParaRPr lang="en-GB" sz="1200" b="1" u="sng" dirty="0">
              <a:solidFill>
                <a:schemeClr val="tx1"/>
              </a:solidFill>
              <a:latin typeface="Sassoon Penpals" panose="02000400000000000000" pitchFamily="50" charset="0"/>
            </a:endParaRPr>
          </a:p>
          <a:p>
            <a:pPr>
              <a:spcAft>
                <a:spcPts val="600"/>
              </a:spcAft>
            </a:pPr>
            <a:endParaRPr lang="en-GB" sz="1200" b="1" u="sng" dirty="0">
              <a:solidFill>
                <a:schemeClr val="tx1"/>
              </a:solidFill>
              <a:latin typeface="Sassoon Penpals" panose="02000400000000000000" pitchFamily="50" charset="0"/>
            </a:endParaRPr>
          </a:p>
          <a:p>
            <a:pPr>
              <a:spcAft>
                <a:spcPts val="600"/>
              </a:spcAft>
            </a:pPr>
            <a:endParaRPr lang="en-GB" sz="1200" b="1" u="sng" dirty="0">
              <a:solidFill>
                <a:schemeClr val="tx1"/>
              </a:solidFill>
              <a:latin typeface="Sassoon Penpals" panose="02000400000000000000" pitchFamily="50" charset="0"/>
            </a:endParaRPr>
          </a:p>
          <a:p>
            <a:pPr>
              <a:spcAft>
                <a:spcPts val="600"/>
              </a:spcAft>
            </a:pPr>
            <a:endParaRPr lang="en-GB" sz="1400" b="1" u="sng" dirty="0">
              <a:solidFill>
                <a:schemeClr val="tx1"/>
              </a:solidFill>
              <a:latin typeface="Sassoon Penpals" panose="02000400000000000000" pitchFamily="50" charset="0"/>
            </a:endParaRPr>
          </a:p>
          <a:p>
            <a:pPr>
              <a:spcAft>
                <a:spcPts val="600"/>
              </a:spcAft>
            </a:pPr>
            <a:endParaRPr lang="en-GB" sz="1400" dirty="0">
              <a:solidFill>
                <a:srgbClr val="FF0000"/>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95699" y="1066800"/>
            <a:ext cx="4029898" cy="837651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kumimoji="0" lang="en-GB" sz="1400" b="1" i="0" u="sng" strike="noStrike" kern="1200" cap="none" spc="0" normalizeH="0" baseline="0" dirty="0">
                <a:ln>
                  <a:noFill/>
                </a:ln>
                <a:solidFill>
                  <a:srgbClr val="FF0000"/>
                </a:solidFill>
                <a:effectLst/>
                <a:uLnTx/>
                <a:uFillTx/>
                <a:latin typeface="Comic Sans MS" panose="030F0702030302020204" pitchFamily="66" charset="0"/>
              </a:rPr>
              <a:t>These</a:t>
            </a:r>
            <a:r>
              <a:rPr kumimoji="0" lang="en-GB" sz="1400" b="1" i="0" u="sng" strike="noStrike" kern="1200" cap="none" spc="0" normalizeH="0" dirty="0">
                <a:ln>
                  <a:noFill/>
                </a:ln>
                <a:solidFill>
                  <a:srgbClr val="FF0000"/>
                </a:solidFill>
                <a:effectLst/>
                <a:uLnTx/>
                <a:uFillTx/>
                <a:latin typeface="Comic Sans MS" panose="030F0702030302020204" pitchFamily="66" charset="0"/>
              </a:rPr>
              <a:t> </a:t>
            </a:r>
            <a:r>
              <a:rPr lang="en-GB" sz="1400" b="1" u="sng" dirty="0">
                <a:solidFill>
                  <a:srgbClr val="FF0000"/>
                </a:solidFill>
                <a:latin typeface="Comic Sans MS" panose="030F0702030302020204" pitchFamily="66" charset="0"/>
              </a:rPr>
              <a:t>c</a:t>
            </a:r>
            <a:r>
              <a:rPr kumimoji="0" lang="en-GB" sz="1400" b="1" i="0" u="sng" strike="noStrike" kern="1200" cap="none" spc="0" normalizeH="0" baseline="0" dirty="0">
                <a:ln>
                  <a:noFill/>
                </a:ln>
                <a:solidFill>
                  <a:srgbClr val="FF0000"/>
                </a:solidFill>
                <a:effectLst/>
                <a:uLnTx/>
                <a:uFillTx/>
                <a:latin typeface="Comic Sans MS" panose="030F0702030302020204" pitchFamily="66" charset="0"/>
              </a:rPr>
              <a:t>ore</a:t>
            </a:r>
            <a:r>
              <a:rPr kumimoji="0" lang="en-GB" sz="1400" b="1" i="0" u="sng" strike="noStrike" kern="1200" cap="none" spc="0" normalizeH="0" dirty="0">
                <a:ln>
                  <a:noFill/>
                </a:ln>
                <a:solidFill>
                  <a:srgbClr val="FF0000"/>
                </a:solidFill>
                <a:effectLst/>
                <a:uLnTx/>
                <a:uFillTx/>
                <a:latin typeface="Comic Sans MS" panose="030F0702030302020204" pitchFamily="66" charset="0"/>
              </a:rPr>
              <a:t> texts will stimulate discussion and help me to make links within my understanding; </a:t>
            </a:r>
            <a:endParaRPr lang="en-GB" sz="1400" dirty="0">
              <a:solidFill>
                <a:schemeClr val="tx1"/>
              </a:solidFill>
              <a:latin typeface="Comic Sans MS" panose="030F0702030302020204" pitchFamily="66" charset="0"/>
            </a:endParaRPr>
          </a:p>
          <a:p>
            <a:pPr>
              <a:spcAft>
                <a:spcPts val="600"/>
              </a:spcAft>
            </a:pPr>
            <a:r>
              <a:rPr lang="en-GB" sz="1200" dirty="0">
                <a:solidFill>
                  <a:schemeClr val="tx1"/>
                </a:solidFill>
                <a:latin typeface="Comic Sans MS" panose="030F0702030302020204" pitchFamily="66" charset="0"/>
              </a:rPr>
              <a:t>Ness the Nurse </a:t>
            </a:r>
          </a:p>
          <a:p>
            <a:pPr>
              <a:spcAft>
                <a:spcPts val="600"/>
              </a:spcAft>
            </a:pPr>
            <a:r>
              <a:rPr lang="en-GB" sz="1200" dirty="0">
                <a:solidFill>
                  <a:schemeClr val="tx1"/>
                </a:solidFill>
                <a:latin typeface="Comic Sans MS" panose="030F0702030302020204" pitchFamily="66" charset="0"/>
              </a:rPr>
              <a:t>Charlie the Fire fighter</a:t>
            </a:r>
          </a:p>
          <a:p>
            <a:pPr>
              <a:spcAft>
                <a:spcPts val="600"/>
              </a:spcAft>
            </a:pPr>
            <a:r>
              <a:rPr lang="en-GB" sz="1200" dirty="0">
                <a:solidFill>
                  <a:schemeClr val="tx1"/>
                </a:solidFill>
                <a:latin typeface="Comic Sans MS" panose="030F0702030302020204" pitchFamily="66" charset="0"/>
              </a:rPr>
              <a:t>Bubbles up </a:t>
            </a:r>
          </a:p>
          <a:p>
            <a:pPr>
              <a:spcAft>
                <a:spcPts val="600"/>
              </a:spcAft>
            </a:pPr>
            <a:r>
              <a:rPr lang="en-GB" sz="1200" dirty="0">
                <a:solidFill>
                  <a:schemeClr val="tx1"/>
                </a:solidFill>
                <a:latin typeface="Comic Sans MS" panose="030F0702030302020204" pitchFamily="66" charset="0"/>
              </a:rPr>
              <a:t>Clean up</a:t>
            </a:r>
          </a:p>
          <a:p>
            <a:pPr>
              <a:spcAft>
                <a:spcPts val="600"/>
              </a:spcAft>
            </a:pPr>
            <a:r>
              <a:rPr lang="en-GB" sz="1200" dirty="0">
                <a:solidFill>
                  <a:schemeClr val="tx1"/>
                </a:solidFill>
                <a:latin typeface="Comic Sans MS" panose="030F0702030302020204" pitchFamily="66" charset="0"/>
              </a:rPr>
              <a:t>Tidy </a:t>
            </a:r>
          </a:p>
          <a:p>
            <a:pPr>
              <a:spcAft>
                <a:spcPts val="600"/>
              </a:spcAft>
            </a:pPr>
            <a:r>
              <a:rPr lang="en-GB" sz="1200" dirty="0">
                <a:solidFill>
                  <a:schemeClr val="tx1"/>
                </a:solidFill>
                <a:latin typeface="Comic Sans MS" panose="030F0702030302020204" pitchFamily="66" charset="0"/>
              </a:rPr>
              <a:t>Someone Swallowed Stanley</a:t>
            </a:r>
          </a:p>
          <a:p>
            <a:pPr>
              <a:spcAft>
                <a:spcPts val="600"/>
              </a:spcAft>
            </a:pPr>
            <a:r>
              <a:rPr lang="en-GB" sz="1200" dirty="0">
                <a:solidFill>
                  <a:schemeClr val="tx1"/>
                </a:solidFill>
                <a:latin typeface="Comic Sans MS" panose="030F0702030302020204" pitchFamily="66" charset="0"/>
              </a:rPr>
              <a:t>Somebody crunched Colin</a:t>
            </a:r>
          </a:p>
          <a:p>
            <a:pPr>
              <a:spcAft>
                <a:spcPts val="600"/>
              </a:spcAft>
            </a:pPr>
            <a:r>
              <a:rPr lang="en-GB" sz="1200" dirty="0">
                <a:solidFill>
                  <a:schemeClr val="tx1"/>
                </a:solidFill>
                <a:latin typeface="Comic Sans MS" panose="030F0702030302020204" pitchFamily="66" charset="0"/>
              </a:rPr>
              <a:t>I definitely don’t like winter</a:t>
            </a:r>
          </a:p>
          <a:p>
            <a:pPr>
              <a:spcAft>
                <a:spcPts val="600"/>
              </a:spcAft>
            </a:pPr>
            <a:r>
              <a:rPr lang="en-GB" sz="1200" dirty="0">
                <a:solidFill>
                  <a:schemeClr val="tx1"/>
                </a:solidFill>
                <a:latin typeface="Comic Sans MS" panose="030F0702030302020204" pitchFamily="66" charset="0"/>
              </a:rPr>
              <a:t>Winter sleep – a hibernation story</a:t>
            </a:r>
          </a:p>
          <a:p>
            <a:pPr>
              <a:spcAft>
                <a:spcPts val="600"/>
              </a:spcAft>
            </a:pPr>
            <a:r>
              <a:rPr lang="en-GB" sz="1200" dirty="0">
                <a:solidFill>
                  <a:schemeClr val="tx1"/>
                </a:solidFill>
                <a:latin typeface="Comic Sans MS" panose="030F0702030302020204" pitchFamily="66" charset="0"/>
              </a:rPr>
              <a:t>If winter comes tell it I’m not here</a:t>
            </a:r>
          </a:p>
          <a:p>
            <a:pPr>
              <a:spcAft>
                <a:spcPts val="600"/>
              </a:spcAft>
            </a:pPr>
            <a:r>
              <a:rPr lang="en-GB" sz="1200" dirty="0">
                <a:solidFill>
                  <a:schemeClr val="tx1"/>
                </a:solidFill>
                <a:latin typeface="Comic Sans MS" panose="030F0702030302020204" pitchFamily="66" charset="0"/>
              </a:rPr>
              <a:t>Sam Plants a sunflower</a:t>
            </a:r>
          </a:p>
          <a:p>
            <a:pPr>
              <a:spcAft>
                <a:spcPts val="600"/>
              </a:spcAft>
            </a:pPr>
            <a:r>
              <a:rPr lang="en-GB" sz="1200" dirty="0">
                <a:solidFill>
                  <a:schemeClr val="tx1"/>
                </a:solidFill>
                <a:latin typeface="Comic Sans MS" panose="030F0702030302020204" pitchFamily="66" charset="0"/>
              </a:rPr>
              <a:t>Katie &amp; The dinosaurs</a:t>
            </a:r>
          </a:p>
          <a:p>
            <a:pPr>
              <a:spcAft>
                <a:spcPts val="600"/>
              </a:spcAft>
            </a:pPr>
            <a:r>
              <a:rPr lang="en-GB" sz="1200" dirty="0">
                <a:solidFill>
                  <a:schemeClr val="tx1"/>
                </a:solidFill>
                <a:latin typeface="Comic Sans MS" panose="030F0702030302020204" pitchFamily="66" charset="0"/>
              </a:rPr>
              <a:t>Oliver’s Vegetables </a:t>
            </a:r>
          </a:p>
          <a:p>
            <a:pPr>
              <a:spcAft>
                <a:spcPts val="600"/>
              </a:spcAft>
            </a:pPr>
            <a:r>
              <a:rPr lang="en-GB" sz="1200" dirty="0">
                <a:solidFill>
                  <a:schemeClr val="tx1"/>
                </a:solidFill>
                <a:latin typeface="Comic Sans MS" panose="030F0702030302020204" pitchFamily="66" charset="0"/>
              </a:rPr>
              <a:t>Jaspers Bean</a:t>
            </a:r>
          </a:p>
          <a:p>
            <a:pPr>
              <a:spcAft>
                <a:spcPts val="600"/>
              </a:spcAft>
            </a:pPr>
            <a:r>
              <a:rPr lang="en-GB" sz="1200" dirty="0">
                <a:solidFill>
                  <a:schemeClr val="tx1"/>
                </a:solidFill>
                <a:latin typeface="Comic Sans MS" panose="030F0702030302020204" pitchFamily="66" charset="0"/>
              </a:rPr>
              <a:t>Ten Seeds </a:t>
            </a:r>
          </a:p>
          <a:p>
            <a:pPr>
              <a:spcAft>
                <a:spcPts val="600"/>
              </a:spcAft>
            </a:pPr>
            <a:r>
              <a:rPr lang="en-GB" sz="1200" dirty="0">
                <a:solidFill>
                  <a:schemeClr val="tx1"/>
                </a:solidFill>
                <a:latin typeface="Comic Sans MS" panose="030F0702030302020204" pitchFamily="66" charset="0"/>
              </a:rPr>
              <a:t>Who is in the egg? </a:t>
            </a:r>
          </a:p>
          <a:p>
            <a:pPr>
              <a:spcAft>
                <a:spcPts val="600"/>
              </a:spcAft>
            </a:pPr>
            <a:r>
              <a:rPr lang="en-GB" sz="1200" dirty="0" err="1">
                <a:solidFill>
                  <a:schemeClr val="tx1"/>
                </a:solidFill>
                <a:latin typeface="Comic Sans MS" panose="030F0702030302020204" pitchFamily="66" charset="0"/>
              </a:rPr>
              <a:t>Supertato</a:t>
            </a:r>
            <a:endParaRPr lang="en-GB" sz="1200" dirty="0">
              <a:solidFill>
                <a:schemeClr val="tx1"/>
              </a:solidFill>
              <a:latin typeface="Comic Sans MS" panose="030F0702030302020204" pitchFamily="66" charset="0"/>
            </a:endParaRPr>
          </a:p>
          <a:p>
            <a:pPr>
              <a:spcAft>
                <a:spcPts val="600"/>
              </a:spcAft>
            </a:pPr>
            <a:r>
              <a:rPr lang="en-GB" sz="1200" dirty="0">
                <a:solidFill>
                  <a:schemeClr val="tx1"/>
                </a:solidFill>
                <a:latin typeface="Comic Sans MS" panose="030F0702030302020204" pitchFamily="66" charset="0"/>
              </a:rPr>
              <a:t>The body book</a:t>
            </a:r>
          </a:p>
          <a:p>
            <a:pPr>
              <a:spcAft>
                <a:spcPts val="600"/>
              </a:spcAft>
            </a:pPr>
            <a:r>
              <a:rPr lang="en-GB" sz="1200" dirty="0">
                <a:solidFill>
                  <a:schemeClr val="tx1"/>
                </a:solidFill>
                <a:latin typeface="Comic Sans MS" panose="030F0702030302020204" pitchFamily="66" charset="0"/>
              </a:rPr>
              <a:t>Seasons</a:t>
            </a:r>
          </a:p>
          <a:p>
            <a:pPr>
              <a:spcAft>
                <a:spcPts val="600"/>
              </a:spcAft>
            </a:pPr>
            <a:r>
              <a:rPr lang="en-GB" sz="1200" dirty="0">
                <a:solidFill>
                  <a:schemeClr val="tx1"/>
                </a:solidFill>
                <a:latin typeface="Comic Sans MS" panose="030F0702030302020204" pitchFamily="66" charset="0"/>
              </a:rPr>
              <a:t>Little Acorn</a:t>
            </a:r>
          </a:p>
          <a:p>
            <a:pPr>
              <a:spcAft>
                <a:spcPts val="600"/>
              </a:spcAft>
            </a:pPr>
            <a:r>
              <a:rPr lang="en-GB" sz="1200" dirty="0">
                <a:solidFill>
                  <a:schemeClr val="tx1"/>
                </a:solidFill>
                <a:latin typeface="Comic Sans MS" panose="030F0702030302020204" pitchFamily="66" charset="0"/>
              </a:rPr>
              <a:t>A baby Duck story</a:t>
            </a:r>
          </a:p>
          <a:p>
            <a:pPr>
              <a:spcAft>
                <a:spcPts val="600"/>
              </a:spcAft>
            </a:pPr>
            <a:r>
              <a:rPr lang="en-GB" sz="1200" dirty="0">
                <a:solidFill>
                  <a:schemeClr val="tx1"/>
                </a:solidFill>
                <a:latin typeface="Comic Sans MS" panose="030F0702030302020204" pitchFamily="66" charset="0"/>
              </a:rPr>
              <a:t>Just Ducks</a:t>
            </a:r>
          </a:p>
          <a:p>
            <a:pPr>
              <a:spcAft>
                <a:spcPts val="600"/>
              </a:spcAft>
            </a:pPr>
            <a:r>
              <a:rPr lang="en-GB" sz="1200" dirty="0">
                <a:solidFill>
                  <a:schemeClr val="tx1"/>
                </a:solidFill>
                <a:latin typeface="Comic Sans MS" panose="030F0702030302020204" pitchFamily="66" charset="0"/>
              </a:rPr>
              <a:t>Caterpillar to butterfly</a:t>
            </a:r>
          </a:p>
          <a:p>
            <a:pPr>
              <a:spcAft>
                <a:spcPts val="600"/>
              </a:spcAft>
            </a:pPr>
            <a:r>
              <a:rPr lang="en-GB" sz="1200" dirty="0">
                <a:solidFill>
                  <a:schemeClr val="tx1"/>
                </a:solidFill>
                <a:latin typeface="Comic Sans MS" panose="030F0702030302020204" pitchFamily="66" charset="0"/>
              </a:rPr>
              <a:t>Growing frogs</a:t>
            </a:r>
          </a:p>
          <a:p>
            <a:pPr>
              <a:spcAft>
                <a:spcPts val="600"/>
              </a:spcAft>
            </a:pPr>
            <a:r>
              <a:rPr lang="en-GB" sz="1200" dirty="0">
                <a:solidFill>
                  <a:schemeClr val="tx1"/>
                </a:solidFill>
                <a:latin typeface="Comic Sans MS" panose="030F0702030302020204" pitchFamily="66" charset="0"/>
              </a:rPr>
              <a:t>On the farm</a:t>
            </a:r>
          </a:p>
          <a:p>
            <a:pPr>
              <a:spcAft>
                <a:spcPts val="600"/>
              </a:spcAft>
            </a:pPr>
            <a:r>
              <a:rPr lang="en-GB" sz="1200" dirty="0">
                <a:solidFill>
                  <a:schemeClr val="tx1"/>
                </a:solidFill>
                <a:latin typeface="Comic Sans MS" panose="030F0702030302020204" pitchFamily="66" charset="0"/>
              </a:rPr>
              <a:t>Farmyard Hullabaloo</a:t>
            </a:r>
          </a:p>
          <a:p>
            <a:pPr>
              <a:spcAft>
                <a:spcPts val="600"/>
              </a:spcAft>
            </a:pPr>
            <a:r>
              <a:rPr lang="en-GB" sz="1200" dirty="0">
                <a:solidFill>
                  <a:schemeClr val="tx1"/>
                </a:solidFill>
                <a:latin typeface="Comic Sans MS" panose="030F0702030302020204" pitchFamily="66" charset="0"/>
              </a:rPr>
              <a:t>The extraordinary gardener</a:t>
            </a:r>
          </a:p>
          <a:p>
            <a:pPr>
              <a:spcAft>
                <a:spcPts val="600"/>
              </a:spcAft>
            </a:pPr>
            <a:r>
              <a:rPr lang="en-GB" sz="1200" dirty="0">
                <a:solidFill>
                  <a:schemeClr val="tx1"/>
                </a:solidFill>
                <a:latin typeface="Comic Sans MS" panose="030F0702030302020204" pitchFamily="66" charset="0"/>
              </a:rPr>
              <a:t>Where does my food come from</a:t>
            </a:r>
          </a:p>
          <a:p>
            <a:pPr marL="285750" indent="-285750">
              <a:spcAft>
                <a:spcPts val="600"/>
              </a:spcAft>
              <a:buFontTx/>
              <a:buChar char="-"/>
            </a:pPr>
            <a:endParaRPr lang="en-GB" sz="1400" dirty="0">
              <a:solidFill>
                <a:schemeClr val="tx1"/>
              </a:solidFill>
              <a:latin typeface="Sassoon Penpals" panose="02000400000000000000" pitchFamily="50" charset="0"/>
            </a:endParaRPr>
          </a:p>
          <a:p>
            <a:pPr marL="285750" indent="-285750">
              <a:spcAft>
                <a:spcPts val="600"/>
              </a:spcAft>
              <a:buFontTx/>
              <a:buChar char="-"/>
            </a:pPr>
            <a:endParaRPr lang="en-GB" sz="1400" dirty="0">
              <a:solidFill>
                <a:schemeClr val="tx1"/>
              </a:solidFill>
              <a:latin typeface="Sassoon Penpals" panose="02000400000000000000" pitchFamily="50" charset="0"/>
            </a:endParaRPr>
          </a:p>
          <a:p>
            <a:pPr marL="285750" indent="-285750">
              <a:spcAft>
                <a:spcPts val="600"/>
              </a:spcAft>
              <a:buFontTx/>
              <a:buChar char="-"/>
            </a:pPr>
            <a:endParaRPr lang="en-GB" sz="1400" dirty="0">
              <a:solidFill>
                <a:schemeClr val="tx1"/>
              </a:solidFill>
              <a:latin typeface="Sassoon Penpals" panose="02000400000000000000" pitchFamily="50" charset="0"/>
            </a:endParaRPr>
          </a:p>
          <a:p>
            <a:pPr marL="285750" indent="-285750">
              <a:spcAft>
                <a:spcPts val="600"/>
              </a:spcAft>
              <a:buFontTx/>
              <a:buChar char="-"/>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8" y="2110469"/>
            <a:ext cx="4029898" cy="444845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b="1" u="sng" dirty="0">
                <a:solidFill>
                  <a:srgbClr val="FF0000"/>
                </a:solidFill>
                <a:latin typeface="Comic Sans MS" panose="030F0702030302020204" pitchFamily="66" charset="0"/>
              </a:rPr>
              <a:t>These home learning links will help my parents and care givers support my learning at home: </a:t>
            </a:r>
          </a:p>
          <a:p>
            <a:pPr>
              <a:spcAft>
                <a:spcPts val="600"/>
              </a:spcAft>
            </a:pPr>
            <a:endParaRPr lang="en-GB" sz="1400" b="1" u="sng" dirty="0">
              <a:solidFill>
                <a:srgbClr val="FF0000"/>
              </a:solidFill>
              <a:latin typeface="Comic Sans MS" panose="030F0702030302020204" pitchFamily="66" charset="0"/>
            </a:endParaRPr>
          </a:p>
          <a:p>
            <a:pPr>
              <a:spcAft>
                <a:spcPts val="600"/>
              </a:spcAft>
            </a:pPr>
            <a:r>
              <a:rPr lang="en-GB" sz="1400" b="1" u="sng" dirty="0">
                <a:solidFill>
                  <a:srgbClr val="FF0000"/>
                </a:solidFill>
                <a:latin typeface="Comic Sans MS" panose="030F0702030302020204" pitchFamily="66" charset="0"/>
                <a:hlinkClick r:id="rId2"/>
              </a:rPr>
              <a:t>https://www.youtube.com/user/TheSpanglerEffect</a:t>
            </a:r>
            <a:r>
              <a:rPr lang="en-GB" sz="1400" b="1" u="sng" dirty="0">
                <a:solidFill>
                  <a:srgbClr val="FF0000"/>
                </a:solidFill>
                <a:latin typeface="Comic Sans MS" panose="030F0702030302020204" pitchFamily="66" charset="0"/>
              </a:rPr>
              <a:t> </a:t>
            </a:r>
          </a:p>
          <a:p>
            <a:pPr>
              <a:spcAft>
                <a:spcPts val="600"/>
              </a:spcAft>
            </a:pPr>
            <a:endParaRPr lang="en-GB" sz="1400" b="1" u="sng" dirty="0">
              <a:solidFill>
                <a:srgbClr val="FF0000"/>
              </a:solidFill>
              <a:latin typeface="Comic Sans MS" panose="030F0702030302020204" pitchFamily="66" charset="0"/>
            </a:endParaRPr>
          </a:p>
          <a:p>
            <a:pPr>
              <a:spcAft>
                <a:spcPts val="600"/>
              </a:spcAft>
            </a:pPr>
            <a:r>
              <a:rPr lang="en-GB" sz="1400" b="1" u="sng" dirty="0">
                <a:solidFill>
                  <a:srgbClr val="FF0000"/>
                </a:solidFill>
                <a:latin typeface="Comic Sans MS" panose="030F0702030302020204" pitchFamily="66" charset="0"/>
                <a:hlinkClick r:id="rId3"/>
              </a:rPr>
              <a:t>https://www.bbc.co.uk/bitesize</a:t>
            </a:r>
            <a:endParaRPr lang="en-GB" sz="1400" b="1" u="sng" dirty="0">
              <a:solidFill>
                <a:srgbClr val="FF0000"/>
              </a:solidFill>
              <a:latin typeface="Comic Sans MS" panose="030F0702030302020204" pitchFamily="66" charset="0"/>
            </a:endParaRPr>
          </a:p>
          <a:p>
            <a:pPr>
              <a:spcAft>
                <a:spcPts val="600"/>
              </a:spcAft>
            </a:pPr>
            <a:endParaRPr lang="en-GB" sz="1400" b="1" u="sng" dirty="0">
              <a:solidFill>
                <a:srgbClr val="FF0000"/>
              </a:solidFill>
              <a:latin typeface="Comic Sans MS" panose="030F0702030302020204" pitchFamily="66" charset="0"/>
            </a:endParaRPr>
          </a:p>
          <a:p>
            <a:pPr>
              <a:spcAft>
                <a:spcPts val="600"/>
              </a:spcAft>
            </a:pPr>
            <a:r>
              <a:rPr lang="en-GB" sz="1400" b="1" u="sng" dirty="0">
                <a:solidFill>
                  <a:srgbClr val="FF0000"/>
                </a:solidFill>
                <a:latin typeface="Comic Sans MS" panose="030F0702030302020204" pitchFamily="66" charset="0"/>
                <a:hlinkClick r:id="rId4"/>
              </a:rPr>
              <a:t>https://www.science-sparks.com/</a:t>
            </a:r>
            <a:endParaRPr lang="en-GB" sz="1400" b="1" u="sng" dirty="0">
              <a:solidFill>
                <a:srgbClr val="FF0000"/>
              </a:solidFill>
              <a:latin typeface="Comic Sans MS" panose="030F0702030302020204" pitchFamily="66" charset="0"/>
            </a:endParaRPr>
          </a:p>
          <a:p>
            <a:pPr>
              <a:spcAft>
                <a:spcPts val="600"/>
              </a:spcAft>
            </a:pPr>
            <a:endParaRPr lang="en-GB" sz="1400" b="1" u="sng" dirty="0">
              <a:solidFill>
                <a:srgbClr val="FF0000"/>
              </a:solidFill>
              <a:latin typeface="Comic Sans MS" panose="030F0702030302020204" pitchFamily="66" charset="0"/>
            </a:endParaRPr>
          </a:p>
          <a:p>
            <a:pPr>
              <a:spcAft>
                <a:spcPts val="600"/>
              </a:spcAft>
            </a:pPr>
            <a:r>
              <a:rPr lang="en-GB" sz="1400" b="1" u="sng" dirty="0">
                <a:solidFill>
                  <a:srgbClr val="FF0000"/>
                </a:solidFill>
                <a:latin typeface="Comic Sans MS" panose="030F0702030302020204" pitchFamily="66" charset="0"/>
                <a:hlinkClick r:id="rId5"/>
              </a:rPr>
              <a:t>https://www.wildlifetrusts.org/looking-after-yourself-and-nature</a:t>
            </a:r>
            <a:r>
              <a:rPr lang="en-GB" sz="1400" b="1" u="sng" dirty="0">
                <a:solidFill>
                  <a:srgbClr val="FF0000"/>
                </a:solidFill>
                <a:latin typeface="Comic Sans MS" panose="030F0702030302020204" pitchFamily="66" charset="0"/>
              </a:rPr>
              <a:t> </a:t>
            </a:r>
          </a:p>
          <a:p>
            <a:pPr>
              <a:spcAft>
                <a:spcPts val="600"/>
              </a:spcAft>
            </a:pPr>
            <a:endParaRPr lang="en-GB" sz="1400" b="1" u="sng" dirty="0">
              <a:solidFill>
                <a:srgbClr val="FF0000"/>
              </a:solidFill>
              <a:latin typeface="Comic Sans MS" panose="030F0702030302020204" pitchFamily="66" charset="0"/>
            </a:endParaRPr>
          </a:p>
          <a:p>
            <a:pPr>
              <a:spcAft>
                <a:spcPts val="600"/>
              </a:spcAft>
            </a:pPr>
            <a:endParaRPr lang="en-GB" sz="1400" b="1" u="sng" dirty="0">
              <a:solidFill>
                <a:srgbClr val="FF0000"/>
              </a:solidFill>
              <a:latin typeface="Comic Sans MS" panose="030F0702030302020204" pitchFamily="66" charset="0"/>
            </a:endParaRPr>
          </a:p>
          <a:p>
            <a:pPr>
              <a:spcAft>
                <a:spcPts val="600"/>
              </a:spcAft>
            </a:pPr>
            <a:endParaRPr lang="en-GB" sz="1400" b="1" u="sng" dirty="0">
              <a:solidFill>
                <a:srgbClr val="FF0000"/>
              </a:solidFill>
              <a:latin typeface="Comic Sans MS" panose="030F0702030302020204" pitchFamily="66"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8729291" y="7246666"/>
            <a:ext cx="4029899" cy="177649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b="1" dirty="0">
                <a:solidFill>
                  <a:srgbClr val="FF0000"/>
                </a:solidFill>
                <a:latin typeface="Comic Sans MS" panose="030F0702030302020204" pitchFamily="66" charset="0"/>
              </a:rPr>
              <a:t>Examples of pupils work</a:t>
            </a:r>
          </a:p>
          <a:p>
            <a:pPr>
              <a:spcAft>
                <a:spcPts val="600"/>
              </a:spcAft>
            </a:pPr>
            <a:endParaRPr lang="en-GB" sz="1400" b="1" dirty="0">
              <a:solidFill>
                <a:srgbClr val="FF0000"/>
              </a:solidFill>
              <a:latin typeface="Comic Sans MS" panose="030F0702030302020204" pitchFamily="66" charset="0"/>
            </a:endParaRPr>
          </a:p>
          <a:p>
            <a:pPr>
              <a:spcAft>
                <a:spcPts val="600"/>
              </a:spcAft>
            </a:pPr>
            <a:r>
              <a:rPr lang="en-GB" sz="1100" dirty="0">
                <a:solidFill>
                  <a:schemeClr val="tx1"/>
                </a:solidFill>
                <a:latin typeface="Comic Sans MS" panose="030F0702030302020204" pitchFamily="66" charset="0"/>
              </a:rPr>
              <a:t>Hyperlink to science evidence folder. </a:t>
            </a:r>
          </a:p>
        </p:txBody>
      </p:sp>
      <p:sp>
        <p:nvSpPr>
          <p:cNvPr id="17" name="Rectangle 16">
            <a:extLst>
              <a:ext uri="{FF2B5EF4-FFF2-40B4-BE49-F238E27FC236}">
                <a16:creationId xmlns:a16="http://schemas.microsoft.com/office/drawing/2014/main" id="{E01667D7-E6C7-4F36-96B5-AD599809D478}"/>
              </a:ext>
            </a:extLst>
          </p:cNvPr>
          <p:cNvSpPr/>
          <p:nvPr/>
        </p:nvSpPr>
        <p:spPr>
          <a:xfrm>
            <a:off x="184582" y="244372"/>
            <a:ext cx="9774258"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000" b="1" dirty="0">
                <a:solidFill>
                  <a:schemeClr val="tx1"/>
                </a:solidFill>
                <a:latin typeface="Sassoon Penpals" panose="02000400000000000000" pitchFamily="50" charset="0"/>
              </a:rPr>
              <a:t>Early Years – Laying the Foundations for Science</a:t>
            </a:r>
          </a:p>
        </p:txBody>
      </p:sp>
      <p:pic>
        <p:nvPicPr>
          <p:cNvPr id="8" name="Picture 7"/>
          <p:cNvPicPr>
            <a:picLocks noChangeAspect="1"/>
          </p:cNvPicPr>
          <p:nvPr/>
        </p:nvPicPr>
        <p:blipFill>
          <a:blip r:embed="rId6"/>
          <a:stretch>
            <a:fillRect/>
          </a:stretch>
        </p:blipFill>
        <p:spPr>
          <a:xfrm>
            <a:off x="11268831" y="191963"/>
            <a:ext cx="1213505" cy="1209486"/>
          </a:xfrm>
          <a:prstGeom prst="rect">
            <a:avLst/>
          </a:prstGeom>
        </p:spPr>
      </p:pic>
    </p:spTree>
    <p:extLst>
      <p:ext uri="{BB962C8B-B14F-4D97-AF65-F5344CB8AC3E}">
        <p14:creationId xmlns:p14="http://schemas.microsoft.com/office/powerpoint/2010/main" val="39978995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5 – Living things and their habitats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5004558" y="4249240"/>
            <a:ext cx="4039346" cy="3142160"/>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35873" y="821069"/>
            <a:ext cx="4717481" cy="864681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the differences in the life cycle of different living things e.g. mammal, amphibian, insect and bird.</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A lifecycle is the journey of changes that take place throughout 	the life of a living thing </a:t>
            </a:r>
            <a:r>
              <a:rPr lang="en-GB" sz="1400" dirty="0">
                <a:solidFill>
                  <a:schemeClr val="tx1"/>
                </a:solidFill>
                <a:latin typeface="Sassoon Penpals" panose="02000400000000000000" pitchFamily="50" charset="0"/>
              </a:rPr>
              <a:t>including birth, growing up and 	reproduction. </a:t>
            </a:r>
          </a:p>
          <a:p>
            <a:pPr>
              <a:spcAft>
                <a:spcPts val="600"/>
              </a:spcAft>
            </a:pPr>
            <a:r>
              <a:rPr lang="en-GB" sz="1400" dirty="0">
                <a:solidFill>
                  <a:schemeClr val="tx1"/>
                </a:solidFill>
                <a:latin typeface="Sassoon Penpals" panose="02000400000000000000" pitchFamily="50" charset="0"/>
              </a:rPr>
              <a:t>	E.g., The life cycle of a frog (amphibian):</a:t>
            </a:r>
          </a:p>
          <a:p>
            <a:pPr>
              <a:spcAft>
                <a:spcPts val="600"/>
              </a:spcAft>
            </a:pPr>
            <a:r>
              <a:rPr lang="en-GB" sz="1400" dirty="0">
                <a:solidFill>
                  <a:schemeClr val="tx1"/>
                </a:solidFill>
                <a:latin typeface="Sassoon Penpals" panose="02000400000000000000" pitchFamily="50" charset="0"/>
              </a:rPr>
              <a:t>	Egg </a:t>
            </a:r>
            <a:r>
              <a:rPr lang="en-GB" sz="1400" dirty="0">
                <a:solidFill>
                  <a:schemeClr val="tx1"/>
                </a:solidFill>
                <a:latin typeface="Calibri" panose="020F0502020204030204" pitchFamily="34" charset="0"/>
                <a:cs typeface="Calibri" panose="020F0502020204030204" pitchFamily="34" charset="0"/>
              </a:rPr>
              <a:t>→</a:t>
            </a:r>
            <a:r>
              <a:rPr lang="en-GB" sz="1400" dirty="0">
                <a:solidFill>
                  <a:schemeClr val="tx1"/>
                </a:solidFill>
                <a:latin typeface="Sassoon Penpals" panose="02000400000000000000" pitchFamily="50" charset="0"/>
              </a:rPr>
              <a:t>Tadpole </a:t>
            </a:r>
            <a:r>
              <a:rPr lang="en-GB" sz="1400" dirty="0">
                <a:solidFill>
                  <a:schemeClr val="tx1"/>
                </a:solidFill>
                <a:latin typeface="Calibri" panose="020F0502020204030204" pitchFamily="34" charset="0"/>
                <a:cs typeface="Calibri" panose="020F0502020204030204" pitchFamily="34" charset="0"/>
              </a:rPr>
              <a:t>→</a:t>
            </a:r>
            <a:r>
              <a:rPr lang="en-GB" sz="1400" dirty="0">
                <a:solidFill>
                  <a:schemeClr val="tx1"/>
                </a:solidFill>
                <a:latin typeface="Sassoon Penpals" panose="02000400000000000000" pitchFamily="50" charset="0"/>
              </a:rPr>
              <a:t>Tadpole with legs </a:t>
            </a:r>
            <a:r>
              <a:rPr lang="en-GB" sz="1400" dirty="0">
                <a:solidFill>
                  <a:schemeClr val="tx1"/>
                </a:solidFill>
                <a:latin typeface="Calibri" panose="020F0502020204030204" pitchFamily="34" charset="0"/>
                <a:cs typeface="Calibri" panose="020F0502020204030204" pitchFamily="34" charset="0"/>
              </a:rPr>
              <a:t>→</a:t>
            </a:r>
            <a:r>
              <a:rPr lang="en-GB" sz="1400" dirty="0">
                <a:solidFill>
                  <a:schemeClr val="tx1"/>
                </a:solidFill>
                <a:latin typeface="Sassoon Penpals" panose="02000400000000000000" pitchFamily="50" charset="0"/>
              </a:rPr>
              <a:t>Young frog </a:t>
            </a:r>
            <a:r>
              <a:rPr lang="en-GB" sz="1400" dirty="0">
                <a:solidFill>
                  <a:schemeClr val="tx1"/>
                </a:solidFill>
                <a:latin typeface="Calibri" panose="020F0502020204030204" pitchFamily="34" charset="0"/>
                <a:cs typeface="Calibri" panose="020F0502020204030204" pitchFamily="34" charset="0"/>
              </a:rPr>
              <a:t>→ </a:t>
            </a:r>
            <a:r>
              <a:rPr lang="en-GB" sz="1400" dirty="0">
                <a:solidFill>
                  <a:schemeClr val="tx1"/>
                </a:solidFill>
                <a:latin typeface="Sassoon Penpals" panose="02000400000000000000" pitchFamily="50" charset="0"/>
              </a:rPr>
              <a:t>Adult </a:t>
            </a:r>
            <a:r>
              <a:rPr lang="en-GB" sz="1400" dirty="0">
                <a:solidFill>
                  <a:schemeClr val="tx1"/>
                </a:solidFill>
                <a:latin typeface="Calibri" panose="020F0502020204030204" pitchFamily="34" charset="0"/>
                <a:cs typeface="Calibri" panose="020F0502020204030204" pitchFamily="34" charset="0"/>
              </a:rPr>
              <a:t>→ </a:t>
            </a:r>
            <a:r>
              <a:rPr lang="en-GB" sz="1400" dirty="0">
                <a:solidFill>
                  <a:schemeClr val="tx1"/>
                </a:solidFill>
                <a:latin typeface="Sassoon Penpals" panose="02000400000000000000" pitchFamily="50" charset="0"/>
                <a:cs typeface="Calibri" panose="020F0502020204030204" pitchFamily="34" charset="0"/>
              </a:rPr>
              <a:t>Egg</a:t>
            </a:r>
            <a:endParaRPr lang="en-GB" sz="1400"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 Different types of organisms have different lifecycles.</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Explain the life process of reproduction in some animals</a:t>
            </a:r>
            <a:r>
              <a:rPr lang="en-GB" sz="1400" dirty="0">
                <a:solidFill>
                  <a:schemeClr val="tx1"/>
                </a:solidFill>
                <a:latin typeface="Sassoon Penpals" panose="02000400000000000000" pitchFamily="50" charset="0"/>
              </a:rPr>
              <a:t>. </a:t>
            </a:r>
          </a:p>
          <a:p>
            <a:pPr lvl="1">
              <a:spcAft>
                <a:spcPts val="600"/>
              </a:spcAft>
            </a:pPr>
            <a:r>
              <a:rPr lang="en-GB" sz="1400" dirty="0">
                <a:solidFill>
                  <a:schemeClr val="tx1"/>
                </a:solidFill>
                <a:latin typeface="Sassoon Penpals" panose="02000400000000000000" pitchFamily="50" charset="0"/>
              </a:rPr>
              <a:t>- Humans develop inside their mothers and are dependent on their parents for many years until they are old enough to look after themselves.</a:t>
            </a:r>
          </a:p>
          <a:p>
            <a:pPr lvl="1">
              <a:spcAft>
                <a:spcPts val="600"/>
              </a:spcAft>
            </a:pPr>
            <a:r>
              <a:rPr lang="en-GB" sz="1400" dirty="0">
                <a:solidFill>
                  <a:schemeClr val="tx1"/>
                </a:solidFill>
                <a:latin typeface="Sassoon Penpals" panose="02000400000000000000" pitchFamily="50" charset="0"/>
              </a:rPr>
              <a:t>- Amphibians such as frogs are laid in eggs then, once hatched, go through many changes until they become an adult.</a:t>
            </a:r>
          </a:p>
          <a:p>
            <a:pPr lvl="1">
              <a:spcAft>
                <a:spcPts val="600"/>
              </a:spcAft>
            </a:pPr>
            <a:r>
              <a:rPr lang="en-GB" sz="1400" dirty="0">
                <a:solidFill>
                  <a:schemeClr val="tx1"/>
                </a:solidFill>
                <a:latin typeface="Sassoon Penpals" panose="02000400000000000000" pitchFamily="50" charset="0"/>
              </a:rPr>
              <a:t>- Some animals, such as butterflies, go through metamorphosis to become an adult.</a:t>
            </a:r>
          </a:p>
          <a:p>
            <a:pPr lvl="1">
              <a:spcAft>
                <a:spcPts val="600"/>
              </a:spcAft>
            </a:pPr>
            <a:r>
              <a:rPr lang="en-GB" sz="1400" dirty="0">
                <a:solidFill>
                  <a:schemeClr val="tx1"/>
                </a:solidFill>
                <a:latin typeface="Sassoon Penpals" panose="02000400000000000000" pitchFamily="50" charset="0"/>
              </a:rPr>
              <a:t>- Birds are hatched from eggs and are looked after by their parents until they are able to live independently.</a:t>
            </a:r>
          </a:p>
          <a:p>
            <a:pPr lvl="1">
              <a:spcAft>
                <a:spcPts val="600"/>
              </a:spcAft>
            </a:pPr>
            <a:r>
              <a:rPr lang="en-GB" sz="1400" dirty="0">
                <a:solidFill>
                  <a:schemeClr val="tx1"/>
                </a:solidFill>
                <a:latin typeface="Sassoon Penpals" panose="02000400000000000000" pitchFamily="50" charset="0"/>
              </a:rPr>
              <a:t>Plant reproduction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Explain the life process of reproduction in some plants.</a:t>
            </a:r>
          </a:p>
          <a:p>
            <a:pPr>
              <a:spcAft>
                <a:spcPts val="600"/>
              </a:spcAft>
            </a:pPr>
            <a:r>
              <a:rPr lang="en-GB" sz="1400" b="1"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Germination is the process by which a plant begins to grow from a 	seed</a:t>
            </a:r>
            <a:r>
              <a:rPr lang="en-GB" sz="1400" dirty="0">
                <a:solidFill>
                  <a:schemeClr val="tx1"/>
                </a:solidFill>
                <a:latin typeface="Sassoon Penpals" panose="02000400000000000000" pitchFamily="50" charset="0"/>
              </a:rPr>
              <a:t>. Roots form under the soil. The stem, leaves and flower emerge 	above the soil.	</a:t>
            </a:r>
          </a:p>
          <a:p>
            <a:pPr>
              <a:spcAft>
                <a:spcPts val="600"/>
              </a:spcAft>
            </a:pPr>
            <a:r>
              <a:rPr lang="en-GB" sz="1400" dirty="0">
                <a:solidFill>
                  <a:schemeClr val="tx1"/>
                </a:solidFill>
                <a:latin typeface="Sassoon Penpals" panose="02000400000000000000" pitchFamily="50" charset="0"/>
              </a:rPr>
              <a:t>	- Pollination is when pollen produced by a flower is carried by insects 	or blown by the wind to another flower. </a:t>
            </a:r>
          </a:p>
          <a:p>
            <a:pPr>
              <a:spcAft>
                <a:spcPts val="600"/>
              </a:spcAft>
            </a:pPr>
            <a:r>
              <a:rPr lang="en-GB" sz="1400" dirty="0">
                <a:solidFill>
                  <a:schemeClr val="tx1"/>
                </a:solidFill>
                <a:latin typeface="Sassoon Penpals" panose="02000400000000000000" pitchFamily="50" charset="0"/>
              </a:rPr>
              <a:t>	- Fertilisation occurs when the pollen reaches another flower, it 	travels to the ovary where it fertilises the egg cells to make seeds.</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Seed dispersal is when seeds are scattered in different ways </a:t>
            </a:r>
            <a:r>
              <a:rPr lang="en-GB" sz="1400" dirty="0">
                <a:solidFill>
                  <a:schemeClr val="tx1"/>
                </a:solidFill>
                <a:latin typeface="Sassoon Penpals" panose="02000400000000000000" pitchFamily="50" charset="0"/>
              </a:rPr>
              <a:t>,e.g. by 	wind or by animals. Some of the seeds will grow into new plants.  </a:t>
            </a: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5066277" y="864302"/>
            <a:ext cx="3952802" cy="323877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observing and comparing the life cycles of plants and animals in their local environment with other plants and animals around the world (in the rainforest, in the oceans, in desert areas and in prehistoric times)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asking pertinent questions and suggesting reasons for similarities and differences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grow new plants from different parts of the parent plant, for example, seeds, stem and root cuttings, tubers, bulbs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observe changes in an animal over a period of time (for example, by hatching and rearing chicks), comparing how different animals reproduce and grow</a:t>
            </a:r>
          </a:p>
        </p:txBody>
      </p:sp>
      <p:sp>
        <p:nvSpPr>
          <p:cNvPr id="28" name="Rounded Rectangle 48">
            <a:extLst>
              <a:ext uri="{FF2B5EF4-FFF2-40B4-BE49-F238E27FC236}">
                <a16:creationId xmlns:a16="http://schemas.microsoft.com/office/drawing/2014/main" id="{D1089FF2-3019-4653-AD54-6CBA6A774E3A}"/>
              </a:ext>
            </a:extLst>
          </p:cNvPr>
          <p:cNvSpPr/>
          <p:nvPr/>
        </p:nvSpPr>
        <p:spPr>
          <a:xfrm>
            <a:off x="5023003" y="7556500"/>
            <a:ext cx="3952803" cy="191138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a:t>
            </a:r>
          </a:p>
          <a:p>
            <a:pPr>
              <a:spcAft>
                <a:spcPts val="600"/>
              </a:spcAft>
            </a:pPr>
            <a:r>
              <a:rPr lang="en-GB" sz="1400" dirty="0">
                <a:solidFill>
                  <a:schemeClr val="tx1"/>
                </a:solidFill>
                <a:latin typeface="Sassoon Penpals" panose="02000400000000000000" pitchFamily="50" charset="0"/>
              </a:rPr>
              <a:t>Year 4 – Living things and their habitats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Explore and use a classification key to identify a variety of living things.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how humans have affected the environment.</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u="sng"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9145455" y="7664394"/>
            <a:ext cx="3520271" cy="180349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Lesson 1 and 2 about life cycles </a:t>
            </a:r>
          </a:p>
          <a:p>
            <a:pPr>
              <a:spcAft>
                <a:spcPts val="600"/>
              </a:spcAft>
            </a:pPr>
            <a:r>
              <a:rPr lang="en-GB" sz="1400" dirty="0">
                <a:solidFill>
                  <a:schemeClr val="tx1"/>
                </a:solidFill>
                <a:latin typeface="Sassoon Penpals" panose="02000400000000000000" pitchFamily="50" charset="0"/>
              </a:rPr>
              <a:t>Lesson 6 about life process of reproduction in some animals. </a:t>
            </a:r>
          </a:p>
          <a:p>
            <a:pPr>
              <a:spcAft>
                <a:spcPts val="600"/>
              </a:spcAft>
            </a:pPr>
            <a:r>
              <a:rPr lang="en-GB" sz="1400" dirty="0">
                <a:solidFill>
                  <a:schemeClr val="tx1"/>
                </a:solidFill>
                <a:latin typeface="Sassoon Penpals" panose="02000400000000000000" pitchFamily="50" charset="0"/>
              </a:rPr>
              <a:t>Lesson 7 about life process of reproduction in some plants. </a:t>
            </a:r>
          </a:p>
        </p:txBody>
      </p:sp>
      <p:sp>
        <p:nvSpPr>
          <p:cNvPr id="15" name="Rounded Rectangle 48">
            <a:extLst>
              <a:ext uri="{FF2B5EF4-FFF2-40B4-BE49-F238E27FC236}">
                <a16:creationId xmlns:a16="http://schemas.microsoft.com/office/drawing/2014/main" id="{8B74C92E-BE81-4C9E-8175-A77B6D6EE82F}"/>
              </a:ext>
            </a:extLst>
          </p:cNvPr>
          <p:cNvSpPr/>
          <p:nvPr/>
        </p:nvSpPr>
        <p:spPr>
          <a:xfrm>
            <a:off x="9145455" y="941981"/>
            <a:ext cx="3520271" cy="6614519"/>
          </a:xfrm>
          <a:prstGeom prst="roundRect">
            <a:avLst>
              <a:gd name="adj" fmla="val 3511"/>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dirty="0">
                <a:solidFill>
                  <a:schemeClr val="tx1"/>
                </a:solidFill>
                <a:latin typeface="Sassoon Penpals" panose="02000400000000000000" pitchFamily="50" charset="0"/>
              </a:rPr>
              <a:t>Forces: Describe and explain the effects of forces (gravity, air resistance, water resistance and friction) on our lives and the world around us.</a:t>
            </a:r>
          </a:p>
          <a:p>
            <a:pPr>
              <a:spcAft>
                <a:spcPts val="600"/>
              </a:spcAft>
            </a:pPr>
            <a:r>
              <a:rPr lang="en-GB" sz="1400" b="1" dirty="0">
                <a:solidFill>
                  <a:schemeClr val="tx1"/>
                </a:solidFill>
                <a:latin typeface="Sassoon Penpals" panose="02000400000000000000" pitchFamily="50" charset="0"/>
              </a:rPr>
              <a:t>Living things and their habitats: Describe and compare the life cycles of different living things.</a:t>
            </a:r>
          </a:p>
          <a:p>
            <a:pPr>
              <a:spcAft>
                <a:spcPts val="600"/>
              </a:spcAft>
            </a:pPr>
            <a:r>
              <a:rPr lang="en-GB" sz="1400" dirty="0">
                <a:solidFill>
                  <a:schemeClr val="tx1"/>
                </a:solidFill>
                <a:latin typeface="Sassoon Penpals" panose="02000400000000000000" pitchFamily="50" charset="0"/>
              </a:rPr>
              <a:t>Earth and space: describe and explain the movement of the moon, earth and other planets relative to the Sun and each other. </a:t>
            </a:r>
          </a:p>
          <a:p>
            <a:pPr>
              <a:spcAft>
                <a:spcPts val="600"/>
              </a:spcAft>
            </a:pPr>
            <a:r>
              <a:rPr lang="en-GB" sz="1400" dirty="0">
                <a:solidFill>
                  <a:schemeClr val="tx1"/>
                </a:solidFill>
                <a:latin typeface="Sassoon Penpals" panose="02000400000000000000" pitchFamily="50" charset="0"/>
              </a:rPr>
              <a:t>Animals including humans: Describe the changes as humans develop into old age </a:t>
            </a:r>
          </a:p>
          <a:p>
            <a:pPr>
              <a:spcAft>
                <a:spcPts val="600"/>
              </a:spcAft>
            </a:pPr>
            <a:r>
              <a:rPr lang="en-GB" sz="1400" dirty="0">
                <a:solidFill>
                  <a:schemeClr val="tx1"/>
                </a:solidFill>
                <a:latin typeface="Sassoon Penpals" panose="02000400000000000000" pitchFamily="50" charset="0"/>
              </a:rPr>
              <a:t>Properties and change of materials: Compare and group materials based upon their properties (solubility, magnetism, hardness, transparency and conductivity).</a:t>
            </a:r>
          </a:p>
          <a:p>
            <a:pPr>
              <a:spcAft>
                <a:spcPts val="600"/>
              </a:spcAft>
            </a:pPr>
            <a:r>
              <a:rPr lang="en-GB" sz="1400" dirty="0">
                <a:solidFill>
                  <a:schemeClr val="tx1"/>
                </a:solidFill>
                <a:latin typeface="Sassoon Penpals" panose="02000400000000000000" pitchFamily="50" charset="0"/>
              </a:rPr>
              <a:t>Describe and explain how some changes are reversible and others are irreversible.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p>
          <a:p>
            <a:pPr>
              <a:spcAft>
                <a:spcPts val="600"/>
              </a:spcAft>
            </a:pPr>
            <a:r>
              <a:rPr lang="en-GB" sz="1400" b="1" dirty="0">
                <a:solidFill>
                  <a:schemeClr val="tx1"/>
                </a:solidFill>
                <a:latin typeface="Sassoon Penpals" panose="02000400000000000000" pitchFamily="50" charset="0"/>
              </a:rPr>
              <a:t>Record findings using simple scientific vocabulary, labelled diagrams, keys, tables and simple graphs. </a:t>
            </a:r>
          </a:p>
          <a:p>
            <a:pPr>
              <a:spcAft>
                <a:spcPts val="600"/>
              </a:spcAft>
            </a:pPr>
            <a:r>
              <a:rPr lang="en-GB" sz="1400" dirty="0">
                <a:solidFill>
                  <a:schemeClr val="tx1"/>
                </a:solidFill>
                <a:latin typeface="Sassoon Penpals" panose="02000400000000000000" pitchFamily="50" charset="0"/>
              </a:rPr>
              <a:t>Begin to evaluate a scientific enquiry and suggest improvements for future study. </a:t>
            </a:r>
          </a:p>
          <a:p>
            <a:pPr>
              <a:spcAft>
                <a:spcPts val="600"/>
              </a:spcAft>
            </a:pPr>
            <a:r>
              <a:rPr lang="en-GB" sz="1400" dirty="0">
                <a:solidFill>
                  <a:schemeClr val="tx1"/>
                </a:solidFill>
                <a:latin typeface="Sassoon Penpals" panose="02000400000000000000" pitchFamily="50" charset="0"/>
              </a:rPr>
              <a:t>Identify and control variables. </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2" name="Picture 11">
            <a:extLst>
              <a:ext uri="{FF2B5EF4-FFF2-40B4-BE49-F238E27FC236}">
                <a16:creationId xmlns:a16="http://schemas.microsoft.com/office/drawing/2014/main" id="{5591D3F9-12A3-4614-BD73-E752CF73CF2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57920" y="7664394"/>
            <a:ext cx="675719" cy="489235"/>
          </a:xfrm>
          <a:prstGeom prst="rect">
            <a:avLst/>
          </a:prstGeom>
        </p:spPr>
      </p:pic>
    </p:spTree>
    <p:extLst>
      <p:ext uri="{BB962C8B-B14F-4D97-AF65-F5344CB8AC3E}">
        <p14:creationId xmlns:p14="http://schemas.microsoft.com/office/powerpoint/2010/main" val="29839763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5 – Properties and changes of materials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5225354" y="4888523"/>
            <a:ext cx="4018190" cy="219738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34263" y="821068"/>
            <a:ext cx="4923689" cy="864681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Compare and group together everyday materials on the basis of their properties, including their hardness, solubility, transparency, conductivity (electrical and thermal), and response to magnets.</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Different materials are used for particular jobs based on their properties</a:t>
            </a:r>
            <a:r>
              <a:rPr lang="en-GB" sz="1400" dirty="0">
                <a:solidFill>
                  <a:schemeClr val="tx1"/>
                </a:solidFill>
                <a:latin typeface="Sassoon Penpals" panose="02000400000000000000" pitchFamily="50" charset="0"/>
              </a:rPr>
              <a:t>: 	electrical conductivity, flexibility, hardness, insulators, magnetism, 	solubility, thermal conductivity, transparency.</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Know that some materials will dissolve in liquid to form a solution, and describe how to recover a substance from a solution.</a:t>
            </a:r>
          </a:p>
          <a:p>
            <a:pPr>
              <a:spcAft>
                <a:spcPts val="2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A solution is made when solid particles are mixed with liquid 	particles. </a:t>
            </a:r>
          </a:p>
          <a:p>
            <a:pPr>
              <a:spcAft>
                <a:spcPts val="200"/>
              </a:spcAft>
            </a:pPr>
            <a:r>
              <a:rPr lang="en-GB" sz="1400" dirty="0">
                <a:solidFill>
                  <a:schemeClr val="tx1"/>
                </a:solidFill>
                <a:latin typeface="Sassoon Penpals" panose="02000400000000000000" pitchFamily="50" charset="0"/>
              </a:rPr>
              <a:t>	- Materials that will dissolve are known as soluble. </a:t>
            </a:r>
          </a:p>
          <a:p>
            <a:pPr>
              <a:spcAft>
                <a:spcPts val="200"/>
              </a:spcAft>
            </a:pPr>
            <a:r>
              <a:rPr lang="en-GB" sz="1400" dirty="0">
                <a:solidFill>
                  <a:schemeClr val="tx1"/>
                </a:solidFill>
                <a:latin typeface="Sassoon Penpals" panose="02000400000000000000" pitchFamily="50" charset="0"/>
              </a:rPr>
              <a:t>	- Materials that won’t dissolve are known as insoluble. </a:t>
            </a:r>
          </a:p>
          <a:p>
            <a:pPr>
              <a:spcAft>
                <a:spcPts val="600"/>
              </a:spcAft>
            </a:pPr>
            <a:r>
              <a:rPr lang="en-GB" sz="1400" dirty="0">
                <a:solidFill>
                  <a:schemeClr val="tx1"/>
                </a:solidFill>
                <a:latin typeface="Sassoon Penpals" panose="02000400000000000000" pitchFamily="50" charset="0"/>
              </a:rPr>
              <a:t>	- A suspension is when the particles don’t dissolve.</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Use knowledge of solids, liquids and gases to decide how mixtures might be separated, including through filtering, sieving and evaporating.</a:t>
            </a:r>
          </a:p>
          <a:p>
            <a:pPr>
              <a:spcAft>
                <a:spcPts val="2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Reversible changes</a:t>
            </a:r>
            <a:r>
              <a:rPr lang="en-GB" sz="1400" dirty="0">
                <a:solidFill>
                  <a:schemeClr val="tx1"/>
                </a:solidFill>
                <a:latin typeface="Sassoon Penpals" panose="02000400000000000000" pitchFamily="50" charset="0"/>
              </a:rPr>
              <a:t>, such as mixing and dissolving solids and liquids 	together, </a:t>
            </a:r>
            <a:r>
              <a:rPr lang="en-GB" sz="1400" dirty="0">
                <a:solidFill>
                  <a:srgbClr val="FF0000"/>
                </a:solidFill>
                <a:latin typeface="Sassoon Penpals" panose="02000400000000000000" pitchFamily="50" charset="0"/>
              </a:rPr>
              <a:t>can be reversed by:</a:t>
            </a:r>
          </a:p>
          <a:p>
            <a:pPr>
              <a:spcAft>
                <a:spcPts val="200"/>
              </a:spcAft>
            </a:pPr>
            <a:r>
              <a:rPr lang="en-GB" sz="1400" dirty="0">
                <a:solidFill>
                  <a:schemeClr val="tx1"/>
                </a:solidFill>
                <a:latin typeface="Sassoon Penpals" panose="02000400000000000000" pitchFamily="50" charset="0"/>
              </a:rPr>
              <a:t>	Sieving - Smaller materials are able to fall through the holes in the 	sieve, separating them from larger particles.</a:t>
            </a:r>
          </a:p>
          <a:p>
            <a:pPr>
              <a:spcAft>
                <a:spcPts val="200"/>
              </a:spcAft>
            </a:pPr>
            <a:r>
              <a:rPr lang="en-GB" sz="1400" dirty="0">
                <a:solidFill>
                  <a:schemeClr val="tx1"/>
                </a:solidFill>
                <a:latin typeface="Sassoon Penpals" panose="02000400000000000000" pitchFamily="50" charset="0"/>
              </a:rPr>
              <a:t>	Filtering - The solid particles will get caught in the filter paper but 	the liquid will be able to get through. </a:t>
            </a:r>
          </a:p>
          <a:p>
            <a:pPr>
              <a:spcAft>
                <a:spcPts val="600"/>
              </a:spcAft>
            </a:pPr>
            <a:r>
              <a:rPr lang="en-GB" sz="1400" dirty="0">
                <a:solidFill>
                  <a:schemeClr val="tx1"/>
                </a:solidFill>
                <a:latin typeface="Sassoon Penpals" panose="02000400000000000000" pitchFamily="50" charset="0"/>
              </a:rPr>
              <a:t>	Evaporating - The liquid changes into a gas, leaving the solid 	particles behind.</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reasons, based on evidence from comparative and fair tests, for the particular uses of everyday materials, including metals, wood and plastic</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Demonstrate that dissolving, mixing and changes of state are reversible changes. </a:t>
            </a:r>
          </a:p>
          <a:p>
            <a:pPr lvl="1">
              <a:spcAft>
                <a:spcPts val="600"/>
              </a:spcAft>
            </a:pPr>
            <a:r>
              <a:rPr lang="en-GB" sz="1400" dirty="0">
                <a:solidFill>
                  <a:schemeClr val="tx1"/>
                </a:solidFill>
                <a:latin typeface="Sassoon Penpals" panose="02000400000000000000" pitchFamily="50" charset="0"/>
              </a:rPr>
              <a:t>- Some changes can be reversed, and some cannot.</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Explain that some changes result in the formation of new materials, and that this kind of change is not usually reversible, including changes associated with burning and the action of acid on bicarbonate of soda.</a:t>
            </a:r>
          </a:p>
          <a:p>
            <a:pPr>
              <a:spcAft>
                <a:spcPts val="2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Irreversible changes often result in a new product being made from 	the old materials </a:t>
            </a:r>
            <a:r>
              <a:rPr lang="en-GB" sz="1400" dirty="0">
                <a:solidFill>
                  <a:schemeClr val="tx1"/>
                </a:solidFill>
                <a:latin typeface="Sassoon Penpals" panose="02000400000000000000" pitchFamily="50" charset="0"/>
              </a:rPr>
              <a:t>(reactants). For example, burning wood produces 	ash.</a:t>
            </a: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5213175" y="885551"/>
            <a:ext cx="4018191" cy="385179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Working Scientifically</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carrying out tests to answer questions, for example, ‘Which materials would be the most effective for making a warm jacket, for wrapping ice cream to stop it melting, or for making blackout curtains?’ </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observe and compare the changes that take place, for example, when burning different materials or baking bread or cakes</a:t>
            </a:r>
          </a:p>
          <a:p>
            <a:pPr marL="285750" indent="-2857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research and discuss how chemical changes have an impact on our lives, for example, cooking, and discuss the creative use of new materials such as polymers, super-sticky and super-thin materials</a:t>
            </a:r>
          </a:p>
          <a:p>
            <a:pPr marL="285750" indent="-285750">
              <a:spcAft>
                <a:spcPts val="200"/>
              </a:spcAft>
              <a:buFont typeface="Arial" panose="020B0604020202020204" pitchFamily="34" charset="0"/>
              <a:buChar char="•"/>
            </a:pPr>
            <a:endParaRPr lang="en-GB" sz="1000" dirty="0">
              <a:solidFill>
                <a:schemeClr val="tx1"/>
              </a:solidFill>
              <a:latin typeface="Sassoon Penpals" panose="02000400000000000000" pitchFamily="50" charset="0"/>
            </a:endParaRPr>
          </a:p>
          <a:p>
            <a:r>
              <a:rPr lang="en-GB" sz="1400" b="1" dirty="0">
                <a:solidFill>
                  <a:schemeClr val="tx1"/>
                </a:solidFill>
                <a:latin typeface="Sassoon Penpals" panose="02000400000000000000" pitchFamily="50" charset="0"/>
              </a:rPr>
              <a:t>Statistics – linked to maths curriculum</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complete, read and interpret information in tables, including timetables (Y5)</a:t>
            </a: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5213175" y="7237089"/>
            <a:ext cx="4018191" cy="219738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400" b="1" u="sng" dirty="0">
                <a:solidFill>
                  <a:schemeClr val="tx1"/>
                </a:solidFill>
                <a:latin typeface="Sassoon Penpals" panose="02000400000000000000" pitchFamily="50" charset="0"/>
              </a:rPr>
              <a:t>Building on Y2 and Y4</a:t>
            </a:r>
          </a:p>
          <a:p>
            <a:r>
              <a:rPr lang="en-GB" sz="1400" dirty="0">
                <a:solidFill>
                  <a:schemeClr val="tx1"/>
                </a:solidFill>
                <a:latin typeface="Sassoon Penpals" panose="02000400000000000000" pitchFamily="50" charset="0"/>
              </a:rPr>
              <a:t>Year 2 – Uses of everyday materials </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Compare the suitability of materials for different uses.</a:t>
            </a:r>
          </a:p>
          <a:p>
            <a:r>
              <a:rPr lang="en-GB" sz="1400" dirty="0">
                <a:solidFill>
                  <a:schemeClr val="tx1"/>
                </a:solidFill>
                <a:latin typeface="Sassoon Penpals" panose="02000400000000000000" pitchFamily="50" charset="0"/>
              </a:rPr>
              <a:t>Year 4 – States of Matter / Electricity </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Explain the processes of evaporation, condensation, freezing &amp; melting between the three main states of matter.</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understand what a complete circuit is and construct a simple series electrical circuit and name the basic parts.</a:t>
            </a:r>
          </a:p>
          <a:p>
            <a:pPr>
              <a:spcAft>
                <a:spcPts val="600"/>
              </a:spcAft>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9343291" y="7543800"/>
            <a:ext cx="3273725" cy="189067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Lesson 2 investigation into conductivity </a:t>
            </a:r>
          </a:p>
          <a:p>
            <a:pPr>
              <a:spcAft>
                <a:spcPts val="600"/>
              </a:spcAft>
            </a:pPr>
            <a:r>
              <a:rPr lang="en-GB" sz="1400" dirty="0">
                <a:solidFill>
                  <a:schemeClr val="tx1"/>
                </a:solidFill>
                <a:latin typeface="Sassoon Penpals" panose="02000400000000000000" pitchFamily="50" charset="0"/>
              </a:rPr>
              <a:t>Lesson 5 about solubility / recognising control variables. </a:t>
            </a:r>
          </a:p>
          <a:p>
            <a:pPr>
              <a:spcAft>
                <a:spcPts val="600"/>
              </a:spcAft>
            </a:pPr>
            <a:r>
              <a:rPr lang="en-GB" sz="1400" dirty="0">
                <a:solidFill>
                  <a:schemeClr val="tx1"/>
                </a:solidFill>
                <a:latin typeface="Sassoon Penpals" panose="02000400000000000000" pitchFamily="50" charset="0"/>
              </a:rPr>
              <a:t>Lesson 7 and 8 about reversible and irreversible reactions. </a:t>
            </a:r>
          </a:p>
        </p:txBody>
      </p:sp>
      <p:sp>
        <p:nvSpPr>
          <p:cNvPr id="15" name="Rounded Rectangle 48">
            <a:extLst>
              <a:ext uri="{FF2B5EF4-FFF2-40B4-BE49-F238E27FC236}">
                <a16:creationId xmlns:a16="http://schemas.microsoft.com/office/drawing/2014/main" id="{F1BE6834-5F5F-4867-B0E9-FA1CC2EA7991}"/>
              </a:ext>
            </a:extLst>
          </p:cNvPr>
          <p:cNvSpPr/>
          <p:nvPr/>
        </p:nvSpPr>
        <p:spPr>
          <a:xfrm>
            <a:off x="9343291" y="1066801"/>
            <a:ext cx="3273725" cy="63626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Science End Points</a:t>
            </a:r>
          </a:p>
          <a:p>
            <a:pPr>
              <a:spcAft>
                <a:spcPts val="300"/>
              </a:spcAft>
            </a:pPr>
            <a:r>
              <a:rPr lang="en-GB" sz="1400" b="1" dirty="0">
                <a:solidFill>
                  <a:schemeClr val="tx1"/>
                </a:solidFill>
                <a:latin typeface="Sassoon Penpals" panose="02000400000000000000" pitchFamily="50" charset="0"/>
              </a:rPr>
              <a:t>Pupils making a good level of progress will be able to:</a:t>
            </a:r>
          </a:p>
          <a:p>
            <a:pPr>
              <a:spcAft>
                <a:spcPts val="300"/>
              </a:spcAft>
            </a:pPr>
            <a:r>
              <a:rPr lang="en-GB" sz="1400" dirty="0">
                <a:solidFill>
                  <a:schemeClr val="tx1"/>
                </a:solidFill>
                <a:latin typeface="Sassoon Penpals" panose="02000400000000000000" pitchFamily="50" charset="0"/>
              </a:rPr>
              <a:t>Forces: Describe and explain the effects of forces (gravity, air resistance, water resistance and friction) on our lives and the world around us.</a:t>
            </a:r>
          </a:p>
          <a:p>
            <a:pPr>
              <a:spcAft>
                <a:spcPts val="300"/>
              </a:spcAft>
            </a:pPr>
            <a:r>
              <a:rPr lang="en-GB" sz="1400" dirty="0">
                <a:solidFill>
                  <a:schemeClr val="tx1"/>
                </a:solidFill>
                <a:latin typeface="Sassoon Penpals" panose="02000400000000000000" pitchFamily="50" charset="0"/>
              </a:rPr>
              <a:t>Living things and their habitats: Describe and compare the life cycles of different living things.</a:t>
            </a:r>
          </a:p>
          <a:p>
            <a:pPr>
              <a:spcAft>
                <a:spcPts val="300"/>
              </a:spcAft>
            </a:pPr>
            <a:r>
              <a:rPr lang="en-GB" sz="1400" dirty="0">
                <a:solidFill>
                  <a:schemeClr val="tx1"/>
                </a:solidFill>
                <a:latin typeface="Sassoon Penpals" panose="02000400000000000000" pitchFamily="50" charset="0"/>
              </a:rPr>
              <a:t>Earth and space: describe and explain the movement of the moon, earth and other planets relative to the Sun and each other. </a:t>
            </a:r>
          </a:p>
          <a:p>
            <a:pPr>
              <a:spcAft>
                <a:spcPts val="300"/>
              </a:spcAft>
            </a:pPr>
            <a:r>
              <a:rPr lang="en-GB" sz="1400" dirty="0">
                <a:solidFill>
                  <a:schemeClr val="tx1"/>
                </a:solidFill>
                <a:latin typeface="Sassoon Penpals" panose="02000400000000000000" pitchFamily="50" charset="0"/>
              </a:rPr>
              <a:t>Animals including humans: Describe the changes as humans develop into old age </a:t>
            </a:r>
          </a:p>
          <a:p>
            <a:pPr>
              <a:spcAft>
                <a:spcPts val="300"/>
              </a:spcAft>
            </a:pPr>
            <a:r>
              <a:rPr lang="en-GB" sz="1400" b="1" dirty="0">
                <a:solidFill>
                  <a:schemeClr val="tx1"/>
                </a:solidFill>
                <a:latin typeface="Sassoon Penpals" panose="02000400000000000000" pitchFamily="50" charset="0"/>
              </a:rPr>
              <a:t>Properties and change of materials: Compare and group materials based upon their properties (solubility, magnetism, hardness, transparency and conductivity).</a:t>
            </a:r>
          </a:p>
          <a:p>
            <a:pPr>
              <a:spcAft>
                <a:spcPts val="300"/>
              </a:spcAft>
            </a:pPr>
            <a:r>
              <a:rPr lang="en-GB" sz="1400" b="1" dirty="0">
                <a:solidFill>
                  <a:schemeClr val="tx1"/>
                </a:solidFill>
                <a:latin typeface="Sassoon Penpals" panose="02000400000000000000" pitchFamily="50" charset="0"/>
              </a:rPr>
              <a:t>Describe and explain how some changes are reversible and others are irreversible. </a:t>
            </a:r>
          </a:p>
          <a:p>
            <a:pPr marL="171450" indent="-171450">
              <a:spcAft>
                <a:spcPts val="300"/>
              </a:spcAft>
              <a:buFont typeface="Arial" panose="020B0604020202020204" pitchFamily="34" charset="0"/>
              <a:buChar char="•"/>
            </a:pPr>
            <a:endParaRPr lang="en-GB" sz="800" dirty="0">
              <a:solidFill>
                <a:schemeClr val="tx1"/>
              </a:solidFill>
              <a:latin typeface="Sassoon Penpals" panose="02000400000000000000" pitchFamily="50" charset="0"/>
            </a:endParaRPr>
          </a:p>
          <a:p>
            <a:pPr>
              <a:spcAft>
                <a:spcPts val="300"/>
              </a:spcAft>
            </a:pPr>
            <a:r>
              <a:rPr lang="en-GB" sz="1400" u="sng" dirty="0">
                <a:solidFill>
                  <a:schemeClr val="tx1"/>
                </a:solidFill>
                <a:latin typeface="Sassoon Penpals" panose="02000400000000000000" pitchFamily="50" charset="0"/>
              </a:rPr>
              <a:t>Skills / working scientifically (disciplinary)</a:t>
            </a:r>
          </a:p>
          <a:p>
            <a:pPr>
              <a:spcAft>
                <a:spcPts val="300"/>
              </a:spcAft>
            </a:pPr>
            <a:r>
              <a:rPr lang="en-GB" sz="1400" dirty="0">
                <a:solidFill>
                  <a:schemeClr val="tx1"/>
                </a:solidFill>
                <a:latin typeface="Sassoon Penpals" panose="02000400000000000000" pitchFamily="50" charset="0"/>
              </a:rPr>
              <a:t>Record findings using simple scientific vocabulary, labelled diagrams, keys, tables and simple graphs. </a:t>
            </a:r>
          </a:p>
          <a:p>
            <a:pPr>
              <a:spcAft>
                <a:spcPts val="300"/>
              </a:spcAft>
            </a:pPr>
            <a:r>
              <a:rPr lang="en-GB" sz="1400" b="1" dirty="0">
                <a:solidFill>
                  <a:schemeClr val="tx1"/>
                </a:solidFill>
                <a:latin typeface="Sassoon Penpals" panose="02000400000000000000" pitchFamily="50" charset="0"/>
              </a:rPr>
              <a:t>Begin to evaluate a scientific enquiry and suggest improvements for future study. </a:t>
            </a:r>
          </a:p>
          <a:p>
            <a:pPr>
              <a:spcAft>
                <a:spcPts val="300"/>
              </a:spcAft>
            </a:pPr>
            <a:r>
              <a:rPr lang="en-GB" sz="1400" b="1" dirty="0">
                <a:solidFill>
                  <a:schemeClr val="tx1"/>
                </a:solidFill>
                <a:latin typeface="Sassoon Penpals" panose="02000400000000000000" pitchFamily="50" charset="0"/>
              </a:rPr>
              <a:t>Identify and control variables. </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2" name="Picture 11">
            <a:extLst>
              <a:ext uri="{FF2B5EF4-FFF2-40B4-BE49-F238E27FC236}">
                <a16:creationId xmlns:a16="http://schemas.microsoft.com/office/drawing/2014/main" id="{5E561FF5-AC0B-43F2-93F2-A56C1377C87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68935" y="7332792"/>
            <a:ext cx="675719" cy="489235"/>
          </a:xfrm>
          <a:prstGeom prst="rect">
            <a:avLst/>
          </a:prstGeom>
        </p:spPr>
      </p:pic>
    </p:spTree>
    <p:extLst>
      <p:ext uri="{BB962C8B-B14F-4D97-AF65-F5344CB8AC3E}">
        <p14:creationId xmlns:p14="http://schemas.microsoft.com/office/powerpoint/2010/main" val="5064805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38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6</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20927923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6 – Animals including humans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823608" y="5345722"/>
            <a:ext cx="3712920" cy="251557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21880" y="1066800"/>
            <a:ext cx="4540208" cy="824868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Substantive Knowledge</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Identify and name the main parts of the human circulatory system, and describe the functions of the heart, blood vessels and blood.</a:t>
            </a:r>
          </a:p>
          <a:p>
            <a:pPr>
              <a:spcAft>
                <a:spcPts val="2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The heart is an organ which constantly pumps blood 	around 	the circulatory system. </a:t>
            </a:r>
            <a:r>
              <a:rPr lang="en-GB" sz="1400" dirty="0">
                <a:solidFill>
                  <a:schemeClr val="tx1"/>
                </a:solidFill>
                <a:latin typeface="Sassoon Penpals" panose="02000400000000000000" pitchFamily="50" charset="0"/>
              </a:rPr>
              <a:t>The heart pumps blood to the lungs to 	get oxygen. It then pumps this oxygenated blood around the 	body. </a:t>
            </a:r>
          </a:p>
          <a:p>
            <a:pPr>
              <a:spcAft>
                <a:spcPts val="200"/>
              </a:spcAft>
            </a:pPr>
            <a:r>
              <a:rPr lang="en-GB" sz="1400" dirty="0">
                <a:solidFill>
                  <a:schemeClr val="tx1"/>
                </a:solidFill>
                <a:latin typeface="Sassoon Penpals" panose="02000400000000000000" pitchFamily="50" charset="0"/>
              </a:rPr>
              <a:t>	- Blood vessels are the tube-like structures that carry blood 	through the tissues and organs. Veins, arteries and capillaries 	are the three types of blood vessels. 	 	</a:t>
            </a:r>
          </a:p>
          <a:p>
            <a:pPr>
              <a:spcAft>
                <a:spcPts val="2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Oxygenated blood has more oxygen, it is pumped from 	the heart to the rest of the body.</a:t>
            </a:r>
          </a:p>
          <a:p>
            <a:pPr>
              <a:spcAft>
                <a:spcPts val="200"/>
              </a:spcAft>
            </a:pPr>
            <a:r>
              <a:rPr lang="en-GB" sz="1400" dirty="0">
                <a:solidFill>
                  <a:schemeClr val="tx1"/>
                </a:solidFill>
                <a:latin typeface="Sassoon Penpals" panose="02000400000000000000" pitchFamily="50" charset="0"/>
              </a:rPr>
              <a:t>	- Deoxygenated blood is blood where most of the oxygen 	has already been transferred to the rest of the body.</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Recognise the impact of diet, exercise, drugs and lifestyle on the way their bodies function.</a:t>
            </a:r>
          </a:p>
          <a:p>
            <a:pPr>
              <a:spcAft>
                <a:spcPts val="2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Drugs, alcohol and smoking have negative effects on the 	body. </a:t>
            </a:r>
          </a:p>
          <a:p>
            <a:pPr>
              <a:spcAft>
                <a:spcPts val="200"/>
              </a:spcAft>
            </a:pPr>
            <a:r>
              <a:rPr lang="en-GB" sz="1400" dirty="0">
                <a:solidFill>
                  <a:schemeClr val="tx1"/>
                </a:solidFill>
                <a:latin typeface="Sassoon Penpals" panose="02000400000000000000" pitchFamily="50" charset="0"/>
              </a:rPr>
              <a:t>	- A healthy diet involves eating the right types of nutrients in 	the right amounts. </a:t>
            </a:r>
          </a:p>
          <a:p>
            <a:pPr>
              <a:spcAft>
                <a:spcPts val="200"/>
              </a:spcAft>
            </a:pPr>
            <a:r>
              <a:rPr lang="en-GB" sz="1400" dirty="0">
                <a:solidFill>
                  <a:schemeClr val="tx1"/>
                </a:solidFill>
                <a:latin typeface="Sassoon Penpals" panose="02000400000000000000" pitchFamily="50" charset="0"/>
              </a:rPr>
              <a:t>	- Regular exercise strengthens muscles including the heart 	muscle, improves circulation, increases the amount of oxygen 	around the body, releases brain chemicals which help you feel 	calm and relaxed, helps you sleep more easily, 	and 	strengthens bones. It can even help to stop us from getting ill.</a:t>
            </a:r>
          </a:p>
          <a:p>
            <a:pPr marL="171450" indent="-171450">
              <a:spcAft>
                <a:spcPts val="200"/>
              </a:spcAft>
              <a:buFont typeface="Arial" panose="020B0604020202020204" pitchFamily="34" charset="0"/>
              <a:buChar char="•"/>
            </a:pPr>
            <a:r>
              <a:rPr lang="en-GB" sz="1400" dirty="0">
                <a:solidFill>
                  <a:schemeClr val="tx1"/>
                </a:solidFill>
                <a:latin typeface="Sassoon Penpals" panose="02000400000000000000" pitchFamily="50" charset="0"/>
              </a:rPr>
              <a:t>Describe the ways in which nutrients and water are transported within animals, including humans. </a:t>
            </a:r>
          </a:p>
          <a:p>
            <a:pPr>
              <a:spcAft>
                <a:spcPts val="2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Nutrients are found in food and water, </a:t>
            </a:r>
            <a:r>
              <a:rPr lang="en-GB" sz="1400" dirty="0">
                <a:solidFill>
                  <a:schemeClr val="tx1"/>
                </a:solidFill>
                <a:latin typeface="Sassoon Penpals" panose="02000400000000000000" pitchFamily="50" charset="0"/>
              </a:rPr>
              <a:t>once broken down, 	the nutrients are absorbed into the blood in the small intestine. 	- The nutrients are carried in the blood to the different parts of 	the body that need them. </a:t>
            </a:r>
          </a:p>
          <a:p>
            <a:pPr>
              <a:spcAft>
                <a:spcPts val="200"/>
              </a:spcAft>
            </a:pPr>
            <a:r>
              <a:rPr lang="en-GB" sz="1400" dirty="0">
                <a:solidFill>
                  <a:schemeClr val="tx1"/>
                </a:solidFill>
                <a:latin typeface="Sassoon Penpals" panose="02000400000000000000" pitchFamily="50" charset="0"/>
              </a:rPr>
              <a:t>	Water doesn’t need breaking down and moves between 	membranes in the body to arrive in the correct place, again 	via our blood.</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829908" y="1066799"/>
            <a:ext cx="3712919" cy="411382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exploring the work of scientists and scientific research about the relationship between diet, exercise, drugs, lifestyle and health.</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r>
              <a:rPr lang="en-GB" sz="1400" b="1" dirty="0">
                <a:solidFill>
                  <a:schemeClr val="tx1"/>
                </a:solidFill>
                <a:latin typeface="Sassoon Penpals" panose="02000400000000000000" pitchFamily="50" charset="0"/>
              </a:rPr>
              <a:t>Statistics – linked to maths curriculum</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complete, read and interpret information in tables, including timetables (Y5)</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interpret and construct line graphs and use these to solve problems (Y6)</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calculate and interpret the mean as an average (Y6)</a:t>
            </a:r>
          </a:p>
          <a:p>
            <a:pPr>
              <a:spcAft>
                <a:spcPts val="600"/>
              </a:spcAft>
            </a:pPr>
            <a:r>
              <a:rPr lang="en-GB" sz="1400" dirty="0">
                <a:solidFill>
                  <a:schemeClr val="tx1"/>
                </a:solidFill>
                <a:latin typeface="Sassoon Penpals" panose="02000400000000000000" pitchFamily="50" charset="0"/>
              </a:rPr>
              <a:t> </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704349" y="1066801"/>
            <a:ext cx="3912668" cy="6794499"/>
          </a:xfrm>
          <a:prstGeom prst="roundRect">
            <a:avLst>
              <a:gd name="adj" fmla="val 4861"/>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6 Science End Points</a:t>
            </a:r>
          </a:p>
          <a:p>
            <a:pPr>
              <a:spcAft>
                <a:spcPts val="400"/>
              </a:spcAft>
            </a:pPr>
            <a:r>
              <a:rPr lang="en-GB" sz="1400" b="1" dirty="0">
                <a:solidFill>
                  <a:schemeClr val="tx1"/>
                </a:solidFill>
                <a:latin typeface="Sassoon Penpals" panose="02000400000000000000" pitchFamily="50" charset="0"/>
              </a:rPr>
              <a:t>Pupils making a good level of progress will be able to:</a:t>
            </a:r>
          </a:p>
          <a:p>
            <a:pPr>
              <a:spcAft>
                <a:spcPts val="400"/>
              </a:spcAft>
            </a:pPr>
            <a:r>
              <a:rPr lang="en-GB" sz="1400" dirty="0">
                <a:solidFill>
                  <a:schemeClr val="tx1"/>
                </a:solidFill>
                <a:latin typeface="Sassoon Penpals" panose="02000400000000000000" pitchFamily="50" charset="0"/>
              </a:rPr>
              <a:t>Light: Explain how light from light sources, or reflected lights, travels in straight lines and enters our eyes to explain how we see objects.</a:t>
            </a:r>
          </a:p>
          <a:p>
            <a:pPr>
              <a:spcAft>
                <a:spcPts val="400"/>
              </a:spcAft>
            </a:pPr>
            <a:r>
              <a:rPr lang="en-GB" sz="1400" dirty="0">
                <a:solidFill>
                  <a:schemeClr val="tx1"/>
                </a:solidFill>
                <a:latin typeface="Sassoon Penpals" panose="02000400000000000000" pitchFamily="50" charset="0"/>
              </a:rPr>
              <a:t>Living things and their habitats: describe and give reasons for how living things are classified into broad groups according to common observable characteristics.  </a:t>
            </a:r>
          </a:p>
          <a:p>
            <a:pPr>
              <a:spcAft>
                <a:spcPts val="400"/>
              </a:spcAft>
            </a:pPr>
            <a:r>
              <a:rPr lang="en-GB" sz="1400" dirty="0">
                <a:solidFill>
                  <a:schemeClr val="tx1"/>
                </a:solidFill>
                <a:latin typeface="Sassoon Penpals" panose="02000400000000000000" pitchFamily="50" charset="0"/>
              </a:rPr>
              <a:t>Electricity: compare and give reasons for variations in how components function, including brightness of bulbs, loudness of buzzers and on/off position of switches.</a:t>
            </a:r>
          </a:p>
          <a:p>
            <a:pPr>
              <a:spcAft>
                <a:spcPts val="400"/>
              </a:spcAft>
            </a:pPr>
            <a:r>
              <a:rPr lang="en-GB" sz="1400" dirty="0">
                <a:solidFill>
                  <a:schemeClr val="tx1"/>
                </a:solidFill>
                <a:latin typeface="Sassoon Penpals" panose="02000400000000000000" pitchFamily="50" charset="0"/>
              </a:rPr>
              <a:t>Use recognised symbols when representing a simple circuit diagram.</a:t>
            </a:r>
          </a:p>
          <a:p>
            <a:pPr>
              <a:spcAft>
                <a:spcPts val="400"/>
              </a:spcAft>
            </a:pPr>
            <a:r>
              <a:rPr lang="en-GB" sz="1400" dirty="0">
                <a:solidFill>
                  <a:schemeClr val="tx1"/>
                </a:solidFill>
                <a:latin typeface="Sassoon Penpals" panose="02000400000000000000" pitchFamily="50" charset="0"/>
              </a:rPr>
              <a:t>Evolution and inheritance: recognise that living things have evolved over time and identify how plants and animals have adapted to suit their environment. </a:t>
            </a:r>
          </a:p>
          <a:p>
            <a:pPr>
              <a:spcAft>
                <a:spcPts val="400"/>
              </a:spcAft>
            </a:pPr>
            <a:r>
              <a:rPr lang="en-GB" sz="1400" b="1" dirty="0">
                <a:solidFill>
                  <a:schemeClr val="tx1"/>
                </a:solidFill>
                <a:latin typeface="Sassoon Penpals" panose="02000400000000000000" pitchFamily="50" charset="0"/>
              </a:rPr>
              <a:t>Animals including humans: name and describe the functions of the main parts of the circulatory system.</a:t>
            </a:r>
          </a:p>
          <a:p>
            <a:pPr>
              <a:spcAft>
                <a:spcPts val="400"/>
              </a:spcAft>
            </a:pPr>
            <a:r>
              <a:rPr lang="en-GB" sz="1400" b="1" dirty="0">
                <a:solidFill>
                  <a:schemeClr val="tx1"/>
                </a:solidFill>
                <a:latin typeface="Sassoon Penpals" panose="02000400000000000000" pitchFamily="50" charset="0"/>
              </a:rPr>
              <a:t>Describe the effects of diet, exercise, drugs and lifestyle on how the body functions. </a:t>
            </a:r>
          </a:p>
          <a:p>
            <a:pPr>
              <a:spcAft>
                <a:spcPts val="400"/>
              </a:spcAft>
            </a:pPr>
            <a:endParaRPr lang="en-GB" sz="400" dirty="0">
              <a:solidFill>
                <a:schemeClr val="tx1"/>
              </a:solidFill>
              <a:latin typeface="Sassoon Penpals" panose="02000400000000000000" pitchFamily="50" charset="0"/>
            </a:endParaRPr>
          </a:p>
          <a:p>
            <a:pPr>
              <a:spcAft>
                <a:spcPts val="400"/>
              </a:spcAft>
            </a:pPr>
            <a:r>
              <a:rPr lang="en-GB" sz="1400" u="sng" dirty="0">
                <a:solidFill>
                  <a:schemeClr val="tx1"/>
                </a:solidFill>
                <a:latin typeface="Sassoon Penpals" panose="02000400000000000000" pitchFamily="50" charset="0"/>
              </a:rPr>
              <a:t>Skills / working scientifically (disciplinary)</a:t>
            </a:r>
          </a:p>
          <a:p>
            <a:pPr>
              <a:spcAft>
                <a:spcPts val="400"/>
              </a:spcAft>
            </a:pPr>
            <a:r>
              <a:rPr lang="en-GB" sz="1400" b="1" dirty="0">
                <a:solidFill>
                  <a:schemeClr val="tx1"/>
                </a:solidFill>
                <a:latin typeface="Sassoon Penpals" panose="02000400000000000000" pitchFamily="50" charset="0"/>
              </a:rPr>
              <a:t>Plan different types of scientific enquiries to answer questions including recognising and controlling variables where necessary.</a:t>
            </a:r>
          </a:p>
          <a:p>
            <a:pPr>
              <a:spcAft>
                <a:spcPts val="400"/>
              </a:spcAft>
            </a:pPr>
            <a:r>
              <a:rPr lang="en-GB" sz="1400" dirty="0">
                <a:solidFill>
                  <a:schemeClr val="tx1"/>
                </a:solidFill>
                <a:latin typeface="Sassoon Penpals" panose="02000400000000000000" pitchFamily="50" charset="0"/>
              </a:rPr>
              <a:t>Report and present findings from enquiries including conclusions, causal relationships and explanations referring to the validity of the data recorded. </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823608" y="8026400"/>
            <a:ext cx="3712919" cy="128908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5</a:t>
            </a:r>
          </a:p>
          <a:p>
            <a:pPr>
              <a:spcAft>
                <a:spcPts val="600"/>
              </a:spcAft>
            </a:pPr>
            <a:r>
              <a:rPr lang="en-GB" sz="1400" dirty="0">
                <a:solidFill>
                  <a:schemeClr val="tx1"/>
                </a:solidFill>
                <a:latin typeface="Sassoon Penpals" panose="02000400000000000000" pitchFamily="50" charset="0"/>
              </a:rPr>
              <a:t>Year 5 – animals including humans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the changes as humans develop into old age</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731144" y="8026400"/>
            <a:ext cx="3885873" cy="146528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100"/>
              </a:spcAft>
            </a:pPr>
            <a:r>
              <a:rPr lang="en-GB" sz="2400" b="1" u="sng" dirty="0">
                <a:solidFill>
                  <a:schemeClr val="tx1"/>
                </a:solidFill>
                <a:latin typeface="Sassoon Penpals" panose="02000400000000000000" pitchFamily="50" charset="0"/>
              </a:rPr>
              <a:t>Kent scheme essentials</a:t>
            </a:r>
          </a:p>
          <a:p>
            <a:pPr>
              <a:spcAft>
                <a:spcPts val="100"/>
              </a:spcAft>
            </a:pPr>
            <a:r>
              <a:rPr lang="en-GB" sz="1400" dirty="0">
                <a:solidFill>
                  <a:schemeClr val="tx1"/>
                </a:solidFill>
                <a:latin typeface="Sassoon Penpals" panose="02000400000000000000" pitchFamily="50" charset="0"/>
              </a:rPr>
              <a:t>Lesson 1 and 2 about the circulatory system.</a:t>
            </a:r>
          </a:p>
          <a:p>
            <a:pPr>
              <a:spcAft>
                <a:spcPts val="100"/>
              </a:spcAft>
            </a:pPr>
            <a:r>
              <a:rPr lang="en-GB" sz="1400" dirty="0">
                <a:solidFill>
                  <a:schemeClr val="tx1"/>
                </a:solidFill>
                <a:latin typeface="Sassoon Penpals" panose="02000400000000000000" pitchFamily="50" charset="0"/>
              </a:rPr>
              <a:t>Lesson 5 about impact of diet, exercise and drugs.</a:t>
            </a:r>
          </a:p>
          <a:p>
            <a:pPr>
              <a:spcAft>
                <a:spcPts val="100"/>
              </a:spcAft>
            </a:pPr>
            <a:r>
              <a:rPr lang="en-GB" sz="1400" dirty="0">
                <a:solidFill>
                  <a:schemeClr val="tx1"/>
                </a:solidFill>
                <a:latin typeface="Sassoon Penpals" panose="02000400000000000000" pitchFamily="50" charset="0"/>
              </a:rPr>
              <a:t>Lesson 4 about the ways in which nutrients and water are transported in animals. </a:t>
            </a:r>
          </a:p>
          <a:p>
            <a:pPr>
              <a:spcAft>
                <a:spcPts val="600"/>
              </a:spcAft>
            </a:pPr>
            <a:endParaRPr lang="en-GB" sz="1400" dirty="0">
              <a:solidFill>
                <a:schemeClr val="tx1"/>
              </a:solidFill>
              <a:latin typeface="Sassoon Penpals" panose="02000400000000000000" pitchFamily="50" charset="0"/>
            </a:endParaRPr>
          </a:p>
        </p:txBody>
      </p:sp>
      <p:pic>
        <p:nvPicPr>
          <p:cNvPr id="3" name="Picture 2">
            <a:extLst>
              <a:ext uri="{FF2B5EF4-FFF2-40B4-BE49-F238E27FC236}">
                <a16:creationId xmlns:a16="http://schemas.microsoft.com/office/drawing/2014/main" id="{2DF1624E-035E-4B33-8C48-088642EF27D5}"/>
              </a:ext>
            </a:extLst>
          </p:cNvPr>
          <p:cNvPicPr>
            <a:picLocks noChangeAspect="1"/>
          </p:cNvPicPr>
          <p:nvPr/>
        </p:nvPicPr>
        <p:blipFill>
          <a:blip r:embed="rId5"/>
          <a:stretch>
            <a:fillRect/>
          </a:stretch>
        </p:blipFill>
        <p:spPr>
          <a:xfrm>
            <a:off x="8731144" y="109518"/>
            <a:ext cx="1559786" cy="807098"/>
          </a:xfrm>
          <a:prstGeom prst="rect">
            <a:avLst/>
          </a:prstGeom>
        </p:spPr>
      </p:pic>
      <p:pic>
        <p:nvPicPr>
          <p:cNvPr id="15" name="Picture 14">
            <a:extLst>
              <a:ext uri="{FF2B5EF4-FFF2-40B4-BE49-F238E27FC236}">
                <a16:creationId xmlns:a16="http://schemas.microsoft.com/office/drawing/2014/main" id="{A9C2A26C-ED7D-4E94-985E-FBDAEBB3C4B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20257" y="8181708"/>
            <a:ext cx="675719" cy="489235"/>
          </a:xfrm>
          <a:prstGeom prst="rect">
            <a:avLst/>
          </a:prstGeom>
        </p:spPr>
      </p:pic>
    </p:spTree>
    <p:extLst>
      <p:ext uri="{BB962C8B-B14F-4D97-AF65-F5344CB8AC3E}">
        <p14:creationId xmlns:p14="http://schemas.microsoft.com/office/powerpoint/2010/main" val="12191625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6 – Electricity</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629010" y="5017477"/>
            <a:ext cx="3944172" cy="228404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3" y="1066800"/>
            <a:ext cx="4235018" cy="840108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Associate the brightness of a lamp or the volume of a buzzer with the number and voltage of cells used in the circuit.</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More batteries or a higher voltage create more power to 	flow through the circuit. </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Shortening the wires means the electrons have less 	resistance to flow through.</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Compare and give reasons for variations in how components function, including the brightness of bulbs, the loudness of buzzers and the on/off position of switches. </a:t>
            </a:r>
          </a:p>
          <a:p>
            <a:pPr>
              <a:spcAft>
                <a:spcPts val="600"/>
              </a:spcAft>
            </a:pPr>
            <a:r>
              <a:rPr lang="en-GB" sz="1400" dirty="0">
                <a:solidFill>
                  <a:schemeClr val="tx1"/>
                </a:solidFill>
                <a:latin typeface="Sassoon Penpals" panose="02000400000000000000" pitchFamily="50" charset="0"/>
              </a:rPr>
              <a:t>	- Fewer batteries or a lower voltage give less power to 	the circuit. </a:t>
            </a:r>
          </a:p>
          <a:p>
            <a:pPr>
              <a:spcAft>
                <a:spcPts val="600"/>
              </a:spcAft>
            </a:pPr>
            <a:r>
              <a:rPr lang="en-GB" sz="1400" dirty="0">
                <a:solidFill>
                  <a:schemeClr val="tx1"/>
                </a:solidFill>
                <a:latin typeface="Sassoon Penpals" panose="02000400000000000000" pitchFamily="50" charset="0"/>
              </a:rPr>
              <a:t>	More buzzers or bulbs mean the power is shared by more 	components. </a:t>
            </a:r>
          </a:p>
          <a:p>
            <a:pPr>
              <a:spcAft>
                <a:spcPts val="600"/>
              </a:spcAft>
            </a:pPr>
            <a:r>
              <a:rPr lang="en-GB" sz="1400" dirty="0">
                <a:solidFill>
                  <a:schemeClr val="tx1"/>
                </a:solidFill>
                <a:latin typeface="Sassoon Penpals" panose="02000400000000000000" pitchFamily="50" charset="0"/>
              </a:rPr>
              <a:t>	- Lengthening the wires means the electrons have to travel 	through more resistance.</a:t>
            </a:r>
          </a:p>
          <a:p>
            <a:pPr>
              <a:spcAft>
                <a:spcPts val="600"/>
              </a:spcAft>
            </a:pPr>
            <a:r>
              <a:rPr lang="en-GB" sz="1400" dirty="0">
                <a:solidFill>
                  <a:schemeClr val="tx1"/>
                </a:solidFill>
                <a:latin typeface="Sassoon Penpals" panose="02000400000000000000" pitchFamily="50" charset="0"/>
              </a:rPr>
              <a:t>	- Shortening the wires means the electrons have less 	resistance to flow through.</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Use recognised symbols when representing a simple circuit in a diagram.</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618892" y="1066800"/>
            <a:ext cx="3923935" cy="371426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systematically identifying the effect of changing one component at a time in a circuit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Record a simple circuit diagram using the correct symbols to represent simple components</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r>
              <a:rPr lang="en-GB" sz="1400" b="1" dirty="0">
                <a:solidFill>
                  <a:schemeClr val="tx1"/>
                </a:solidFill>
                <a:latin typeface="Sassoon Penpals" panose="02000400000000000000" pitchFamily="50" charset="0"/>
              </a:rPr>
              <a:t>Statistics – linked to maths curriculum</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complete, read and interpret information in tables, including timetables (Y5)</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interpret and construct pie charts and line graphs and use these to solve problems (Y6)</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639129" y="7537938"/>
            <a:ext cx="3923935" cy="192994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4</a:t>
            </a:r>
          </a:p>
          <a:p>
            <a:pPr>
              <a:spcAft>
                <a:spcPts val="600"/>
              </a:spcAft>
            </a:pPr>
            <a:r>
              <a:rPr lang="en-GB" sz="1400" dirty="0">
                <a:solidFill>
                  <a:schemeClr val="tx1"/>
                </a:solidFill>
                <a:latin typeface="Sassoon Penpals" panose="02000400000000000000" pitchFamily="50" charset="0"/>
              </a:rPr>
              <a:t>Year 4 – Electricity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what a complete circuit is and construct a simple series electrical circuit and name the basic parts. </a:t>
            </a:r>
          </a:p>
          <a:p>
            <a:pPr>
              <a:spcAft>
                <a:spcPts val="600"/>
              </a:spcAft>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684170" y="8052374"/>
            <a:ext cx="3932847" cy="147262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Kent scheme essentials</a:t>
            </a:r>
            <a:endParaRPr lang="en-GB" sz="1400" b="1" u="sng" dirty="0">
              <a:solidFill>
                <a:schemeClr val="tx1"/>
              </a:solidFill>
              <a:latin typeface="Sassoon Penpals" panose="02000400000000000000" pitchFamily="50" charset="0"/>
            </a:endParaRPr>
          </a:p>
          <a:p>
            <a:pPr>
              <a:spcAft>
                <a:spcPts val="200"/>
              </a:spcAft>
            </a:pPr>
            <a:r>
              <a:rPr lang="en-GB" sz="1400" dirty="0">
                <a:solidFill>
                  <a:schemeClr val="tx1"/>
                </a:solidFill>
                <a:latin typeface="Sassoon Penpals" panose="02000400000000000000" pitchFamily="50" charset="0"/>
              </a:rPr>
              <a:t>Lesson 5 about compare and give reasons in how components function and report findings through correct diagrams</a:t>
            </a:r>
          </a:p>
          <a:p>
            <a:pPr>
              <a:spcAft>
                <a:spcPts val="200"/>
              </a:spcAft>
            </a:pPr>
            <a:r>
              <a:rPr lang="en-GB" sz="1400" dirty="0">
                <a:solidFill>
                  <a:schemeClr val="tx1"/>
                </a:solidFill>
                <a:latin typeface="Sassoon Penpals" panose="02000400000000000000" pitchFamily="50" charset="0"/>
              </a:rPr>
              <a:t>Lesson 1 about using and recognising symbols when representing simple circuit diagrams.</a:t>
            </a:r>
          </a:p>
        </p:txBody>
      </p:sp>
      <p:pic>
        <p:nvPicPr>
          <p:cNvPr id="1026" name="Picture 2" descr="Circuit Symbols Memory Cards KS2 (teacher made) - Twinkl">
            <a:extLst>
              <a:ext uri="{FF2B5EF4-FFF2-40B4-BE49-F238E27FC236}">
                <a16:creationId xmlns:a16="http://schemas.microsoft.com/office/drawing/2014/main" id="{2A6EB9D3-EC22-446D-AC07-6051431982AD}"/>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24845" r="25329"/>
          <a:stretch/>
        </p:blipFill>
        <p:spPr bwMode="auto">
          <a:xfrm>
            <a:off x="991808" y="6429828"/>
            <a:ext cx="2642724" cy="2651945"/>
          </a:xfrm>
          <a:prstGeom prst="rect">
            <a:avLst/>
          </a:prstGeom>
          <a:noFill/>
          <a:extLst>
            <a:ext uri="{909E8E84-426E-40DD-AFC4-6F175D3DCCD1}">
              <a14:hiddenFill xmlns:a14="http://schemas.microsoft.com/office/drawing/2010/main">
                <a:solidFill>
                  <a:srgbClr val="FFFFFF"/>
                </a:solidFill>
              </a14:hiddenFill>
            </a:ext>
          </a:extLst>
        </p:spPr>
      </p:pic>
      <p:sp>
        <p:nvSpPr>
          <p:cNvPr id="15" name="Rounded Rectangle 48">
            <a:extLst>
              <a:ext uri="{FF2B5EF4-FFF2-40B4-BE49-F238E27FC236}">
                <a16:creationId xmlns:a16="http://schemas.microsoft.com/office/drawing/2014/main" id="{A15BB459-7960-41A7-9589-5C0AF7F212C1}"/>
              </a:ext>
            </a:extLst>
          </p:cNvPr>
          <p:cNvSpPr/>
          <p:nvPr/>
        </p:nvSpPr>
        <p:spPr>
          <a:xfrm>
            <a:off x="8704349" y="1066801"/>
            <a:ext cx="3912668" cy="6883399"/>
          </a:xfrm>
          <a:prstGeom prst="roundRect">
            <a:avLst>
              <a:gd name="adj" fmla="val 5186"/>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400"/>
              </a:spcAft>
            </a:pPr>
            <a:r>
              <a:rPr lang="en-GB" sz="2400" b="1" u="sng" dirty="0">
                <a:solidFill>
                  <a:schemeClr val="tx1"/>
                </a:solidFill>
                <a:latin typeface="Sassoon Penpals" panose="02000400000000000000" pitchFamily="50" charset="0"/>
              </a:rPr>
              <a:t>Year 6 Science End Points</a:t>
            </a:r>
          </a:p>
          <a:p>
            <a:pPr>
              <a:spcAft>
                <a:spcPts val="400"/>
              </a:spcAft>
            </a:pPr>
            <a:r>
              <a:rPr lang="en-GB" sz="1400" b="1" dirty="0">
                <a:solidFill>
                  <a:schemeClr val="tx1"/>
                </a:solidFill>
                <a:latin typeface="Sassoon Penpals" panose="02000400000000000000" pitchFamily="50" charset="0"/>
              </a:rPr>
              <a:t>Pupils making a good level of progress will be able to:</a:t>
            </a:r>
          </a:p>
          <a:p>
            <a:pPr>
              <a:spcAft>
                <a:spcPts val="400"/>
              </a:spcAft>
            </a:pPr>
            <a:r>
              <a:rPr lang="en-GB" sz="1400" dirty="0">
                <a:solidFill>
                  <a:schemeClr val="tx1"/>
                </a:solidFill>
                <a:latin typeface="Sassoon Penpals" panose="02000400000000000000" pitchFamily="50" charset="0"/>
              </a:rPr>
              <a:t>Light: Explain how light from light sources, or reflected lights, travels in straight lines and enters our eyes to explain how we see objects.</a:t>
            </a:r>
          </a:p>
          <a:p>
            <a:pPr>
              <a:spcAft>
                <a:spcPts val="400"/>
              </a:spcAft>
            </a:pPr>
            <a:r>
              <a:rPr lang="en-GB" sz="1400" dirty="0">
                <a:solidFill>
                  <a:schemeClr val="tx1"/>
                </a:solidFill>
                <a:latin typeface="Sassoon Penpals" panose="02000400000000000000" pitchFamily="50" charset="0"/>
              </a:rPr>
              <a:t>Living things and their habitats: describe and give reasons for how living things are classified into broad groups according to common observable characteristics.  </a:t>
            </a:r>
          </a:p>
          <a:p>
            <a:pPr>
              <a:spcAft>
                <a:spcPts val="400"/>
              </a:spcAft>
            </a:pPr>
            <a:r>
              <a:rPr lang="en-GB" sz="1400" b="1" dirty="0">
                <a:solidFill>
                  <a:schemeClr val="tx1"/>
                </a:solidFill>
                <a:latin typeface="Sassoon Penpals" panose="02000400000000000000" pitchFamily="50" charset="0"/>
              </a:rPr>
              <a:t>Electricity: compare and give reasons for variations in how components function, including brightness of bulbs, loudness of buzzers and on/off position of switches.</a:t>
            </a:r>
          </a:p>
          <a:p>
            <a:pPr>
              <a:spcAft>
                <a:spcPts val="400"/>
              </a:spcAft>
            </a:pPr>
            <a:r>
              <a:rPr lang="en-GB" sz="1400" b="1" dirty="0">
                <a:solidFill>
                  <a:schemeClr val="tx1"/>
                </a:solidFill>
                <a:latin typeface="Sassoon Penpals" panose="02000400000000000000" pitchFamily="50" charset="0"/>
              </a:rPr>
              <a:t>Use recognised symbols when representing a simple circuit diagram.</a:t>
            </a:r>
          </a:p>
          <a:p>
            <a:pPr>
              <a:spcAft>
                <a:spcPts val="400"/>
              </a:spcAft>
            </a:pPr>
            <a:r>
              <a:rPr lang="en-GB" sz="1400" dirty="0">
                <a:solidFill>
                  <a:schemeClr val="tx1"/>
                </a:solidFill>
                <a:latin typeface="Sassoon Penpals" panose="02000400000000000000" pitchFamily="50" charset="0"/>
              </a:rPr>
              <a:t>Evolution and inheritance: recognise that living things have evolved over time and identify how plants and animals have adapted to suit their environment. </a:t>
            </a:r>
          </a:p>
          <a:p>
            <a:pPr>
              <a:spcAft>
                <a:spcPts val="400"/>
              </a:spcAft>
            </a:pPr>
            <a:r>
              <a:rPr lang="en-GB" sz="1400" dirty="0">
                <a:solidFill>
                  <a:schemeClr val="tx1"/>
                </a:solidFill>
                <a:latin typeface="Sassoon Penpals" panose="02000400000000000000" pitchFamily="50" charset="0"/>
              </a:rPr>
              <a:t>Animals including humans: name and describe the functions of the main parts of the circulatory system.</a:t>
            </a:r>
          </a:p>
          <a:p>
            <a:pPr>
              <a:spcAft>
                <a:spcPts val="400"/>
              </a:spcAft>
            </a:pPr>
            <a:r>
              <a:rPr lang="en-GB" sz="1400" dirty="0">
                <a:solidFill>
                  <a:schemeClr val="tx1"/>
                </a:solidFill>
                <a:latin typeface="Sassoon Penpals" panose="02000400000000000000" pitchFamily="50" charset="0"/>
              </a:rPr>
              <a:t>Describe the effects of diet, exercise, drugs and lifestyle on how the body functions. </a:t>
            </a:r>
          </a:p>
          <a:p>
            <a:pPr>
              <a:spcAft>
                <a:spcPts val="400"/>
              </a:spcAft>
            </a:pPr>
            <a:endParaRPr lang="en-GB" sz="300" u="sng" dirty="0">
              <a:solidFill>
                <a:schemeClr val="tx1"/>
              </a:solidFill>
              <a:latin typeface="Sassoon Penpals" panose="02000400000000000000" pitchFamily="50" charset="0"/>
            </a:endParaRPr>
          </a:p>
          <a:p>
            <a:pPr>
              <a:spcAft>
                <a:spcPts val="400"/>
              </a:spcAft>
            </a:pPr>
            <a:r>
              <a:rPr lang="en-GB" sz="1400" u="sng" dirty="0">
                <a:solidFill>
                  <a:schemeClr val="tx1"/>
                </a:solidFill>
                <a:latin typeface="Sassoon Penpals" panose="02000400000000000000" pitchFamily="50" charset="0"/>
              </a:rPr>
              <a:t>Skills / working scientifically (disciplinary)</a:t>
            </a:r>
          </a:p>
          <a:p>
            <a:pPr>
              <a:spcAft>
                <a:spcPts val="400"/>
              </a:spcAft>
            </a:pPr>
            <a:r>
              <a:rPr lang="en-GB" sz="1400" dirty="0">
                <a:solidFill>
                  <a:schemeClr val="tx1"/>
                </a:solidFill>
                <a:latin typeface="Sassoon Penpals" panose="02000400000000000000" pitchFamily="50" charset="0"/>
              </a:rPr>
              <a:t>Plan different types of scientific enquiries to answer questions including recognising and controlling variables where necessary.</a:t>
            </a:r>
          </a:p>
          <a:p>
            <a:pPr>
              <a:spcAft>
                <a:spcPts val="400"/>
              </a:spcAft>
            </a:pPr>
            <a:r>
              <a:rPr lang="en-GB" sz="1400" b="1" dirty="0">
                <a:solidFill>
                  <a:schemeClr val="tx1"/>
                </a:solidFill>
                <a:latin typeface="Sassoon Penpals" panose="02000400000000000000" pitchFamily="50" charset="0"/>
              </a:rPr>
              <a:t>Report and present findings from enquiries including conclusions, causal relationships and explanations referring to the validity of the data recorded. </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B29D2879-2FE2-4B00-99D4-B1982A40CCA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599949" y="7700315"/>
            <a:ext cx="675719" cy="489235"/>
          </a:xfrm>
          <a:prstGeom prst="rect">
            <a:avLst/>
          </a:prstGeom>
        </p:spPr>
      </p:pic>
    </p:spTree>
    <p:extLst>
      <p:ext uri="{BB962C8B-B14F-4D97-AF65-F5344CB8AC3E}">
        <p14:creationId xmlns:p14="http://schemas.microsoft.com/office/powerpoint/2010/main" val="27319228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6 – Evolution and Inheritance</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618892" y="5849815"/>
            <a:ext cx="4127011" cy="2148270"/>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400" dirty="0">
                <a:solidFill>
                  <a:srgbClr val="000000"/>
                </a:solidFill>
                <a:latin typeface="Sassoon Penpals" panose="02000400000000000000" pitchFamily="50" charset="0"/>
                <a:hlinkClick r:id="rId2" action="ppaction://hlinksldjump"/>
              </a:rPr>
              <a:t>Subject</a:t>
            </a: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1" y="879389"/>
            <a:ext cx="4235018" cy="858849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that living things have changed over time and that fossils provide information about living things that inhabited the Earth millions of years ago.</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Evolution is the process by which living things gradually 	change over time. </a:t>
            </a:r>
            <a:r>
              <a:rPr lang="en-GB" sz="1400" dirty="0">
                <a:solidFill>
                  <a:schemeClr val="tx1"/>
                </a:solidFill>
                <a:latin typeface="Sassoon Penpals" panose="02000400000000000000" pitchFamily="50" charset="0"/>
              </a:rPr>
              <a:t>Fossils provide information about living 	things from millions of years ago.</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that living things produce offspring of the same kind, but normally offspring vary and are not identical to their parents.</a:t>
            </a:r>
          </a:p>
          <a:p>
            <a:pPr lvl="1">
              <a:spcAft>
                <a:spcPts val="600"/>
              </a:spcAft>
            </a:pPr>
            <a:r>
              <a:rPr lang="en-GB" sz="1400" dirty="0">
                <a:solidFill>
                  <a:schemeClr val="tx1"/>
                </a:solidFill>
                <a:latin typeface="Sassoon Penpals" panose="02000400000000000000" pitchFamily="50" charset="0"/>
              </a:rPr>
              <a:t>- </a:t>
            </a:r>
            <a:r>
              <a:rPr lang="en-GB" sz="1400" dirty="0">
                <a:solidFill>
                  <a:srgbClr val="FF0000"/>
                </a:solidFill>
                <a:latin typeface="Sassoon Penpals" panose="02000400000000000000" pitchFamily="50" charset="0"/>
              </a:rPr>
              <a:t>Organisms reproduce and offspring have similar characteristic patterns.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how animals and plants are adapted to suit their environment in different ways and that adaptation may lead to evolution.</a:t>
            </a:r>
          </a:p>
          <a:p>
            <a:pPr>
              <a:spcAft>
                <a:spcPts val="600"/>
              </a:spcAft>
            </a:pPr>
            <a:r>
              <a:rPr lang="en-GB" sz="1400" dirty="0">
                <a:solidFill>
                  <a:schemeClr val="tx1"/>
                </a:solidFill>
                <a:latin typeface="Sassoon Penpals" panose="02000400000000000000" pitchFamily="50" charset="0"/>
              </a:rPr>
              <a:t>	- Over time the characteristics that are most suited to the 	environment become increasingly common. </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Organisms best suited to their environment are more 	likely to survive long enough to reproduce. </a:t>
            </a:r>
          </a:p>
          <a:p>
            <a:pPr>
              <a:spcAft>
                <a:spcPts val="600"/>
              </a:spcAft>
            </a:pPr>
            <a:r>
              <a:rPr lang="en-GB" sz="1400" dirty="0">
                <a:solidFill>
                  <a:schemeClr val="tx1"/>
                </a:solidFill>
                <a:latin typeface="Sassoon Penpals" panose="02000400000000000000" pitchFamily="50" charset="0"/>
              </a:rPr>
              <a:t>	- Variation exists within a population (and between 	offspring of some plants).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Research the work of a palaeontologist e.g. Charles Darwin or Carl Linnaeus.</a:t>
            </a:r>
          </a:p>
          <a:p>
            <a:pPr>
              <a:spcAft>
                <a:spcPts val="600"/>
              </a:spcAft>
            </a:pPr>
            <a:r>
              <a:rPr lang="en-GB" sz="1400" dirty="0">
                <a:solidFill>
                  <a:schemeClr val="tx1"/>
                </a:solidFill>
                <a:latin typeface="Sassoon Penpals" panose="02000400000000000000" pitchFamily="50" charset="0"/>
              </a:rPr>
              <a:t>	- Charles Darwin went on a voyage as a naturalist on the 	HMS Beagle. </a:t>
            </a:r>
          </a:p>
          <a:p>
            <a:pPr>
              <a:spcAft>
                <a:spcPts val="600"/>
              </a:spcAft>
            </a:pPr>
            <a:r>
              <a:rPr lang="en-GB" sz="1400" dirty="0">
                <a:solidFill>
                  <a:schemeClr val="tx1"/>
                </a:solidFill>
                <a:latin typeface="Sassoon Penpals" panose="02000400000000000000" pitchFamily="50" charset="0"/>
              </a:rPr>
              <a:t>	- Charles Darwin went to the Galapagos Islands and 	studied the finches that inhabited the island and found 	that in different areas of the island finches had 	different 	beaks (e.g. shapes and sizes). </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Charles Darwin is known for his theory of evolution by 	natural selection </a:t>
            </a:r>
            <a:r>
              <a:rPr lang="en-GB" sz="1400" dirty="0">
                <a:solidFill>
                  <a:schemeClr val="tx1"/>
                </a:solidFill>
                <a:latin typeface="Sassoon Penpals" panose="02000400000000000000" pitchFamily="50" charset="0"/>
              </a:rPr>
              <a:t>– this was recorded in his book, On The 	Origin of Species.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618892" y="947355"/>
            <a:ext cx="4138246" cy="470004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observing and raising questions about native animals and how they are adapted to their environment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comparing how some living things are adapted to survive in extreme conditions, for example, cactuses, penguins and camels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analyse the advantages and disadvantages of specific adaptations, such as being on two feet rather than four, having a long or a short beak, having gills or lungs, tendrils on climbing plants, brightly coloured and scented flowers</a:t>
            </a:r>
          </a:p>
          <a:p>
            <a:pPr marL="285750" indent="-285750">
              <a:spcAft>
                <a:spcPts val="600"/>
              </a:spcAft>
              <a:buFont typeface="Arial" panose="020B0604020202020204" pitchFamily="34" charset="0"/>
              <a:buChar char="•"/>
            </a:pPr>
            <a:endParaRPr lang="en-GB" sz="800" dirty="0">
              <a:solidFill>
                <a:schemeClr val="tx1"/>
              </a:solidFill>
              <a:latin typeface="Sassoon Penpals" panose="02000400000000000000" pitchFamily="50" charset="0"/>
            </a:endParaRPr>
          </a:p>
          <a:p>
            <a:r>
              <a:rPr lang="en-GB" sz="1400" b="1" dirty="0">
                <a:solidFill>
                  <a:schemeClr val="tx1"/>
                </a:solidFill>
                <a:latin typeface="Sassoon Penpals" panose="02000400000000000000" pitchFamily="50" charset="0"/>
              </a:rPr>
              <a:t>Statistics – linked to maths curriculum</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complete, read and interpret information in tables, including timetables (Y5)</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interpret and construct pie charts and line graphs and use these to solve problems (Y6)</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calculate and interpret the mean as an average (Y6)</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869656" y="7880855"/>
            <a:ext cx="3828562" cy="16822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Kent scheme essentials</a:t>
            </a:r>
            <a:endParaRPr lang="en-GB" sz="1400" b="1" u="sng" dirty="0">
              <a:solidFill>
                <a:schemeClr val="tx1"/>
              </a:solidFill>
              <a:latin typeface="Sassoon Penpals" panose="02000400000000000000" pitchFamily="50" charset="0"/>
            </a:endParaRPr>
          </a:p>
          <a:p>
            <a:pPr>
              <a:spcAft>
                <a:spcPts val="200"/>
              </a:spcAft>
            </a:pPr>
            <a:r>
              <a:rPr lang="en-GB" sz="1400" dirty="0">
                <a:solidFill>
                  <a:schemeClr val="tx1"/>
                </a:solidFill>
                <a:latin typeface="Sassoon Penpals" panose="02000400000000000000" pitchFamily="50" charset="0"/>
              </a:rPr>
              <a:t>Lesson 2 about how living things produce offspring with similar characteristics. </a:t>
            </a:r>
          </a:p>
          <a:p>
            <a:pPr>
              <a:spcAft>
                <a:spcPts val="200"/>
              </a:spcAft>
            </a:pPr>
            <a:r>
              <a:rPr lang="en-GB" sz="1400" dirty="0">
                <a:solidFill>
                  <a:schemeClr val="tx1"/>
                </a:solidFill>
                <a:latin typeface="Sassoon Penpals" panose="02000400000000000000" pitchFamily="50" charset="0"/>
              </a:rPr>
              <a:t>Lesson 3 about how living things have adapted to their environment (bird investigation) </a:t>
            </a:r>
          </a:p>
          <a:p>
            <a:pPr>
              <a:spcAft>
                <a:spcPts val="200"/>
              </a:spcAft>
            </a:pPr>
            <a:r>
              <a:rPr lang="en-GB" sz="1400" dirty="0">
                <a:solidFill>
                  <a:schemeClr val="tx1"/>
                </a:solidFill>
                <a:latin typeface="Sassoon Penpals" panose="02000400000000000000" pitchFamily="50" charset="0"/>
              </a:rPr>
              <a:t>Lesson 7 about designing a plant to survive a catastrophe </a:t>
            </a:r>
          </a:p>
          <a:p>
            <a:pPr>
              <a:spcAft>
                <a:spcPts val="600"/>
              </a:spcAft>
            </a:pPr>
            <a:endParaRPr lang="en-GB" sz="140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5D89FAF3-7449-4010-93BB-D23950CD0479}"/>
              </a:ext>
            </a:extLst>
          </p:cNvPr>
          <p:cNvSpPr/>
          <p:nvPr/>
        </p:nvSpPr>
        <p:spPr>
          <a:xfrm>
            <a:off x="8871439" y="921956"/>
            <a:ext cx="3828562" cy="6888544"/>
          </a:xfrm>
          <a:prstGeom prst="roundRect">
            <a:avLst>
              <a:gd name="adj" fmla="val 5531"/>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6 Science End Points</a:t>
            </a:r>
          </a:p>
          <a:p>
            <a:pPr>
              <a:spcAft>
                <a:spcPts val="400"/>
              </a:spcAft>
            </a:pPr>
            <a:r>
              <a:rPr lang="en-GB" sz="1400" b="1" dirty="0">
                <a:solidFill>
                  <a:schemeClr val="tx1"/>
                </a:solidFill>
                <a:latin typeface="Sassoon Penpals" panose="02000400000000000000" pitchFamily="50" charset="0"/>
              </a:rPr>
              <a:t>Pupils making a good level of progress will be able to:</a:t>
            </a:r>
          </a:p>
          <a:p>
            <a:pPr>
              <a:spcAft>
                <a:spcPts val="400"/>
              </a:spcAft>
            </a:pPr>
            <a:r>
              <a:rPr lang="en-GB" sz="1400" dirty="0">
                <a:solidFill>
                  <a:schemeClr val="tx1"/>
                </a:solidFill>
                <a:latin typeface="Sassoon Penpals" panose="02000400000000000000" pitchFamily="50" charset="0"/>
              </a:rPr>
              <a:t>Light: Explain how light from light sources, or reflected lights, travels in straight lines and enters our eyes to explain how we see objects.</a:t>
            </a:r>
          </a:p>
          <a:p>
            <a:pPr>
              <a:spcAft>
                <a:spcPts val="400"/>
              </a:spcAft>
            </a:pPr>
            <a:r>
              <a:rPr lang="en-GB" sz="1400" dirty="0">
                <a:solidFill>
                  <a:schemeClr val="tx1"/>
                </a:solidFill>
                <a:latin typeface="Sassoon Penpals" panose="02000400000000000000" pitchFamily="50" charset="0"/>
              </a:rPr>
              <a:t>Living things and their habitats: describe and give reasons for how living things are classified into broad groups according to common observable characteristics.  </a:t>
            </a:r>
          </a:p>
          <a:p>
            <a:pPr>
              <a:spcAft>
                <a:spcPts val="400"/>
              </a:spcAft>
            </a:pPr>
            <a:r>
              <a:rPr lang="en-GB" sz="1400" dirty="0">
                <a:solidFill>
                  <a:schemeClr val="tx1"/>
                </a:solidFill>
                <a:latin typeface="Sassoon Penpals" panose="02000400000000000000" pitchFamily="50" charset="0"/>
              </a:rPr>
              <a:t>Electricity: compare and give reasons for variations in how components function, including brightness of bulbs, loudness of buzzers and on/off position of switches.</a:t>
            </a:r>
          </a:p>
          <a:p>
            <a:pPr>
              <a:spcAft>
                <a:spcPts val="400"/>
              </a:spcAft>
            </a:pPr>
            <a:r>
              <a:rPr lang="en-GB" sz="1400" dirty="0">
                <a:solidFill>
                  <a:schemeClr val="tx1"/>
                </a:solidFill>
                <a:latin typeface="Sassoon Penpals" panose="02000400000000000000" pitchFamily="50" charset="0"/>
              </a:rPr>
              <a:t>Use recognised symbols when representing a simple circuit diagram.</a:t>
            </a:r>
          </a:p>
          <a:p>
            <a:pPr>
              <a:spcAft>
                <a:spcPts val="400"/>
              </a:spcAft>
            </a:pPr>
            <a:r>
              <a:rPr lang="en-GB" sz="1400" b="1" dirty="0">
                <a:solidFill>
                  <a:schemeClr val="tx1"/>
                </a:solidFill>
                <a:latin typeface="Sassoon Penpals" panose="02000400000000000000" pitchFamily="50" charset="0"/>
              </a:rPr>
              <a:t>Evolution and inheritance: recognise that living things have evolved over time and identify how plants and animals have adapted to suit their environment. </a:t>
            </a:r>
          </a:p>
          <a:p>
            <a:pPr>
              <a:spcAft>
                <a:spcPts val="400"/>
              </a:spcAft>
            </a:pPr>
            <a:r>
              <a:rPr lang="en-GB" sz="1400" dirty="0">
                <a:solidFill>
                  <a:schemeClr val="tx1"/>
                </a:solidFill>
                <a:latin typeface="Sassoon Penpals" panose="02000400000000000000" pitchFamily="50" charset="0"/>
              </a:rPr>
              <a:t>Animals including humans: name and describe the functions of the main parts of the circulatory system.</a:t>
            </a:r>
          </a:p>
          <a:p>
            <a:pPr>
              <a:spcAft>
                <a:spcPts val="400"/>
              </a:spcAft>
            </a:pPr>
            <a:r>
              <a:rPr lang="en-GB" sz="1400" dirty="0">
                <a:solidFill>
                  <a:schemeClr val="tx1"/>
                </a:solidFill>
                <a:latin typeface="Sassoon Penpals" panose="02000400000000000000" pitchFamily="50" charset="0"/>
              </a:rPr>
              <a:t>Describe the effects of diet, exercise, drugs and lifestyle on how the body functions. </a:t>
            </a:r>
          </a:p>
          <a:p>
            <a:pPr>
              <a:spcAft>
                <a:spcPts val="400"/>
              </a:spcAft>
            </a:pPr>
            <a:endParaRPr lang="en-GB" sz="400" dirty="0">
              <a:solidFill>
                <a:schemeClr val="tx1"/>
              </a:solidFill>
              <a:latin typeface="Sassoon Penpals" panose="02000400000000000000" pitchFamily="50" charset="0"/>
            </a:endParaRPr>
          </a:p>
          <a:p>
            <a:pPr>
              <a:spcAft>
                <a:spcPts val="400"/>
              </a:spcAft>
            </a:pPr>
            <a:r>
              <a:rPr lang="en-GB" sz="1400" u="sng" dirty="0">
                <a:solidFill>
                  <a:schemeClr val="tx1"/>
                </a:solidFill>
                <a:latin typeface="Sassoon Penpals" panose="02000400000000000000" pitchFamily="50" charset="0"/>
              </a:rPr>
              <a:t>Skills / working scientifically (disciplinary)</a:t>
            </a:r>
          </a:p>
          <a:p>
            <a:pPr>
              <a:spcAft>
                <a:spcPts val="400"/>
              </a:spcAft>
            </a:pPr>
            <a:r>
              <a:rPr lang="en-GB" sz="1400" dirty="0">
                <a:solidFill>
                  <a:schemeClr val="tx1"/>
                </a:solidFill>
                <a:latin typeface="Sassoon Penpals" panose="02000400000000000000" pitchFamily="50" charset="0"/>
              </a:rPr>
              <a:t>Plan different types of scientific enquiries to answer questions including recognising and controlling variables where necessary.</a:t>
            </a:r>
          </a:p>
          <a:p>
            <a:pPr>
              <a:spcAft>
                <a:spcPts val="400"/>
              </a:spcAft>
            </a:pPr>
            <a:r>
              <a:rPr lang="en-GB" sz="1400" b="1" dirty="0">
                <a:solidFill>
                  <a:schemeClr val="tx1"/>
                </a:solidFill>
                <a:latin typeface="Sassoon Penpals" panose="02000400000000000000" pitchFamily="50" charset="0"/>
              </a:rPr>
              <a:t>Report and present findings from enquiries including conclusions, causal relationships and explanations referring to the validity of the data recorded. </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E1CA6762-27C2-439E-B70B-FF3F5C2EC9E2}"/>
              </a:ext>
            </a:extLst>
          </p:cNvPr>
          <p:cNvSpPr/>
          <p:nvPr/>
        </p:nvSpPr>
        <p:spPr>
          <a:xfrm>
            <a:off x="4630128" y="8200496"/>
            <a:ext cx="4127010" cy="1248303"/>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5</a:t>
            </a:r>
          </a:p>
          <a:p>
            <a:pPr>
              <a:spcAft>
                <a:spcPts val="600"/>
              </a:spcAft>
            </a:pPr>
            <a:r>
              <a:rPr lang="en-GB" sz="1400" dirty="0">
                <a:solidFill>
                  <a:schemeClr val="tx1"/>
                </a:solidFill>
                <a:latin typeface="Sassoon Penpals" panose="02000400000000000000" pitchFamily="50" charset="0"/>
              </a:rPr>
              <a:t>Year 5 – animals including humans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the changes as humans develop into old age</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0E68CE21-FC55-48F3-807E-F56A298752C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72864" y="8281839"/>
            <a:ext cx="675719" cy="489235"/>
          </a:xfrm>
          <a:prstGeom prst="rect">
            <a:avLst/>
          </a:prstGeom>
        </p:spPr>
      </p:pic>
    </p:spTree>
    <p:extLst>
      <p:ext uri="{BB962C8B-B14F-4D97-AF65-F5344CB8AC3E}">
        <p14:creationId xmlns:p14="http://schemas.microsoft.com/office/powerpoint/2010/main" val="20819675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6 – Light</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618892" y="4490792"/>
            <a:ext cx="3944172" cy="236720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3" y="1066800"/>
            <a:ext cx="4235018" cy="824868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that light appears to travel in straight lines.</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Use the idea that light travels in straight lines to explain that objects are seen because they give out or reflect light into the eye.</a:t>
            </a:r>
          </a:p>
          <a:p>
            <a:pPr>
              <a:spcAft>
                <a:spcPts val="600"/>
              </a:spcAft>
            </a:pPr>
            <a:r>
              <a:rPr lang="en-GB" sz="1400" dirty="0">
                <a:solidFill>
                  <a:schemeClr val="tx1"/>
                </a:solidFill>
                <a:latin typeface="Sassoon Penpals" panose="02000400000000000000" pitchFamily="50" charset="0"/>
              </a:rPr>
              <a:t>	- Light from the sun travels in a straight line and hits an 	object. </a:t>
            </a:r>
          </a:p>
          <a:p>
            <a:pPr>
              <a:spcAft>
                <a:spcPts val="600"/>
              </a:spcAft>
            </a:pPr>
            <a:r>
              <a:rPr lang="en-GB" sz="1400" dirty="0">
                <a:solidFill>
                  <a:schemeClr val="tx1"/>
                </a:solidFill>
                <a:latin typeface="Sassoon Penpals" panose="02000400000000000000" pitchFamily="50" charset="0"/>
              </a:rPr>
              <a:t>	- The light ray is then reflected off the objects and travels 	in a straight line to our eyes, enabling us to see the 	object.</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Explain that we see things because light travels from light sources to our eyes or from light sources to objects and then to our eyes.</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We need light to be able to see things</a:t>
            </a:r>
            <a:r>
              <a:rPr lang="en-GB" sz="1400" dirty="0">
                <a:solidFill>
                  <a:schemeClr val="tx1"/>
                </a:solidFill>
                <a:latin typeface="Sassoon Penpals" panose="02000400000000000000" pitchFamily="50" charset="0"/>
              </a:rPr>
              <a:t>. </a:t>
            </a:r>
          </a:p>
          <a:p>
            <a:pPr>
              <a:spcAft>
                <a:spcPts val="600"/>
              </a:spcAft>
            </a:pPr>
            <a:r>
              <a:rPr lang="en-GB" sz="1400" dirty="0">
                <a:solidFill>
                  <a:schemeClr val="tx1"/>
                </a:solidFill>
                <a:latin typeface="Sassoon Penpals" panose="02000400000000000000" pitchFamily="50" charset="0"/>
              </a:rPr>
              <a:t>	- Light waves travel out from sources of light in straight 	lines. </a:t>
            </a:r>
          </a:p>
          <a:p>
            <a:pPr>
              <a:spcAft>
                <a:spcPts val="600"/>
              </a:spcAft>
            </a:pPr>
            <a:r>
              <a:rPr lang="en-GB" sz="1400" dirty="0">
                <a:solidFill>
                  <a:schemeClr val="tx1"/>
                </a:solidFill>
                <a:latin typeface="Sassoon Penpals" panose="02000400000000000000" pitchFamily="50" charset="0"/>
              </a:rPr>
              <a:t>	- These lines are called rays or beams of light.</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the idea that light travels in straight lines to explain why shadows have the same shape as the objects that cast them.</a:t>
            </a:r>
          </a:p>
          <a:p>
            <a:pPr>
              <a:spcAft>
                <a:spcPts val="600"/>
              </a:spcAft>
            </a:pPr>
            <a:r>
              <a:rPr lang="en-GB" sz="1400" dirty="0">
                <a:solidFill>
                  <a:schemeClr val="tx1"/>
                </a:solidFill>
                <a:latin typeface="Sassoon Penpals" panose="02000400000000000000" pitchFamily="50" charset="0"/>
              </a:rPr>
              <a:t>	- A shadow is always the same shape as the object that 	casts it. This is because when an opaque object is in the 	path of light travelling from a light source, it will block 	the light rays that hit it, while the rest of the light can 	continue travelling.</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618892" y="1066799"/>
            <a:ext cx="3923935" cy="32246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deciding where to place rear-view mirrors on cars; designing and making a periscope and using the idea that light appears to travel in straight lines to explain how it works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investigate the relationship between light sources, objects and shadows by using shadow puppets</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r>
              <a:rPr lang="en-GB" sz="1400" b="1" dirty="0">
                <a:solidFill>
                  <a:schemeClr val="tx1"/>
                </a:solidFill>
                <a:latin typeface="Sassoon Penpals" panose="02000400000000000000" pitchFamily="50" charset="0"/>
              </a:rPr>
              <a:t>Statistics – linked to maths curriculum</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interpret and construct line graphs and use these to solve problems (Y6)</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calculate and interpret the mean as an average (Y6)</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639129" y="7057292"/>
            <a:ext cx="3923935" cy="236720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Y3 and Y5</a:t>
            </a:r>
          </a:p>
          <a:p>
            <a:r>
              <a:rPr lang="en-GB" sz="1400" dirty="0">
                <a:solidFill>
                  <a:schemeClr val="tx1"/>
                </a:solidFill>
                <a:latin typeface="Sassoon Penpals" panose="02000400000000000000" pitchFamily="50" charset="0"/>
              </a:rPr>
              <a:t>Year 3 – Light</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Know that shadows are formed when light from a light source is blocked by an opaque object.</a:t>
            </a:r>
          </a:p>
          <a:p>
            <a:endParaRPr lang="en-GB" sz="1400" dirty="0">
              <a:solidFill>
                <a:schemeClr val="tx1"/>
              </a:solidFill>
              <a:latin typeface="Sassoon Penpals" panose="02000400000000000000" pitchFamily="50" charset="0"/>
            </a:endParaRPr>
          </a:p>
          <a:p>
            <a:r>
              <a:rPr lang="en-GB" sz="1400" dirty="0">
                <a:solidFill>
                  <a:schemeClr val="tx1"/>
                </a:solidFill>
                <a:latin typeface="Sassoon Penpals" panose="02000400000000000000" pitchFamily="50" charset="0"/>
              </a:rPr>
              <a:t>Year 5 – Earth and Space</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Describe and explain the movement of the moon, earth and other planets relative to the Sun and each other. </a:t>
            </a:r>
          </a:p>
          <a:p>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684170" y="7987063"/>
            <a:ext cx="3932847" cy="143743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Lesson 1 about light travelling in straight lines.</a:t>
            </a:r>
          </a:p>
          <a:p>
            <a:pPr>
              <a:spcAft>
                <a:spcPts val="600"/>
              </a:spcAft>
            </a:pPr>
            <a:r>
              <a:rPr lang="en-GB" sz="1400" dirty="0">
                <a:solidFill>
                  <a:schemeClr val="tx1"/>
                </a:solidFill>
                <a:latin typeface="Sassoon Penpals" panose="02000400000000000000" pitchFamily="50" charset="0"/>
              </a:rPr>
              <a:t>Lesson 4 about being able to see things because light travels in straight lines into our eye</a:t>
            </a:r>
          </a:p>
        </p:txBody>
      </p:sp>
      <p:sp>
        <p:nvSpPr>
          <p:cNvPr id="15" name="Rounded Rectangle 48">
            <a:extLst>
              <a:ext uri="{FF2B5EF4-FFF2-40B4-BE49-F238E27FC236}">
                <a16:creationId xmlns:a16="http://schemas.microsoft.com/office/drawing/2014/main" id="{848CECEC-D76B-4B27-B7A4-612DCD268A68}"/>
              </a:ext>
            </a:extLst>
          </p:cNvPr>
          <p:cNvSpPr/>
          <p:nvPr/>
        </p:nvSpPr>
        <p:spPr>
          <a:xfrm>
            <a:off x="8704349" y="1066801"/>
            <a:ext cx="3912668" cy="67436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6 Science End Points</a:t>
            </a:r>
          </a:p>
          <a:p>
            <a:pPr>
              <a:spcAft>
                <a:spcPts val="300"/>
              </a:spcAft>
            </a:pPr>
            <a:r>
              <a:rPr lang="en-GB" sz="1400" b="1" dirty="0">
                <a:solidFill>
                  <a:schemeClr val="tx1"/>
                </a:solidFill>
                <a:latin typeface="Sassoon Penpals" panose="02000400000000000000" pitchFamily="50" charset="0"/>
              </a:rPr>
              <a:t>Pupils making a good level of progress will be able to:</a:t>
            </a:r>
          </a:p>
          <a:p>
            <a:pPr>
              <a:spcAft>
                <a:spcPts val="300"/>
              </a:spcAft>
            </a:pPr>
            <a:r>
              <a:rPr lang="en-GB" sz="1400" b="1" dirty="0">
                <a:solidFill>
                  <a:schemeClr val="tx1"/>
                </a:solidFill>
                <a:latin typeface="Sassoon Penpals" panose="02000400000000000000" pitchFamily="50" charset="0"/>
              </a:rPr>
              <a:t>Light: Explain how light from light sources, or reflected lights, travels in straight lines and enters our eyes to explain how we see objects.</a:t>
            </a:r>
          </a:p>
          <a:p>
            <a:pPr>
              <a:spcAft>
                <a:spcPts val="300"/>
              </a:spcAft>
            </a:pPr>
            <a:r>
              <a:rPr lang="en-GB" sz="1400" dirty="0">
                <a:solidFill>
                  <a:schemeClr val="tx1"/>
                </a:solidFill>
                <a:latin typeface="Sassoon Penpals" panose="02000400000000000000" pitchFamily="50" charset="0"/>
              </a:rPr>
              <a:t>Living things and their habitats: describe and give reasons for how living things are classified into broad groups according to common observable characteristics.  </a:t>
            </a:r>
          </a:p>
          <a:p>
            <a:pPr>
              <a:spcAft>
                <a:spcPts val="300"/>
              </a:spcAft>
            </a:pPr>
            <a:r>
              <a:rPr lang="en-GB" sz="1400" dirty="0">
                <a:solidFill>
                  <a:schemeClr val="tx1"/>
                </a:solidFill>
                <a:latin typeface="Sassoon Penpals" panose="02000400000000000000" pitchFamily="50" charset="0"/>
              </a:rPr>
              <a:t>Electricity: compare and give reasons for variations in how components function, including brightness of bulbs, loudness of buzzers and on/off position of switches.</a:t>
            </a:r>
          </a:p>
          <a:p>
            <a:pPr>
              <a:spcAft>
                <a:spcPts val="300"/>
              </a:spcAft>
            </a:pPr>
            <a:r>
              <a:rPr lang="en-GB" sz="1400" dirty="0">
                <a:solidFill>
                  <a:schemeClr val="tx1"/>
                </a:solidFill>
                <a:latin typeface="Sassoon Penpals" panose="02000400000000000000" pitchFamily="50" charset="0"/>
              </a:rPr>
              <a:t>Use recognised symbols when representing a simple circuit diagram.</a:t>
            </a:r>
          </a:p>
          <a:p>
            <a:pPr>
              <a:spcAft>
                <a:spcPts val="300"/>
              </a:spcAft>
            </a:pPr>
            <a:r>
              <a:rPr lang="en-GB" sz="1400" dirty="0">
                <a:solidFill>
                  <a:schemeClr val="tx1"/>
                </a:solidFill>
                <a:latin typeface="Sassoon Penpals" panose="02000400000000000000" pitchFamily="50" charset="0"/>
              </a:rPr>
              <a:t>Evolution and inheritance: recognise that living things have evolved over time and identify how plants and animals have adapted to suit their environment. </a:t>
            </a:r>
          </a:p>
          <a:p>
            <a:pPr>
              <a:spcAft>
                <a:spcPts val="300"/>
              </a:spcAft>
            </a:pPr>
            <a:r>
              <a:rPr lang="en-GB" sz="1400" dirty="0">
                <a:solidFill>
                  <a:schemeClr val="tx1"/>
                </a:solidFill>
                <a:latin typeface="Sassoon Penpals" panose="02000400000000000000" pitchFamily="50" charset="0"/>
              </a:rPr>
              <a:t>Animals including humans: name and describe the functions of the main parts of the circulatory system.</a:t>
            </a:r>
          </a:p>
          <a:p>
            <a:pPr>
              <a:spcAft>
                <a:spcPts val="300"/>
              </a:spcAft>
            </a:pPr>
            <a:r>
              <a:rPr lang="en-GB" sz="1400" dirty="0">
                <a:solidFill>
                  <a:schemeClr val="tx1"/>
                </a:solidFill>
                <a:latin typeface="Sassoon Penpals" panose="02000400000000000000" pitchFamily="50" charset="0"/>
              </a:rPr>
              <a:t>Describe the effects of diet, exercise, drugs and lifestyle on how the body functions. </a:t>
            </a:r>
          </a:p>
          <a:p>
            <a:pPr>
              <a:spcAft>
                <a:spcPts val="300"/>
              </a:spcAft>
            </a:pPr>
            <a:endParaRPr lang="en-GB" sz="400" dirty="0">
              <a:solidFill>
                <a:schemeClr val="tx1"/>
              </a:solidFill>
              <a:latin typeface="Sassoon Penpals" panose="02000400000000000000" pitchFamily="50" charset="0"/>
            </a:endParaRPr>
          </a:p>
          <a:p>
            <a:pPr>
              <a:spcAft>
                <a:spcPts val="300"/>
              </a:spcAft>
            </a:pPr>
            <a:r>
              <a:rPr lang="en-GB" sz="1400" u="sng" dirty="0">
                <a:solidFill>
                  <a:schemeClr val="tx1"/>
                </a:solidFill>
                <a:latin typeface="Sassoon Penpals" panose="02000400000000000000" pitchFamily="50" charset="0"/>
              </a:rPr>
              <a:t>Skills / working scientifically (disciplinary)</a:t>
            </a:r>
          </a:p>
          <a:p>
            <a:pPr>
              <a:spcAft>
                <a:spcPts val="300"/>
              </a:spcAft>
            </a:pPr>
            <a:r>
              <a:rPr lang="en-GB" sz="1400" b="1" dirty="0">
                <a:solidFill>
                  <a:schemeClr val="tx1"/>
                </a:solidFill>
                <a:latin typeface="Sassoon Penpals" panose="02000400000000000000" pitchFamily="50" charset="0"/>
              </a:rPr>
              <a:t>Plan different types of scientific enquiries to answer questions including recognising and controlling variables where necessary.</a:t>
            </a:r>
          </a:p>
          <a:p>
            <a:pPr>
              <a:spcAft>
                <a:spcPts val="300"/>
              </a:spcAft>
            </a:pPr>
            <a:r>
              <a:rPr lang="en-GB" sz="1400" dirty="0">
                <a:solidFill>
                  <a:schemeClr val="tx1"/>
                </a:solidFill>
                <a:latin typeface="Sassoon Penpals" panose="02000400000000000000" pitchFamily="50" charset="0"/>
              </a:rPr>
              <a:t>Report and present findings from enquiries including conclusions, causal relationships and explanations referring to the validity of the data recorded. </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5" name="Picture 4">
            <a:extLst>
              <a:ext uri="{FF2B5EF4-FFF2-40B4-BE49-F238E27FC236}">
                <a16:creationId xmlns:a16="http://schemas.microsoft.com/office/drawing/2014/main" id="{2A251253-28F9-4E7D-BBA2-710725DC84A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00720" y="7151666"/>
            <a:ext cx="675719" cy="489235"/>
          </a:xfrm>
          <a:prstGeom prst="rect">
            <a:avLst/>
          </a:prstGeom>
        </p:spPr>
      </p:pic>
    </p:spTree>
    <p:extLst>
      <p:ext uri="{BB962C8B-B14F-4D97-AF65-F5344CB8AC3E}">
        <p14:creationId xmlns:p14="http://schemas.microsoft.com/office/powerpoint/2010/main" val="35665694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6 – Living things and their habitats </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608773" y="4208585"/>
            <a:ext cx="3944172" cy="286531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3" y="1066800"/>
            <a:ext cx="4235018" cy="836767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living things are classified into broad groups according to common observable characteristics and based on similarities and differences, including micro-organisms, plants and animals.</a:t>
            </a:r>
          </a:p>
          <a:p>
            <a:pPr>
              <a:spcAft>
                <a:spcPts val="600"/>
              </a:spcAft>
            </a:pPr>
            <a:r>
              <a:rPr lang="en-GB" sz="1400" dirty="0">
                <a:solidFill>
                  <a:schemeClr val="tx1"/>
                </a:solidFill>
                <a:latin typeface="Sassoon Penpals" panose="02000400000000000000" pitchFamily="50" charset="0"/>
              </a:rPr>
              <a:t>	- Broad groupings, such as micro-organisms, plants and 	animals can be subdivided. </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Animals can be classified into commonly found 	Invertebrates (such as insects, spiders, snails, worms, 	crabs) and vertebrates (fish, amphibians, reptiles, birds 	and mammals).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Give reasons for classifying plants and animals based on specific characteristics.</a:t>
            </a:r>
          </a:p>
          <a:p>
            <a:pPr>
              <a:spcAft>
                <a:spcPts val="600"/>
              </a:spcAft>
            </a:pPr>
            <a:r>
              <a:rPr lang="en-GB" sz="1400" dirty="0">
                <a:solidFill>
                  <a:schemeClr val="tx1"/>
                </a:solidFill>
                <a:latin typeface="Sassoon Penpals" panose="02000400000000000000" pitchFamily="50" charset="0"/>
              </a:rPr>
              <a:t>	- A classification key is a set of questions about the 	characteristics of living things. </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A classification key helps to identify a living thing or 	decide which group it belongs to by answering questions</a:t>
            </a:r>
            <a:r>
              <a:rPr lang="en-GB" sz="1400" dirty="0">
                <a:solidFill>
                  <a:schemeClr val="tx1"/>
                </a:solidFill>
                <a:latin typeface="Sassoon Penpals" panose="02000400000000000000" pitchFamily="50" charset="0"/>
              </a:rPr>
              <a:t>.	- Variation exists within a population (and between 	offspring of some plants)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618892" y="1066800"/>
            <a:ext cx="3923935" cy="29639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using classification systems and keys to identify some animals and plants in the immediate environment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research unfamiliar animals and plants from a broad range of other habitats and decide where they belong in the classification system</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r>
              <a:rPr lang="en-GB" sz="1400" b="1" dirty="0">
                <a:solidFill>
                  <a:schemeClr val="tx1"/>
                </a:solidFill>
                <a:latin typeface="Sassoon Penpals" panose="02000400000000000000" pitchFamily="50" charset="0"/>
              </a:rPr>
              <a:t>Statistics – linked to maths curriculum</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complete, read and interpret information in tables, including timetables (Y5)</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608773" y="7251699"/>
            <a:ext cx="3923935" cy="218277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Year 5</a:t>
            </a:r>
          </a:p>
          <a:p>
            <a:r>
              <a:rPr lang="en-GB" sz="1400" dirty="0">
                <a:solidFill>
                  <a:schemeClr val="tx1"/>
                </a:solidFill>
                <a:latin typeface="Sassoon Penpals" panose="02000400000000000000" pitchFamily="50" charset="0"/>
              </a:rPr>
              <a:t>Year 5 – Living things and their habitats</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Describe and compare the life cycles of different living things </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704349" y="8209500"/>
            <a:ext cx="3932847" cy="122497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Kent scheme essentials</a:t>
            </a:r>
            <a:endParaRPr lang="en-GB" sz="1400" b="1" u="sng" dirty="0">
              <a:solidFill>
                <a:schemeClr val="tx1"/>
              </a:solidFill>
              <a:latin typeface="Sassoon Penpals" panose="02000400000000000000" pitchFamily="50" charset="0"/>
            </a:endParaRPr>
          </a:p>
          <a:p>
            <a:pPr>
              <a:spcAft>
                <a:spcPts val="200"/>
              </a:spcAft>
            </a:pPr>
            <a:r>
              <a:rPr lang="en-GB" sz="1400" dirty="0">
                <a:solidFill>
                  <a:schemeClr val="tx1"/>
                </a:solidFill>
                <a:latin typeface="Sassoon Penpals" panose="02000400000000000000" pitchFamily="50" charset="0"/>
              </a:rPr>
              <a:t>Lesson 1 recapping classification of living things.</a:t>
            </a:r>
          </a:p>
          <a:p>
            <a:pPr>
              <a:spcAft>
                <a:spcPts val="200"/>
              </a:spcAft>
            </a:pPr>
            <a:r>
              <a:rPr lang="en-GB" sz="1400" dirty="0">
                <a:solidFill>
                  <a:schemeClr val="tx1"/>
                </a:solidFill>
                <a:latin typeface="Sassoon Penpals" panose="02000400000000000000" pitchFamily="50" charset="0"/>
              </a:rPr>
              <a:t>Lesson 3 about giving specific reasons to classify animals and plants based on specific characteristics. </a:t>
            </a:r>
          </a:p>
          <a:p>
            <a:pPr>
              <a:spcAft>
                <a:spcPts val="600"/>
              </a:spcAft>
            </a:pPr>
            <a:endParaRPr lang="en-GB" sz="140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8471EAAD-B31C-419F-BA3A-2DBE116971B3}"/>
              </a:ext>
            </a:extLst>
          </p:cNvPr>
          <p:cNvSpPr/>
          <p:nvPr/>
        </p:nvSpPr>
        <p:spPr>
          <a:xfrm>
            <a:off x="8704349" y="1066801"/>
            <a:ext cx="3912668" cy="6972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6 Science End Points</a:t>
            </a:r>
          </a:p>
          <a:p>
            <a:pPr>
              <a:spcAft>
                <a:spcPts val="400"/>
              </a:spcAft>
            </a:pPr>
            <a:r>
              <a:rPr lang="en-GB" sz="1400" b="1" dirty="0">
                <a:solidFill>
                  <a:schemeClr val="tx1"/>
                </a:solidFill>
                <a:latin typeface="Sassoon Penpals" panose="02000400000000000000" pitchFamily="50" charset="0"/>
              </a:rPr>
              <a:t>Pupils making a good level of progress will be able to:</a:t>
            </a:r>
          </a:p>
          <a:p>
            <a:pPr>
              <a:spcAft>
                <a:spcPts val="400"/>
              </a:spcAft>
            </a:pPr>
            <a:r>
              <a:rPr lang="en-GB" sz="1400" dirty="0">
                <a:solidFill>
                  <a:schemeClr val="tx1"/>
                </a:solidFill>
                <a:latin typeface="Sassoon Penpals" panose="02000400000000000000" pitchFamily="50" charset="0"/>
              </a:rPr>
              <a:t>Light: Explain how light from light sources, or reflected lights, travels in straight lines and enters our eyes to explain how we see objects.</a:t>
            </a:r>
          </a:p>
          <a:p>
            <a:pPr>
              <a:spcAft>
                <a:spcPts val="400"/>
              </a:spcAft>
            </a:pPr>
            <a:r>
              <a:rPr lang="en-GB" sz="1400" b="1" dirty="0">
                <a:solidFill>
                  <a:schemeClr val="tx1"/>
                </a:solidFill>
                <a:latin typeface="Sassoon Penpals" panose="02000400000000000000" pitchFamily="50" charset="0"/>
              </a:rPr>
              <a:t>Living things and their habitats: describe and give reasons for how living things are classified into broad groups according to common observable characteristics.  </a:t>
            </a:r>
          </a:p>
          <a:p>
            <a:pPr>
              <a:spcAft>
                <a:spcPts val="400"/>
              </a:spcAft>
            </a:pPr>
            <a:r>
              <a:rPr lang="en-GB" sz="1400" dirty="0">
                <a:solidFill>
                  <a:schemeClr val="tx1"/>
                </a:solidFill>
                <a:latin typeface="Sassoon Penpals" panose="02000400000000000000" pitchFamily="50" charset="0"/>
              </a:rPr>
              <a:t>Electricity: compare and give reasons for variations in how components function, including brightness of bulbs, loudness of buzzers and on/off position of switches.</a:t>
            </a:r>
          </a:p>
          <a:p>
            <a:pPr>
              <a:spcAft>
                <a:spcPts val="400"/>
              </a:spcAft>
            </a:pPr>
            <a:r>
              <a:rPr lang="en-GB" sz="1400" dirty="0">
                <a:solidFill>
                  <a:schemeClr val="tx1"/>
                </a:solidFill>
                <a:latin typeface="Sassoon Penpals" panose="02000400000000000000" pitchFamily="50" charset="0"/>
              </a:rPr>
              <a:t>Use recognised symbols when representing a simple circuit diagram.</a:t>
            </a:r>
          </a:p>
          <a:p>
            <a:pPr>
              <a:spcAft>
                <a:spcPts val="400"/>
              </a:spcAft>
            </a:pPr>
            <a:r>
              <a:rPr lang="en-GB" sz="1400" dirty="0">
                <a:solidFill>
                  <a:schemeClr val="tx1"/>
                </a:solidFill>
                <a:latin typeface="Sassoon Penpals" panose="02000400000000000000" pitchFamily="50" charset="0"/>
              </a:rPr>
              <a:t>Evolution and inheritance: recognise that living things have evolved over time and identify how plants and animals have adapted to suit their environment. </a:t>
            </a:r>
          </a:p>
          <a:p>
            <a:pPr>
              <a:spcAft>
                <a:spcPts val="400"/>
              </a:spcAft>
            </a:pPr>
            <a:r>
              <a:rPr lang="en-GB" sz="1400" dirty="0">
                <a:solidFill>
                  <a:schemeClr val="tx1"/>
                </a:solidFill>
                <a:latin typeface="Sassoon Penpals" panose="02000400000000000000" pitchFamily="50" charset="0"/>
              </a:rPr>
              <a:t>Animals including humans: name and describe the functions of the main parts of the circulatory system.</a:t>
            </a:r>
          </a:p>
          <a:p>
            <a:pPr>
              <a:spcAft>
                <a:spcPts val="400"/>
              </a:spcAft>
            </a:pPr>
            <a:r>
              <a:rPr lang="en-GB" sz="1400" dirty="0">
                <a:solidFill>
                  <a:schemeClr val="tx1"/>
                </a:solidFill>
                <a:latin typeface="Sassoon Penpals" panose="02000400000000000000" pitchFamily="50" charset="0"/>
              </a:rPr>
              <a:t>Describe the effects of diet, exercise, drugs and lifestyle on how the body functions. </a:t>
            </a:r>
          </a:p>
          <a:p>
            <a:pPr>
              <a:spcAft>
                <a:spcPts val="400"/>
              </a:spcAft>
            </a:pPr>
            <a:endParaRPr lang="en-GB" sz="500" dirty="0">
              <a:solidFill>
                <a:schemeClr val="tx1"/>
              </a:solidFill>
              <a:latin typeface="Sassoon Penpals" panose="02000400000000000000" pitchFamily="50" charset="0"/>
            </a:endParaRPr>
          </a:p>
          <a:p>
            <a:pPr>
              <a:spcAft>
                <a:spcPts val="400"/>
              </a:spcAft>
            </a:pPr>
            <a:r>
              <a:rPr lang="en-GB" sz="1400" u="sng" dirty="0">
                <a:solidFill>
                  <a:schemeClr val="tx1"/>
                </a:solidFill>
                <a:latin typeface="Sassoon Penpals" panose="02000400000000000000" pitchFamily="50" charset="0"/>
              </a:rPr>
              <a:t>Skills / working scientifically (disciplinary)</a:t>
            </a:r>
          </a:p>
          <a:p>
            <a:pPr>
              <a:spcAft>
                <a:spcPts val="400"/>
              </a:spcAft>
            </a:pPr>
            <a:r>
              <a:rPr lang="en-GB" sz="1400" dirty="0">
                <a:solidFill>
                  <a:schemeClr val="tx1"/>
                </a:solidFill>
                <a:latin typeface="Sassoon Penpals" panose="02000400000000000000" pitchFamily="50" charset="0"/>
              </a:rPr>
              <a:t>Plan different types of scientific enquiries to answer questions including recognising and controlling variables where necessary.</a:t>
            </a:r>
          </a:p>
          <a:p>
            <a:pPr>
              <a:spcAft>
                <a:spcPts val="400"/>
              </a:spcAft>
            </a:pPr>
            <a:r>
              <a:rPr lang="en-GB" sz="1400" b="1" dirty="0">
                <a:solidFill>
                  <a:schemeClr val="tx1"/>
                </a:solidFill>
                <a:latin typeface="Sassoon Penpals" panose="02000400000000000000" pitchFamily="50" charset="0"/>
              </a:rPr>
              <a:t>Report and present findings from enquiries including conclusions, causal relationships and explanations referring to the validity of the data recorded. </a:t>
            </a: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2" name="Picture 11">
            <a:extLst>
              <a:ext uri="{FF2B5EF4-FFF2-40B4-BE49-F238E27FC236}">
                <a16:creationId xmlns:a16="http://schemas.microsoft.com/office/drawing/2014/main" id="{2268FD14-C9B9-483B-A53A-045C0FF6384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00720" y="7371408"/>
            <a:ext cx="675719" cy="489235"/>
          </a:xfrm>
          <a:prstGeom prst="rect">
            <a:avLst/>
          </a:prstGeom>
        </p:spPr>
      </p:pic>
    </p:spTree>
    <p:extLst>
      <p:ext uri="{BB962C8B-B14F-4D97-AF65-F5344CB8AC3E}">
        <p14:creationId xmlns:p14="http://schemas.microsoft.com/office/powerpoint/2010/main" val="35260510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205688"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Science – Inclusive and Adaptive Teaching strategies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10" name="TextBox 9">
            <a:extLst>
              <a:ext uri="{FF2B5EF4-FFF2-40B4-BE49-F238E27FC236}">
                <a16:creationId xmlns:a16="http://schemas.microsoft.com/office/drawing/2014/main" id="{AB75B99B-4313-498C-805E-B2D6D50E7FE1}"/>
              </a:ext>
            </a:extLst>
          </p:cNvPr>
          <p:cNvSpPr txBox="1"/>
          <p:nvPr/>
        </p:nvSpPr>
        <p:spPr>
          <a:xfrm>
            <a:off x="386863" y="1738223"/>
            <a:ext cx="11629994" cy="526297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 addition to the generic inclusive and adaptive teaching strategies at PaWS, in Science, teachers consider the following:</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8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Additional investigation equipment for children who struggle to share or need their own resources.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Close observation / support with teacher or TA to aid in any investigations.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Break out time for any child who is over whelmed by the current learning or different resources in science.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a:t>
            </a:r>
            <a:r>
              <a:rPr lang="en-GB" sz="2800" dirty="0">
                <a:solidFill>
                  <a:prstClr val="black"/>
                </a:solidFill>
                <a:latin typeface="Sassoon Penpals" panose="02000400000000000000" pitchFamily="50" charset="0"/>
              </a:rPr>
              <a:t> 	Stuck in learning scaffold</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2800" dirty="0">
                <a:solidFill>
                  <a:prstClr val="black"/>
                </a:solidFill>
                <a:latin typeface="Sassoon Penpals" panose="02000400000000000000" pitchFamily="50" charset="0"/>
              </a:rPr>
              <a:t>●	Some from of knowledge capture (early on AFL task)</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2800" dirty="0">
                <a:solidFill>
                  <a:prstClr val="black"/>
                </a:solidFill>
                <a:latin typeface="Sassoon Penpals" panose="02000400000000000000" pitchFamily="50" charset="0"/>
              </a:rPr>
              <a:t>●	AFL assessment in the penultimate week</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2800" dirty="0">
                <a:solidFill>
                  <a:prstClr val="black"/>
                </a:solidFill>
                <a:latin typeface="Sassoon Penpals" panose="02000400000000000000" pitchFamily="50" charset="0"/>
              </a:rPr>
              <a:t>●	Follow up on assessment </a:t>
            </a:r>
            <a:endParaRPr kumimoji="0" lang="en-GB" sz="28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p:txBody>
      </p:sp>
    </p:spTree>
    <p:extLst>
      <p:ext uri="{BB962C8B-B14F-4D97-AF65-F5344CB8AC3E}">
        <p14:creationId xmlns:p14="http://schemas.microsoft.com/office/powerpoint/2010/main" val="232811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1</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714014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1 – Animals including humans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15392" y="4089399"/>
            <a:ext cx="4010205" cy="310270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000" b="1" u="sng" dirty="0">
                <a:solidFill>
                  <a:schemeClr val="tx1"/>
                </a:solidFill>
                <a:latin typeface="Sassoon Penpals" panose="02000400000000000000" pitchFamily="50" charset="0"/>
              </a:rPr>
              <a:t>Spotlight on SEND – Inclusive and Adaptive teaching</a:t>
            </a:r>
          </a:p>
          <a:p>
            <a:pPr algn="l"/>
            <a:r>
              <a:rPr lang="en-GB" sz="1400" b="0" dirty="0">
                <a:solidFill>
                  <a:srgbClr val="000000"/>
                </a:solidFill>
                <a:effectLst/>
                <a:latin typeface="Sassoon Penpals" panose="02000400000000000000" pitchFamily="50" charset="0"/>
              </a:rPr>
              <a:t>Pupils with SEND are supported across the curriculum through Quality First Teaching informed by Inclusive and Adaptive teaching practices.  This is part of our universal offer.  </a:t>
            </a:r>
            <a:endParaRPr lang="en-GB" sz="1100" b="0" dirty="0">
              <a:solidFill>
                <a:srgbClr val="242424"/>
              </a:solidFill>
              <a:effectLst/>
              <a:latin typeface="Sassoon Penpals" panose="02000400000000000000" pitchFamily="50" charset="0"/>
            </a:endParaRPr>
          </a:p>
          <a:p>
            <a:pPr algn="l"/>
            <a:endParaRPr lang="en-GB" sz="1400" b="0" dirty="0">
              <a:solidFill>
                <a:srgbClr val="000000"/>
              </a:solidFill>
              <a:effectLst/>
              <a:latin typeface="Sassoon Penpals" panose="02000400000000000000" pitchFamily="50" charset="0"/>
            </a:endParaRPr>
          </a:p>
          <a:p>
            <a:pPr algn="l"/>
            <a:r>
              <a:rPr lang="en-GB" sz="1400" b="0" dirty="0">
                <a:solidFill>
                  <a:srgbClr val="000000"/>
                </a:solidFill>
                <a:effectLst/>
                <a:latin typeface="Sassoon Penpals" panose="02000400000000000000" pitchFamily="50" charset="0"/>
                <a:hlinkClick r:id="rId2" action="ppaction://hlinksldjump"/>
              </a:rPr>
              <a:t>Subject specific inclusive and adaptive strategies can be found here.</a:t>
            </a:r>
            <a:endParaRPr lang="en-GB" sz="1100" b="0" dirty="0">
              <a:solidFill>
                <a:srgbClr val="242424"/>
              </a:solidFill>
              <a:effectLst/>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840108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identify and name a range of animals </a:t>
            </a:r>
            <a:r>
              <a:rPr lang="en-GB" sz="1400" dirty="0">
                <a:solidFill>
                  <a:schemeClr val="tx1"/>
                </a:solidFill>
                <a:latin typeface="Sassoon Penpals" panose="02000400000000000000" pitchFamily="50" charset="0"/>
              </a:rPr>
              <a:t>by amphibian, reptile, mammal, fish and birds. </a:t>
            </a:r>
          </a:p>
          <a:p>
            <a:pPr>
              <a:spcAft>
                <a:spcPts val="600"/>
              </a:spcAft>
            </a:pPr>
            <a:r>
              <a:rPr lang="en-GB" sz="1400" dirty="0">
                <a:solidFill>
                  <a:schemeClr val="tx1"/>
                </a:solidFill>
                <a:latin typeface="Sassoon Penpals" panose="02000400000000000000" pitchFamily="50" charset="0"/>
              </a:rPr>
              <a:t>	- Amphibians live the first part of their lives in the 	water and the last part on the land.</a:t>
            </a:r>
          </a:p>
          <a:p>
            <a:pPr>
              <a:spcAft>
                <a:spcPts val="600"/>
              </a:spcAft>
            </a:pPr>
            <a:r>
              <a:rPr lang="en-GB" sz="1400" dirty="0">
                <a:solidFill>
                  <a:schemeClr val="tx1"/>
                </a:solidFill>
                <a:latin typeface="Sassoon Penpals" panose="02000400000000000000" pitchFamily="50" charset="0"/>
              </a:rPr>
              <a:t>	- Reptiles are cold-blooded animals and they lay eggs. 	Reptiles live on land and in water. </a:t>
            </a:r>
          </a:p>
          <a:p>
            <a:pPr>
              <a:spcAft>
                <a:spcPts val="600"/>
              </a:spcAft>
            </a:pPr>
            <a:r>
              <a:rPr lang="en-GB" sz="1400" dirty="0">
                <a:solidFill>
                  <a:schemeClr val="tx1"/>
                </a:solidFill>
                <a:latin typeface="Sassoon Penpals" panose="02000400000000000000" pitchFamily="50" charset="0"/>
              </a:rPr>
              <a:t>	- All mammals have hair, lungs, are warm blooded 	and can live on land or in water. Most mammals give 	birth to live babies but there are a few mammals who 	lay eggs. </a:t>
            </a:r>
          </a:p>
          <a:p>
            <a:pPr>
              <a:spcAft>
                <a:spcPts val="600"/>
              </a:spcAft>
            </a:pPr>
            <a:r>
              <a:rPr lang="en-GB" sz="1400" dirty="0">
                <a:solidFill>
                  <a:schemeClr val="tx1"/>
                </a:solidFill>
                <a:latin typeface="Sassoon Penpals" panose="02000400000000000000" pitchFamily="50" charset="0"/>
              </a:rPr>
              <a:t>	- A fish uses its gills to breathe, they have scales and 	lay soft eggs.</a:t>
            </a:r>
          </a:p>
          <a:p>
            <a:pPr>
              <a:spcAft>
                <a:spcPts val="600"/>
              </a:spcAft>
            </a:pPr>
            <a:r>
              <a:rPr lang="en-GB" sz="1400" dirty="0">
                <a:solidFill>
                  <a:schemeClr val="tx1"/>
                </a:solidFill>
                <a:latin typeface="Sassoon Penpals" panose="02000400000000000000" pitchFamily="50" charset="0"/>
              </a:rPr>
              <a:t>	- Birds lay eggs and have a beak, they all lay eggs 	but not all birds can fly.</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Classify animals by what they eat (carnivore, herbivore and omnivore). </a:t>
            </a:r>
          </a:p>
          <a:p>
            <a:pPr>
              <a:spcAft>
                <a:spcPts val="600"/>
              </a:spcAft>
            </a:pPr>
            <a:r>
              <a:rPr lang="en-GB" sz="1400" dirty="0">
                <a:solidFill>
                  <a:schemeClr val="tx1"/>
                </a:solidFill>
                <a:latin typeface="Sassoon Penpals" panose="02000400000000000000" pitchFamily="50" charset="0"/>
              </a:rPr>
              <a:t>	- Animals that eat only plants are called herbivores.</a:t>
            </a:r>
          </a:p>
          <a:p>
            <a:pPr>
              <a:spcAft>
                <a:spcPts val="600"/>
              </a:spcAft>
            </a:pPr>
            <a:r>
              <a:rPr lang="en-GB" sz="1400" dirty="0">
                <a:solidFill>
                  <a:schemeClr val="tx1"/>
                </a:solidFill>
                <a:latin typeface="Sassoon Penpals" panose="02000400000000000000" pitchFamily="50" charset="0"/>
              </a:rPr>
              <a:t>	- Animals that eat only animals (or meat) are called 	carnivores. </a:t>
            </a:r>
          </a:p>
          <a:p>
            <a:pPr>
              <a:spcAft>
                <a:spcPts val="600"/>
              </a:spcAft>
            </a:pPr>
            <a:r>
              <a:rPr lang="en-GB" sz="1400" dirty="0">
                <a:solidFill>
                  <a:schemeClr val="tx1"/>
                </a:solidFill>
                <a:latin typeface="Sassoon Penpals" panose="02000400000000000000" pitchFamily="50" charset="0"/>
              </a:rPr>
              <a:t>	- An omnivore is an animal that eats animals and 	plants.</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Name the parts of the human body that can be seen </a:t>
            </a:r>
            <a:r>
              <a:rPr lang="en-GB" sz="1400" dirty="0">
                <a:solidFill>
                  <a:schemeClr val="tx1"/>
                </a:solidFill>
                <a:latin typeface="Sassoon Penpals" panose="02000400000000000000" pitchFamily="50" charset="0"/>
              </a:rPr>
              <a:t>and link them to our senses.</a:t>
            </a:r>
          </a:p>
          <a:p>
            <a:pPr>
              <a:spcAft>
                <a:spcPts val="600"/>
              </a:spcAft>
            </a:pPr>
            <a:r>
              <a:rPr lang="en-GB" sz="1400" dirty="0">
                <a:solidFill>
                  <a:schemeClr val="tx1"/>
                </a:solidFill>
                <a:latin typeface="Sassoon Penpals" panose="02000400000000000000" pitchFamily="50" charset="0"/>
              </a:rPr>
              <a:t>	- Our eyes help us to see. Our ears help us to hear. 	Our nose helps us to smell. Our hands help us to feel 	and our mouth/tongue helps us to taste.</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77686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using their observations to compare and contrast animals at first hand or through videos and photographs, describing how they identify and group them</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grouping animals according to what they eat</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66704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1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dirty="0">
                <a:solidFill>
                  <a:schemeClr val="tx1"/>
                </a:solidFill>
                <a:latin typeface="Sassoon Penpals" panose="02000400000000000000" pitchFamily="50" charset="0"/>
              </a:rPr>
              <a:t>Season change: Observe and describe the seasonal changes across the four seasons.</a:t>
            </a:r>
          </a:p>
          <a:p>
            <a:pPr>
              <a:spcAft>
                <a:spcPts val="600"/>
              </a:spcAft>
            </a:pPr>
            <a:r>
              <a:rPr lang="en-GB" sz="1400" b="1" dirty="0">
                <a:solidFill>
                  <a:schemeClr val="tx1"/>
                </a:solidFill>
                <a:latin typeface="Sassoon Penpals" panose="02000400000000000000" pitchFamily="50" charset="0"/>
              </a:rPr>
              <a:t>Animals including humans: Describe and compare the structure and diet of a variety of common animals.</a:t>
            </a:r>
          </a:p>
          <a:p>
            <a:pPr>
              <a:spcAft>
                <a:spcPts val="600"/>
              </a:spcAft>
            </a:pPr>
            <a:r>
              <a:rPr lang="en-GB" sz="1400" b="1" dirty="0">
                <a:solidFill>
                  <a:schemeClr val="tx1"/>
                </a:solidFill>
                <a:latin typeface="Sassoon Penpals" panose="02000400000000000000" pitchFamily="50" charset="0"/>
              </a:rPr>
              <a:t>Understand the difference between a carnivore, herbivore and omnivore.</a:t>
            </a:r>
          </a:p>
          <a:p>
            <a:pPr>
              <a:spcAft>
                <a:spcPts val="600"/>
              </a:spcAft>
            </a:pPr>
            <a:r>
              <a:rPr lang="en-GB" sz="1400" dirty="0">
                <a:solidFill>
                  <a:schemeClr val="tx1"/>
                </a:solidFill>
                <a:latin typeface="Sassoon Penpals" panose="02000400000000000000" pitchFamily="50" charset="0"/>
              </a:rPr>
              <a:t>Plants: identify and describe he basic structure of a variety of common flowering plants, including trees.</a:t>
            </a:r>
          </a:p>
          <a:p>
            <a:pPr>
              <a:spcAft>
                <a:spcPts val="600"/>
              </a:spcAft>
            </a:pPr>
            <a:r>
              <a:rPr lang="en-GB" sz="1400" dirty="0">
                <a:solidFill>
                  <a:schemeClr val="tx1"/>
                </a:solidFill>
                <a:latin typeface="Sassoon Penpals" panose="02000400000000000000" pitchFamily="50" charset="0"/>
              </a:rPr>
              <a:t>Everyday materials: identify the materials objects are made from and group a variety of materials be describing their properties. </a:t>
            </a:r>
          </a:p>
          <a:p>
            <a:pPr>
              <a:spcAft>
                <a:spcPts val="600"/>
              </a:spcAft>
            </a:pPr>
            <a:endParaRPr lang="en-GB" sz="1400"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p>
          <a:p>
            <a:pPr>
              <a:spcAft>
                <a:spcPts val="600"/>
              </a:spcAft>
            </a:pPr>
            <a:r>
              <a:rPr lang="en-GB" sz="1400" dirty="0">
                <a:solidFill>
                  <a:schemeClr val="tx1"/>
                </a:solidFill>
                <a:latin typeface="Sassoon Penpals" panose="02000400000000000000" pitchFamily="50" charset="0"/>
              </a:rPr>
              <a:t>Observe closely, using simple equipment.</a:t>
            </a:r>
          </a:p>
          <a:p>
            <a:pPr>
              <a:spcAft>
                <a:spcPts val="600"/>
              </a:spcAft>
            </a:pPr>
            <a:r>
              <a:rPr lang="en-GB" sz="1400" b="1" dirty="0">
                <a:solidFill>
                  <a:schemeClr val="tx1"/>
                </a:solidFill>
                <a:latin typeface="Sassoon Penpals" panose="02000400000000000000" pitchFamily="50" charset="0"/>
              </a:rPr>
              <a:t>With support ask questions and communicate ideas</a:t>
            </a: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09095" y="7437839"/>
            <a:ext cx="4016502" cy="203004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Building on EYFS</a:t>
            </a:r>
          </a:p>
          <a:p>
            <a:r>
              <a:rPr lang="en-GB" sz="1400" dirty="0">
                <a:solidFill>
                  <a:schemeClr val="tx1"/>
                </a:solidFill>
                <a:latin typeface="Sassoon Penpals" panose="02000400000000000000" pitchFamily="50" charset="0"/>
              </a:rPr>
              <a:t>In Early Years children learn:</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To know what an animal is</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To recognise and name a variety of different animals </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To know the names of different body parts of humans and animals they have experience of</a:t>
            </a:r>
          </a:p>
        </p:txBody>
      </p:sp>
      <p:sp>
        <p:nvSpPr>
          <p:cNvPr id="12" name="Rounded Rectangle 48">
            <a:extLst>
              <a:ext uri="{FF2B5EF4-FFF2-40B4-BE49-F238E27FC236}">
                <a16:creationId xmlns:a16="http://schemas.microsoft.com/office/drawing/2014/main" id="{45C8BECB-60E2-4B65-9DF8-CA4F9A07C44A}"/>
              </a:ext>
            </a:extLst>
          </p:cNvPr>
          <p:cNvSpPr/>
          <p:nvPr/>
        </p:nvSpPr>
        <p:spPr>
          <a:xfrm>
            <a:off x="8594476" y="7871991"/>
            <a:ext cx="4080000" cy="15525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Lesson 2 about senses </a:t>
            </a:r>
          </a:p>
          <a:p>
            <a:pPr>
              <a:spcAft>
                <a:spcPts val="600"/>
              </a:spcAft>
            </a:pPr>
            <a:r>
              <a:rPr lang="en-GB" sz="1400" dirty="0">
                <a:solidFill>
                  <a:schemeClr val="tx1"/>
                </a:solidFill>
                <a:latin typeface="Sassoon Penpals" panose="02000400000000000000" pitchFamily="50" charset="0"/>
              </a:rPr>
              <a:t>Lesson 4 about identifying a range of common animals</a:t>
            </a:r>
          </a:p>
          <a:p>
            <a:pPr>
              <a:spcAft>
                <a:spcPts val="600"/>
              </a:spcAft>
            </a:pPr>
            <a:r>
              <a:rPr lang="en-GB" sz="1400" dirty="0">
                <a:solidFill>
                  <a:schemeClr val="tx1"/>
                </a:solidFill>
                <a:latin typeface="Sassoon Penpals" panose="02000400000000000000" pitchFamily="50" charset="0"/>
              </a:rPr>
              <a:t>Lesson 5 about carnivores, herbivores and omnivores  </a:t>
            </a:r>
          </a:p>
        </p:txBody>
      </p:sp>
      <p:pic>
        <p:nvPicPr>
          <p:cNvPr id="13" name="Picture 12">
            <a:extLst>
              <a:ext uri="{FF2B5EF4-FFF2-40B4-BE49-F238E27FC236}">
                <a16:creationId xmlns:a16="http://schemas.microsoft.com/office/drawing/2014/main" id="{E97B74C7-621B-4EB5-96EE-5D2C8B16351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06935" y="7492613"/>
            <a:ext cx="675719" cy="489235"/>
          </a:xfrm>
          <a:prstGeom prst="rect">
            <a:avLst/>
          </a:prstGeom>
        </p:spPr>
      </p:pic>
    </p:spTree>
    <p:extLst>
      <p:ext uri="{BB962C8B-B14F-4D97-AF65-F5344CB8AC3E}">
        <p14:creationId xmlns:p14="http://schemas.microsoft.com/office/powerpoint/2010/main" val="1420105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1 – Everyday materials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92549" y="4046119"/>
            <a:ext cx="4010205" cy="314872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400" dirty="0">
                <a:solidFill>
                  <a:srgbClr val="000000"/>
                </a:solidFill>
                <a:latin typeface="Sassoon Penpals" panose="02000400000000000000" pitchFamily="50" charset="0"/>
                <a:hlinkClick r:id="rId2" action="ppaction://hlinksldjump"/>
              </a:rPr>
              <a:t>S</a:t>
            </a:r>
            <a:r>
              <a:rPr kumimoji="0" lang="en-GB" sz="1400" b="0" i="0" u="none" strike="noStrike" kern="1200" cap="none" spc="0" normalizeH="0" baseline="0" noProof="0" dirty="0" err="1">
                <a:ln>
                  <a:noFill/>
                </a:ln>
                <a:solidFill>
                  <a:srgbClr val="000000"/>
                </a:solidFill>
                <a:effectLst/>
                <a:uLnTx/>
                <a:uFillTx/>
                <a:latin typeface="Sassoon Penpals" panose="02000400000000000000" pitchFamily="50" charset="0"/>
                <a:ea typeface="+mn-ea"/>
                <a:cs typeface="+mn-cs"/>
                <a:hlinkClick r:id="rId2" action="ppaction://hlinksldjump"/>
              </a:rPr>
              <a:t>ubject</a:t>
            </a: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48767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Name the materials an object is made from. </a:t>
            </a:r>
          </a:p>
          <a:p>
            <a:pPr>
              <a:spcAft>
                <a:spcPts val="600"/>
              </a:spcAft>
            </a:pPr>
            <a:r>
              <a:rPr lang="en-GB" sz="1400" dirty="0">
                <a:solidFill>
                  <a:schemeClr val="tx1"/>
                </a:solidFill>
                <a:latin typeface="Sassoon Penpals" panose="02000400000000000000" pitchFamily="50" charset="0"/>
              </a:rPr>
              <a:t>	- Objects are things that you can touch or see. </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Objects are made from different materials</a:t>
            </a:r>
            <a:r>
              <a:rPr lang="en-GB" sz="1400" dirty="0">
                <a:solidFill>
                  <a:schemeClr val="tx1"/>
                </a:solidFill>
                <a:latin typeface="Sassoon Penpals" panose="02000400000000000000" pitchFamily="50" charset="0"/>
              </a:rPr>
              <a:t>. </a:t>
            </a:r>
          </a:p>
          <a:p>
            <a:pPr>
              <a:spcAft>
                <a:spcPts val="600"/>
              </a:spcAft>
            </a:pPr>
            <a:r>
              <a:rPr lang="en-GB" sz="1400" dirty="0">
                <a:solidFill>
                  <a:schemeClr val="tx1"/>
                </a:solidFill>
                <a:latin typeface="Sassoon Penpals" panose="02000400000000000000" pitchFamily="50" charset="0"/>
              </a:rPr>
              <a:t>	- Objects feel and look different based on the material 	they are made from.</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Name everyday materials </a:t>
            </a:r>
            <a:r>
              <a:rPr lang="en-GB" sz="1400" dirty="0">
                <a:solidFill>
                  <a:schemeClr val="tx1"/>
                </a:solidFill>
                <a:latin typeface="Sassoon Penpals" panose="02000400000000000000" pitchFamily="50" charset="0"/>
              </a:rPr>
              <a:t>then use their properties to compare and group them.</a:t>
            </a:r>
          </a:p>
          <a:p>
            <a:pPr>
              <a:spcAft>
                <a:spcPts val="600"/>
              </a:spcAft>
            </a:pPr>
            <a:r>
              <a:rPr lang="en-GB" sz="1400" dirty="0">
                <a:solidFill>
                  <a:schemeClr val="tx1"/>
                </a:solidFill>
                <a:latin typeface="Sassoon Penpals" panose="02000400000000000000" pitchFamily="50" charset="0"/>
              </a:rPr>
              <a:t>	- Some materials that objects are made from include: 	glass, wood, paper, metal, water, rock and plastic. </a:t>
            </a:r>
          </a:p>
          <a:p>
            <a:pPr>
              <a:spcAft>
                <a:spcPts val="600"/>
              </a:spcAft>
            </a:pPr>
            <a:r>
              <a:rPr lang="en-GB" sz="1400" dirty="0">
                <a:solidFill>
                  <a:schemeClr val="tx1"/>
                </a:solidFill>
                <a:latin typeface="Sassoon Penpals" panose="02000400000000000000" pitchFamily="50" charset="0"/>
              </a:rPr>
              <a:t>	- Some words to describe materials include: shiny, 	soft, rough, bendy, hard and absorbent.</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77686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performing simple tests to explore questions, for example: ‘What is the best material for designing a house? ...for lining a dog basket? ...for curtains? … for making a jacket? ...for a bookshelf? ...for a gymnast’s leotard?’ </a:t>
            </a:r>
          </a:p>
        </p:txBody>
      </p:sp>
      <p:sp>
        <p:nvSpPr>
          <p:cNvPr id="28" name="Rounded Rectangle 48">
            <a:extLst>
              <a:ext uri="{FF2B5EF4-FFF2-40B4-BE49-F238E27FC236}">
                <a16:creationId xmlns:a16="http://schemas.microsoft.com/office/drawing/2014/main" id="{D1089FF2-3019-4653-AD54-6CBA6A774E3A}"/>
              </a:ext>
            </a:extLst>
          </p:cNvPr>
          <p:cNvSpPr/>
          <p:nvPr/>
        </p:nvSpPr>
        <p:spPr>
          <a:xfrm>
            <a:off x="4392549" y="7458982"/>
            <a:ext cx="4016502" cy="198367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Building on EYFS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 Early Years children learn:</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recognise that different everyday objects are made from different materials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describe how different objects look and feel</a:t>
            </a: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DEF00FF9-F1FF-49B8-BF0D-89DB85349373}"/>
              </a:ext>
            </a:extLst>
          </p:cNvPr>
          <p:cNvSpPr/>
          <p:nvPr/>
        </p:nvSpPr>
        <p:spPr>
          <a:xfrm>
            <a:off x="8703135" y="7315200"/>
            <a:ext cx="3963983" cy="200028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Lesson 1 about everyday materials </a:t>
            </a:r>
          </a:p>
          <a:p>
            <a:pPr>
              <a:spcAft>
                <a:spcPts val="600"/>
              </a:spcAft>
            </a:pPr>
            <a:r>
              <a:rPr lang="en-GB" sz="1400" dirty="0">
                <a:solidFill>
                  <a:schemeClr val="tx1"/>
                </a:solidFill>
                <a:latin typeface="Sassoon Penpals" panose="02000400000000000000" pitchFamily="50" charset="0"/>
              </a:rPr>
              <a:t>Lesson 6 about which material is best suited for a jacket or own experiment about designing a house. </a:t>
            </a:r>
          </a:p>
        </p:txBody>
      </p:sp>
      <p:sp>
        <p:nvSpPr>
          <p:cNvPr id="15" name="Rounded Rectangle 48">
            <a:extLst>
              <a:ext uri="{FF2B5EF4-FFF2-40B4-BE49-F238E27FC236}">
                <a16:creationId xmlns:a16="http://schemas.microsoft.com/office/drawing/2014/main" id="{D7D8F168-2199-4791-9208-C38E8FA9EBA4}"/>
              </a:ext>
            </a:extLst>
          </p:cNvPr>
          <p:cNvSpPr/>
          <p:nvPr/>
        </p:nvSpPr>
        <p:spPr>
          <a:xfrm>
            <a:off x="8703136" y="1028072"/>
            <a:ext cx="4029898" cy="597060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1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dirty="0">
                <a:solidFill>
                  <a:schemeClr val="tx1"/>
                </a:solidFill>
                <a:latin typeface="Sassoon Penpals" panose="02000400000000000000" pitchFamily="50" charset="0"/>
              </a:rPr>
              <a:t>Season change: Observe and describe the seasonal changes across the four seasons.</a:t>
            </a:r>
          </a:p>
          <a:p>
            <a:pPr>
              <a:spcAft>
                <a:spcPts val="600"/>
              </a:spcAft>
            </a:pPr>
            <a:r>
              <a:rPr lang="en-GB" sz="1400" dirty="0">
                <a:solidFill>
                  <a:schemeClr val="tx1"/>
                </a:solidFill>
                <a:latin typeface="Sassoon Penpals" panose="02000400000000000000" pitchFamily="50" charset="0"/>
              </a:rPr>
              <a:t>Animals including humans: Describe and compare the structure and diet of a variety of common animals.</a:t>
            </a:r>
          </a:p>
          <a:p>
            <a:pPr>
              <a:spcAft>
                <a:spcPts val="600"/>
              </a:spcAft>
            </a:pPr>
            <a:r>
              <a:rPr lang="en-GB" sz="1400" dirty="0">
                <a:solidFill>
                  <a:schemeClr val="tx1"/>
                </a:solidFill>
                <a:latin typeface="Sassoon Penpals" panose="02000400000000000000" pitchFamily="50" charset="0"/>
              </a:rPr>
              <a:t>Understand the difference between a carnivore, herbivore and omnivore.</a:t>
            </a:r>
          </a:p>
          <a:p>
            <a:pPr>
              <a:spcAft>
                <a:spcPts val="600"/>
              </a:spcAft>
            </a:pPr>
            <a:r>
              <a:rPr lang="en-GB" sz="1400" dirty="0">
                <a:solidFill>
                  <a:schemeClr val="tx1"/>
                </a:solidFill>
                <a:latin typeface="Sassoon Penpals" panose="02000400000000000000" pitchFamily="50" charset="0"/>
              </a:rPr>
              <a:t>Plants: identify and describe he basic structure of a variety of common flowering plants, including trees.</a:t>
            </a:r>
          </a:p>
          <a:p>
            <a:pPr>
              <a:spcAft>
                <a:spcPts val="600"/>
              </a:spcAft>
            </a:pPr>
            <a:r>
              <a:rPr lang="en-GB" sz="1400" b="1" dirty="0">
                <a:solidFill>
                  <a:schemeClr val="tx1"/>
                </a:solidFill>
                <a:latin typeface="Sassoon Penpals" panose="02000400000000000000" pitchFamily="50" charset="0"/>
              </a:rPr>
              <a:t>Everyday materials: identify the materials objects are made from and group a variety of materials be describing their properties. </a:t>
            </a:r>
          </a:p>
          <a:p>
            <a:pPr>
              <a:spcAft>
                <a:spcPts val="600"/>
              </a:spcAft>
            </a:pPr>
            <a:endParaRPr lang="en-GB" sz="1400"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p>
          <a:p>
            <a:pPr>
              <a:spcAft>
                <a:spcPts val="600"/>
              </a:spcAft>
            </a:pPr>
            <a:r>
              <a:rPr lang="en-GB" sz="1400" b="1" dirty="0">
                <a:solidFill>
                  <a:schemeClr val="tx1"/>
                </a:solidFill>
                <a:latin typeface="Sassoon Penpals" panose="02000400000000000000" pitchFamily="50" charset="0"/>
              </a:rPr>
              <a:t>Observe closely, using simple equipment.</a:t>
            </a:r>
          </a:p>
          <a:p>
            <a:pPr>
              <a:spcAft>
                <a:spcPts val="600"/>
              </a:spcAft>
            </a:pPr>
            <a:r>
              <a:rPr lang="en-GB" sz="1400" dirty="0">
                <a:solidFill>
                  <a:schemeClr val="tx1"/>
                </a:solidFill>
                <a:latin typeface="Sassoon Penpals" panose="02000400000000000000" pitchFamily="50" charset="0"/>
              </a:rPr>
              <a:t>With support ask questions and communicate ideas.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2" name="Picture 11">
            <a:extLst>
              <a:ext uri="{FF2B5EF4-FFF2-40B4-BE49-F238E27FC236}">
                <a16:creationId xmlns:a16="http://schemas.microsoft.com/office/drawing/2014/main" id="{44C93F76-7BE2-4F7F-AE26-334DF4468C6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42515" y="7585419"/>
            <a:ext cx="675719" cy="489235"/>
          </a:xfrm>
          <a:prstGeom prst="rect">
            <a:avLst/>
          </a:prstGeom>
        </p:spPr>
      </p:pic>
    </p:spTree>
    <p:extLst>
      <p:ext uri="{BB962C8B-B14F-4D97-AF65-F5344CB8AC3E}">
        <p14:creationId xmlns:p14="http://schemas.microsoft.com/office/powerpoint/2010/main" val="1621532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1 – Plants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25617" y="4284258"/>
            <a:ext cx="4010205" cy="306708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62718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Name a variety of common wild and garden plants, including deciduous and evergreen trees.</a:t>
            </a:r>
          </a:p>
          <a:p>
            <a:pPr>
              <a:spcAft>
                <a:spcPts val="600"/>
              </a:spcAft>
            </a:pPr>
            <a:r>
              <a:rPr lang="en-GB" sz="1400" dirty="0">
                <a:solidFill>
                  <a:schemeClr val="tx1"/>
                </a:solidFill>
                <a:latin typeface="Sassoon Penpals" panose="02000400000000000000" pitchFamily="50" charset="0"/>
              </a:rPr>
              <a:t>	- A wild plant seed grows where it falls. It doesn’t 	need to be planted or cared for as it grows. </a:t>
            </a:r>
          </a:p>
          <a:p>
            <a:pPr>
              <a:spcAft>
                <a:spcPts val="600"/>
              </a:spcAft>
            </a:pPr>
            <a:r>
              <a:rPr lang="en-GB" sz="1400" dirty="0">
                <a:solidFill>
                  <a:schemeClr val="tx1"/>
                </a:solidFill>
                <a:latin typeface="Sassoon Penpals" panose="02000400000000000000" pitchFamily="50" charset="0"/>
              </a:rPr>
              <a:t>	- Garden plants are plants that people choose to grow 	in their gardens. </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A deciduous tree loses its leaves each year. </a:t>
            </a:r>
          </a:p>
          <a:p>
            <a:pPr>
              <a:spcAft>
                <a:spcPts val="600"/>
              </a:spcAft>
            </a:pPr>
            <a:r>
              <a:rPr lang="en-GB" sz="1400" dirty="0">
                <a:solidFill>
                  <a:srgbClr val="FF0000"/>
                </a:solidFill>
                <a:latin typeface="Sassoon Penpals" panose="02000400000000000000" pitchFamily="50" charset="0"/>
              </a:rPr>
              <a:t>	- An evergreen tree keeps its green leaves all year 	round, even in the winter.</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Name the </a:t>
            </a:r>
            <a:r>
              <a:rPr lang="en-GB" sz="1400" dirty="0">
                <a:solidFill>
                  <a:srgbClr val="FF0000"/>
                </a:solidFill>
                <a:latin typeface="Sassoon Penpals" panose="02000400000000000000" pitchFamily="50" charset="0"/>
              </a:rPr>
              <a:t>petal, stem, leaves and root of a plant </a:t>
            </a:r>
            <a:r>
              <a:rPr lang="en-GB" sz="1400" dirty="0">
                <a:solidFill>
                  <a:schemeClr val="tx1"/>
                </a:solidFill>
                <a:latin typeface="Sassoon Penpals" panose="02000400000000000000" pitchFamily="50" charset="0"/>
              </a:rPr>
              <a:t>and </a:t>
            </a:r>
            <a:r>
              <a:rPr lang="en-GB" sz="1400" dirty="0">
                <a:solidFill>
                  <a:srgbClr val="FF0000"/>
                </a:solidFill>
                <a:latin typeface="Sassoon Penpals" panose="02000400000000000000" pitchFamily="50" charset="0"/>
              </a:rPr>
              <a:t>name the roots, trunk, branches and leaves of a tree</a:t>
            </a:r>
            <a:r>
              <a:rPr lang="en-GB" sz="1400" dirty="0">
                <a:solidFill>
                  <a:schemeClr val="tx1"/>
                </a:solidFill>
                <a:latin typeface="Sassoon Penpals" panose="02000400000000000000" pitchFamily="50" charset="0"/>
              </a:rPr>
              <a:t>.</a:t>
            </a:r>
          </a:p>
          <a:p>
            <a:pPr>
              <a:spcAft>
                <a:spcPts val="600"/>
              </a:spcAft>
            </a:pPr>
            <a:r>
              <a:rPr lang="en-GB" sz="1400" dirty="0">
                <a:solidFill>
                  <a:schemeClr val="tx1"/>
                </a:solidFill>
                <a:latin typeface="Sassoon Penpals" panose="02000400000000000000" pitchFamily="50" charset="0"/>
              </a:rPr>
              <a:t>	- Roots take in water and nutrients from the soil and 	keep the plant in the ground. </a:t>
            </a:r>
          </a:p>
          <a:p>
            <a:pPr>
              <a:spcAft>
                <a:spcPts val="600"/>
              </a:spcAft>
            </a:pPr>
            <a:r>
              <a:rPr lang="en-GB" sz="1400" dirty="0">
                <a:solidFill>
                  <a:schemeClr val="tx1"/>
                </a:solidFill>
                <a:latin typeface="Sassoon Penpals" panose="02000400000000000000" pitchFamily="50" charset="0"/>
              </a:rPr>
              <a:t>	- The stem holds the plant up and carries the water 	and nutrients from the roots to the leaves and flowers. </a:t>
            </a:r>
          </a:p>
          <a:p>
            <a:pPr>
              <a:spcAft>
                <a:spcPts val="600"/>
              </a:spcAft>
            </a:pPr>
            <a:r>
              <a:rPr lang="en-GB" sz="1400" dirty="0">
                <a:solidFill>
                  <a:schemeClr val="tx1"/>
                </a:solidFill>
                <a:latin typeface="Sassoon Penpals" panose="02000400000000000000" pitchFamily="50" charset="0"/>
              </a:rPr>
              <a:t>	- Leaves catch sunlight to help the plant to make its 	own food. </a:t>
            </a:r>
          </a:p>
          <a:p>
            <a:pPr>
              <a:spcAft>
                <a:spcPts val="600"/>
              </a:spcAft>
            </a:pPr>
            <a:r>
              <a:rPr lang="en-GB" sz="1400" dirty="0">
                <a:solidFill>
                  <a:schemeClr val="tx1"/>
                </a:solidFill>
                <a:latin typeface="Sassoon Penpals" panose="02000400000000000000" pitchFamily="50" charset="0"/>
              </a:rPr>
              <a:t>	- Flowers attract insects and birds. Petals are the 	colourful part of a flower. </a:t>
            </a:r>
          </a:p>
          <a:p>
            <a:pPr>
              <a:spcAft>
                <a:spcPts val="600"/>
              </a:spcAft>
            </a:pPr>
            <a:r>
              <a:rPr lang="en-GB" sz="1400" dirty="0">
                <a:solidFill>
                  <a:schemeClr val="tx1"/>
                </a:solidFill>
                <a:latin typeface="Sassoon Penpals" panose="02000400000000000000" pitchFamily="50" charset="0"/>
              </a:rPr>
              <a:t>	- Fruit contains the plant’s seeds. </a:t>
            </a:r>
          </a:p>
          <a:p>
            <a:pPr>
              <a:spcAft>
                <a:spcPts val="600"/>
              </a:spcAft>
            </a:pPr>
            <a:r>
              <a:rPr lang="en-GB" sz="1400" dirty="0">
                <a:solidFill>
                  <a:schemeClr val="tx1"/>
                </a:solidFill>
                <a:latin typeface="Sassoon Penpals" panose="02000400000000000000" pitchFamily="50" charset="0"/>
              </a:rPr>
              <a:t>	- Seeds and bulbs grow into new plants.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98938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observing closely, using magnifying glasses, and comparing and contrasting familiar plants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describing how they were able to identify and group them, and drawing diagrams showing the parts of different plants including trees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keep simple records of how plants have changed over time, for example the leaves falling off trees and buds opening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compare and contrast what they have found out about different plants. </a:t>
            </a: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09095" y="7555071"/>
            <a:ext cx="4016502" cy="176041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Building on EYFS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 Early Years children learn:</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what a plant is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what a flower is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where you see plants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describe different plants and flowers</a:t>
            </a:r>
            <a:endParaRPr lang="en-GB" sz="1400" dirty="0">
              <a:solidFill>
                <a:schemeClr val="tx1"/>
              </a:solidFill>
              <a:latin typeface="Sassoon Penpals" panose="02000400000000000000" pitchFamily="50" charset="0"/>
            </a:endParaRPr>
          </a:p>
        </p:txBody>
      </p:sp>
      <p:sp>
        <p:nvSpPr>
          <p:cNvPr id="12" name="Rounded Rectangle 48">
            <a:extLst>
              <a:ext uri="{FF2B5EF4-FFF2-40B4-BE49-F238E27FC236}">
                <a16:creationId xmlns:a16="http://schemas.microsoft.com/office/drawing/2014/main" id="{50434DBE-A092-407A-A8D0-A33A40E9DEC7}"/>
              </a:ext>
            </a:extLst>
          </p:cNvPr>
          <p:cNvSpPr/>
          <p:nvPr/>
        </p:nvSpPr>
        <p:spPr>
          <a:xfrm>
            <a:off x="8594476" y="7871991"/>
            <a:ext cx="4080000" cy="15525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Lesson 2 about shoots and roots </a:t>
            </a:r>
          </a:p>
          <a:p>
            <a:pPr>
              <a:spcAft>
                <a:spcPts val="600"/>
              </a:spcAft>
            </a:pPr>
            <a:r>
              <a:rPr lang="en-GB" sz="1400" dirty="0">
                <a:solidFill>
                  <a:schemeClr val="tx1"/>
                </a:solidFill>
                <a:latin typeface="Sassoon Penpals" panose="02000400000000000000" pitchFamily="50" charset="0"/>
              </a:rPr>
              <a:t>Lesson 3 about flowers</a:t>
            </a:r>
          </a:p>
          <a:p>
            <a:pPr>
              <a:spcAft>
                <a:spcPts val="600"/>
              </a:spcAft>
            </a:pPr>
            <a:r>
              <a:rPr lang="en-GB" sz="1400" dirty="0">
                <a:solidFill>
                  <a:schemeClr val="tx1"/>
                </a:solidFill>
                <a:latin typeface="Sassoon Penpals" panose="02000400000000000000" pitchFamily="50" charset="0"/>
              </a:rPr>
              <a:t>Lesson 4 about leaves</a:t>
            </a:r>
          </a:p>
        </p:txBody>
      </p:sp>
      <p:sp>
        <p:nvSpPr>
          <p:cNvPr id="13" name="Rounded Rectangle 48">
            <a:extLst>
              <a:ext uri="{FF2B5EF4-FFF2-40B4-BE49-F238E27FC236}">
                <a16:creationId xmlns:a16="http://schemas.microsoft.com/office/drawing/2014/main" id="{DCBA2972-465D-4232-91AE-219CA98DB159}"/>
              </a:ext>
            </a:extLst>
          </p:cNvPr>
          <p:cNvSpPr/>
          <p:nvPr/>
        </p:nvSpPr>
        <p:spPr>
          <a:xfrm>
            <a:off x="8587119" y="1066801"/>
            <a:ext cx="4029898" cy="66704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1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dirty="0">
                <a:solidFill>
                  <a:schemeClr val="tx1"/>
                </a:solidFill>
                <a:latin typeface="Sassoon Penpals" panose="02000400000000000000" pitchFamily="50" charset="0"/>
              </a:rPr>
              <a:t>Season change: Observe and describe the seasonal changes across the four seasons.</a:t>
            </a:r>
          </a:p>
          <a:p>
            <a:pPr>
              <a:spcAft>
                <a:spcPts val="600"/>
              </a:spcAft>
            </a:pPr>
            <a:r>
              <a:rPr lang="en-GB" sz="1400" dirty="0">
                <a:solidFill>
                  <a:schemeClr val="tx1"/>
                </a:solidFill>
                <a:latin typeface="Sassoon Penpals" panose="02000400000000000000" pitchFamily="50" charset="0"/>
              </a:rPr>
              <a:t>Animals including humans: Describe and compare the structure and diet of a variety of common animals.</a:t>
            </a:r>
          </a:p>
          <a:p>
            <a:pPr>
              <a:spcAft>
                <a:spcPts val="600"/>
              </a:spcAft>
            </a:pPr>
            <a:r>
              <a:rPr lang="en-GB" sz="1400" dirty="0">
                <a:solidFill>
                  <a:schemeClr val="tx1"/>
                </a:solidFill>
                <a:latin typeface="Sassoon Penpals" panose="02000400000000000000" pitchFamily="50" charset="0"/>
              </a:rPr>
              <a:t>Understand the difference between a carnivore, herbivore and omnivore.</a:t>
            </a:r>
          </a:p>
          <a:p>
            <a:pPr>
              <a:spcAft>
                <a:spcPts val="600"/>
              </a:spcAft>
            </a:pPr>
            <a:r>
              <a:rPr lang="en-GB" sz="1400" b="1" dirty="0">
                <a:solidFill>
                  <a:schemeClr val="tx1"/>
                </a:solidFill>
                <a:latin typeface="Sassoon Penpals" panose="02000400000000000000" pitchFamily="50" charset="0"/>
              </a:rPr>
              <a:t>Plants: identify and describe he basic structure of a variety of common flowering plants, including trees.</a:t>
            </a:r>
          </a:p>
          <a:p>
            <a:pPr>
              <a:spcAft>
                <a:spcPts val="600"/>
              </a:spcAft>
            </a:pPr>
            <a:r>
              <a:rPr lang="en-GB" sz="1400" dirty="0">
                <a:solidFill>
                  <a:schemeClr val="tx1"/>
                </a:solidFill>
                <a:latin typeface="Sassoon Penpals" panose="02000400000000000000" pitchFamily="50" charset="0"/>
              </a:rPr>
              <a:t>Everyday materials: identify the materials objects are made from and group a variety of materials be describing their properties. </a:t>
            </a:r>
          </a:p>
          <a:p>
            <a:pPr>
              <a:spcAft>
                <a:spcPts val="600"/>
              </a:spcAft>
            </a:pPr>
            <a:endParaRPr lang="en-GB" sz="1400"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p>
          <a:p>
            <a:pPr>
              <a:spcAft>
                <a:spcPts val="600"/>
              </a:spcAft>
            </a:pPr>
            <a:r>
              <a:rPr lang="en-GB" sz="1400" b="1" dirty="0">
                <a:solidFill>
                  <a:schemeClr val="tx1"/>
                </a:solidFill>
                <a:latin typeface="Sassoon Penpals" panose="02000400000000000000" pitchFamily="50" charset="0"/>
              </a:rPr>
              <a:t>Observe closely, using simple equipment.</a:t>
            </a:r>
          </a:p>
          <a:p>
            <a:pPr>
              <a:spcAft>
                <a:spcPts val="600"/>
              </a:spcAft>
            </a:pPr>
            <a:r>
              <a:rPr lang="en-GB" sz="1400" dirty="0">
                <a:solidFill>
                  <a:schemeClr val="tx1"/>
                </a:solidFill>
                <a:latin typeface="Sassoon Penpals" panose="02000400000000000000" pitchFamily="50" charset="0"/>
              </a:rPr>
              <a:t>With support ask questions and communicate ideas.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BC91DEEB-7767-4D75-AE46-992F481B894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06936" y="7627373"/>
            <a:ext cx="675719" cy="489235"/>
          </a:xfrm>
          <a:prstGeom prst="rect">
            <a:avLst/>
          </a:prstGeom>
        </p:spPr>
      </p:pic>
    </p:spTree>
    <p:extLst>
      <p:ext uri="{BB962C8B-B14F-4D97-AF65-F5344CB8AC3E}">
        <p14:creationId xmlns:p14="http://schemas.microsoft.com/office/powerpoint/2010/main" val="728328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1 – Seasonal change</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Science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95697" y="4079995"/>
            <a:ext cx="4010205" cy="299088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37337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Observe changes across the four seasons.</a:t>
            </a:r>
          </a:p>
          <a:p>
            <a:pPr>
              <a:spcAft>
                <a:spcPts val="600"/>
              </a:spcAft>
            </a:pPr>
            <a:r>
              <a:rPr lang="en-GB" sz="1400" dirty="0">
                <a:solidFill>
                  <a:schemeClr val="tx1"/>
                </a:solidFill>
                <a:latin typeface="Sassoon Penpals" panose="02000400000000000000" pitchFamily="50" charset="0"/>
              </a:rPr>
              <a:t>	- </a:t>
            </a:r>
            <a:r>
              <a:rPr lang="en-GB" sz="1400" dirty="0">
                <a:solidFill>
                  <a:srgbClr val="FF0000"/>
                </a:solidFill>
                <a:latin typeface="Sassoon Penpals" panose="02000400000000000000" pitchFamily="50" charset="0"/>
              </a:rPr>
              <a:t>There are four seasons: Spring, Summer, Autumn, 	Winter.</a:t>
            </a:r>
          </a:p>
          <a:p>
            <a:pPr>
              <a:spcAft>
                <a:spcPts val="600"/>
              </a:spcAft>
            </a:pPr>
            <a:r>
              <a:rPr lang="en-GB" sz="1400" dirty="0">
                <a:solidFill>
                  <a:schemeClr val="tx1"/>
                </a:solidFill>
                <a:latin typeface="Sassoon Penpals" panose="02000400000000000000" pitchFamily="50" charset="0"/>
              </a:rPr>
              <a:t>	- There are lots of different types of weather: rain, sun, 	cloud, wind, snow, etc.</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Observe and describe weather associated with the seasons and how </a:t>
            </a:r>
            <a:r>
              <a:rPr lang="en-GB" sz="1400" dirty="0">
                <a:solidFill>
                  <a:srgbClr val="FF0000"/>
                </a:solidFill>
                <a:latin typeface="Sassoon Penpals" panose="02000400000000000000" pitchFamily="50" charset="0"/>
              </a:rPr>
              <a:t>day length varies</a:t>
            </a:r>
            <a:r>
              <a:rPr lang="en-GB" sz="1400" dirty="0">
                <a:solidFill>
                  <a:schemeClr val="tx1"/>
                </a:solidFill>
                <a:latin typeface="Sassoon Penpals" panose="02000400000000000000" pitchFamily="50" charset="0"/>
              </a:rPr>
              <a:t>.</a:t>
            </a:r>
          </a:p>
          <a:p>
            <a:pPr>
              <a:spcAft>
                <a:spcPts val="600"/>
              </a:spcAft>
            </a:pPr>
            <a:r>
              <a:rPr lang="en-GB" sz="1400" dirty="0">
                <a:solidFill>
                  <a:schemeClr val="tx1"/>
                </a:solidFill>
                <a:latin typeface="Sassoon Penpals" panose="02000400000000000000" pitchFamily="50" charset="0"/>
              </a:rPr>
              <a:t> 	- Days are longer and hotter in the summer. </a:t>
            </a:r>
          </a:p>
          <a:p>
            <a:pPr>
              <a:spcAft>
                <a:spcPts val="600"/>
              </a:spcAft>
            </a:pPr>
            <a:r>
              <a:rPr lang="en-GB" sz="1400" dirty="0">
                <a:solidFill>
                  <a:schemeClr val="tx1"/>
                </a:solidFill>
                <a:latin typeface="Sassoon Penpals" panose="02000400000000000000" pitchFamily="50" charset="0"/>
              </a:rPr>
              <a:t>	- Days are shorter and colder in the winter</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7" name="Picture 6">
            <a:extLst>
              <a:ext uri="{FF2B5EF4-FFF2-40B4-BE49-F238E27FC236}">
                <a16:creationId xmlns:a16="http://schemas.microsoft.com/office/drawing/2014/main" id="{3C88771F-1062-443F-BA2C-ABC62DD4F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32356" y="166723"/>
            <a:ext cx="705610" cy="712666"/>
          </a:xfrm>
          <a:prstGeom prst="rect">
            <a:avLst/>
          </a:prstGeom>
        </p:spPr>
      </p:pic>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84552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Working Scientifically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recording information about the weather</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making displays of what happens in the world around them, including day length, as the seasons change</a:t>
            </a: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09095" y="7238548"/>
            <a:ext cx="4016502" cy="2076939"/>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Building on EYFS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 Early Years children learn:</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know about different types of weather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observe changes in trees and plants as the seasons progress</a:t>
            </a: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94476" y="7816974"/>
            <a:ext cx="4080000" cy="160752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Kent scheme essentials</a:t>
            </a:r>
            <a:endParaRPr lang="en-GB" sz="1400" b="1" u="sng" dirty="0">
              <a:solidFill>
                <a:schemeClr val="tx1"/>
              </a:solidFill>
              <a:latin typeface="Sassoon Penpals" panose="02000400000000000000" pitchFamily="50" charset="0"/>
            </a:endParaRPr>
          </a:p>
          <a:p>
            <a:pPr>
              <a:spcAft>
                <a:spcPts val="600"/>
              </a:spcAft>
            </a:pPr>
            <a:r>
              <a:rPr lang="en-GB" sz="1400" dirty="0">
                <a:solidFill>
                  <a:schemeClr val="tx1"/>
                </a:solidFill>
                <a:latin typeface="Sassoon Penpals" panose="02000400000000000000" pitchFamily="50" charset="0"/>
              </a:rPr>
              <a:t>Lesson 1 about what do we mean by weather </a:t>
            </a:r>
          </a:p>
          <a:p>
            <a:pPr>
              <a:spcAft>
                <a:spcPts val="600"/>
              </a:spcAft>
            </a:pPr>
            <a:r>
              <a:rPr lang="en-GB" sz="1400" dirty="0">
                <a:solidFill>
                  <a:schemeClr val="tx1"/>
                </a:solidFill>
                <a:latin typeface="Sassoon Penpals" panose="02000400000000000000" pitchFamily="50" charset="0"/>
              </a:rPr>
              <a:t>Lesson 3 and 6 about how much wind and sun are in different seasons </a:t>
            </a:r>
          </a:p>
          <a:p>
            <a:pPr>
              <a:spcAft>
                <a:spcPts val="600"/>
              </a:spcAft>
            </a:pPr>
            <a:r>
              <a:rPr lang="en-GB" sz="1400" dirty="0">
                <a:solidFill>
                  <a:schemeClr val="tx1"/>
                </a:solidFill>
                <a:latin typeface="Sassoon Penpals" panose="02000400000000000000" pitchFamily="50" charset="0"/>
              </a:rPr>
              <a:t>Lesson 4 about how to measure the rain in different seasons </a:t>
            </a:r>
          </a:p>
        </p:txBody>
      </p:sp>
      <p:sp>
        <p:nvSpPr>
          <p:cNvPr id="15" name="Rounded Rectangle 48">
            <a:extLst>
              <a:ext uri="{FF2B5EF4-FFF2-40B4-BE49-F238E27FC236}">
                <a16:creationId xmlns:a16="http://schemas.microsoft.com/office/drawing/2014/main" id="{CA7B3876-2AA5-41A9-A735-26C2196CA006}"/>
              </a:ext>
            </a:extLst>
          </p:cNvPr>
          <p:cNvSpPr/>
          <p:nvPr/>
        </p:nvSpPr>
        <p:spPr>
          <a:xfrm>
            <a:off x="8587119" y="1066801"/>
            <a:ext cx="4029898" cy="66704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u="sng" dirty="0">
                <a:solidFill>
                  <a:schemeClr val="tx1"/>
                </a:solidFill>
                <a:latin typeface="Sassoon Penpals" panose="02000400000000000000" pitchFamily="50" charset="0"/>
              </a:rPr>
              <a:t>Year 1 Science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b="1" dirty="0">
                <a:solidFill>
                  <a:schemeClr val="tx1"/>
                </a:solidFill>
                <a:latin typeface="Sassoon Penpals" panose="02000400000000000000" pitchFamily="50" charset="0"/>
              </a:rPr>
              <a:t>Season change: Observe and describe the seasonal changes across the four seasons.</a:t>
            </a:r>
          </a:p>
          <a:p>
            <a:pPr>
              <a:spcAft>
                <a:spcPts val="600"/>
              </a:spcAft>
            </a:pPr>
            <a:r>
              <a:rPr lang="en-GB" sz="1400" dirty="0">
                <a:solidFill>
                  <a:schemeClr val="tx1"/>
                </a:solidFill>
                <a:latin typeface="Sassoon Penpals" panose="02000400000000000000" pitchFamily="50" charset="0"/>
              </a:rPr>
              <a:t>Animals including humans: Describe and compare the structure and diet of a variety of common animals.</a:t>
            </a:r>
          </a:p>
          <a:p>
            <a:pPr>
              <a:spcAft>
                <a:spcPts val="600"/>
              </a:spcAft>
            </a:pPr>
            <a:r>
              <a:rPr lang="en-GB" sz="1400" dirty="0">
                <a:solidFill>
                  <a:schemeClr val="tx1"/>
                </a:solidFill>
                <a:latin typeface="Sassoon Penpals" panose="02000400000000000000" pitchFamily="50" charset="0"/>
              </a:rPr>
              <a:t>Understand the difference between a carnivore, herbivore and omnivore.</a:t>
            </a:r>
          </a:p>
          <a:p>
            <a:pPr>
              <a:spcAft>
                <a:spcPts val="600"/>
              </a:spcAft>
            </a:pPr>
            <a:r>
              <a:rPr lang="en-GB" sz="1400" dirty="0">
                <a:solidFill>
                  <a:schemeClr val="tx1"/>
                </a:solidFill>
                <a:latin typeface="Sassoon Penpals" panose="02000400000000000000" pitchFamily="50" charset="0"/>
              </a:rPr>
              <a:t>Plants: identify and describe he basic structure of a variety of common flowering plants, including trees.</a:t>
            </a:r>
          </a:p>
          <a:p>
            <a:pPr>
              <a:spcAft>
                <a:spcPts val="600"/>
              </a:spcAft>
            </a:pPr>
            <a:r>
              <a:rPr lang="en-GB" sz="1400" dirty="0">
                <a:solidFill>
                  <a:schemeClr val="tx1"/>
                </a:solidFill>
                <a:latin typeface="Sassoon Penpals" panose="02000400000000000000" pitchFamily="50" charset="0"/>
              </a:rPr>
              <a:t>Everyday materials: identify the materials objects are made from and group a variety of materials be describing their properties. </a:t>
            </a:r>
          </a:p>
          <a:p>
            <a:pPr>
              <a:spcAft>
                <a:spcPts val="600"/>
              </a:spcAft>
            </a:pPr>
            <a:endParaRPr lang="en-GB" sz="1400" dirty="0">
              <a:solidFill>
                <a:schemeClr val="tx1"/>
              </a:solidFill>
              <a:latin typeface="Sassoon Penpals" panose="02000400000000000000" pitchFamily="50" charset="0"/>
            </a:endParaRPr>
          </a:p>
          <a:p>
            <a:pPr>
              <a:spcAft>
                <a:spcPts val="600"/>
              </a:spcAft>
            </a:pPr>
            <a:r>
              <a:rPr lang="en-GB" sz="1400" u="sng" dirty="0">
                <a:solidFill>
                  <a:schemeClr val="tx1"/>
                </a:solidFill>
                <a:latin typeface="Sassoon Penpals" panose="02000400000000000000" pitchFamily="50" charset="0"/>
              </a:rPr>
              <a:t>Skills / working scientifically (disciplinary)</a:t>
            </a:r>
          </a:p>
          <a:p>
            <a:pPr>
              <a:spcAft>
                <a:spcPts val="600"/>
              </a:spcAft>
            </a:pPr>
            <a:r>
              <a:rPr lang="en-GB" sz="1400" b="1" dirty="0">
                <a:solidFill>
                  <a:schemeClr val="tx1"/>
                </a:solidFill>
                <a:latin typeface="Sassoon Penpals" panose="02000400000000000000" pitchFamily="50" charset="0"/>
              </a:rPr>
              <a:t>Observe closely, using simple equipment.</a:t>
            </a:r>
          </a:p>
          <a:p>
            <a:pPr>
              <a:spcAft>
                <a:spcPts val="600"/>
              </a:spcAft>
            </a:pPr>
            <a:r>
              <a:rPr lang="en-GB" sz="1400" b="1" dirty="0">
                <a:solidFill>
                  <a:schemeClr val="tx1"/>
                </a:solidFill>
                <a:latin typeface="Sassoon Penpals" panose="02000400000000000000" pitchFamily="50" charset="0"/>
              </a:rPr>
              <a:t>With support ask questions and communicate ideas</a:t>
            </a: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12" name="Picture 11">
            <a:extLst>
              <a:ext uri="{FF2B5EF4-FFF2-40B4-BE49-F238E27FC236}">
                <a16:creationId xmlns:a16="http://schemas.microsoft.com/office/drawing/2014/main" id="{6D5DEE94-F86F-4793-BEDF-5FD420BD2B3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3489" y="7327739"/>
            <a:ext cx="675719" cy="489235"/>
          </a:xfrm>
          <a:prstGeom prst="rect">
            <a:avLst/>
          </a:prstGeom>
        </p:spPr>
      </p:pic>
    </p:spTree>
    <p:extLst>
      <p:ext uri="{BB962C8B-B14F-4D97-AF65-F5344CB8AC3E}">
        <p14:creationId xmlns:p14="http://schemas.microsoft.com/office/powerpoint/2010/main" val="2046125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2</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143365098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7761</TotalTime>
  <Words>18273</Words>
  <Application>Microsoft Office PowerPoint</Application>
  <PresentationFormat>A3 Paper (297x420 mm)</PresentationFormat>
  <Paragraphs>1537</Paragraphs>
  <Slides>38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38</vt:i4>
      </vt:variant>
    </vt:vector>
  </HeadingPairs>
  <TitlesOfParts>
    <vt:vector size="47" baseType="lpstr">
      <vt:lpstr>Arial</vt:lpstr>
      <vt:lpstr>Calibri</vt:lpstr>
      <vt:lpstr>Calibri Light</vt:lpstr>
      <vt:lpstr>Comic Sans MS</vt:lpstr>
      <vt:lpstr>Sassoon Penpals</vt:lpstr>
      <vt:lpstr>Sassoon Penpals Joined</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Pevensey and Westham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mcarter</dc:creator>
  <cp:lastModifiedBy>Luke Paramor</cp:lastModifiedBy>
  <cp:revision>591</cp:revision>
  <cp:lastPrinted>2024-05-05T12:16:57Z</cp:lastPrinted>
  <dcterms:created xsi:type="dcterms:W3CDTF">2021-01-16T16:53:53Z</dcterms:created>
  <dcterms:modified xsi:type="dcterms:W3CDTF">2024-05-05T12:56:34Z</dcterms:modified>
</cp:coreProperties>
</file>