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5"/>
  </p:notesMasterIdLst>
  <p:sldIdLst>
    <p:sldId id="281" r:id="rId2"/>
    <p:sldId id="306" r:id="rId3"/>
    <p:sldId id="387" r:id="rId4"/>
    <p:sldId id="388" r:id="rId5"/>
    <p:sldId id="330" r:id="rId6"/>
    <p:sldId id="370" r:id="rId7"/>
    <p:sldId id="329" r:id="rId8"/>
    <p:sldId id="363" r:id="rId9"/>
    <p:sldId id="346" r:id="rId10"/>
    <p:sldId id="364" r:id="rId11"/>
    <p:sldId id="365" r:id="rId12"/>
    <p:sldId id="382" r:id="rId13"/>
    <p:sldId id="331" r:id="rId14"/>
    <p:sldId id="376" r:id="rId15"/>
    <p:sldId id="332" r:id="rId16"/>
    <p:sldId id="360" r:id="rId17"/>
    <p:sldId id="345" r:id="rId18"/>
    <p:sldId id="361" r:id="rId19"/>
    <p:sldId id="362" r:id="rId20"/>
    <p:sldId id="383" r:id="rId21"/>
    <p:sldId id="333" r:id="rId22"/>
    <p:sldId id="377" r:id="rId23"/>
    <p:sldId id="334" r:id="rId24"/>
    <p:sldId id="357" r:id="rId25"/>
    <p:sldId id="344" r:id="rId26"/>
    <p:sldId id="358" r:id="rId27"/>
    <p:sldId id="359" r:id="rId28"/>
    <p:sldId id="384" r:id="rId29"/>
    <p:sldId id="335" r:id="rId30"/>
    <p:sldId id="378" r:id="rId31"/>
    <p:sldId id="336" r:id="rId32"/>
    <p:sldId id="354" r:id="rId33"/>
    <p:sldId id="343" r:id="rId34"/>
    <p:sldId id="355" r:id="rId35"/>
    <p:sldId id="356" r:id="rId36"/>
    <p:sldId id="385" r:id="rId37"/>
    <p:sldId id="337" r:id="rId38"/>
    <p:sldId id="379" r:id="rId39"/>
    <p:sldId id="338" r:id="rId40"/>
    <p:sldId id="351" r:id="rId41"/>
    <p:sldId id="342" r:id="rId42"/>
    <p:sldId id="352" r:id="rId43"/>
    <p:sldId id="353" r:id="rId44"/>
    <p:sldId id="368" r:id="rId45"/>
    <p:sldId id="339" r:id="rId46"/>
    <p:sldId id="380" r:id="rId47"/>
    <p:sldId id="340" r:id="rId48"/>
    <p:sldId id="348" r:id="rId49"/>
    <p:sldId id="341" r:id="rId50"/>
    <p:sldId id="349" r:id="rId51"/>
    <p:sldId id="350" r:id="rId52"/>
    <p:sldId id="386" r:id="rId53"/>
    <p:sldId id="423" r:id="rId54"/>
  </p:sldIdLst>
  <p:sldSz cx="12801600" cy="9601200" type="A3"/>
  <p:notesSz cx="6870700" cy="100060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Paramor" initials="LP" lastIdx="1" clrIdx="0">
    <p:extLst>
      <p:ext uri="{19B8F6BF-5375-455C-9EA6-DF929625EA0E}">
        <p15:presenceInfo xmlns:p15="http://schemas.microsoft.com/office/powerpoint/2012/main" userId="S::LParamor@pevenseyschool.org.uk::8250a3fd-bce8-4997-888d-95f026bf0f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FF0000"/>
    <a:srgbClr val="FF99FF"/>
    <a:srgbClr val="FF8B8B"/>
    <a:srgbClr val="008000"/>
    <a:srgbClr val="0000FF"/>
    <a:srgbClr val="009900"/>
    <a:srgbClr val="FFD5D5"/>
    <a:srgbClr val="FF5757"/>
    <a:srgbClr val="E5D3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snapToGrid="0">
      <p:cViewPr varScale="1">
        <p:scale>
          <a:sx n="82" d="100"/>
          <a:sy n="82" d="100"/>
        </p:scale>
        <p:origin x="19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840" cy="500847"/>
          </a:xfrm>
          <a:prstGeom prst="rect">
            <a:avLst/>
          </a:prstGeom>
        </p:spPr>
        <p:txBody>
          <a:bodyPr vert="horz" lIns="89538" tIns="44769" rIns="89538" bIns="44769" rtlCol="0"/>
          <a:lstStyle>
            <a:lvl1pPr algn="l">
              <a:defRPr sz="1200"/>
            </a:lvl1pPr>
          </a:lstStyle>
          <a:p>
            <a:endParaRPr lang="en-GB"/>
          </a:p>
        </p:txBody>
      </p:sp>
      <p:sp>
        <p:nvSpPr>
          <p:cNvPr id="3" name="Date Placeholder 2"/>
          <p:cNvSpPr>
            <a:spLocks noGrp="1"/>
          </p:cNvSpPr>
          <p:nvPr>
            <p:ph type="dt" idx="1"/>
          </p:nvPr>
        </p:nvSpPr>
        <p:spPr>
          <a:xfrm>
            <a:off x="3892315" y="0"/>
            <a:ext cx="2976839" cy="500847"/>
          </a:xfrm>
          <a:prstGeom prst="rect">
            <a:avLst/>
          </a:prstGeom>
        </p:spPr>
        <p:txBody>
          <a:bodyPr vert="horz" lIns="89538" tIns="44769" rIns="89538" bIns="44769" rtlCol="0"/>
          <a:lstStyle>
            <a:lvl1pPr algn="r">
              <a:defRPr sz="1200"/>
            </a:lvl1pPr>
          </a:lstStyle>
          <a:p>
            <a:fld id="{4FE781F0-E275-41C8-B502-00CB75C98288}" type="datetimeFigureOut">
              <a:rPr lang="en-GB" smtClean="0"/>
              <a:t>05/05/2024</a:t>
            </a:fld>
            <a:endParaRPr lang="en-GB"/>
          </a:p>
        </p:txBody>
      </p:sp>
      <p:sp>
        <p:nvSpPr>
          <p:cNvPr id="4" name="Slide Image Placeholder 3"/>
          <p:cNvSpPr>
            <a:spLocks noGrp="1" noRot="1" noChangeAspect="1"/>
          </p:cNvSpPr>
          <p:nvPr>
            <p:ph type="sldImg" idx="2"/>
          </p:nvPr>
        </p:nvSpPr>
        <p:spPr>
          <a:xfrm>
            <a:off x="1184275" y="1250950"/>
            <a:ext cx="4502150" cy="3376613"/>
          </a:xfrm>
          <a:prstGeom prst="rect">
            <a:avLst/>
          </a:prstGeom>
          <a:noFill/>
          <a:ln w="12700">
            <a:solidFill>
              <a:prstClr val="black"/>
            </a:solidFill>
          </a:ln>
        </p:spPr>
        <p:txBody>
          <a:bodyPr vert="horz" lIns="89538" tIns="44769" rIns="89538" bIns="44769" rtlCol="0" anchor="ctr"/>
          <a:lstStyle/>
          <a:p>
            <a:endParaRPr lang="en-GB"/>
          </a:p>
        </p:txBody>
      </p:sp>
      <p:sp>
        <p:nvSpPr>
          <p:cNvPr id="5" name="Notes Placeholder 4"/>
          <p:cNvSpPr>
            <a:spLocks noGrp="1"/>
          </p:cNvSpPr>
          <p:nvPr>
            <p:ph type="body" sz="quarter" idx="3"/>
          </p:nvPr>
        </p:nvSpPr>
        <p:spPr>
          <a:xfrm>
            <a:off x="686606" y="4814994"/>
            <a:ext cx="5497488" cy="3939683"/>
          </a:xfrm>
          <a:prstGeom prst="rect">
            <a:avLst/>
          </a:prstGeom>
        </p:spPr>
        <p:txBody>
          <a:bodyPr vert="horz" lIns="89538" tIns="44769" rIns="89538" bIns="4476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05166"/>
            <a:ext cx="2976840" cy="500847"/>
          </a:xfrm>
          <a:prstGeom prst="rect">
            <a:avLst/>
          </a:prstGeom>
        </p:spPr>
        <p:txBody>
          <a:bodyPr vert="horz" lIns="89538" tIns="44769" rIns="89538" bIns="44769" rtlCol="0" anchor="b"/>
          <a:lstStyle>
            <a:lvl1pPr algn="l">
              <a:defRPr sz="1200"/>
            </a:lvl1pPr>
          </a:lstStyle>
          <a:p>
            <a:endParaRPr lang="en-GB"/>
          </a:p>
        </p:txBody>
      </p:sp>
      <p:sp>
        <p:nvSpPr>
          <p:cNvPr id="7" name="Slide Number Placeholder 6"/>
          <p:cNvSpPr>
            <a:spLocks noGrp="1"/>
          </p:cNvSpPr>
          <p:nvPr>
            <p:ph type="sldNum" sz="quarter" idx="5"/>
          </p:nvPr>
        </p:nvSpPr>
        <p:spPr>
          <a:xfrm>
            <a:off x="3892315" y="9505166"/>
            <a:ext cx="2976839" cy="500847"/>
          </a:xfrm>
          <a:prstGeom prst="rect">
            <a:avLst/>
          </a:prstGeom>
        </p:spPr>
        <p:txBody>
          <a:bodyPr vert="horz" lIns="89538" tIns="44769" rIns="89538" bIns="44769" rtlCol="0" anchor="b"/>
          <a:lstStyle>
            <a:lvl1pPr algn="r">
              <a:defRPr sz="1200"/>
            </a:lvl1pPr>
          </a:lstStyle>
          <a:p>
            <a:fld id="{2D67352B-76D5-4D16-8659-04B326E51DEF}" type="slidenum">
              <a:rPr lang="en-GB" smtClean="0"/>
              <a:t>‹#›</a:t>
            </a:fld>
            <a:endParaRPr lang="en-GB"/>
          </a:p>
        </p:txBody>
      </p:sp>
    </p:spTree>
    <p:extLst>
      <p:ext uri="{BB962C8B-B14F-4D97-AF65-F5344CB8AC3E}">
        <p14:creationId xmlns:p14="http://schemas.microsoft.com/office/powerpoint/2010/main" val="868110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7069" y="4752829"/>
            <a:ext cx="5496550" cy="4502694"/>
          </a:xfrm>
          <a:prstGeom prst="rect">
            <a:avLst/>
          </a:prstGeom>
        </p:spPr>
        <p:txBody>
          <a:bodyPr spcFirstLastPara="1" wrap="square" lIns="89523" tIns="89523" rIns="89523" bIns="89523" anchor="t" anchorCtr="0">
            <a:noAutofit/>
          </a:bodyPr>
          <a:lstStyle/>
          <a:p>
            <a:endParaRPr dirty="0"/>
          </a:p>
        </p:txBody>
      </p:sp>
      <p:sp>
        <p:nvSpPr>
          <p:cNvPr id="88" name="Google Shape;88;p2:notes"/>
          <p:cNvSpPr>
            <a:spLocks noGrp="1" noRot="1" noChangeAspect="1"/>
          </p:cNvSpPr>
          <p:nvPr>
            <p:ph type="sldImg" idx="2"/>
          </p:nvPr>
        </p:nvSpPr>
        <p:spPr>
          <a:xfrm>
            <a:off x="936625" y="750888"/>
            <a:ext cx="4999038" cy="375126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5886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87069" y="4752829"/>
            <a:ext cx="5496550" cy="4502694"/>
          </a:xfrm>
          <a:prstGeom prst="rect">
            <a:avLst/>
          </a:prstGeom>
        </p:spPr>
        <p:txBody>
          <a:bodyPr spcFirstLastPara="1" wrap="square" lIns="89523" tIns="89523" rIns="89523" bIns="89523" anchor="t" anchorCtr="0">
            <a:noAutofit/>
          </a:bodyPr>
          <a:lstStyle/>
          <a:p>
            <a:endParaRPr/>
          </a:p>
        </p:txBody>
      </p:sp>
      <p:sp>
        <p:nvSpPr>
          <p:cNvPr id="105" name="Google Shape;105;p3:notes"/>
          <p:cNvSpPr>
            <a:spLocks noGrp="1" noRot="1" noChangeAspect="1"/>
          </p:cNvSpPr>
          <p:nvPr>
            <p:ph type="sldImg" idx="2"/>
          </p:nvPr>
        </p:nvSpPr>
        <p:spPr>
          <a:xfrm>
            <a:off x="936625" y="750888"/>
            <a:ext cx="4999038" cy="375126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968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FF99FF"/>
            </a:gs>
            <a:gs pos="53000">
              <a:srgbClr val="FF8B8B"/>
            </a:gs>
            <a:gs pos="0">
              <a:srgbClr val="CC3399"/>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05/05/2024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slide" Target="slide5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bbc.co.uk/tiny-happy-people/activities/zjh8hbk" TargetMode="External"/><Relationship Id="rId7" Type="http://schemas.openxmlformats.org/officeDocument/2006/relationships/hyperlink" Target="https://www.nhs.uk/change4life/activitie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bbc.co.uk/teach/supermovers" TargetMode="External"/><Relationship Id="rId5" Type="http://schemas.openxmlformats.org/officeDocument/2006/relationships/hyperlink" Target="https://www.bbc.co.uk/teach/class-clips-video/pshe-early-years-foundation-stage-ks1-feeling-better/zm2st39" TargetMode="External"/><Relationship Id="rId4" Type="http://schemas.openxmlformats.org/officeDocument/2006/relationships/hyperlink" Target="https://www.bbc.co.uk/bitesize/subjects/zvryt39" TargetMode="External"/><Relationship Id="rId9" Type="http://schemas.openxmlformats.org/officeDocument/2006/relationships/slide" Target="slide53.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19.png"/><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53.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4.pn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25.png"/><Relationship Id="rId4" Type="http://schemas.openxmlformats.org/officeDocument/2006/relationships/image" Target="../media/image4.pn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25.png"/><Relationship Id="rId4" Type="http://schemas.openxmlformats.org/officeDocument/2006/relationships/image" Target="../media/image4.pn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slide" Target="slide5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10705" y="1702329"/>
            <a:ext cx="9180188"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a:latin typeface="Sassoon Penpals" panose="02000400000000000000" pitchFamily="50" charset="0"/>
              </a:rPr>
              <a:t>Progression in</a:t>
            </a:r>
          </a:p>
          <a:p>
            <a:pPr algn="ctr"/>
            <a:r>
              <a:rPr lang="en-GB" sz="8800" b="1">
                <a:latin typeface="Sassoon Penpals" panose="02000400000000000000" pitchFamily="50" charset="0"/>
              </a:rPr>
              <a:t>RSHE </a:t>
            </a:r>
            <a:r>
              <a:rPr lang="en-GB" sz="8800" b="1" dirty="0">
                <a:latin typeface="Sassoon Penpals" panose="02000400000000000000" pitchFamily="50" charset="0"/>
              </a:rPr>
              <a:t>Life Skills</a:t>
            </a:r>
          </a:p>
        </p:txBody>
      </p:sp>
      <p:pic>
        <p:nvPicPr>
          <p:cNvPr id="4" name="Picture 3">
            <a:extLst>
              <a:ext uri="{FF2B5EF4-FFF2-40B4-BE49-F238E27FC236}">
                <a16:creationId xmlns:a16="http://schemas.microsoft.com/office/drawing/2014/main" id="{BEB49460-B6BF-4C96-9C0D-539D56C614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67624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Citizenship</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5257579"/>
            <a:ext cx="4010205" cy="237414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the rules in school.</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people are all different and that this is a good thing.</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9975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why rules are necessary and the consequences of not following rules.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the differences between people.</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606811" y="7255239"/>
            <a:ext cx="3898785" cy="220619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dirty="0">
                <a:solidFill>
                  <a:schemeClr val="tx1"/>
                </a:solidFill>
                <a:latin typeface="Sassoon Penpals" panose="02000400000000000000" pitchFamily="50" charset="0"/>
              </a:rPr>
              <a:t>L1 Rules</a:t>
            </a:r>
          </a:p>
          <a:p>
            <a:pPr>
              <a:spcAft>
                <a:spcPts val="600"/>
              </a:spcAft>
            </a:pPr>
            <a:r>
              <a:rPr lang="en-US" dirty="0">
                <a:solidFill>
                  <a:schemeClr val="tx1"/>
                </a:solidFill>
                <a:latin typeface="Sassoon Penpals" panose="02000400000000000000" pitchFamily="50" charset="0"/>
              </a:rPr>
              <a:t>L4 Similar yet different</a:t>
            </a:r>
          </a:p>
          <a:p>
            <a:pPr>
              <a:spcAft>
                <a:spcPts val="600"/>
              </a:spcAft>
            </a:pPr>
            <a:endParaRPr lang="en-GB" sz="2400" b="1"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3E9C1E1E-BB5E-45DA-B2ED-35EE4729A6FE}"/>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DDB5CB90-FFD3-4573-B99B-9C53492D7554}"/>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1B94CD6-6238-41B5-A12F-0498B09AF99D}"/>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4DD972A8-01DD-47A9-8AC6-2123EEA1709E}"/>
              </a:ext>
            </a:extLst>
          </p:cNvPr>
          <p:cNvSpPr/>
          <p:nvPr/>
        </p:nvSpPr>
        <p:spPr>
          <a:xfrm>
            <a:off x="8587119" y="1066802"/>
            <a:ext cx="4029898" cy="4771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what is fair and unfair, kind and unkind, what is right and wrong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when people are being unkind either to them or others, how to respond, who to tell and what to say</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simple ways to help prevent diseases spreading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the names for the main parts of the body (including external genitalia) and the bodily similarities and differences between boys and girls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the 3 emergency services and how they help us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to dial 999 in an emergency.</a:t>
            </a: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C57EC3F9-3CB0-409C-A225-59E448C64AE6}"/>
              </a:ext>
            </a:extLst>
          </p:cNvPr>
          <p:cNvGrpSpPr/>
          <p:nvPr/>
        </p:nvGrpSpPr>
        <p:grpSpPr>
          <a:xfrm>
            <a:off x="4415392" y="7867573"/>
            <a:ext cx="4010205" cy="1522612"/>
            <a:chOff x="4415392" y="7824933"/>
            <a:chExt cx="4010205" cy="1609544"/>
          </a:xfrm>
        </p:grpSpPr>
        <p:sp>
          <p:nvSpPr>
            <p:cNvPr id="21" name="Rounded Rectangle 48">
              <a:extLst>
                <a:ext uri="{FF2B5EF4-FFF2-40B4-BE49-F238E27FC236}">
                  <a16:creationId xmlns:a16="http://schemas.microsoft.com/office/drawing/2014/main" id="{3184CDFF-B3B2-4AA2-9A21-D6AFCE844B01}"/>
                </a:ext>
              </a:extLst>
            </p:cNvPr>
            <p:cNvSpPr/>
            <p:nvPr/>
          </p:nvSpPr>
          <p:spPr>
            <a:xfrm>
              <a:off x="4415392" y="7824933"/>
              <a:ext cx="4010205" cy="1609544"/>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Name and describe people who might help us in the local community (police, fire service, doctors and teachers).</a:t>
              </a: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E81959F4-8D8E-45B0-93F2-3A5F84920EA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01717" y="7860579"/>
              <a:ext cx="609658" cy="441405"/>
            </a:xfrm>
            <a:prstGeom prst="rect">
              <a:avLst/>
            </a:prstGeom>
          </p:spPr>
        </p:pic>
      </p:grpSp>
    </p:spTree>
    <p:extLst>
      <p:ext uri="{BB962C8B-B14F-4D97-AF65-F5344CB8AC3E}">
        <p14:creationId xmlns:p14="http://schemas.microsoft.com/office/powerpoint/2010/main" val="27768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Economic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4530748"/>
            <a:ext cx="4010205" cy="240931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coins and notes have different values.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of the ways children may receive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it is wrong to steal money.</a:t>
            </a: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247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what to do if we ﬁnd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choices people make about money.</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120328"/>
            <a:ext cx="4080000" cy="231414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Introduction to money</a:t>
            </a:r>
          </a:p>
          <a:p>
            <a:pPr>
              <a:spcAft>
                <a:spcPts val="600"/>
              </a:spcAft>
            </a:pPr>
            <a:r>
              <a:rPr lang="en-US" sz="1400" dirty="0">
                <a:solidFill>
                  <a:schemeClr val="tx1"/>
                </a:solidFill>
                <a:latin typeface="Sassoon Penpals" panose="02000400000000000000" pitchFamily="50" charset="0"/>
              </a:rPr>
              <a:t>L4 Saving and spending</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32B356F7-F294-42E9-A043-87EC8E4B6A27}"/>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08DE88D3-F5CF-434F-9BE3-16ADEDA56DC2}"/>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8454491F-B557-4FB6-8F87-E2DC88977279}"/>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190650C3-D6A0-4A89-A806-8EF4DB1E92E2}"/>
              </a:ext>
            </a:extLst>
          </p:cNvPr>
          <p:cNvSpPr/>
          <p:nvPr/>
        </p:nvSpPr>
        <p:spPr>
          <a:xfrm>
            <a:off x="8587119" y="1066802"/>
            <a:ext cx="4029898" cy="4771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what is fair and unfair, kind and unkind, what is right and wrong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when people are being unkind either to them or others, how to respond, who to tell and what to say</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simple ways to help prevent diseases spreading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the names for the main parts of the body (including external genitalia) and the bodily similarities and differences between boys and girls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the 3 emergency services and how they help us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to dial 999 in an emergency.</a:t>
            </a: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4" name="Group 23">
            <a:extLst>
              <a:ext uri="{FF2B5EF4-FFF2-40B4-BE49-F238E27FC236}">
                <a16:creationId xmlns:a16="http://schemas.microsoft.com/office/drawing/2014/main" id="{8DE465C7-A142-458D-A1E8-909763D301BA}"/>
              </a:ext>
            </a:extLst>
          </p:cNvPr>
          <p:cNvGrpSpPr/>
          <p:nvPr/>
        </p:nvGrpSpPr>
        <p:grpSpPr>
          <a:xfrm>
            <a:off x="4415392" y="7189072"/>
            <a:ext cx="4010205" cy="2245405"/>
            <a:chOff x="4415392" y="7189072"/>
            <a:chExt cx="4010205" cy="2245405"/>
          </a:xfrm>
        </p:grpSpPr>
        <p:sp>
          <p:nvSpPr>
            <p:cNvPr id="28" name="Rounded Rectangle 48">
              <a:extLst>
                <a:ext uri="{FF2B5EF4-FFF2-40B4-BE49-F238E27FC236}">
                  <a16:creationId xmlns:a16="http://schemas.microsoft.com/office/drawing/2014/main" id="{01AD7EEC-00A6-4124-AD2B-18C842C51B38}"/>
                </a:ext>
              </a:extLst>
            </p:cNvPr>
            <p:cNvSpPr/>
            <p:nvPr/>
          </p:nvSpPr>
          <p:spPr>
            <a:xfrm>
              <a:off x="4415392" y="7189072"/>
              <a:ext cx="4010205" cy="2245405"/>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K</a:t>
              </a:r>
              <a:r>
                <a:rPr kumimoji="0" lang="en-GB" sz="1400" b="0" i="0" u="none" strike="noStrike" kern="1200" cap="none" spc="0" normalizeH="0" baseline="0" noProof="0" dirty="0" err="1">
                  <a:ln>
                    <a:noFill/>
                  </a:ln>
                  <a:solidFill>
                    <a:prstClr val="black"/>
                  </a:solidFill>
                  <a:effectLst/>
                  <a:uLnTx/>
                  <a:uFillTx/>
                  <a:latin typeface="Sassoon Penpals" panose="02000400000000000000" pitchFamily="50" charset="0"/>
                  <a:ea typeface="+mn-ea"/>
                  <a:cs typeface="+mn-cs"/>
                </a:rPr>
                <a:t>nows</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right from wrong and can explain why it is important to have boundaries and routines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Recognise similarities and differences between themselves and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9" name="Picture 28">
              <a:extLst>
                <a:ext uri="{FF2B5EF4-FFF2-40B4-BE49-F238E27FC236}">
                  <a16:creationId xmlns:a16="http://schemas.microsoft.com/office/drawing/2014/main" id="{B28F4454-1FB9-4635-B60F-582E9D6E309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0350" y="7211899"/>
              <a:ext cx="609658" cy="441405"/>
            </a:xfrm>
            <a:prstGeom prst="rect">
              <a:avLst/>
            </a:prstGeom>
          </p:spPr>
        </p:pic>
      </p:grpSp>
    </p:spTree>
    <p:extLst>
      <p:ext uri="{BB962C8B-B14F-4D97-AF65-F5344CB8AC3E}">
        <p14:creationId xmlns:p14="http://schemas.microsoft.com/office/powerpoint/2010/main" val="883215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All year groups - Transition</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22016" y="4307544"/>
            <a:ext cx="4010205" cy="264440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24605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changes can be both positive and negative.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is part of life.</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often brings about more opportunities and responsibilities.</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setting goals can help us to achieve what we want.</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the skills needed for roles in school.</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a big change can bring opportunities but also worries.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4216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strengths.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people who can help us when we are worried about changes.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strategies to deal with change.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achievements.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able to set goals.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own skills and how these can be developed.</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a greater range of strategies to deal with feelings associated with change.</a:t>
            </a:r>
            <a:endParaRPr lang="en-GB" sz="2400" b="1" u="sng"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06F7A69-DE77-44DD-81C7-E5C9CF2E3350}"/>
              </a:ext>
            </a:extLst>
          </p:cNvPr>
          <p:cNvSpPr/>
          <p:nvPr/>
        </p:nvSpPr>
        <p:spPr>
          <a:xfrm>
            <a:off x="8627171" y="1066800"/>
            <a:ext cx="4016502" cy="30597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Open-minded</a:t>
            </a:r>
          </a:p>
          <a:p>
            <a:pPr marL="285750" indent="-285750">
              <a:buFontTx/>
              <a:buChar char="-"/>
            </a:pPr>
            <a:r>
              <a:rPr lang="en-US" sz="1400" dirty="0">
                <a:solidFill>
                  <a:schemeClr val="tx1"/>
                </a:solidFill>
                <a:latin typeface="Sassoon Penpals" panose="02000400000000000000" pitchFamily="50" charset="0"/>
              </a:rPr>
              <a:t>Brave</a:t>
            </a:r>
          </a:p>
          <a:p>
            <a:pPr marL="285750" indent="-285750">
              <a:buFontTx/>
              <a:buChar char="-"/>
            </a:pPr>
            <a:r>
              <a:rPr lang="en-US" sz="1400" dirty="0">
                <a:solidFill>
                  <a:schemeClr val="tx1"/>
                </a:solidFill>
                <a:latin typeface="Sassoon Penpals" panose="02000400000000000000" pitchFamily="50" charset="0"/>
              </a:rPr>
              <a:t>Hopeful</a:t>
            </a:r>
          </a:p>
          <a:p>
            <a:pPr marL="285750" indent="-285750">
              <a:buFontTx/>
              <a:buChar char="-"/>
            </a:pPr>
            <a:endParaRPr lang="en-US"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962B0E14-B8FB-40C9-BA78-FC4848BA0A84}"/>
              </a:ext>
            </a:extLst>
          </p:cNvPr>
          <p:cNvGrpSpPr/>
          <p:nvPr/>
        </p:nvGrpSpPr>
        <p:grpSpPr>
          <a:xfrm>
            <a:off x="184582" y="6552212"/>
            <a:ext cx="3908500" cy="3048988"/>
            <a:chOff x="325677" y="6488483"/>
            <a:chExt cx="3908500" cy="3196970"/>
          </a:xfrm>
        </p:grpSpPr>
        <p:sp>
          <p:nvSpPr>
            <p:cNvPr id="16" name="Rounded Rectangle 48">
              <a:extLst>
                <a:ext uri="{FF2B5EF4-FFF2-40B4-BE49-F238E27FC236}">
                  <a16:creationId xmlns:a16="http://schemas.microsoft.com/office/drawing/2014/main" id="{AFC442DC-E347-4832-93FB-AE11E65D742B}"/>
                </a:ext>
              </a:extLst>
            </p:cNvPr>
            <p:cNvSpPr/>
            <p:nvPr/>
          </p:nvSpPr>
          <p:spPr>
            <a:xfrm>
              <a:off x="325677" y="6488483"/>
              <a:ext cx="3908500" cy="294599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rgbClr val="FF0000"/>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DD5E2FD-375C-4C65-9B6C-4056B31AAAE4}"/>
                </a:ext>
              </a:extLst>
            </p:cNvPr>
            <p:cNvSpPr txBox="1"/>
            <p:nvPr/>
          </p:nvSpPr>
          <p:spPr>
            <a:xfrm>
              <a:off x="2066795" y="7265095"/>
              <a:ext cx="1788346" cy="2420358"/>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2116917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2</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136551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60703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rgbClr val="CC3399"/>
                </a:solidFill>
                <a:latin typeface="Sassoon Penpals" panose="02000400000000000000" pitchFamily="50" charset="0"/>
              </a:rPr>
              <a:t>Discover -</a:t>
            </a:r>
            <a:r>
              <a:rPr lang="en-GB" sz="1400" dirty="0">
                <a:solidFill>
                  <a:srgbClr val="CC3399"/>
                </a:solidFill>
                <a:latin typeface="Sassoon Penpals" panose="02000400000000000000" pitchFamily="50" charset="0"/>
              </a:rPr>
              <a:t> Perseverance</a:t>
            </a:r>
          </a:p>
          <a:p>
            <a:pPr>
              <a:spcAft>
                <a:spcPts val="600"/>
              </a:spcAft>
            </a:pPr>
            <a:r>
              <a:rPr lang="en-GB" sz="1400" dirty="0">
                <a:solidFill>
                  <a:schemeClr val="tx1"/>
                </a:solidFill>
                <a:latin typeface="Sassoon Penpals" panose="02000400000000000000" pitchFamily="50" charset="0"/>
              </a:rPr>
              <a:t>Know that perseverance is keeping going even</a:t>
            </a:r>
          </a:p>
          <a:p>
            <a:pPr>
              <a:spcAft>
                <a:spcPts val="600"/>
              </a:spcAft>
            </a:pPr>
            <a:r>
              <a:rPr lang="en-GB" sz="1400" dirty="0">
                <a:solidFill>
                  <a:schemeClr val="tx1"/>
                </a:solidFill>
                <a:latin typeface="Sassoon Penpals" panose="02000400000000000000" pitchFamily="50" charset="0"/>
              </a:rPr>
              <a:t>when something is difficult.</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Colour expression</a:t>
            </a:r>
          </a:p>
          <a:p>
            <a:pPr>
              <a:spcAft>
                <a:spcPts val="600"/>
              </a:spcAft>
            </a:pPr>
            <a:r>
              <a:rPr lang="en-GB" sz="1400" dirty="0">
                <a:solidFill>
                  <a:schemeClr val="tx1"/>
                </a:solidFill>
                <a:latin typeface="Sassoon Penpals" panose="02000400000000000000" pitchFamily="50" charset="0"/>
              </a:rPr>
              <a:t>Know that they can feel more than one feeling at a time. </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Compliments</a:t>
            </a:r>
          </a:p>
          <a:p>
            <a:pPr>
              <a:spcAft>
                <a:spcPts val="600"/>
              </a:spcAft>
            </a:pPr>
            <a:r>
              <a:rPr lang="en-GB" sz="1400" dirty="0">
                <a:solidFill>
                  <a:schemeClr val="tx1"/>
                </a:solidFill>
                <a:latin typeface="Sassoon Penpals" panose="02000400000000000000" pitchFamily="50" charset="0"/>
              </a:rPr>
              <a:t>Know that treating others with respect and kindness can make them feel good about themselves.</a:t>
            </a:r>
          </a:p>
          <a:p>
            <a:pPr>
              <a:spcAft>
                <a:spcPts val="600"/>
              </a:spcAft>
            </a:pPr>
            <a:r>
              <a:rPr lang="en-GB" sz="1400" b="1" dirty="0">
                <a:solidFill>
                  <a:srgbClr val="CC3399"/>
                </a:solidFill>
                <a:latin typeface="Sassoon Penpals" panose="02000400000000000000" pitchFamily="50" charset="0"/>
              </a:rPr>
              <a:t>Give</a:t>
            </a:r>
            <a:r>
              <a:rPr lang="en-GB" sz="1400" dirty="0">
                <a:solidFill>
                  <a:srgbClr val="CC3399"/>
                </a:solidFill>
                <a:latin typeface="Sassoon Penpals" panose="02000400000000000000" pitchFamily="50" charset="0"/>
              </a:rPr>
              <a:t> - Generosity</a:t>
            </a:r>
          </a:p>
          <a:p>
            <a:pPr>
              <a:spcAft>
                <a:spcPts val="600"/>
              </a:spcAft>
            </a:pPr>
            <a:r>
              <a:rPr lang="en-GB" sz="1400" dirty="0">
                <a:solidFill>
                  <a:schemeClr val="tx1"/>
                </a:solidFill>
                <a:latin typeface="Sassoon Penpals" panose="02000400000000000000" pitchFamily="50" charset="0"/>
              </a:rPr>
              <a:t>Know that giving generously can have a positive impact on others and the environment.</a:t>
            </a:r>
          </a:p>
          <a:p>
            <a:pPr>
              <a:spcAft>
                <a:spcPts val="600"/>
              </a:spcAft>
            </a:pPr>
            <a:r>
              <a:rPr lang="en-GB" sz="1400" b="1" dirty="0">
                <a:solidFill>
                  <a:srgbClr val="CC3399"/>
                </a:solidFill>
                <a:latin typeface="Sassoon Penpals" panose="02000400000000000000" pitchFamily="50" charset="0"/>
              </a:rPr>
              <a:t>Move</a:t>
            </a:r>
            <a:r>
              <a:rPr lang="en-GB" sz="1400" dirty="0">
                <a:solidFill>
                  <a:srgbClr val="CC3399"/>
                </a:solidFill>
                <a:latin typeface="Sassoon Penpals" panose="02000400000000000000" pitchFamily="50" charset="0"/>
              </a:rPr>
              <a:t> - Nature walk</a:t>
            </a:r>
          </a:p>
          <a:p>
            <a:pPr>
              <a:spcAft>
                <a:spcPts val="600"/>
              </a:spcAft>
            </a:pPr>
            <a:r>
              <a:rPr lang="en-GB" sz="1400" dirty="0">
                <a:solidFill>
                  <a:schemeClr val="tx1"/>
                </a:solidFill>
                <a:latin typeface="Sassoon Penpals" panose="02000400000000000000" pitchFamily="50" charset="0"/>
              </a:rPr>
              <a:t>Know that there are many different activities they can build into their lives to keep them physically active.</a:t>
            </a:r>
          </a:p>
          <a:p>
            <a:pPr>
              <a:spcAft>
                <a:spcPts val="600"/>
              </a:spcAft>
            </a:pPr>
            <a:r>
              <a:rPr lang="en-GB" sz="1400" dirty="0">
                <a:solidFill>
                  <a:schemeClr val="tx1"/>
                </a:solidFill>
                <a:latin typeface="Sassoon Penpals" panose="02000400000000000000" pitchFamily="50" charset="0"/>
              </a:rPr>
              <a:t>Know that a pedometer counts steps.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40999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a:spcAft>
                <a:spcPts val="600"/>
              </a:spcAft>
            </a:pPr>
            <a:r>
              <a:rPr lang="en-US" sz="1400" b="1" dirty="0">
                <a:solidFill>
                  <a:srgbClr val="CC3399"/>
                </a:solidFill>
                <a:latin typeface="Sassoon Penpals" panose="02000400000000000000" pitchFamily="50" charset="0"/>
              </a:rPr>
              <a:t>Discover - </a:t>
            </a:r>
            <a:r>
              <a:rPr lang="en-US" sz="1400" dirty="0">
                <a:solidFill>
                  <a:srgbClr val="CC3399"/>
                </a:solidFill>
                <a:latin typeface="Sassoon Penpals" panose="02000400000000000000" pitchFamily="50" charset="0"/>
              </a:rPr>
              <a:t>Perseverance</a:t>
            </a:r>
          </a:p>
          <a:p>
            <a:pPr>
              <a:spcAft>
                <a:spcPts val="600"/>
              </a:spcAft>
            </a:pPr>
            <a:r>
              <a:rPr lang="en-GB" sz="1400" dirty="0">
                <a:solidFill>
                  <a:schemeClr val="tx1"/>
                </a:solidFill>
                <a:latin typeface="Sassoon Penpals" panose="02000400000000000000" pitchFamily="50" charset="0"/>
              </a:rPr>
              <a:t>Considering how they can overcome challenges. </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Colour expression </a:t>
            </a:r>
          </a:p>
          <a:p>
            <a:pPr>
              <a:spcAft>
                <a:spcPts val="600"/>
              </a:spcAft>
            </a:pPr>
            <a:r>
              <a:rPr lang="en-GB" sz="1400" dirty="0">
                <a:solidFill>
                  <a:schemeClr val="tx1"/>
                </a:solidFill>
                <a:latin typeface="Sassoon Penpals" panose="02000400000000000000" pitchFamily="50" charset="0"/>
              </a:rPr>
              <a:t>Identifying feelings and expressing them through colour and marks</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Compliments</a:t>
            </a:r>
          </a:p>
          <a:p>
            <a:pPr>
              <a:spcAft>
                <a:spcPts val="600"/>
              </a:spcAft>
            </a:pPr>
            <a:r>
              <a:rPr lang="en-GB" sz="1400" dirty="0">
                <a:solidFill>
                  <a:prstClr val="black"/>
                </a:solidFill>
                <a:latin typeface="Sassoon Penpals" panose="02000400000000000000" pitchFamily="50" charset="0"/>
              </a:rPr>
              <a:t>Expressing kindness through giving and receiving compliments.</a:t>
            </a:r>
          </a:p>
          <a:p>
            <a:pPr>
              <a:spcAft>
                <a:spcPts val="600"/>
              </a:spcAft>
            </a:pPr>
            <a:r>
              <a:rPr lang="en-GB" sz="1400" b="1" dirty="0">
                <a:solidFill>
                  <a:srgbClr val="CC3399"/>
                </a:solidFill>
                <a:latin typeface="Sassoon Penpals" panose="02000400000000000000" pitchFamily="50" charset="0"/>
              </a:rPr>
              <a:t>Give -</a:t>
            </a:r>
            <a:r>
              <a:rPr lang="en-GB" sz="1400" dirty="0">
                <a:solidFill>
                  <a:srgbClr val="CC3399"/>
                </a:solidFill>
                <a:latin typeface="Sassoon Penpals" panose="02000400000000000000" pitchFamily="50" charset="0"/>
              </a:rPr>
              <a:t> Generosity</a:t>
            </a:r>
          </a:p>
          <a:p>
            <a:pPr>
              <a:spcAft>
                <a:spcPts val="600"/>
              </a:spcAft>
            </a:pPr>
            <a:r>
              <a:rPr lang="en-GB" sz="1400" dirty="0">
                <a:solidFill>
                  <a:prstClr val="black"/>
                </a:solidFill>
                <a:latin typeface="Sassoon Penpals" panose="02000400000000000000" pitchFamily="50" charset="0"/>
              </a:rPr>
              <a:t>Reflecting on how they can give generously with their time, talent and belongings.</a:t>
            </a:r>
          </a:p>
          <a:p>
            <a:pPr>
              <a:spcAft>
                <a:spcPts val="600"/>
              </a:spcAft>
            </a:pPr>
            <a:r>
              <a:rPr lang="en-GB" sz="1400" b="1" dirty="0">
                <a:solidFill>
                  <a:srgbClr val="CC3399"/>
                </a:solidFill>
                <a:latin typeface="Sassoon Penpals" panose="02000400000000000000" pitchFamily="50" charset="0"/>
              </a:rPr>
              <a:t>Move</a:t>
            </a:r>
            <a:r>
              <a:rPr lang="en-GB" sz="1400" dirty="0">
                <a:solidFill>
                  <a:srgbClr val="CC3399"/>
                </a:solidFill>
                <a:latin typeface="Sassoon Penpals" panose="02000400000000000000" pitchFamily="50" charset="0"/>
              </a:rPr>
              <a:t> - Nature walk</a:t>
            </a:r>
          </a:p>
          <a:p>
            <a:pPr>
              <a:spcAft>
                <a:spcPts val="600"/>
              </a:spcAft>
            </a:pPr>
            <a:r>
              <a:rPr lang="en-GB" sz="1400" dirty="0">
                <a:solidFill>
                  <a:prstClr val="black"/>
                </a:solidFill>
                <a:latin typeface="Sassoon Penpals" panose="02000400000000000000" pitchFamily="50" charset="0"/>
              </a:rPr>
              <a:t>Noticing the local environment when going on a walk.</a:t>
            </a:r>
          </a:p>
          <a:p>
            <a:pPr>
              <a:spcAft>
                <a:spcPts val="600"/>
              </a:spcAft>
            </a:pPr>
            <a:endParaRPr lang="en-GB" sz="1400" dirty="0">
              <a:solidFill>
                <a:prstClr val="black"/>
              </a:solidFill>
              <a:latin typeface="Sassoon Penpals" panose="02000400000000000000" pitchFamily="50" charset="0"/>
            </a:endParaRP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330575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Wellbeing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dirty="0">
                <a:solidFill>
                  <a:schemeClr val="tx1"/>
                </a:solidFill>
                <a:latin typeface="Sassoon Penpals" panose="02000400000000000000" pitchFamily="50" charset="0"/>
              </a:rPr>
              <a:t>Suggest ways to improve mental wellbeing.</a:t>
            </a:r>
          </a:p>
          <a:p>
            <a:pPr marL="285750" indent="-285750">
              <a:spcAft>
                <a:spcPts val="600"/>
              </a:spcAft>
              <a:buFontTx/>
              <a:buChar char="-"/>
            </a:pPr>
            <a:r>
              <a:rPr lang="en-GB" sz="1400" dirty="0">
                <a:solidFill>
                  <a:schemeClr val="tx1"/>
                </a:solidFill>
                <a:latin typeface="Sassoon Penpals" panose="02000400000000000000" pitchFamily="50" charset="0"/>
              </a:rPr>
              <a:t>Display enhanced confidence, resilience and self-esteem.</a:t>
            </a:r>
          </a:p>
          <a:p>
            <a:pPr marL="285750" indent="-285750">
              <a:spcAft>
                <a:spcPts val="600"/>
              </a:spcAft>
              <a:buFontTx/>
              <a:buChar char="-"/>
            </a:pPr>
            <a:r>
              <a:rPr lang="en-GB" sz="1400" dirty="0">
                <a:solidFill>
                  <a:schemeClr val="tx1"/>
                </a:solidFill>
                <a:latin typeface="Sassoon Penpals" panose="02000400000000000000" pitchFamily="50" charset="0"/>
              </a:rPr>
              <a:t>Able to pay attention to the present moment.</a:t>
            </a:r>
          </a:p>
          <a:p>
            <a:pPr marL="285750" indent="-285750">
              <a:spcAft>
                <a:spcPts val="600"/>
              </a:spcAft>
              <a:buFontTx/>
              <a:buChar char="-"/>
            </a:pPr>
            <a:r>
              <a:rPr lang="en-GB" sz="1400" dirty="0">
                <a:solidFill>
                  <a:schemeClr val="tx1"/>
                </a:solidFill>
                <a:latin typeface="Sassoon Penpals" panose="02000400000000000000" pitchFamily="50" charset="0"/>
              </a:rPr>
              <a:t>Show empathy and social skills.</a:t>
            </a:r>
          </a:p>
          <a:p>
            <a:pPr marL="285750" indent="-285750">
              <a:spcAft>
                <a:spcPts val="600"/>
              </a:spcAft>
              <a:buFontTx/>
              <a:buChar char="-"/>
            </a:pPr>
            <a:r>
              <a:rPr lang="en-GB" sz="1400" dirty="0">
                <a:solidFill>
                  <a:schemeClr val="tx1"/>
                </a:solidFill>
                <a:latin typeface="Sassoon Penpals" panose="02000400000000000000" pitchFamily="50" charset="0"/>
              </a:rPr>
              <a:t>Have a positive attitude towards mental health.</a:t>
            </a:r>
          </a:p>
          <a:p>
            <a:pPr marL="285750" indent="-285750">
              <a:spcAft>
                <a:spcPts val="600"/>
              </a:spcAft>
              <a:buFontTx/>
              <a:buChar char="-"/>
            </a:pPr>
            <a:r>
              <a:rPr lang="en-GB" sz="1400" dirty="0">
                <a:solidFill>
                  <a:schemeClr val="tx1"/>
                </a:solidFill>
                <a:latin typeface="Sassoon Penpals" panose="02000400000000000000" pitchFamily="50" charset="0"/>
              </a:rPr>
              <a:t>Can say how positive actions can impact others.</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4" name="Rounded Rectangle 48">
            <a:extLst>
              <a:ext uri="{FF2B5EF4-FFF2-40B4-BE49-F238E27FC236}">
                <a16:creationId xmlns:a16="http://schemas.microsoft.com/office/drawing/2014/main" id="{4869193B-48A9-40F7-866F-58D3EAFEFCF5}"/>
              </a:ext>
            </a:extLst>
          </p:cNvPr>
          <p:cNvSpPr/>
          <p:nvPr/>
        </p:nvSpPr>
        <p:spPr>
          <a:xfrm>
            <a:off x="8626673" y="4610080"/>
            <a:ext cx="4010205" cy="254221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5" name="Rectangle: Rounded Corners 14">
            <a:extLst>
              <a:ext uri="{FF2B5EF4-FFF2-40B4-BE49-F238E27FC236}">
                <a16:creationId xmlns:a16="http://schemas.microsoft.com/office/drawing/2014/main" id="{BDF47EA8-D2BD-4FF5-8930-A217FC584D4E}"/>
              </a:ext>
            </a:extLst>
          </p:cNvPr>
          <p:cNvSpPr/>
          <p:nvPr/>
        </p:nvSpPr>
        <p:spPr>
          <a:xfrm>
            <a:off x="4475034" y="5331113"/>
            <a:ext cx="3891086" cy="4099993"/>
          </a:xfrm>
          <a:prstGeom prst="roundRect">
            <a:avLst>
              <a:gd name="adj" fmla="val 7506"/>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lvl="0">
              <a:spcAft>
                <a:spcPts val="600"/>
              </a:spcAft>
            </a:pPr>
            <a:r>
              <a:rPr lang="en-GB" sz="2400" b="1" dirty="0">
                <a:solidFill>
                  <a:prstClr val="black"/>
                </a:solidFill>
                <a:latin typeface="Sassoon Penpals" panose="02000400000000000000" pitchFamily="50" charset="0"/>
              </a:rPr>
              <a:t>Key areas:</a:t>
            </a:r>
          </a:p>
          <a:p>
            <a:pPr lvl="0">
              <a:spcAft>
                <a:spcPts val="600"/>
              </a:spcAft>
            </a:pPr>
            <a:r>
              <a:rPr lang="en-US" sz="1400" b="1" dirty="0">
                <a:solidFill>
                  <a:srgbClr val="CC3399"/>
                </a:solidFill>
                <a:latin typeface="Sassoon Penpals" panose="02000400000000000000" pitchFamily="50" charset="0"/>
              </a:rPr>
              <a:t>D</a:t>
            </a:r>
            <a:r>
              <a:rPr lang="en-GB" sz="1400" b="1" dirty="0" err="1">
                <a:solidFill>
                  <a:srgbClr val="CC3399"/>
                </a:solidFill>
                <a:latin typeface="Sassoon Penpals" panose="02000400000000000000" pitchFamily="50" charset="0"/>
              </a:rPr>
              <a:t>iscover</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try something new and how to cope with the emotions that new experiences bring.</a:t>
            </a:r>
          </a:p>
          <a:p>
            <a:pPr lvl="0">
              <a:spcAft>
                <a:spcPts val="600"/>
              </a:spcAft>
            </a:pPr>
            <a:r>
              <a:rPr lang="en-US" sz="1400" b="1" dirty="0">
                <a:solidFill>
                  <a:srgbClr val="CC3399"/>
                </a:solidFill>
                <a:latin typeface="Sassoon Penpals" panose="02000400000000000000" pitchFamily="50" charset="0"/>
              </a:rPr>
              <a:t>T</a:t>
            </a:r>
            <a:r>
              <a:rPr lang="en-GB" sz="1400" b="1" dirty="0" err="1">
                <a:solidFill>
                  <a:srgbClr val="CC3399"/>
                </a:solidFill>
                <a:latin typeface="Sassoon Penpals" panose="02000400000000000000" pitchFamily="50" charset="0"/>
              </a:rPr>
              <a:t>ake</a:t>
            </a:r>
            <a:r>
              <a:rPr lang="en-GB" sz="1400" b="1" dirty="0">
                <a:solidFill>
                  <a:srgbClr val="CC3399"/>
                </a:solidFill>
                <a:latin typeface="Sassoon Penpals" panose="02000400000000000000" pitchFamily="50" charset="0"/>
              </a:rPr>
              <a:t> notice </a:t>
            </a:r>
            <a:r>
              <a:rPr lang="en-GB" sz="1400" dirty="0">
                <a:solidFill>
                  <a:prstClr val="black"/>
                </a:solidFill>
                <a:latin typeface="Sassoon Penpals" panose="02000400000000000000" pitchFamily="50" charset="0"/>
              </a:rPr>
              <a:t>– Learning to pay attention to the present and be more aware of what is going on around them and within them.</a:t>
            </a:r>
          </a:p>
          <a:p>
            <a:pPr lvl="0">
              <a:spcAft>
                <a:spcPts val="600"/>
              </a:spcAft>
            </a:pPr>
            <a:r>
              <a:rPr lang="en-US" sz="1400" b="1" dirty="0">
                <a:solidFill>
                  <a:srgbClr val="CC3399"/>
                </a:solidFill>
                <a:latin typeface="Sassoon Penpals" panose="02000400000000000000" pitchFamily="50" charset="0"/>
              </a:rPr>
              <a:t>Connect</a:t>
            </a:r>
            <a:r>
              <a:rPr lang="en-US" sz="1400" dirty="0">
                <a:solidFill>
                  <a:prstClr val="black"/>
                </a:solidFill>
                <a:latin typeface="Sassoon Penpals" panose="02000400000000000000" pitchFamily="50" charset="0"/>
              </a:rPr>
              <a:t> - L</a:t>
            </a:r>
            <a:r>
              <a:rPr lang="en-GB" sz="1400" dirty="0">
                <a:solidFill>
                  <a:prstClr val="black"/>
                </a:solidFill>
                <a:latin typeface="Sassoon Penpals" panose="02000400000000000000" pitchFamily="50" charset="0"/>
              </a:rPr>
              <a:t>earning how to develop existing friendships, understand the importance of others’ thoughts and feelings and build new relationships.</a:t>
            </a:r>
          </a:p>
          <a:p>
            <a:pPr lvl="0">
              <a:spcAft>
                <a:spcPts val="600"/>
              </a:spcAft>
            </a:pPr>
            <a:r>
              <a:rPr lang="en-US" sz="1400" b="1" dirty="0">
                <a:solidFill>
                  <a:srgbClr val="CC3399"/>
                </a:solidFill>
                <a:latin typeface="Sassoon Penpals" panose="02000400000000000000" pitchFamily="50" charset="0"/>
              </a:rPr>
              <a:t>G</a:t>
            </a:r>
            <a:r>
              <a:rPr lang="en-GB" sz="1400" b="1" dirty="0" err="1">
                <a:solidFill>
                  <a:srgbClr val="CC3399"/>
                </a:solidFill>
                <a:latin typeface="Sassoon Penpals" panose="02000400000000000000" pitchFamily="50" charset="0"/>
              </a:rPr>
              <a:t>ive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give and be kind while thinking of others and appreciating the gift of giving.</a:t>
            </a:r>
          </a:p>
          <a:p>
            <a:pPr lvl="0">
              <a:spcAft>
                <a:spcPts val="600"/>
              </a:spcAft>
            </a:pPr>
            <a:r>
              <a:rPr lang="en-US" sz="1400" b="1" dirty="0">
                <a:solidFill>
                  <a:srgbClr val="CC3399"/>
                </a:solidFill>
                <a:latin typeface="Sassoon Penpals" panose="02000400000000000000" pitchFamily="50" charset="0"/>
              </a:rPr>
              <a:t>M</a:t>
            </a:r>
            <a:r>
              <a:rPr lang="en-GB" sz="1400" b="1" dirty="0" err="1">
                <a:solidFill>
                  <a:srgbClr val="CC3399"/>
                </a:solidFill>
                <a:latin typeface="Sassoon Penpals" panose="02000400000000000000" pitchFamily="50" charset="0"/>
              </a:rPr>
              <a:t>ove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about the importance of being physically active and different ways of doing so.</a:t>
            </a:r>
          </a:p>
        </p:txBody>
      </p:sp>
      <p:grpSp>
        <p:nvGrpSpPr>
          <p:cNvPr id="16" name="Group 15">
            <a:extLst>
              <a:ext uri="{FF2B5EF4-FFF2-40B4-BE49-F238E27FC236}">
                <a16:creationId xmlns:a16="http://schemas.microsoft.com/office/drawing/2014/main" id="{8DC4A703-B219-461A-BE07-E4772CA638AF}"/>
              </a:ext>
            </a:extLst>
          </p:cNvPr>
          <p:cNvGrpSpPr/>
          <p:nvPr/>
        </p:nvGrpSpPr>
        <p:grpSpPr>
          <a:xfrm>
            <a:off x="237250" y="7303995"/>
            <a:ext cx="4016502" cy="2107571"/>
            <a:chOff x="217675" y="6016521"/>
            <a:chExt cx="4016502" cy="3417955"/>
          </a:xfrm>
        </p:grpSpPr>
        <p:sp>
          <p:nvSpPr>
            <p:cNvPr id="17" name="Rounded Rectangle 48">
              <a:extLst>
                <a:ext uri="{FF2B5EF4-FFF2-40B4-BE49-F238E27FC236}">
                  <a16:creationId xmlns:a16="http://schemas.microsoft.com/office/drawing/2014/main" id="{7EF55BA7-67E1-485D-951C-003D93B76280}"/>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Attentive</a:t>
              </a:r>
            </a:p>
            <a:p>
              <a:pPr marL="285750" indent="-285750">
                <a:buFontTx/>
                <a:buChar char="-"/>
              </a:pPr>
              <a:r>
                <a:rPr lang="en-US" sz="1400" dirty="0">
                  <a:solidFill>
                    <a:schemeClr val="tx1"/>
                  </a:solidFill>
                  <a:latin typeface="Sassoon Penpals" panose="02000400000000000000" pitchFamily="50" charset="0"/>
                </a:rPr>
                <a:t>Empathetic</a:t>
              </a:r>
            </a:p>
            <a:p>
              <a:pPr marL="285750" indent="-285750">
                <a:buFontTx/>
                <a:buChar char="-"/>
              </a:pPr>
              <a:r>
                <a:rPr lang="en-US" sz="1400" dirty="0">
                  <a:solidFill>
                    <a:schemeClr val="tx1"/>
                  </a:solidFill>
                  <a:latin typeface="Sassoon Penpals" panose="02000400000000000000" pitchFamily="50" charset="0"/>
                </a:rPr>
                <a:t>Confident</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8" name="TextBox 17">
              <a:extLst>
                <a:ext uri="{FF2B5EF4-FFF2-40B4-BE49-F238E27FC236}">
                  <a16:creationId xmlns:a16="http://schemas.microsoft.com/office/drawing/2014/main" id="{21F0C32D-8959-4B8B-9316-0B116BA99BEC}"/>
                </a:ext>
              </a:extLst>
            </p:cNvPr>
            <p:cNvSpPr txBox="1"/>
            <p:nvPr/>
          </p:nvSpPr>
          <p:spPr>
            <a:xfrm>
              <a:off x="1939339" y="6866961"/>
              <a:ext cx="1888760" cy="1446550"/>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Mindful</a:t>
              </a:r>
            </a:p>
            <a:p>
              <a:pPr marL="285750" indent="-285750">
                <a:buFontTx/>
                <a:buChar char="-"/>
              </a:pPr>
              <a:r>
                <a:rPr lang="en-US" sz="1400" dirty="0">
                  <a:solidFill>
                    <a:prstClr val="black"/>
                  </a:solidFill>
                  <a:latin typeface="Sassoon Penpals" panose="02000400000000000000" pitchFamily="50" charset="0"/>
                </a:rPr>
                <a:t>Observant</a:t>
              </a:r>
            </a:p>
            <a:p>
              <a:pPr marL="285750" indent="-285750">
                <a:buFontTx/>
                <a:buChar char="-"/>
              </a:pPr>
              <a:r>
                <a:rPr lang="en-US" sz="1400" dirty="0">
                  <a:solidFill>
                    <a:prstClr val="black"/>
                  </a:solidFill>
                  <a:latin typeface="Sassoon Penpals" panose="02000400000000000000" pitchFamily="50" charset="0"/>
                </a:rPr>
                <a:t>Reflective</a:t>
              </a:r>
            </a:p>
            <a:p>
              <a:pPr marL="285750" indent="-285750">
                <a:buFontTx/>
                <a:buChar char="-"/>
              </a:pPr>
              <a:r>
                <a:rPr lang="en-US" sz="1400" dirty="0">
                  <a:solidFill>
                    <a:prstClr val="black"/>
                  </a:solidFill>
                  <a:latin typeface="Sassoon Penpals" panose="02000400000000000000" pitchFamily="50" charset="0"/>
                </a:rPr>
                <a:t>Aware</a:t>
              </a:r>
              <a:endParaRPr lang="en-US" sz="1400" dirty="0">
                <a:solidFill>
                  <a:srgbClr val="FF0000"/>
                </a:solidFill>
                <a:latin typeface="Sassoon Penpals" panose="02000400000000000000" pitchFamily="50" charset="0"/>
              </a:endParaRP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1607099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Family and Relationships</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4965816"/>
            <a:ext cx="4010205" cy="259556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1840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families can be made up of different people.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families may be different to my family.</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problems which might happen in 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some problems in friendships might be more serious and need addressing.</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what good manners are.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some stereotypes related to jobs.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Change and Loss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a:t>
            </a:r>
            <a:r>
              <a:rPr lang="en-GB" sz="1400" dirty="0">
                <a:solidFill>
                  <a:prstClr val="black"/>
                </a:solidFill>
                <a:latin typeface="Sassoon Penpals" panose="02000400000000000000" pitchFamily="50" charset="0"/>
              </a:rPr>
              <a:t>know that there are ways we can remember people or events.</a:t>
            </a: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733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Understanding ways to show respect for different families.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Understanding that families offer love, care and support.</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Understanding difﬁculties in friendships and discussing action that can be taken.</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Understanding difﬁculties in friendships and discussing action that can be taken.</a:t>
            </a:r>
          </a:p>
          <a:p>
            <a:pPr>
              <a:spcAft>
                <a:spcPts val="600"/>
              </a:spcAft>
            </a:pPr>
            <a:r>
              <a:rPr lang="en-GB" sz="1400" b="1" dirty="0">
                <a:solidFill>
                  <a:prstClr val="black"/>
                </a:solidFill>
                <a:latin typeface="Sassoon Penpals" panose="02000400000000000000" pitchFamily="50" charset="0"/>
              </a:rPr>
              <a:t>Change and loss</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Exploring how loss and change can affect us</a:t>
            </a:r>
            <a:r>
              <a:rPr lang="en-GB" sz="1400" b="1" dirty="0">
                <a:solidFill>
                  <a:prstClr val="black"/>
                </a:solidFill>
                <a:latin typeface="Sassoon Penpals" panose="02000400000000000000" pitchFamily="50" charset="0"/>
              </a:rPr>
              <a:t>.</a:t>
            </a:r>
          </a:p>
          <a:p>
            <a:pPr>
              <a:spcAft>
                <a:spcPts val="600"/>
              </a:spcAft>
            </a:pPr>
            <a:endParaRPr lang="en-GB" sz="2400"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07541" y="1065602"/>
            <a:ext cx="4029898" cy="600031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different types of teasing and bullying, to understand that these are wrong and unacceptable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strategies to resist teasing or bullying, if they experience or witness it, whom to go to and how to get help</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Judge what kind of physical contact is acceptable and comfortable; and know how to respond if it isn’t (including who to tell and how to tell them)</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respect the differences and similarities between people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some ways of keeping safe in the environment and online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that they share a responsibility for keeping themselves and others safe, when to say, ‘yes’, ‘no’, ‘I’ll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Ask’ and ‘I’ll tell’ including knowing that they do not need to keep secrets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aspects of a healthy lifestyle: physical activity, rest, healthy eating and dental health</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that household products, including medicines, can be harmful if not used properly</a:t>
            </a: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55021" y="7312328"/>
            <a:ext cx="4080000" cy="21085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200" dirty="0">
                <a:solidFill>
                  <a:schemeClr val="tx1"/>
                </a:solidFill>
                <a:latin typeface="Sassoon Penpals" panose="02000400000000000000" pitchFamily="50" charset="0"/>
              </a:rPr>
              <a:t>L2 Families are all different </a:t>
            </a:r>
          </a:p>
          <a:p>
            <a:pPr>
              <a:spcAft>
                <a:spcPts val="600"/>
              </a:spcAft>
            </a:pPr>
            <a:r>
              <a:rPr lang="en-US" sz="1200" dirty="0">
                <a:solidFill>
                  <a:schemeClr val="tx1"/>
                </a:solidFill>
                <a:latin typeface="Sassoon Penpals" panose="02000400000000000000" pitchFamily="50" charset="0"/>
              </a:rPr>
              <a:t>L4 Unhappy friendships</a:t>
            </a:r>
          </a:p>
          <a:p>
            <a:pPr>
              <a:spcAft>
                <a:spcPts val="600"/>
              </a:spcAft>
            </a:pPr>
            <a:r>
              <a:rPr lang="en-US" sz="1200" dirty="0">
                <a:solidFill>
                  <a:schemeClr val="tx1"/>
                </a:solidFill>
                <a:latin typeface="Sassoon Penpals" panose="02000400000000000000" pitchFamily="50" charset="0"/>
              </a:rPr>
              <a:t>L5 Introduction to manners and courtesy</a:t>
            </a:r>
          </a:p>
          <a:p>
            <a:pPr>
              <a:spcAft>
                <a:spcPts val="600"/>
              </a:spcAft>
            </a:pPr>
            <a:r>
              <a:rPr lang="en-US" sz="1200" dirty="0">
                <a:solidFill>
                  <a:schemeClr val="tx1"/>
                </a:solidFill>
                <a:latin typeface="Sassoon Penpals" panose="02000400000000000000" pitchFamily="50" charset="0"/>
              </a:rPr>
              <a:t>L6 Change and loss</a:t>
            </a:r>
          </a:p>
          <a:p>
            <a:pPr>
              <a:spcAft>
                <a:spcPts val="600"/>
              </a:spcAft>
            </a:pPr>
            <a:r>
              <a:rPr lang="en-US" sz="1200" dirty="0">
                <a:solidFill>
                  <a:schemeClr val="tx1"/>
                </a:solidFill>
                <a:latin typeface="Sassoon Penpals" panose="02000400000000000000" pitchFamily="50" charset="0"/>
              </a:rPr>
              <a:t>L7 Gender stereotypes: Careers and jobs</a:t>
            </a:r>
            <a:endParaRPr lang="en-GB" sz="12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6" name="Group 15">
            <a:extLst>
              <a:ext uri="{FF2B5EF4-FFF2-40B4-BE49-F238E27FC236}">
                <a16:creationId xmlns:a16="http://schemas.microsoft.com/office/drawing/2014/main" id="{F2FC7A62-6D94-470B-A161-DF751C49E8CC}"/>
              </a:ext>
            </a:extLst>
          </p:cNvPr>
          <p:cNvGrpSpPr/>
          <p:nvPr/>
        </p:nvGrpSpPr>
        <p:grpSpPr>
          <a:xfrm>
            <a:off x="237250" y="6331395"/>
            <a:ext cx="3977231" cy="2980600"/>
            <a:chOff x="163587" y="6208985"/>
            <a:chExt cx="4016502" cy="3417955"/>
          </a:xfrm>
        </p:grpSpPr>
        <p:sp>
          <p:nvSpPr>
            <p:cNvPr id="17" name="Rounded Rectangle 48">
              <a:extLst>
                <a:ext uri="{FF2B5EF4-FFF2-40B4-BE49-F238E27FC236}">
                  <a16:creationId xmlns:a16="http://schemas.microsoft.com/office/drawing/2014/main" id="{5D0FB3C0-5C49-4A13-81C7-A3E90BE3AE36}"/>
                </a:ext>
              </a:extLst>
            </p:cNvPr>
            <p:cNvSpPr/>
            <p:nvPr/>
          </p:nvSpPr>
          <p:spPr>
            <a:xfrm>
              <a:off x="163587" y="6208985"/>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rgbClr val="FF0000"/>
                  </a:solidFill>
                  <a:latin typeface="Sassoon Penpals" panose="02000400000000000000" pitchFamily="50" charset="0"/>
                </a:rPr>
                <a:t>Kind</a:t>
              </a:r>
            </a:p>
            <a:p>
              <a:pPr marL="285750" indent="-285750">
                <a:buFontTx/>
                <a:buChar char="-"/>
              </a:pPr>
              <a:r>
                <a:rPr lang="en-US" sz="1400" dirty="0">
                  <a:solidFill>
                    <a:srgbClr val="FF0000"/>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8" name="TextBox 17">
              <a:extLst>
                <a:ext uri="{FF2B5EF4-FFF2-40B4-BE49-F238E27FC236}">
                  <a16:creationId xmlns:a16="http://schemas.microsoft.com/office/drawing/2014/main" id="{8AB55752-F224-41C9-9647-C25FD2D9F565}"/>
                </a:ext>
              </a:extLst>
            </p:cNvPr>
            <p:cNvSpPr txBox="1"/>
            <p:nvPr/>
          </p:nvSpPr>
          <p:spPr>
            <a:xfrm>
              <a:off x="1890690" y="7051281"/>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20" name="Group 19">
            <a:extLst>
              <a:ext uri="{FF2B5EF4-FFF2-40B4-BE49-F238E27FC236}">
                <a16:creationId xmlns:a16="http://schemas.microsoft.com/office/drawing/2014/main" id="{F3B8D7E9-35D9-4A09-9AC2-BD83B24C8500}"/>
              </a:ext>
            </a:extLst>
          </p:cNvPr>
          <p:cNvGrpSpPr/>
          <p:nvPr/>
        </p:nvGrpSpPr>
        <p:grpSpPr>
          <a:xfrm>
            <a:off x="4415392" y="7760677"/>
            <a:ext cx="4010205" cy="1673800"/>
            <a:chOff x="4415392" y="7189072"/>
            <a:chExt cx="4010205" cy="2245405"/>
          </a:xfrm>
        </p:grpSpPr>
        <p:sp>
          <p:nvSpPr>
            <p:cNvPr id="21" name="Rounded Rectangle 48">
              <a:extLst>
                <a:ext uri="{FF2B5EF4-FFF2-40B4-BE49-F238E27FC236}">
                  <a16:creationId xmlns:a16="http://schemas.microsoft.com/office/drawing/2014/main" id="{42D67879-9B28-46BA-9991-9D5094271B62}"/>
                </a:ext>
              </a:extLst>
            </p:cNvPr>
            <p:cNvSpPr/>
            <p:nvPr/>
          </p:nvSpPr>
          <p:spPr>
            <a:xfrm>
              <a:off x="4415392" y="7189072"/>
              <a:ext cx="4010205" cy="2245405"/>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families look after us.</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some characteristics of a positive friendship.</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Exploring friendly behaviours.</a:t>
              </a: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F9C3A8B0-D200-47FC-85BF-1111CADE182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0350" y="7211898"/>
              <a:ext cx="609658" cy="574781"/>
            </a:xfrm>
            <a:prstGeom prst="rect">
              <a:avLst/>
            </a:prstGeom>
          </p:spPr>
        </p:pic>
      </p:grpSp>
    </p:spTree>
    <p:extLst>
      <p:ext uri="{BB962C8B-B14F-4D97-AF65-F5344CB8AC3E}">
        <p14:creationId xmlns:p14="http://schemas.microsoft.com/office/powerpoint/2010/main" val="1858327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Safety and the changing body</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4987717"/>
            <a:ext cx="4010205" cy="235093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the PANTS rule.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I should tell an adult if I see something which makes me uncomfortable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the difference between secrets and surprises.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the rules for crossing the road safely</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medicine can help us when we are ill.</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that we should only take medicines when a trusted adult says we can.</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The changing adolescent body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rPr>
              <a:t>To know the names of parts of my body including private parts.</a:t>
            </a:r>
            <a:endParaRPr lang="en-GB" sz="1400" dirty="0">
              <a:solidFill>
                <a:srgbClr val="FF0000"/>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733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the concept of privacy.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Exploring ways to stay safe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Learning how to behave safely near the road and when crossing the road.</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what people can do to feel better when they are ill.</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Learning how to be safe around medicines.</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205437"/>
            <a:ext cx="4080000" cy="222904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300"/>
              </a:spcAft>
            </a:pPr>
            <a:r>
              <a:rPr lang="en-US" sz="1400" dirty="0">
                <a:solidFill>
                  <a:schemeClr val="tx1"/>
                </a:solidFill>
                <a:latin typeface="Sassoon Penpals" panose="02000400000000000000" pitchFamily="50" charset="0"/>
              </a:rPr>
              <a:t>L2 Communicating online</a:t>
            </a:r>
          </a:p>
          <a:p>
            <a:pPr>
              <a:spcAft>
                <a:spcPts val="300"/>
              </a:spcAft>
            </a:pPr>
            <a:r>
              <a:rPr lang="en-US" sz="1400" dirty="0">
                <a:solidFill>
                  <a:schemeClr val="tx1"/>
                </a:solidFill>
                <a:latin typeface="Sassoon Penpals" panose="02000400000000000000" pitchFamily="50" charset="0"/>
              </a:rPr>
              <a:t>L3 Secrets and surprises</a:t>
            </a:r>
          </a:p>
          <a:p>
            <a:pPr>
              <a:spcAft>
                <a:spcPts val="300"/>
              </a:spcAft>
            </a:pPr>
            <a:r>
              <a:rPr lang="en-US" sz="1400" dirty="0">
                <a:solidFill>
                  <a:schemeClr val="tx1"/>
                </a:solidFill>
                <a:latin typeface="Sassoon Penpals" panose="02000400000000000000" pitchFamily="50" charset="0"/>
              </a:rPr>
              <a:t>L4 Appropriate contact: My private parts</a:t>
            </a:r>
          </a:p>
          <a:p>
            <a:pPr>
              <a:spcAft>
                <a:spcPts val="300"/>
              </a:spcAft>
            </a:pPr>
            <a:r>
              <a:rPr lang="en-US" sz="1400" dirty="0">
                <a:solidFill>
                  <a:schemeClr val="tx1"/>
                </a:solidFill>
                <a:latin typeface="Sassoon Penpals" panose="02000400000000000000" pitchFamily="50" charset="0"/>
              </a:rPr>
              <a:t>L5 Appropriate contact: My private parts are Private</a:t>
            </a:r>
          </a:p>
          <a:p>
            <a:pPr>
              <a:spcAft>
                <a:spcPts val="300"/>
              </a:spcAft>
            </a:pPr>
            <a:r>
              <a:rPr lang="en-US" sz="1400" dirty="0">
                <a:solidFill>
                  <a:schemeClr val="tx1"/>
                </a:solidFill>
                <a:latin typeface="Sassoon Penpals" panose="02000400000000000000" pitchFamily="50" charset="0"/>
              </a:rPr>
              <a:t>L7: Road safety</a:t>
            </a:r>
          </a:p>
          <a:p>
            <a:pPr>
              <a:spcAft>
                <a:spcPts val="300"/>
              </a:spcAft>
            </a:pPr>
            <a:r>
              <a:rPr lang="en-US" sz="1400" dirty="0">
                <a:solidFill>
                  <a:schemeClr val="tx1"/>
                </a:solidFill>
                <a:latin typeface="Sassoon Penpals" panose="02000400000000000000" pitchFamily="50" charset="0"/>
              </a:rPr>
              <a:t>L8 Staying safe with medicine</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69166908-8DDB-41A0-AAD7-8DBE9F7C2B58}"/>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233BAC47-82D4-4AFF-B1B6-3B25A79DFC1A}"/>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rgbClr val="FF0000"/>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rgbClr val="FF0000"/>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5C9D287F-E539-4CA3-87F1-4A4BDCE01B44}"/>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18" name="Group 17">
            <a:extLst>
              <a:ext uri="{FF2B5EF4-FFF2-40B4-BE49-F238E27FC236}">
                <a16:creationId xmlns:a16="http://schemas.microsoft.com/office/drawing/2014/main" id="{892C4DBF-2F4D-4982-B472-F1CF862FADE9}"/>
              </a:ext>
            </a:extLst>
          </p:cNvPr>
          <p:cNvGrpSpPr/>
          <p:nvPr/>
        </p:nvGrpSpPr>
        <p:grpSpPr>
          <a:xfrm>
            <a:off x="4415392" y="7514491"/>
            <a:ext cx="4010205" cy="1919985"/>
            <a:chOff x="4415392" y="6858814"/>
            <a:chExt cx="4010205" cy="2575663"/>
          </a:xfrm>
        </p:grpSpPr>
        <p:sp>
          <p:nvSpPr>
            <p:cNvPr id="20" name="Rounded Rectangle 48">
              <a:extLst>
                <a:ext uri="{FF2B5EF4-FFF2-40B4-BE49-F238E27FC236}">
                  <a16:creationId xmlns:a16="http://schemas.microsoft.com/office/drawing/2014/main" id="{ED0AE3D5-0221-4C59-A576-F3971864B547}"/>
                </a:ext>
              </a:extLst>
            </p:cNvPr>
            <p:cNvSpPr/>
            <p:nvPr/>
          </p:nvSpPr>
          <p:spPr>
            <a:xfrm>
              <a:off x="4415392" y="6858814"/>
              <a:ext cx="4010205" cy="2575663"/>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some types of physical contact are never appropriate.</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some things are unsafe to put onto or into my body and to ask an adult if I am not sure.</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rPr>
                <a:t>Practising making an emergency phone call.</a:t>
              </a:r>
              <a:endParaRPr lang="en-GB" sz="2400" b="1" u="sng"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1" name="Picture 20">
              <a:extLst>
                <a:ext uri="{FF2B5EF4-FFF2-40B4-BE49-F238E27FC236}">
                  <a16:creationId xmlns:a16="http://schemas.microsoft.com/office/drawing/2014/main" id="{D9F50948-945D-4C79-BA47-C57A1F5CE4E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6905993"/>
              <a:ext cx="609658" cy="574781"/>
            </a:xfrm>
            <a:prstGeom prst="rect">
              <a:avLst/>
            </a:prstGeom>
          </p:spPr>
        </p:pic>
      </p:grpSp>
      <p:sp>
        <p:nvSpPr>
          <p:cNvPr id="22" name="Rounded Rectangle 48">
            <a:extLst>
              <a:ext uri="{FF2B5EF4-FFF2-40B4-BE49-F238E27FC236}">
                <a16:creationId xmlns:a16="http://schemas.microsoft.com/office/drawing/2014/main" id="{E7C5A463-782A-4BC5-A33A-8181D17C87C7}"/>
              </a:ext>
            </a:extLst>
          </p:cNvPr>
          <p:cNvSpPr/>
          <p:nvPr/>
        </p:nvSpPr>
        <p:spPr>
          <a:xfrm>
            <a:off x="8607541" y="1065602"/>
            <a:ext cx="4029898" cy="6000310"/>
          </a:xfrm>
          <a:prstGeom prst="roundRect">
            <a:avLst>
              <a:gd name="adj" fmla="val 594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different types of teasing and bullying, to understand that these are wrong and unacceptable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strategies to resist teasing or bullying, if they experience or witness it, whom to go to and how to get help</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Judge what kind of physical contact is acceptable and comfortable; and know how to respond if it isn’t (including who to tell and how to tell them)</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respect the differences and similarities between people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some ways of keeping safe in the environment and online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that they share a responsibility for keeping themselves and others safe, when to say, ‘yes’, ‘no’, ‘I’ll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Ask’ and ‘I’ll tell’ including knowing that they do not need to keep secrets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aspects of a healthy lifestyle: physical activity, rest, healthy eating and dental health</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that household products, including medicines, can be harmful if not used properly</a:t>
            </a:r>
          </a:p>
        </p:txBody>
      </p:sp>
    </p:spTree>
    <p:extLst>
      <p:ext uri="{BB962C8B-B14F-4D97-AF65-F5344CB8AC3E}">
        <p14:creationId xmlns:p14="http://schemas.microsoft.com/office/powerpoint/2010/main" val="3602763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Health and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2549" y="5210682"/>
            <a:ext cx="4016501" cy="223347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food and drinks with lots of sugar are bad for our teeth.</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explain the importance of exercise to stay healthy.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the balance of foods we need to keep healthy.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breathing techniques can be a useful strategy to relax.</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we can feel more than one emotion at a time.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a growth mindset means being positive about challenges and ﬁnding ways to overcome them.</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2"/>
            <a:ext cx="4029898" cy="389206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Exploring the effect that food and drink can have on my teeth.</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some of the beneﬁts of a healthy balanced diet.</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Suggesting how to improve an unbalanced meal.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breathing exercises to aid relaxation.</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Exploring strategies to manage different emotions.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Developing empathy.</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personal goals and how to work towards them.</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the need for perseverance and developing a growth mindset.</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55801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different types of teasing and bullying, to understand that these are wrong and unacceptable</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judge what kind of physical contact is acceptable and comfortable; and know how to respond if it isn’t (including who to tell and how to tell them)</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and respect the differences and similarities between people</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describe some ways of keeping safe in the environment and online</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that they share a responsibility for keeping themselves and others safe, when to say, ‘yes’, ‘no’, ‘I’ll ask’ and ‘I’ll tell’ including knowing that they do not need to keep secrets</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that household products, including medicines, can be harmful if not used properly</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6951944"/>
            <a:ext cx="4080000" cy="248253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Experiencing different emotions</a:t>
            </a:r>
          </a:p>
          <a:p>
            <a:pPr>
              <a:spcAft>
                <a:spcPts val="600"/>
              </a:spcAft>
            </a:pPr>
            <a:r>
              <a:rPr lang="en-US" sz="1400" dirty="0">
                <a:solidFill>
                  <a:schemeClr val="tx1"/>
                </a:solidFill>
                <a:latin typeface="Sassoon Penpals" panose="02000400000000000000" pitchFamily="50" charset="0"/>
              </a:rPr>
              <a:t>L3 Relaxation breathing exercises</a:t>
            </a:r>
          </a:p>
          <a:p>
            <a:pPr>
              <a:spcAft>
                <a:spcPts val="600"/>
              </a:spcAft>
            </a:pPr>
            <a:r>
              <a:rPr lang="en-US" sz="1400" dirty="0">
                <a:solidFill>
                  <a:schemeClr val="tx1"/>
                </a:solidFill>
                <a:latin typeface="Sassoon Penpals" panose="02000400000000000000" pitchFamily="50" charset="0"/>
              </a:rPr>
              <a:t>L5 Developing a growth mindset</a:t>
            </a:r>
          </a:p>
          <a:p>
            <a:pPr>
              <a:spcAft>
                <a:spcPts val="600"/>
              </a:spcAft>
            </a:pPr>
            <a:r>
              <a:rPr lang="en-US" sz="1400" dirty="0">
                <a:solidFill>
                  <a:schemeClr val="tx1"/>
                </a:solidFill>
                <a:latin typeface="Sassoon Penpals" panose="02000400000000000000" pitchFamily="50" charset="0"/>
              </a:rPr>
              <a:t>L6 Healthy diet</a:t>
            </a:r>
          </a:p>
          <a:p>
            <a:pPr>
              <a:spcAft>
                <a:spcPts val="600"/>
              </a:spcAft>
            </a:pPr>
            <a:r>
              <a:rPr lang="en-US" sz="1400" dirty="0">
                <a:solidFill>
                  <a:schemeClr val="tx1"/>
                </a:solidFill>
                <a:latin typeface="Sassoon Penpals" panose="02000400000000000000" pitchFamily="50" charset="0"/>
              </a:rPr>
              <a:t>L7 Looking after our teeth</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7752DD49-1898-4730-928C-D01C2BEC9012}"/>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C4AAB56D-4385-47F0-92CB-E554190FD70B}"/>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8E009FB2-7CCB-44B6-B516-9455A952FF93}"/>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18" name="Group 17">
            <a:extLst>
              <a:ext uri="{FF2B5EF4-FFF2-40B4-BE49-F238E27FC236}">
                <a16:creationId xmlns:a16="http://schemas.microsoft.com/office/drawing/2014/main" id="{1B4B8B7B-0774-43B2-8D11-6BC9338352FB}"/>
              </a:ext>
            </a:extLst>
          </p:cNvPr>
          <p:cNvGrpSpPr/>
          <p:nvPr/>
        </p:nvGrpSpPr>
        <p:grpSpPr>
          <a:xfrm>
            <a:off x="4415392" y="7620000"/>
            <a:ext cx="4010205" cy="1814476"/>
            <a:chOff x="4415392" y="6858814"/>
            <a:chExt cx="4010205" cy="2575663"/>
          </a:xfrm>
        </p:grpSpPr>
        <p:sp>
          <p:nvSpPr>
            <p:cNvPr id="20" name="Rounded Rectangle 48">
              <a:extLst>
                <a:ext uri="{FF2B5EF4-FFF2-40B4-BE49-F238E27FC236}">
                  <a16:creationId xmlns:a16="http://schemas.microsoft.com/office/drawing/2014/main" id="{D97C84C7-B42E-4E67-9145-F6B2D575A09C}"/>
                </a:ext>
              </a:extLst>
            </p:cNvPr>
            <p:cNvSpPr/>
            <p:nvPr/>
          </p:nvSpPr>
          <p:spPr>
            <a:xfrm>
              <a:off x="4415392" y="6858814"/>
              <a:ext cx="4010205" cy="2575663"/>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we can limit the spread of germs by having good hand hygiene.</a:t>
              </a:r>
            </a:p>
            <a:p>
              <a:pPr marL="171450" indent="-171450">
                <a:spcAft>
                  <a:spcPts val="2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the words to describe some positive and negative emotions.</a:t>
              </a:r>
            </a:p>
            <a:p>
              <a:pPr marL="171450" indent="-171450">
                <a:spcAft>
                  <a:spcPts val="2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Identifying different ways to manage feelings.</a:t>
              </a: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1" name="Picture 20">
              <a:extLst>
                <a:ext uri="{FF2B5EF4-FFF2-40B4-BE49-F238E27FC236}">
                  <a16:creationId xmlns:a16="http://schemas.microsoft.com/office/drawing/2014/main" id="{D8C7C00D-2A0E-4117-B953-4C26F18621A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6905991"/>
              <a:ext cx="609658" cy="651743"/>
            </a:xfrm>
            <a:prstGeom prst="rect">
              <a:avLst/>
            </a:prstGeom>
          </p:spPr>
        </p:pic>
      </p:grpSp>
    </p:spTree>
    <p:extLst>
      <p:ext uri="{BB962C8B-B14F-4D97-AF65-F5344CB8AC3E}">
        <p14:creationId xmlns:p14="http://schemas.microsoft.com/office/powerpoint/2010/main" val="189281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Citizenship</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4278470"/>
            <a:ext cx="4010205" cy="31539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11897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some of the different places where rules apply.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some rules are made to be followed by everyone and are known as 'laws'.</a:t>
            </a:r>
          </a:p>
          <a:p>
            <a:pPr marL="171450" lvl="0" indent="-171450">
              <a:spcAft>
                <a:spcPts val="600"/>
              </a:spcAft>
              <a:buFont typeface="Arial" panose="020B0604020202020204" pitchFamily="34" charset="0"/>
              <a:buChar char="•"/>
              <a:defRPr/>
            </a:pPr>
            <a:r>
              <a:rPr lang="en-US" sz="1400" dirty="0">
                <a:solidFill>
                  <a:prstClr val="black"/>
                </a:solidFill>
                <a:latin typeface="Sassoon Penpals" panose="02000400000000000000" pitchFamily="50" charset="0"/>
              </a:rPr>
              <a:t>To understand that everyone has similarities and differences.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659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Explaining why rules are in place in different settings.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how to discuss issues of concern to me.</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545925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different types of teasing and bullying, to understand that these are wrong and unacceptable</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judge what kind of physical contact is acceptable and comfortable; and know how to respond if it isn’t (including who to tell and how to tell them)</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and respect the differences and similarities between people</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describe some ways of keeping safe in the environment and online</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that they share a responsibility for keeping themselves and others safe, when to say, ‘yes’, ‘no’, ‘I’ll ask’ and ‘I’ll tell’ including knowing that they do not need to keep secrets</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that household products, including medicines, can be harmful if not used properly</a:t>
            </a:r>
          </a:p>
          <a:p>
            <a:pPr marL="285750" indent="-285750">
              <a:spcAft>
                <a:spcPts val="600"/>
              </a:spcAft>
              <a:buFontTx/>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6914367"/>
            <a:ext cx="4080000" cy="252011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Rules beyond school</a:t>
            </a:r>
          </a:p>
          <a:p>
            <a:pPr>
              <a:spcAft>
                <a:spcPts val="600"/>
              </a:spcAft>
            </a:pPr>
            <a:r>
              <a:rPr lang="en-US" sz="1400" dirty="0">
                <a:solidFill>
                  <a:schemeClr val="tx1"/>
                </a:solidFill>
                <a:latin typeface="Sassoon Penpals" panose="02000400000000000000" pitchFamily="50" charset="0"/>
              </a:rPr>
              <a:t>L5 Similar yet different- my local community</a:t>
            </a:r>
          </a:p>
          <a:p>
            <a:pPr>
              <a:spcAft>
                <a:spcPts val="600"/>
              </a:spcAft>
            </a:pPr>
            <a:r>
              <a:rPr lang="en-US" sz="1400" dirty="0">
                <a:solidFill>
                  <a:schemeClr val="tx1"/>
                </a:solidFill>
                <a:latin typeface="Sassoon Penpals" panose="02000400000000000000" pitchFamily="50" charset="0"/>
              </a:rPr>
              <a:t>L7 Giving my opinion</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3CA3E602-3E18-4FA5-B9EF-91A112CCC5FB}"/>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B9A296C8-79A3-44A6-88D6-AEE8E2BE49DF}"/>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531E0860-A1C5-4BB5-B474-3C22B72ACF00}"/>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18" name="Group 17">
            <a:extLst>
              <a:ext uri="{FF2B5EF4-FFF2-40B4-BE49-F238E27FC236}">
                <a16:creationId xmlns:a16="http://schemas.microsoft.com/office/drawing/2014/main" id="{9B81E188-64C1-4A65-8721-2E5ABB9A6DC4}"/>
              </a:ext>
            </a:extLst>
          </p:cNvPr>
          <p:cNvGrpSpPr/>
          <p:nvPr/>
        </p:nvGrpSpPr>
        <p:grpSpPr>
          <a:xfrm>
            <a:off x="4415392" y="7678615"/>
            <a:ext cx="4010205" cy="1755861"/>
            <a:chOff x="4415392" y="6858814"/>
            <a:chExt cx="4010205" cy="2575663"/>
          </a:xfrm>
        </p:grpSpPr>
        <p:sp>
          <p:nvSpPr>
            <p:cNvPr id="20" name="Rounded Rectangle 48">
              <a:extLst>
                <a:ext uri="{FF2B5EF4-FFF2-40B4-BE49-F238E27FC236}">
                  <a16:creationId xmlns:a16="http://schemas.microsoft.com/office/drawing/2014/main" id="{9C17A9EF-445E-486E-A0BE-FC2849475F05}"/>
                </a:ext>
              </a:extLst>
            </p:cNvPr>
            <p:cNvSpPr/>
            <p:nvPr/>
          </p:nvSpPr>
          <p:spPr>
            <a:xfrm>
              <a:off x="4415392" y="6858814"/>
              <a:ext cx="4010205" cy="2575663"/>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people are all different and that this is a </a:t>
              </a: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good thing.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the rules in school.</a:t>
              </a: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1" name="Picture 20">
              <a:extLst>
                <a:ext uri="{FF2B5EF4-FFF2-40B4-BE49-F238E27FC236}">
                  <a16:creationId xmlns:a16="http://schemas.microsoft.com/office/drawing/2014/main" id="{3152CBFA-A177-4F15-BADE-B545D4D8FB4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6940385"/>
              <a:ext cx="609658" cy="675077"/>
            </a:xfrm>
            <a:prstGeom prst="rect">
              <a:avLst/>
            </a:prstGeom>
          </p:spPr>
        </p:pic>
      </p:grpSp>
    </p:spTree>
    <p:extLst>
      <p:ext uri="{BB962C8B-B14F-4D97-AF65-F5344CB8AC3E}">
        <p14:creationId xmlns:p14="http://schemas.microsoft.com/office/powerpoint/2010/main" val="1166903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Economic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76003" y="4612810"/>
            <a:ext cx="4010205" cy="298374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of the ways in which adults get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the difference between a 'want' and 'need'.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of the features to look at when selecting a bank account.</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3059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whether something is a want or need.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that people make choices about how to spend money.</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55801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different types of teasing and bullying, to understand that these are wrong and unacceptable</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judge what kind of physical contact is acceptable and comfortable; and know how to respond if it isn’t (including who to tell and how to tell them)</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and respect the differences and similarities between people</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describe some ways of keeping safe in the environment and online</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that they share a responsibility for keeping themselves and others safe, when to say, ‘yes’, ‘no’, ‘I’ll ask’ and ‘I’ll tell’ including knowing that they do not need to keep secrets</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that household products, including medicines, can be harmful if not used properly</a:t>
            </a:r>
          </a:p>
          <a:p>
            <a:pPr marL="285750" indent="-285750">
              <a:spcAft>
                <a:spcPts val="600"/>
              </a:spcAft>
              <a:buFontTx/>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6951945"/>
            <a:ext cx="4080000" cy="2482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L3 Wants and needs</a:t>
            </a:r>
          </a:p>
          <a:p>
            <a:pPr>
              <a:spcAft>
                <a:spcPts val="600"/>
              </a:spcAft>
            </a:pPr>
            <a:r>
              <a:rPr lang="en-US" sz="1400" dirty="0">
                <a:solidFill>
                  <a:schemeClr val="tx1"/>
                </a:solidFill>
                <a:latin typeface="Sassoon Penpals" panose="02000400000000000000" pitchFamily="50" charset="0"/>
              </a:rPr>
              <a:t>L4 Looking after money</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DD465FE9-098B-4DB9-B5F3-E48157EF619E}"/>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9FD067A8-44D4-4F28-9C75-FAE375092B56}"/>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1317AA17-03BF-4538-8633-A25B9AA1BCF8}"/>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18" name="Group 17">
            <a:extLst>
              <a:ext uri="{FF2B5EF4-FFF2-40B4-BE49-F238E27FC236}">
                <a16:creationId xmlns:a16="http://schemas.microsoft.com/office/drawing/2014/main" id="{31A28B8D-8C3C-4454-969D-B1CB0E591861}"/>
              </a:ext>
            </a:extLst>
          </p:cNvPr>
          <p:cNvGrpSpPr/>
          <p:nvPr/>
        </p:nvGrpSpPr>
        <p:grpSpPr>
          <a:xfrm>
            <a:off x="4415392" y="7913065"/>
            <a:ext cx="4010205" cy="1500553"/>
            <a:chOff x="4415392" y="7202739"/>
            <a:chExt cx="4010205" cy="2201157"/>
          </a:xfrm>
        </p:grpSpPr>
        <p:sp>
          <p:nvSpPr>
            <p:cNvPr id="20" name="Rounded Rectangle 48">
              <a:extLst>
                <a:ext uri="{FF2B5EF4-FFF2-40B4-BE49-F238E27FC236}">
                  <a16:creationId xmlns:a16="http://schemas.microsoft.com/office/drawing/2014/main" id="{411A26EE-A4FE-444F-831A-BA37B5944994}"/>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of the ways </a:t>
              </a: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children may receive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it is wrong to steal money.</a:t>
              </a: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1" name="Picture 20">
              <a:extLst>
                <a:ext uri="{FF2B5EF4-FFF2-40B4-BE49-F238E27FC236}">
                  <a16:creationId xmlns:a16="http://schemas.microsoft.com/office/drawing/2014/main" id="{B23747AD-F62C-4B67-907E-DC9529C23B3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318703"/>
              <a:ext cx="609658" cy="675078"/>
            </a:xfrm>
            <a:prstGeom prst="rect">
              <a:avLst/>
            </a:prstGeom>
          </p:spPr>
        </p:pic>
      </p:grpSp>
    </p:spTree>
    <p:extLst>
      <p:ext uri="{BB962C8B-B14F-4D97-AF65-F5344CB8AC3E}">
        <p14:creationId xmlns:p14="http://schemas.microsoft.com/office/powerpoint/2010/main" val="124800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EYFS</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714014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All year groups - Transition</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22016" y="4307544"/>
            <a:ext cx="4010205" cy="264440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3294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changes can be both positive and negative.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is part of life.</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often brings about more opportunities and responsibilities.</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setting goals can help us to achieve what we want.</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the skills needed for roles in school.</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a big change can bring opportunities but also worries.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4216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strengths.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people who can help us when we are worried about changes.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strategies to deal with change.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achievements.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able to set goals.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own skills and how these can be developed.</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a greater range of strategies to deal with feelings associated with change.</a:t>
            </a:r>
            <a:endParaRPr lang="en-GB" sz="2400" b="1" u="sng"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06F7A69-DE77-44DD-81C7-E5C9CF2E3350}"/>
              </a:ext>
            </a:extLst>
          </p:cNvPr>
          <p:cNvSpPr/>
          <p:nvPr/>
        </p:nvSpPr>
        <p:spPr>
          <a:xfrm>
            <a:off x="8627171" y="1066800"/>
            <a:ext cx="4016502" cy="30597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Open-minded</a:t>
            </a:r>
          </a:p>
          <a:p>
            <a:pPr marL="285750" indent="-285750">
              <a:buFontTx/>
              <a:buChar char="-"/>
            </a:pPr>
            <a:r>
              <a:rPr lang="en-US" sz="1400" dirty="0">
                <a:solidFill>
                  <a:schemeClr val="tx1"/>
                </a:solidFill>
                <a:latin typeface="Sassoon Penpals" panose="02000400000000000000" pitchFamily="50" charset="0"/>
              </a:rPr>
              <a:t>Brave</a:t>
            </a:r>
          </a:p>
          <a:p>
            <a:pPr marL="285750" indent="-285750">
              <a:buFontTx/>
              <a:buChar char="-"/>
            </a:pPr>
            <a:r>
              <a:rPr lang="en-US" sz="1400" dirty="0">
                <a:solidFill>
                  <a:schemeClr val="tx1"/>
                </a:solidFill>
                <a:latin typeface="Sassoon Penpals" panose="02000400000000000000" pitchFamily="50" charset="0"/>
              </a:rPr>
              <a:t>Hopeful</a:t>
            </a:r>
          </a:p>
          <a:p>
            <a:pPr marL="285750" indent="-285750">
              <a:buFontTx/>
              <a:buChar char="-"/>
            </a:pPr>
            <a:endParaRPr lang="en-US"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962B0E14-B8FB-40C9-BA78-FC4848BA0A84}"/>
              </a:ext>
            </a:extLst>
          </p:cNvPr>
          <p:cNvGrpSpPr/>
          <p:nvPr/>
        </p:nvGrpSpPr>
        <p:grpSpPr>
          <a:xfrm>
            <a:off x="184582" y="6635614"/>
            <a:ext cx="3908500" cy="3048988"/>
            <a:chOff x="325677" y="6488483"/>
            <a:chExt cx="3908500" cy="3196970"/>
          </a:xfrm>
        </p:grpSpPr>
        <p:sp>
          <p:nvSpPr>
            <p:cNvPr id="16" name="Rounded Rectangle 48">
              <a:extLst>
                <a:ext uri="{FF2B5EF4-FFF2-40B4-BE49-F238E27FC236}">
                  <a16:creationId xmlns:a16="http://schemas.microsoft.com/office/drawing/2014/main" id="{AFC442DC-E347-4832-93FB-AE11E65D742B}"/>
                </a:ext>
              </a:extLst>
            </p:cNvPr>
            <p:cNvSpPr/>
            <p:nvPr/>
          </p:nvSpPr>
          <p:spPr>
            <a:xfrm>
              <a:off x="325677" y="6488483"/>
              <a:ext cx="3908500" cy="294599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rgbClr val="FF0000"/>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DD5E2FD-375C-4C65-9B6C-4056B31AAAE4}"/>
                </a:ext>
              </a:extLst>
            </p:cNvPr>
            <p:cNvSpPr txBox="1"/>
            <p:nvPr/>
          </p:nvSpPr>
          <p:spPr>
            <a:xfrm>
              <a:off x="2066795" y="7265095"/>
              <a:ext cx="1788346" cy="2420358"/>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681520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38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3</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881102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5" y="5048190"/>
            <a:ext cx="3941838" cy="222237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799"/>
            <a:ext cx="4029899" cy="62037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rgbClr val="CC3399"/>
                </a:solidFill>
                <a:latin typeface="Sassoon Penpals" panose="02000400000000000000" pitchFamily="50" charset="0"/>
              </a:rPr>
              <a:t>Discover</a:t>
            </a:r>
            <a:r>
              <a:rPr lang="en-GB" sz="1400" dirty="0">
                <a:solidFill>
                  <a:srgbClr val="CC3399"/>
                </a:solidFill>
                <a:latin typeface="Sassoon Penpals" panose="02000400000000000000" pitchFamily="50" charset="0"/>
              </a:rPr>
              <a:t> - Practice makes perfect</a:t>
            </a:r>
          </a:p>
          <a:p>
            <a:pPr>
              <a:spcAft>
                <a:spcPts val="600"/>
              </a:spcAft>
            </a:pPr>
            <a:r>
              <a:rPr lang="en-GB" sz="1400" dirty="0">
                <a:solidFill>
                  <a:schemeClr val="tx1"/>
                </a:solidFill>
                <a:latin typeface="Sassoon Penpals" panose="02000400000000000000" pitchFamily="50" charset="0"/>
              </a:rPr>
              <a:t>Know that practise supports progress.</a:t>
            </a:r>
          </a:p>
          <a:p>
            <a:pPr>
              <a:spcAft>
                <a:spcPts val="600"/>
              </a:spcAft>
            </a:pPr>
            <a:r>
              <a:rPr lang="en-GB" sz="1400" dirty="0">
                <a:solidFill>
                  <a:schemeClr val="tx1"/>
                </a:solidFill>
                <a:latin typeface="Sassoon Penpals" panose="02000400000000000000" pitchFamily="50" charset="0"/>
              </a:rPr>
              <a:t>Know that new opportunities can help you discover new skills.</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Making a difference</a:t>
            </a:r>
          </a:p>
          <a:p>
            <a:pPr>
              <a:spcAft>
                <a:spcPts val="600"/>
              </a:spcAft>
            </a:pPr>
            <a:r>
              <a:rPr lang="en-GB" sz="1400" dirty="0">
                <a:solidFill>
                  <a:schemeClr val="tx1"/>
                </a:solidFill>
                <a:latin typeface="Sassoon Penpals" panose="02000400000000000000" pitchFamily="50" charset="0"/>
              </a:rPr>
              <a:t>Know that they can take action to make improvements in their community. </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Shared interest</a:t>
            </a:r>
          </a:p>
          <a:p>
            <a:pPr>
              <a:spcAft>
                <a:spcPts val="600"/>
              </a:spcAft>
            </a:pPr>
            <a:r>
              <a:rPr lang="en-GB" sz="1400" dirty="0">
                <a:solidFill>
                  <a:schemeClr val="tx1"/>
                </a:solidFill>
                <a:latin typeface="Sassoon Penpals" panose="02000400000000000000" pitchFamily="50" charset="0"/>
              </a:rPr>
              <a:t>Know that shared interests can help to start conversation.</a:t>
            </a:r>
          </a:p>
          <a:p>
            <a:pPr>
              <a:spcAft>
                <a:spcPts val="600"/>
              </a:spcAft>
            </a:pPr>
            <a:r>
              <a:rPr lang="en-GB" sz="1400" dirty="0">
                <a:solidFill>
                  <a:schemeClr val="tx1"/>
                </a:solidFill>
                <a:latin typeface="Sassoon Penpals" panose="02000400000000000000" pitchFamily="50" charset="0"/>
              </a:rPr>
              <a:t>Know that positive friendships can make us feel safe, happy and secure.</a:t>
            </a:r>
          </a:p>
          <a:p>
            <a:pPr>
              <a:spcAft>
                <a:spcPts val="600"/>
              </a:spcAft>
            </a:pPr>
            <a:r>
              <a:rPr lang="en-GB" sz="1400" b="1" dirty="0">
                <a:solidFill>
                  <a:srgbClr val="CC3399"/>
                </a:solidFill>
                <a:latin typeface="Sassoon Penpals" panose="02000400000000000000" pitchFamily="50" charset="0"/>
              </a:rPr>
              <a:t>Give</a:t>
            </a:r>
            <a:r>
              <a:rPr lang="en-GB" sz="1400" dirty="0">
                <a:solidFill>
                  <a:srgbClr val="CC3399"/>
                </a:solidFill>
                <a:latin typeface="Sassoon Penpals" panose="02000400000000000000" pitchFamily="50" charset="0"/>
              </a:rPr>
              <a:t> - Appreciation </a:t>
            </a:r>
          </a:p>
          <a:p>
            <a:pPr>
              <a:spcAft>
                <a:spcPts val="600"/>
              </a:spcAft>
            </a:pPr>
            <a:r>
              <a:rPr lang="en-GB" sz="1400" dirty="0">
                <a:solidFill>
                  <a:schemeClr val="tx1"/>
                </a:solidFill>
                <a:latin typeface="Sassoon Penpals" panose="02000400000000000000" pitchFamily="50" charset="0"/>
              </a:rPr>
              <a:t>Know that appreciation is showing how grateful you are for someone or something.</a:t>
            </a:r>
          </a:p>
          <a:p>
            <a:pPr>
              <a:spcAft>
                <a:spcPts val="600"/>
              </a:spcAft>
            </a:pPr>
            <a:r>
              <a:rPr lang="en-GB" sz="1400" b="1" dirty="0">
                <a:solidFill>
                  <a:srgbClr val="CC3399"/>
                </a:solidFill>
                <a:latin typeface="Sassoon Penpals" panose="02000400000000000000" pitchFamily="50" charset="0"/>
              </a:rPr>
              <a:t>Move</a:t>
            </a:r>
            <a:r>
              <a:rPr lang="en-GB" sz="1400" dirty="0">
                <a:solidFill>
                  <a:srgbClr val="CC3399"/>
                </a:solidFill>
                <a:latin typeface="Sassoon Penpals" panose="02000400000000000000" pitchFamily="50" charset="0"/>
              </a:rPr>
              <a:t> - Motion detection</a:t>
            </a:r>
          </a:p>
          <a:p>
            <a:pPr>
              <a:spcAft>
                <a:spcPts val="600"/>
              </a:spcAft>
            </a:pPr>
            <a:r>
              <a:rPr lang="en-GB" sz="1400" dirty="0">
                <a:solidFill>
                  <a:schemeClr val="tx1"/>
                </a:solidFill>
                <a:latin typeface="Sassoon Penpals" panose="02000400000000000000" pitchFamily="50" charset="0"/>
              </a:rPr>
              <a:t>Know that some video games can be used as part of an active lifestyle. </a:t>
            </a: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404381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a:spcAft>
                <a:spcPts val="600"/>
              </a:spcAft>
            </a:pPr>
            <a:r>
              <a:rPr lang="en-US" sz="1400" b="1" dirty="0">
                <a:solidFill>
                  <a:srgbClr val="CC3399"/>
                </a:solidFill>
                <a:latin typeface="Sassoon Penpals" panose="02000400000000000000" pitchFamily="50" charset="0"/>
              </a:rPr>
              <a:t>Discover - </a:t>
            </a:r>
            <a:r>
              <a:rPr lang="en-US" sz="1400" dirty="0">
                <a:solidFill>
                  <a:srgbClr val="CC3399"/>
                </a:solidFill>
                <a:latin typeface="Sassoon Penpals" panose="02000400000000000000" pitchFamily="50" charset="0"/>
              </a:rPr>
              <a:t>Practice makes perfect</a:t>
            </a:r>
          </a:p>
          <a:p>
            <a:pPr>
              <a:spcAft>
                <a:spcPts val="600"/>
              </a:spcAft>
            </a:pPr>
            <a:r>
              <a:rPr lang="en-GB" sz="1400" dirty="0">
                <a:solidFill>
                  <a:schemeClr val="tx1"/>
                </a:solidFill>
                <a:latin typeface="Sassoon Penpals" panose="02000400000000000000" pitchFamily="50" charset="0"/>
              </a:rPr>
              <a:t>Considering how they can improve when developing new skills.</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Making a difference</a:t>
            </a:r>
          </a:p>
          <a:p>
            <a:pPr>
              <a:spcAft>
                <a:spcPts val="600"/>
              </a:spcAft>
            </a:pPr>
            <a:r>
              <a:rPr lang="en-GB" sz="1400" dirty="0">
                <a:solidFill>
                  <a:schemeClr val="tx1"/>
                </a:solidFill>
                <a:latin typeface="Sassoon Penpals" panose="02000400000000000000" pitchFamily="50" charset="0"/>
              </a:rPr>
              <a:t>Applying ideas to improve a local area. </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Shared interest</a:t>
            </a:r>
          </a:p>
          <a:p>
            <a:pPr>
              <a:spcAft>
                <a:spcPts val="600"/>
              </a:spcAft>
            </a:pPr>
            <a:r>
              <a:rPr lang="en-GB" sz="1400" dirty="0">
                <a:solidFill>
                  <a:prstClr val="black"/>
                </a:solidFill>
                <a:latin typeface="Sassoon Penpals" panose="02000400000000000000" pitchFamily="50" charset="0"/>
              </a:rPr>
              <a:t>Comparing and contrasting hobbies and interests with others.</a:t>
            </a:r>
          </a:p>
          <a:p>
            <a:pPr>
              <a:spcAft>
                <a:spcPts val="600"/>
              </a:spcAft>
            </a:pPr>
            <a:r>
              <a:rPr lang="en-GB" sz="1400" b="1" dirty="0">
                <a:solidFill>
                  <a:srgbClr val="CC3399"/>
                </a:solidFill>
                <a:latin typeface="Sassoon Penpals" panose="02000400000000000000" pitchFamily="50" charset="0"/>
              </a:rPr>
              <a:t>Give</a:t>
            </a:r>
            <a:r>
              <a:rPr lang="en-GB" sz="1400" dirty="0">
                <a:solidFill>
                  <a:srgbClr val="CC3399"/>
                </a:solidFill>
                <a:latin typeface="Sassoon Penpals" panose="02000400000000000000" pitchFamily="50" charset="0"/>
              </a:rPr>
              <a:t> - Appreciation</a:t>
            </a:r>
          </a:p>
          <a:p>
            <a:pPr>
              <a:spcAft>
                <a:spcPts val="600"/>
              </a:spcAft>
            </a:pPr>
            <a:r>
              <a:rPr lang="en-GB" sz="1400" dirty="0">
                <a:solidFill>
                  <a:prstClr val="black"/>
                </a:solidFill>
                <a:latin typeface="Sassoon Penpals" panose="02000400000000000000" pitchFamily="50" charset="0"/>
              </a:rPr>
              <a:t>Considering what they are grateful for and how to show their appreciation. </a:t>
            </a:r>
          </a:p>
          <a:p>
            <a:pPr>
              <a:spcAft>
                <a:spcPts val="600"/>
              </a:spcAft>
            </a:pPr>
            <a:r>
              <a:rPr lang="en-GB" sz="1400" b="1" dirty="0">
                <a:solidFill>
                  <a:srgbClr val="CC3399"/>
                </a:solidFill>
                <a:latin typeface="Sassoon Penpals" panose="02000400000000000000" pitchFamily="50" charset="0"/>
              </a:rPr>
              <a:t>Move</a:t>
            </a:r>
            <a:r>
              <a:rPr lang="en-GB" sz="1400" dirty="0">
                <a:solidFill>
                  <a:srgbClr val="CC3399"/>
                </a:solidFill>
                <a:latin typeface="Sassoon Penpals" panose="02000400000000000000" pitchFamily="50" charset="0"/>
              </a:rPr>
              <a:t> - Motion detection</a:t>
            </a:r>
          </a:p>
          <a:p>
            <a:pPr>
              <a:spcAft>
                <a:spcPts val="600"/>
              </a:spcAft>
            </a:pPr>
            <a:r>
              <a:rPr lang="en-GB" sz="1400" dirty="0">
                <a:solidFill>
                  <a:prstClr val="black"/>
                </a:solidFill>
                <a:latin typeface="Sassoon Penpals" panose="02000400000000000000" pitchFamily="50" charset="0"/>
              </a:rPr>
              <a:t>Recognising ways technology can help us to be active.</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386845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Wellbeing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ways to improve mental wellbeing.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Display enhanced confidence, resilience and self-esteem.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Able to pay attention to the present moment.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empathy and social skills.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Have a positive attitude towards mental health.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Can say how positive actions can impact others.</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6" name="Rectangle: Rounded Corners 15">
            <a:extLst>
              <a:ext uri="{FF2B5EF4-FFF2-40B4-BE49-F238E27FC236}">
                <a16:creationId xmlns:a16="http://schemas.microsoft.com/office/drawing/2014/main" id="{E14AB316-38D8-494D-9050-58A0084B06B1}"/>
              </a:ext>
            </a:extLst>
          </p:cNvPr>
          <p:cNvSpPr/>
          <p:nvPr/>
        </p:nvSpPr>
        <p:spPr>
          <a:xfrm>
            <a:off x="4475034" y="5331113"/>
            <a:ext cx="3891086" cy="4099993"/>
          </a:xfrm>
          <a:prstGeom prst="roundRect">
            <a:avLst>
              <a:gd name="adj" fmla="val 7506"/>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lvl="0">
              <a:spcAft>
                <a:spcPts val="600"/>
              </a:spcAft>
            </a:pPr>
            <a:r>
              <a:rPr lang="en-GB" sz="2400" b="1" dirty="0">
                <a:solidFill>
                  <a:prstClr val="black"/>
                </a:solidFill>
                <a:latin typeface="Sassoon Penpals" panose="02000400000000000000" pitchFamily="50" charset="0"/>
              </a:rPr>
              <a:t>Key areas:</a:t>
            </a:r>
          </a:p>
          <a:p>
            <a:pPr lvl="0">
              <a:spcAft>
                <a:spcPts val="600"/>
              </a:spcAft>
            </a:pPr>
            <a:r>
              <a:rPr lang="en-US" sz="1400" b="1" dirty="0">
                <a:solidFill>
                  <a:srgbClr val="CC3399"/>
                </a:solidFill>
                <a:latin typeface="Sassoon Penpals" panose="02000400000000000000" pitchFamily="50" charset="0"/>
              </a:rPr>
              <a:t>D</a:t>
            </a:r>
            <a:r>
              <a:rPr lang="en-GB" sz="1400" b="1" dirty="0" err="1">
                <a:solidFill>
                  <a:srgbClr val="CC3399"/>
                </a:solidFill>
                <a:latin typeface="Sassoon Penpals" panose="02000400000000000000" pitchFamily="50" charset="0"/>
              </a:rPr>
              <a:t>iscover</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try something new and how to cope with the emotions that new experiences bring.</a:t>
            </a:r>
          </a:p>
          <a:p>
            <a:pPr lvl="0">
              <a:spcAft>
                <a:spcPts val="600"/>
              </a:spcAft>
            </a:pPr>
            <a:r>
              <a:rPr lang="en-US" sz="1400" b="1" dirty="0">
                <a:solidFill>
                  <a:srgbClr val="CC3399"/>
                </a:solidFill>
                <a:latin typeface="Sassoon Penpals" panose="02000400000000000000" pitchFamily="50" charset="0"/>
              </a:rPr>
              <a:t>T</a:t>
            </a:r>
            <a:r>
              <a:rPr lang="en-GB" sz="1400" b="1" dirty="0" err="1">
                <a:solidFill>
                  <a:srgbClr val="CC3399"/>
                </a:solidFill>
                <a:latin typeface="Sassoon Penpals" panose="02000400000000000000" pitchFamily="50" charset="0"/>
              </a:rPr>
              <a:t>ake</a:t>
            </a:r>
            <a:r>
              <a:rPr lang="en-GB" sz="1400" b="1" dirty="0">
                <a:solidFill>
                  <a:srgbClr val="CC3399"/>
                </a:solidFill>
                <a:latin typeface="Sassoon Penpals" panose="02000400000000000000" pitchFamily="50" charset="0"/>
              </a:rPr>
              <a:t> notice </a:t>
            </a:r>
            <a:r>
              <a:rPr lang="en-GB" sz="1400" dirty="0">
                <a:solidFill>
                  <a:prstClr val="black"/>
                </a:solidFill>
                <a:latin typeface="Sassoon Penpals" panose="02000400000000000000" pitchFamily="50" charset="0"/>
              </a:rPr>
              <a:t>– Learning to pay attention to the present and be more aware of what is going on around them and within them.</a:t>
            </a:r>
          </a:p>
          <a:p>
            <a:pPr lvl="0">
              <a:spcAft>
                <a:spcPts val="600"/>
              </a:spcAft>
            </a:pPr>
            <a:r>
              <a:rPr lang="en-US" sz="1400" b="1" dirty="0">
                <a:solidFill>
                  <a:srgbClr val="CC3399"/>
                </a:solidFill>
                <a:latin typeface="Sassoon Penpals" panose="02000400000000000000" pitchFamily="50" charset="0"/>
              </a:rPr>
              <a:t>Connect</a:t>
            </a:r>
            <a:r>
              <a:rPr lang="en-US" sz="1400" dirty="0">
                <a:solidFill>
                  <a:prstClr val="black"/>
                </a:solidFill>
                <a:latin typeface="Sassoon Penpals" panose="02000400000000000000" pitchFamily="50" charset="0"/>
              </a:rPr>
              <a:t> - L</a:t>
            </a:r>
            <a:r>
              <a:rPr lang="en-GB" sz="1400" dirty="0">
                <a:solidFill>
                  <a:prstClr val="black"/>
                </a:solidFill>
                <a:latin typeface="Sassoon Penpals" panose="02000400000000000000" pitchFamily="50" charset="0"/>
              </a:rPr>
              <a:t>earning how to develop existing friendships, understand the importance of others’ thoughts and feelings and build new relationships.</a:t>
            </a:r>
          </a:p>
          <a:p>
            <a:pPr lvl="0">
              <a:spcAft>
                <a:spcPts val="600"/>
              </a:spcAft>
            </a:pPr>
            <a:r>
              <a:rPr lang="en-US" sz="1400" b="1" dirty="0">
                <a:solidFill>
                  <a:srgbClr val="CC3399"/>
                </a:solidFill>
                <a:latin typeface="Sassoon Penpals" panose="02000400000000000000" pitchFamily="50" charset="0"/>
              </a:rPr>
              <a:t>G</a:t>
            </a:r>
            <a:r>
              <a:rPr lang="en-GB" sz="1400" b="1" dirty="0" err="1">
                <a:solidFill>
                  <a:srgbClr val="CC3399"/>
                </a:solidFill>
                <a:latin typeface="Sassoon Penpals" panose="02000400000000000000" pitchFamily="50" charset="0"/>
              </a:rPr>
              <a:t>ive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give and be kind while thinking of others and appreciating the gift of giving.</a:t>
            </a:r>
          </a:p>
          <a:p>
            <a:pPr lvl="0">
              <a:spcAft>
                <a:spcPts val="600"/>
              </a:spcAft>
            </a:pPr>
            <a:r>
              <a:rPr lang="en-US" sz="1400" b="1" dirty="0">
                <a:solidFill>
                  <a:srgbClr val="CC3399"/>
                </a:solidFill>
                <a:latin typeface="Sassoon Penpals" panose="02000400000000000000" pitchFamily="50" charset="0"/>
              </a:rPr>
              <a:t>M</a:t>
            </a:r>
            <a:r>
              <a:rPr lang="en-GB" sz="1400" b="1" dirty="0" err="1">
                <a:solidFill>
                  <a:srgbClr val="CC3399"/>
                </a:solidFill>
                <a:latin typeface="Sassoon Penpals" panose="02000400000000000000" pitchFamily="50" charset="0"/>
              </a:rPr>
              <a:t>ove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about the importance of being physically active and different ways of doing so.</a:t>
            </a:r>
          </a:p>
        </p:txBody>
      </p:sp>
      <p:grpSp>
        <p:nvGrpSpPr>
          <p:cNvPr id="18" name="Group 17">
            <a:extLst>
              <a:ext uri="{FF2B5EF4-FFF2-40B4-BE49-F238E27FC236}">
                <a16:creationId xmlns:a16="http://schemas.microsoft.com/office/drawing/2014/main" id="{9EAAEB85-0178-4154-A6B2-3CEE16AE09EF}"/>
              </a:ext>
            </a:extLst>
          </p:cNvPr>
          <p:cNvGrpSpPr/>
          <p:nvPr/>
        </p:nvGrpSpPr>
        <p:grpSpPr>
          <a:xfrm>
            <a:off x="237250" y="7488981"/>
            <a:ext cx="4016502" cy="1942125"/>
            <a:chOff x="217675" y="6263676"/>
            <a:chExt cx="4016502" cy="3149643"/>
          </a:xfrm>
        </p:grpSpPr>
        <p:sp>
          <p:nvSpPr>
            <p:cNvPr id="20" name="Rounded Rectangle 48">
              <a:extLst>
                <a:ext uri="{FF2B5EF4-FFF2-40B4-BE49-F238E27FC236}">
                  <a16:creationId xmlns:a16="http://schemas.microsoft.com/office/drawing/2014/main" id="{D3140310-751A-4D3C-9F5B-CC74B4095BF2}"/>
                </a:ext>
              </a:extLst>
            </p:cNvPr>
            <p:cNvSpPr/>
            <p:nvPr/>
          </p:nvSpPr>
          <p:spPr>
            <a:xfrm>
              <a:off x="217675" y="6263676"/>
              <a:ext cx="4016502" cy="314964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Attentive</a:t>
              </a:r>
            </a:p>
            <a:p>
              <a:pPr marL="285750" indent="-285750">
                <a:buFontTx/>
                <a:buChar char="-"/>
              </a:pPr>
              <a:r>
                <a:rPr lang="en-US" sz="1400" dirty="0">
                  <a:solidFill>
                    <a:schemeClr val="tx1"/>
                  </a:solidFill>
                  <a:latin typeface="Sassoon Penpals" panose="02000400000000000000" pitchFamily="50" charset="0"/>
                </a:rPr>
                <a:t>Empathetic</a:t>
              </a:r>
            </a:p>
            <a:p>
              <a:pPr marL="285750" indent="-285750">
                <a:buFontTx/>
                <a:buChar char="-"/>
              </a:pPr>
              <a:r>
                <a:rPr lang="en-US" sz="1400" dirty="0">
                  <a:solidFill>
                    <a:schemeClr val="tx1"/>
                  </a:solidFill>
                  <a:latin typeface="Sassoon Penpals" panose="02000400000000000000" pitchFamily="50" charset="0"/>
                </a:rPr>
                <a:t>Confident</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21" name="TextBox 20">
              <a:extLst>
                <a:ext uri="{FF2B5EF4-FFF2-40B4-BE49-F238E27FC236}">
                  <a16:creationId xmlns:a16="http://schemas.microsoft.com/office/drawing/2014/main" id="{3905ACAB-6286-4C42-8AB9-976F3348B848}"/>
                </a:ext>
              </a:extLst>
            </p:cNvPr>
            <p:cNvSpPr txBox="1"/>
            <p:nvPr/>
          </p:nvSpPr>
          <p:spPr>
            <a:xfrm>
              <a:off x="1939339" y="6866961"/>
              <a:ext cx="1888760" cy="1446550"/>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Mindful</a:t>
              </a:r>
            </a:p>
            <a:p>
              <a:pPr marL="285750" indent="-285750">
                <a:buFontTx/>
                <a:buChar char="-"/>
              </a:pPr>
              <a:r>
                <a:rPr lang="en-US" sz="1400" dirty="0">
                  <a:solidFill>
                    <a:prstClr val="black"/>
                  </a:solidFill>
                  <a:latin typeface="Sassoon Penpals" panose="02000400000000000000" pitchFamily="50" charset="0"/>
                </a:rPr>
                <a:t>Observant</a:t>
              </a:r>
            </a:p>
            <a:p>
              <a:pPr marL="285750" indent="-285750">
                <a:buFontTx/>
                <a:buChar char="-"/>
              </a:pPr>
              <a:r>
                <a:rPr lang="en-US" sz="1400" dirty="0">
                  <a:solidFill>
                    <a:prstClr val="black"/>
                  </a:solidFill>
                  <a:latin typeface="Sassoon Penpals" panose="02000400000000000000" pitchFamily="50" charset="0"/>
                </a:rPr>
                <a:t>Reflective</a:t>
              </a:r>
            </a:p>
            <a:p>
              <a:pPr marL="285750" indent="-285750">
                <a:buFontTx/>
                <a:buChar char="-"/>
              </a:pPr>
              <a:r>
                <a:rPr lang="en-US" sz="1400" dirty="0">
                  <a:solidFill>
                    <a:prstClr val="black"/>
                  </a:solidFill>
                  <a:latin typeface="Sassoon Penpals" panose="02000400000000000000" pitchFamily="50" charset="0"/>
                </a:rPr>
                <a:t>Aware</a:t>
              </a:r>
              <a:endParaRPr lang="en-US" sz="1400" dirty="0">
                <a:solidFill>
                  <a:srgbClr val="FF0000"/>
                </a:solidFill>
                <a:latin typeface="Sassoon Penpals" panose="02000400000000000000" pitchFamily="50" charset="0"/>
              </a:endParaRP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222688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Family and Relationships</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25211" y="4800600"/>
            <a:ext cx="3965432" cy="249092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47765" y="926077"/>
            <a:ext cx="4029899" cy="475961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I can talk to trusted adults or services such as Childline if I experience family problems.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bullying can be physical or verbal.</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bullying is repeated, not a one off event.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violence is never the right way to solve a friendship problem</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trust is being able to rely on someone and it is an important part of relationships.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there are similarities and differences between people.</a:t>
            </a: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85851" y="953868"/>
            <a:ext cx="4004792" cy="367674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that problems can occur in families and that there is help available if needed.</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Exploring ways to resolve friendship problems</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Developing an understanding of the impact of bullying and what to do if bullying occurs.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Identifying who I can trust.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the negative impact of stereotyping.</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6060830"/>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different types of relationship, including those between acquaintances, friends, relatives and families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Give some examples of strategies to resolve disputes and conflict through negotiation and compromise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differences and similarities between people based on a range of factors, including family, cultural, ethnic, racial and religious diversity, age, sex and disability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‘dares’ and suggest ways to manage them</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predict and assess risks in different situations and suggest ways how to manage them responsibly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Make informed choices about food, understanding what might influence their choices and the benefits of eating a balanced diet</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some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different kinds of responsibilities, rights and duties they have at home, at school, in the community and towards the environment.</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280560"/>
            <a:ext cx="4080000" cy="21539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200" dirty="0">
                <a:solidFill>
                  <a:schemeClr val="tx1"/>
                </a:solidFill>
                <a:latin typeface="Sassoon Penpals" panose="02000400000000000000" pitchFamily="50" charset="0"/>
              </a:rPr>
              <a:t>L1 Healthy families</a:t>
            </a:r>
          </a:p>
          <a:p>
            <a:pPr>
              <a:spcAft>
                <a:spcPts val="600"/>
              </a:spcAft>
            </a:pPr>
            <a:r>
              <a:rPr lang="en-US" sz="1200" dirty="0">
                <a:solidFill>
                  <a:schemeClr val="tx1"/>
                </a:solidFill>
                <a:latin typeface="Sassoon Penpals" panose="02000400000000000000" pitchFamily="50" charset="0"/>
              </a:rPr>
              <a:t>L2 Friendship conflicts</a:t>
            </a:r>
          </a:p>
          <a:p>
            <a:pPr>
              <a:spcAft>
                <a:spcPts val="600"/>
              </a:spcAft>
            </a:pPr>
            <a:r>
              <a:rPr lang="en-US" sz="1200" dirty="0">
                <a:solidFill>
                  <a:schemeClr val="tx1"/>
                </a:solidFill>
                <a:latin typeface="Sassoon Penpals" panose="02000400000000000000" pitchFamily="50" charset="0"/>
              </a:rPr>
              <a:t>L3 Friendship: conflict vs bullying</a:t>
            </a:r>
          </a:p>
          <a:p>
            <a:pPr>
              <a:spcAft>
                <a:spcPts val="600"/>
              </a:spcAft>
            </a:pPr>
            <a:r>
              <a:rPr lang="en-US" sz="1200" dirty="0">
                <a:solidFill>
                  <a:schemeClr val="tx1"/>
                </a:solidFill>
                <a:latin typeface="Sassoon Penpals" panose="02000400000000000000" pitchFamily="50" charset="0"/>
              </a:rPr>
              <a:t>L5 Learning who to trust</a:t>
            </a:r>
          </a:p>
          <a:p>
            <a:pPr>
              <a:spcAft>
                <a:spcPts val="600"/>
              </a:spcAft>
            </a:pPr>
            <a:r>
              <a:rPr lang="en-US" sz="1200" dirty="0">
                <a:solidFill>
                  <a:schemeClr val="tx1"/>
                </a:solidFill>
                <a:latin typeface="Sassoon Penpals" panose="02000400000000000000" pitchFamily="50" charset="0"/>
              </a:rPr>
              <a:t>L6 Respecting differences in others</a:t>
            </a:r>
          </a:p>
          <a:p>
            <a:pPr>
              <a:spcAft>
                <a:spcPts val="600"/>
              </a:spcAft>
            </a:pPr>
            <a:r>
              <a:rPr lang="en-US" sz="1200" dirty="0">
                <a:solidFill>
                  <a:schemeClr val="tx1"/>
                </a:solidFill>
                <a:latin typeface="Sassoon Penpals" panose="02000400000000000000" pitchFamily="50" charset="0"/>
              </a:rPr>
              <a:t>L7 Stereotyping gender</a:t>
            </a:r>
            <a:endParaRPr lang="en-GB" sz="12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4CB97C45-F25D-4F3C-9744-5E1AD2C7642C}"/>
              </a:ext>
            </a:extLst>
          </p:cNvPr>
          <p:cNvGrpSpPr/>
          <p:nvPr/>
        </p:nvGrpSpPr>
        <p:grpSpPr>
          <a:xfrm>
            <a:off x="212232" y="6016522"/>
            <a:ext cx="3965432" cy="3417955"/>
            <a:chOff x="217675" y="6016521"/>
            <a:chExt cx="4016502" cy="3417955"/>
          </a:xfrm>
        </p:grpSpPr>
        <p:sp>
          <p:nvSpPr>
            <p:cNvPr id="16" name="Rounded Rectangle 48">
              <a:extLst>
                <a:ext uri="{FF2B5EF4-FFF2-40B4-BE49-F238E27FC236}">
                  <a16:creationId xmlns:a16="http://schemas.microsoft.com/office/drawing/2014/main" id="{9E24B3F1-1C26-4B96-97DF-2CAB738E2332}"/>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rgbClr val="FF0000"/>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4B506494-0D1D-427C-9CB8-07F45E6E9D90}"/>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18" name="Group 17">
            <a:extLst>
              <a:ext uri="{FF2B5EF4-FFF2-40B4-BE49-F238E27FC236}">
                <a16:creationId xmlns:a16="http://schemas.microsoft.com/office/drawing/2014/main" id="{B03D504A-B8BC-4AF8-8B24-46C48D724A4A}"/>
              </a:ext>
            </a:extLst>
          </p:cNvPr>
          <p:cNvGrpSpPr/>
          <p:nvPr/>
        </p:nvGrpSpPr>
        <p:grpSpPr>
          <a:xfrm>
            <a:off x="4415392" y="7461505"/>
            <a:ext cx="4010205" cy="1952113"/>
            <a:chOff x="4415392" y="7202739"/>
            <a:chExt cx="4010205" cy="2201157"/>
          </a:xfrm>
        </p:grpSpPr>
        <p:sp>
          <p:nvSpPr>
            <p:cNvPr id="20" name="Rounded Rectangle 48">
              <a:extLst>
                <a:ext uri="{FF2B5EF4-FFF2-40B4-BE49-F238E27FC236}">
                  <a16:creationId xmlns:a16="http://schemas.microsoft.com/office/drawing/2014/main" id="{FB78BB87-09E4-4D09-8647-4B7D33C5FDD3}"/>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what good manners are.</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Understanding difﬁculties in friendships and discussing action that can be taken.</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Understanding difﬁculties in friendships and discussing action that can be taken.</a:t>
              </a: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1" name="Picture 20">
              <a:extLst>
                <a:ext uri="{FF2B5EF4-FFF2-40B4-BE49-F238E27FC236}">
                  <a16:creationId xmlns:a16="http://schemas.microsoft.com/office/drawing/2014/main" id="{6AB655E8-6D48-4D1A-9D8E-36407D7885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79048"/>
              <a:ext cx="609658" cy="525404"/>
            </a:xfrm>
            <a:prstGeom prst="rect">
              <a:avLst/>
            </a:prstGeom>
          </p:spPr>
        </p:pic>
      </p:grpSp>
    </p:spTree>
    <p:extLst>
      <p:ext uri="{BB962C8B-B14F-4D97-AF65-F5344CB8AC3E}">
        <p14:creationId xmlns:p14="http://schemas.microsoft.com/office/powerpoint/2010/main" val="3842159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Safety and the changing body</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4316182"/>
            <a:ext cx="4010205" cy="223889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30987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that cyberbullying is bullying which takes place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the rules for being safe near roads.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other people can inﬂuence our choices.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it is important to maintain the safety of myself and others, before giving ﬁrst aid.</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2"/>
            <a:ext cx="4029898" cy="434926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Able to respond to cyberbullying or unkind behaviour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Developing skills as a responsible digital citizen.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things people might do near roads which are unsafe.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that people and things can inﬂuence me and that I need to make the right decision for me.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Consider choices and decisions that I can make.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what to do in a medical emergency, including calling the emergency services.</a:t>
            </a: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330664"/>
            <a:ext cx="4080000" cy="210381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First Aid: emergencies and calling for help</a:t>
            </a:r>
          </a:p>
          <a:p>
            <a:pPr>
              <a:spcAft>
                <a:spcPts val="600"/>
              </a:spcAft>
            </a:pPr>
            <a:r>
              <a:rPr lang="en-US" sz="1400" dirty="0">
                <a:solidFill>
                  <a:schemeClr val="tx1"/>
                </a:solidFill>
                <a:latin typeface="Sassoon Penpals" panose="02000400000000000000" pitchFamily="50" charset="0"/>
              </a:rPr>
              <a:t>L4 Cyberbullying</a:t>
            </a:r>
          </a:p>
          <a:p>
            <a:pPr>
              <a:spcAft>
                <a:spcPts val="600"/>
              </a:spcAft>
            </a:pPr>
            <a:r>
              <a:rPr lang="en-US" sz="1400" dirty="0">
                <a:solidFill>
                  <a:schemeClr val="tx1"/>
                </a:solidFill>
                <a:latin typeface="Sassoon Penpals" panose="02000400000000000000" pitchFamily="50" charset="0"/>
              </a:rPr>
              <a:t>L7 Influences</a:t>
            </a:r>
          </a:p>
          <a:p>
            <a:pPr>
              <a:spcAft>
                <a:spcPts val="600"/>
              </a:spcAft>
            </a:pPr>
            <a:r>
              <a:rPr lang="en-US" sz="1400" dirty="0">
                <a:solidFill>
                  <a:schemeClr val="tx1"/>
                </a:solidFill>
                <a:latin typeface="Sassoon Penpals" panose="02000400000000000000" pitchFamily="50" charset="0"/>
              </a:rPr>
              <a:t>L8 Keeping safe out and about</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4818F273-D13B-47AE-8B8B-BCC8D53F33F8}"/>
              </a:ext>
            </a:extLst>
          </p:cNvPr>
          <p:cNvGrpSpPr/>
          <p:nvPr/>
        </p:nvGrpSpPr>
        <p:grpSpPr>
          <a:xfrm>
            <a:off x="230953" y="6705683"/>
            <a:ext cx="4016502" cy="2707935"/>
            <a:chOff x="230953" y="6411420"/>
            <a:chExt cx="4016502" cy="2999187"/>
          </a:xfrm>
        </p:grpSpPr>
        <p:sp>
          <p:nvSpPr>
            <p:cNvPr id="16" name="Rounded Rectangle 48">
              <a:extLst>
                <a:ext uri="{FF2B5EF4-FFF2-40B4-BE49-F238E27FC236}">
                  <a16:creationId xmlns:a16="http://schemas.microsoft.com/office/drawing/2014/main" id="{14337B74-3B6C-4B7F-9721-2A129CB0B171}"/>
                </a:ext>
              </a:extLst>
            </p:cNvPr>
            <p:cNvSpPr/>
            <p:nvPr/>
          </p:nvSpPr>
          <p:spPr>
            <a:xfrm>
              <a:off x="230953" y="6411420"/>
              <a:ext cx="4016502" cy="29991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74A04F33-15C3-4738-A61D-0A768EC9B969}"/>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16A7FABA-27A2-47B1-B400-0E74E3E2EF69}"/>
              </a:ext>
            </a:extLst>
          </p:cNvPr>
          <p:cNvSpPr/>
          <p:nvPr/>
        </p:nvSpPr>
        <p:spPr>
          <a:xfrm>
            <a:off x="8587119" y="1066802"/>
            <a:ext cx="4029898" cy="6060830"/>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different types of relationship, including those between acquaintances, friends, relatives and families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Give some examples of strategies to resolve disputes and conflict through negotiation and compromise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differences and similarities between people based on a range of factors, including family, cultural, ethnic, racial and religious diversity, age, sex and disability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‘dares’ and suggest ways to manage them</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predict and assess risks in different situations and suggest ways how to manage them responsibly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Make informed choices about food, understanding what might influence their choices and the benefits of eating a balanced diet</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some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different kinds of responsibilities, rights and duties they have at home, at school, in the community and towards the environment.</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7F90617E-DFAC-470F-AEB5-67B30BE8F093}"/>
              </a:ext>
            </a:extLst>
          </p:cNvPr>
          <p:cNvGrpSpPr/>
          <p:nvPr/>
        </p:nvGrpSpPr>
        <p:grpSpPr>
          <a:xfrm>
            <a:off x="4415392" y="5627077"/>
            <a:ext cx="4010205" cy="3786541"/>
            <a:chOff x="4415392" y="7202739"/>
            <a:chExt cx="4010205" cy="2201157"/>
          </a:xfrm>
        </p:grpSpPr>
        <p:sp>
          <p:nvSpPr>
            <p:cNvPr id="21" name="Rounded Rectangle 48">
              <a:extLst>
                <a:ext uri="{FF2B5EF4-FFF2-40B4-BE49-F238E27FC236}">
                  <a16:creationId xmlns:a16="http://schemas.microsoft.com/office/drawing/2014/main" id="{E5D0B1E8-F798-465C-A9D1-EFA29A1555B8}"/>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the PANTS rule.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the difference between secrets and surprises.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the rules for crossing the road safely.</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that we should only take medicines when a trusted adult says we can.</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rPr>
                <a:t>To know the names of parts of my body including private parts.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Exploring ways to stay safe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Learning how to behave safely near the road and when crossing the road.</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Learning how to be safe around medicines.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lang="en-GB" sz="1400" dirty="0">
                <a:solidFill>
                  <a:srgbClr val="FF0000"/>
                </a:solidFill>
                <a:latin typeface="Sassoon Penpals" panose="02000400000000000000" pitchFamily="50" charset="0"/>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2B044A14-2159-4C81-8A21-C289C5E3BB5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79048"/>
              <a:ext cx="609658" cy="291857"/>
            </a:xfrm>
            <a:prstGeom prst="rect">
              <a:avLst/>
            </a:prstGeom>
          </p:spPr>
        </p:pic>
      </p:grpSp>
    </p:spTree>
    <p:extLst>
      <p:ext uri="{BB962C8B-B14F-4D97-AF65-F5344CB8AC3E}">
        <p14:creationId xmlns:p14="http://schemas.microsoft.com/office/powerpoint/2010/main" val="629125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Health and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4483852"/>
            <a:ext cx="4010205" cy="232680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ways to prevent tooth decay</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the different food groups and how much of each of them we should have to have a balanced diet.</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the importance of belonging.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what a problem or barrier is and that these can be overcome.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1769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Looking after my teeth.</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Developing the ability to plan for a healthy lifestyle with physical activity, a balanced diet and rest.</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able to breakdown a problem into smaller parts to overcome it.</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268034"/>
            <a:ext cx="4080000" cy="216644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My healthy diary</a:t>
            </a:r>
          </a:p>
          <a:p>
            <a:pPr>
              <a:spcAft>
                <a:spcPts val="600"/>
              </a:spcAft>
            </a:pPr>
            <a:r>
              <a:rPr lang="en-US" sz="1400" dirty="0">
                <a:solidFill>
                  <a:schemeClr val="tx1"/>
                </a:solidFill>
                <a:latin typeface="Sassoon Penpals" panose="02000400000000000000" pitchFamily="50" charset="0"/>
              </a:rPr>
              <a:t>L3 Health and wellbeing</a:t>
            </a:r>
          </a:p>
          <a:p>
            <a:pPr>
              <a:spcAft>
                <a:spcPts val="600"/>
              </a:spcAft>
            </a:pPr>
            <a:r>
              <a:rPr lang="en-US" sz="1400" dirty="0">
                <a:solidFill>
                  <a:schemeClr val="tx1"/>
                </a:solidFill>
                <a:latin typeface="Sassoon Penpals" panose="02000400000000000000" pitchFamily="50" charset="0"/>
              </a:rPr>
              <a:t>L5 Resilience: breaking down barriers</a:t>
            </a:r>
          </a:p>
          <a:p>
            <a:pPr>
              <a:spcAft>
                <a:spcPts val="600"/>
              </a:spcAft>
            </a:pPr>
            <a:r>
              <a:rPr lang="en-US" sz="1400" dirty="0">
                <a:solidFill>
                  <a:schemeClr val="tx1"/>
                </a:solidFill>
                <a:latin typeface="Sassoon Penpals" panose="02000400000000000000" pitchFamily="50" charset="0"/>
              </a:rPr>
              <a:t>L6: Diet and dental health</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E11DA83A-1A9A-407D-9B5E-EA2ED0C5A811}"/>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89EA6CDB-A280-4CED-8894-B4E5C7C1EEC2}"/>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7631DA6E-AE96-4A68-BECB-EE97161F0458}"/>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9E254EC6-7D60-4856-880F-AC472C7A1B38}"/>
              </a:ext>
            </a:extLst>
          </p:cNvPr>
          <p:cNvSpPr/>
          <p:nvPr/>
        </p:nvSpPr>
        <p:spPr>
          <a:xfrm>
            <a:off x="8587119" y="1066802"/>
            <a:ext cx="4029898" cy="6060830"/>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different types of relationship, including those between acquaintances, friends, relatives and families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Give some examples of strategies to resolve disputes and conflict through negotiation and compromise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differences and similarities between people based on a range of factors, including family, cultural, ethnic, racial and religious diversity, age, sex and disability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‘dares’ and suggest ways to manage them</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predict and assess risks in different situations and suggest ways how to manage them responsibly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Make informed choices about food, understanding what might influence their choices and the benefits of eating a balanced diet</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some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different kinds of responsibilities, rights and duties they have at home, at school, in the community and towards the environment.</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1FCD7220-CBAC-4078-8019-796A53C52808}"/>
              </a:ext>
            </a:extLst>
          </p:cNvPr>
          <p:cNvGrpSpPr/>
          <p:nvPr/>
        </p:nvGrpSpPr>
        <p:grpSpPr>
          <a:xfrm>
            <a:off x="4415392" y="6940063"/>
            <a:ext cx="4010205" cy="2473556"/>
            <a:chOff x="4415392" y="7202739"/>
            <a:chExt cx="4010205" cy="2201157"/>
          </a:xfrm>
        </p:grpSpPr>
        <p:sp>
          <p:nvSpPr>
            <p:cNvPr id="21" name="Rounded Rectangle 48">
              <a:extLst>
                <a:ext uri="{FF2B5EF4-FFF2-40B4-BE49-F238E27FC236}">
                  <a16:creationId xmlns:a16="http://schemas.microsoft.com/office/drawing/2014/main" id="{F7B3E16D-EDEC-4334-B091-AA4B33F7EBCD}"/>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food and drinks with lots of sugar are bad for our teeth.</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breathing techniques can be a useful strategy to relax.</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a growth mindset means being positive about challenges and ﬁnding ways to overcome them.</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Exploring strategies to manage different emotions.</a:t>
              </a: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4B1810FD-FC15-47B5-A764-FFC998950CC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79048"/>
              <a:ext cx="609658" cy="424430"/>
            </a:xfrm>
            <a:prstGeom prst="rect">
              <a:avLst/>
            </a:prstGeom>
          </p:spPr>
        </p:pic>
      </p:grpSp>
    </p:spTree>
    <p:extLst>
      <p:ext uri="{BB962C8B-B14F-4D97-AF65-F5344CB8AC3E}">
        <p14:creationId xmlns:p14="http://schemas.microsoft.com/office/powerpoint/2010/main" val="4250848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Citizenship</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4606717"/>
            <a:ext cx="3970816" cy="261469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the UN Convention on the Rights of the Child.</a:t>
            </a:r>
          </a:p>
          <a:p>
            <a:pPr marL="171450" lvl="0" indent="-171450">
              <a:spcAft>
                <a:spcPts val="600"/>
              </a:spcAft>
              <a:buFont typeface="Arial" panose="020B0604020202020204" pitchFamily="34" charset="0"/>
              <a:buChar char="•"/>
              <a:defRPr/>
            </a:pPr>
            <a:r>
              <a:rPr lang="en-US" sz="1400" dirty="0">
                <a:solidFill>
                  <a:prstClr val="black"/>
                </a:solidFill>
                <a:latin typeface="Sassoon Penpals" panose="02000400000000000000" pitchFamily="50" charset="0"/>
              </a:rPr>
              <a:t>To understand how recycling can have a positive impact on the environment.</a:t>
            </a:r>
            <a:endParaRPr lang="en-GB" sz="1400" dirty="0">
              <a:solidFill>
                <a:prstClr val="black"/>
              </a:solidFill>
              <a:latin typeface="Sassoon Penpals" panose="02000400000000000000" pitchFamily="50" charset="0"/>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the local council is responsible for looking after the local area.</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elections are held where adults can vote for local councillors.</a:t>
            </a:r>
          </a:p>
          <a:p>
            <a:pPr marL="171450" lvl="0" indent="-171450">
              <a:spcAft>
                <a:spcPts val="600"/>
              </a:spcAft>
              <a:buFont typeface="Arial" panose="020B0604020202020204" pitchFamily="34" charset="0"/>
              <a:buChar char="•"/>
              <a:defRPr/>
            </a:pPr>
            <a:r>
              <a:rPr lang="en-US" sz="1400" dirty="0">
                <a:solidFill>
                  <a:srgbClr val="FF0000"/>
                </a:solidFill>
                <a:latin typeface="Sassoon Penpals" panose="02000400000000000000" pitchFamily="50" charset="0"/>
              </a:rPr>
              <a:t>To understand some of the consequences of breaking rules.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the role of charities in the community.</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5391" y="1066801"/>
            <a:ext cx="4010205" cy="33293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how children's rights help them and other children.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Considering the responsibilities that adults and children have to maintain children's rights.</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640877"/>
            <a:ext cx="4080000" cy="17936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200" dirty="0">
                <a:solidFill>
                  <a:schemeClr val="tx1"/>
                </a:solidFill>
                <a:latin typeface="Sassoon Penpals" panose="02000400000000000000" pitchFamily="50" charset="0"/>
              </a:rPr>
              <a:t>L1 Rights of the child</a:t>
            </a:r>
          </a:p>
          <a:p>
            <a:pPr>
              <a:spcAft>
                <a:spcPts val="600"/>
              </a:spcAft>
            </a:pPr>
            <a:r>
              <a:rPr lang="en-US" sz="1200" dirty="0">
                <a:solidFill>
                  <a:schemeClr val="tx1"/>
                </a:solidFill>
                <a:latin typeface="Sassoon Penpals" panose="02000400000000000000" pitchFamily="50" charset="0"/>
              </a:rPr>
              <a:t>L3: Recycling</a:t>
            </a:r>
          </a:p>
          <a:p>
            <a:pPr>
              <a:spcAft>
                <a:spcPts val="600"/>
              </a:spcAft>
            </a:pPr>
            <a:r>
              <a:rPr lang="en-US" sz="1200" dirty="0">
                <a:solidFill>
                  <a:schemeClr val="tx1"/>
                </a:solidFill>
                <a:latin typeface="Sassoon Penpals" panose="02000400000000000000" pitchFamily="50" charset="0"/>
              </a:rPr>
              <a:t>L5 Charity</a:t>
            </a:r>
          </a:p>
          <a:p>
            <a:pPr>
              <a:spcAft>
                <a:spcPts val="600"/>
              </a:spcAft>
            </a:pPr>
            <a:r>
              <a:rPr lang="en-US" sz="1200" dirty="0">
                <a:solidFill>
                  <a:schemeClr val="tx1"/>
                </a:solidFill>
                <a:latin typeface="Sassoon Penpals" panose="02000400000000000000" pitchFamily="50" charset="0"/>
              </a:rPr>
              <a:t>L6 Local democracy</a:t>
            </a:r>
          </a:p>
          <a:p>
            <a:pPr>
              <a:spcAft>
                <a:spcPts val="600"/>
              </a:spcAft>
            </a:pPr>
            <a:r>
              <a:rPr lang="en-GB" sz="1200" dirty="0">
                <a:solidFill>
                  <a:schemeClr val="tx1"/>
                </a:solidFill>
                <a:latin typeface="Sassoon Penpals" panose="02000400000000000000" pitchFamily="50" charset="0"/>
              </a:rPr>
              <a:t>L7: Rules</a:t>
            </a: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1262C1CA-7B52-49A6-9614-62EDECECFD00}"/>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AF99119A-03BF-4876-8BCE-6D3C887C5452}"/>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rgbClr val="FF0000"/>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3BFE752C-27E6-489C-A922-7450662D0710}"/>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88FB7C39-9866-4D52-BF1D-5DB00AC707C8}"/>
              </a:ext>
            </a:extLst>
          </p:cNvPr>
          <p:cNvSpPr/>
          <p:nvPr/>
        </p:nvSpPr>
        <p:spPr>
          <a:xfrm>
            <a:off x="8587119" y="1066802"/>
            <a:ext cx="4029898" cy="6060830"/>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different types of relationship, including those between acquaintances, friends, relatives and families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Give some examples of strategies to resolve disputes and conflict through negotiation and compromise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differences and similarities between people based on a range of factors, including family, cultural, ethnic, racial and religious diversity, age, sex and disability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‘dares’ and suggest ways to manage them</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predict and assess risks in different situations and suggest ways how to manage them responsibly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Make informed choices about food, understanding what might influence their choices and the benefits of eating a balanced diet</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some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different kinds of responsibilities, rights and duties they have at home, at school, in the community and towards the environment.</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A830623F-EF9B-48BF-B036-665AC7C01B26}"/>
              </a:ext>
            </a:extLst>
          </p:cNvPr>
          <p:cNvGrpSpPr/>
          <p:nvPr/>
        </p:nvGrpSpPr>
        <p:grpSpPr>
          <a:xfrm>
            <a:off x="4415392" y="7461505"/>
            <a:ext cx="4010205" cy="1952113"/>
            <a:chOff x="4415392" y="7202739"/>
            <a:chExt cx="4010205" cy="2201157"/>
          </a:xfrm>
        </p:grpSpPr>
        <p:sp>
          <p:nvSpPr>
            <p:cNvPr id="21" name="Rounded Rectangle 48">
              <a:extLst>
                <a:ext uri="{FF2B5EF4-FFF2-40B4-BE49-F238E27FC236}">
                  <a16:creationId xmlns:a16="http://schemas.microsoft.com/office/drawing/2014/main" id="{7790F9B3-C1BF-4441-BE66-DFB2A470DFC9}"/>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some of the different places where rules apply.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some rules are made to be followed by everyone and are known as 'laws’.</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how to discuss issues of concern to me.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CC68E80A-8196-43C8-BAE9-66355B72293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39392"/>
              <a:ext cx="609658" cy="525404"/>
            </a:xfrm>
            <a:prstGeom prst="rect">
              <a:avLst/>
            </a:prstGeom>
          </p:spPr>
        </p:pic>
      </p:grpSp>
    </p:spTree>
    <p:extLst>
      <p:ext uri="{BB962C8B-B14F-4D97-AF65-F5344CB8AC3E}">
        <p14:creationId xmlns:p14="http://schemas.microsoft.com/office/powerpoint/2010/main" val="3704593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Economic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76003" y="4536378"/>
            <a:ext cx="4010205" cy="259125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there are different ways to pay for things.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there are a range of jobs available.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some stereotypes can exist around jobs but these should not affect people's choices.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2238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Considering the advantages and disadvantages of different payment methods.</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54027" y="7531080"/>
            <a:ext cx="4029898" cy="173097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Ways of paying</a:t>
            </a:r>
          </a:p>
          <a:p>
            <a:pPr>
              <a:spcAft>
                <a:spcPts val="600"/>
              </a:spcAft>
            </a:pPr>
            <a:r>
              <a:rPr lang="en-US" sz="1400" dirty="0">
                <a:solidFill>
                  <a:schemeClr val="tx1"/>
                </a:solidFill>
                <a:latin typeface="Sassoon Penpals" panose="02000400000000000000" pitchFamily="50" charset="0"/>
              </a:rPr>
              <a:t>L5 Jobs and careers</a:t>
            </a:r>
          </a:p>
          <a:p>
            <a:pPr>
              <a:spcAft>
                <a:spcPts val="600"/>
              </a:spcAft>
            </a:pP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B3BCE7F8-6967-4E68-AED2-2B0E34D4D20C}"/>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12E91B8F-547C-49F3-9EC0-6A453751594F}"/>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C18A07A-0760-470E-B832-EF63892F9CF2}"/>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318F8C2A-E59F-482A-A79D-C3AB7C654BD1}"/>
              </a:ext>
            </a:extLst>
          </p:cNvPr>
          <p:cNvSpPr/>
          <p:nvPr/>
        </p:nvSpPr>
        <p:spPr>
          <a:xfrm>
            <a:off x="8587119" y="1066802"/>
            <a:ext cx="4029898" cy="6060830"/>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different types of relationship, including those between acquaintances, friends, relatives and families</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Give some examples of strategies to resolve disputes and conflict through negotiation and compromise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differences and similarities between people based on a range of factors, including family, cultural, ethnic, racial and religious diversity, age, sex and disability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‘dares’ and suggest ways to manage them</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predict and assess risks in different situations and suggest ways how to manage them responsibly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Make informed choices about food, understanding what might influence their choices and the benefits of eating a balanced diet</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some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different kinds of responsibilities, rights and duties they have at home, at school, in the community and towards the environment.</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5CD8611F-BB6A-4311-AD68-0AAB0E9A6627}"/>
              </a:ext>
            </a:extLst>
          </p:cNvPr>
          <p:cNvGrpSpPr/>
          <p:nvPr/>
        </p:nvGrpSpPr>
        <p:grpSpPr>
          <a:xfrm>
            <a:off x="4415393" y="7461505"/>
            <a:ext cx="3970816" cy="1952113"/>
            <a:chOff x="4415392" y="7202739"/>
            <a:chExt cx="4010205" cy="2201157"/>
          </a:xfrm>
        </p:grpSpPr>
        <p:sp>
          <p:nvSpPr>
            <p:cNvPr id="21" name="Rounded Rectangle 48">
              <a:extLst>
                <a:ext uri="{FF2B5EF4-FFF2-40B4-BE49-F238E27FC236}">
                  <a16:creationId xmlns:a16="http://schemas.microsoft.com/office/drawing/2014/main" id="{F65715F8-9C67-42E0-93A0-CDB9FC88719E}"/>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some of the ways in which adults get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the difference between a 'want' and 'need’.</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Recognising that people make choices about how to spend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6CB3057B-C034-46CB-B7EE-2E21D9962EF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39392"/>
              <a:ext cx="609658" cy="525404"/>
            </a:xfrm>
            <a:prstGeom prst="rect">
              <a:avLst/>
            </a:prstGeom>
          </p:spPr>
        </p:pic>
      </p:grpSp>
    </p:spTree>
    <p:extLst>
      <p:ext uri="{BB962C8B-B14F-4D97-AF65-F5344CB8AC3E}">
        <p14:creationId xmlns:p14="http://schemas.microsoft.com/office/powerpoint/2010/main" val="2803699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All year groups - Transition</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22016" y="4307544"/>
            <a:ext cx="4010205" cy="264440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17731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changes can be both positive and negative.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is part of life.</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often brings about more opportunities and responsibilities.</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setting goals can help us to achieve what we want.</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the skills needed for roles in school.</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a big change can bring opportunities but also worries.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4216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strengths.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people who can help us when we are worried about changes.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strategies to deal with change.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achievements.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able to set goals.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own skills and how these can be developed.</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a greater range of strategies to deal with feelings associated with change.</a:t>
            </a:r>
            <a:endParaRPr lang="en-GB" sz="2400" b="1" u="sng"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06F7A69-DE77-44DD-81C7-E5C9CF2E3350}"/>
              </a:ext>
            </a:extLst>
          </p:cNvPr>
          <p:cNvSpPr/>
          <p:nvPr/>
        </p:nvSpPr>
        <p:spPr>
          <a:xfrm>
            <a:off x="8627171" y="1066800"/>
            <a:ext cx="4016502" cy="30597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Open-minded</a:t>
            </a:r>
          </a:p>
          <a:p>
            <a:pPr marL="285750" indent="-285750">
              <a:buFontTx/>
              <a:buChar char="-"/>
            </a:pPr>
            <a:r>
              <a:rPr lang="en-US" sz="1400" dirty="0">
                <a:solidFill>
                  <a:schemeClr val="tx1"/>
                </a:solidFill>
                <a:latin typeface="Sassoon Penpals" panose="02000400000000000000" pitchFamily="50" charset="0"/>
              </a:rPr>
              <a:t>Brave</a:t>
            </a:r>
          </a:p>
          <a:p>
            <a:pPr marL="285750" indent="-285750">
              <a:buFontTx/>
              <a:buChar char="-"/>
            </a:pPr>
            <a:r>
              <a:rPr lang="en-US" sz="1400" dirty="0">
                <a:solidFill>
                  <a:schemeClr val="tx1"/>
                </a:solidFill>
                <a:latin typeface="Sassoon Penpals" panose="02000400000000000000" pitchFamily="50" charset="0"/>
              </a:rPr>
              <a:t>Hopeful</a:t>
            </a:r>
          </a:p>
          <a:p>
            <a:pPr marL="285750" indent="-285750">
              <a:buFontTx/>
              <a:buChar char="-"/>
            </a:pPr>
            <a:endParaRPr lang="en-US"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962B0E14-B8FB-40C9-BA78-FC4848BA0A84}"/>
              </a:ext>
            </a:extLst>
          </p:cNvPr>
          <p:cNvGrpSpPr/>
          <p:nvPr/>
        </p:nvGrpSpPr>
        <p:grpSpPr>
          <a:xfrm>
            <a:off x="216270" y="6488483"/>
            <a:ext cx="4010205" cy="3112717"/>
            <a:chOff x="325677" y="6488483"/>
            <a:chExt cx="3908500" cy="3196970"/>
          </a:xfrm>
        </p:grpSpPr>
        <p:sp>
          <p:nvSpPr>
            <p:cNvPr id="16" name="Rounded Rectangle 48">
              <a:extLst>
                <a:ext uri="{FF2B5EF4-FFF2-40B4-BE49-F238E27FC236}">
                  <a16:creationId xmlns:a16="http://schemas.microsoft.com/office/drawing/2014/main" id="{AFC442DC-E347-4832-93FB-AE11E65D742B}"/>
                </a:ext>
              </a:extLst>
            </p:cNvPr>
            <p:cNvSpPr/>
            <p:nvPr/>
          </p:nvSpPr>
          <p:spPr>
            <a:xfrm>
              <a:off x="325677" y="6488483"/>
              <a:ext cx="3908500" cy="294599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rgbClr val="FF0000"/>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DD5E2FD-375C-4C65-9B6C-4056B31AAAE4}"/>
                </a:ext>
              </a:extLst>
            </p:cNvPr>
            <p:cNvSpPr txBox="1"/>
            <p:nvPr/>
          </p:nvSpPr>
          <p:spPr>
            <a:xfrm>
              <a:off x="2066795" y="7265095"/>
              <a:ext cx="1788346" cy="2420358"/>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373559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4</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334965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15" name="Google Shape;112;p3"/>
          <p:cNvSpPr/>
          <p:nvPr/>
        </p:nvSpPr>
        <p:spPr>
          <a:xfrm>
            <a:off x="8635896" y="1529391"/>
            <a:ext cx="3945391" cy="4164409"/>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lvl="0">
              <a:lnSpc>
                <a:spcPct val="115000"/>
              </a:lnSpc>
              <a:buSzPts val="1100"/>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Term 5  - Caring for others </a:t>
            </a:r>
          </a:p>
          <a:p>
            <a:pPr lvl="0">
              <a:lnSpc>
                <a:spcPct val="115000"/>
              </a:lnSpc>
              <a:buSzPts val="1100"/>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We care for living things in the world around us as we rear ducklings and protect them from potential dangers. We receive a visit from a police officer to talk about ways that we can keep ourselves stay safe addressing issues such as stranger danger. We interact with our wider community as we host a healthy eating café, inviting members of the public that help us as a way to say thank you e.g. lollipop lady, health visitor, firemen. </a:t>
            </a:r>
          </a:p>
          <a:p>
            <a:pPr lvl="0">
              <a:lnSpc>
                <a:spcPct val="115000"/>
              </a:lnSpc>
              <a:buSzPts val="1100"/>
            </a:pPr>
            <a:endParaRPr lang="en-GB"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lvl="0">
              <a:lnSpc>
                <a:spcPct val="115000"/>
              </a:lnSpc>
              <a:buSzPts val="1100"/>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Term 6 – My next step </a:t>
            </a:r>
          </a:p>
          <a:p>
            <a:pPr lvl="0">
              <a:lnSpc>
                <a:spcPct val="115000"/>
              </a:lnSpc>
              <a:buSzPts val="1100"/>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We celebrate our achievements of our first year with the rest of the school and talk about what we want to be moving forward, recognising dreams and aspirations.  We receive a visit from an oral hygienist to check that we know how to brush our teeth properly and the importance of oral hygiene.  </a:t>
            </a:r>
          </a:p>
          <a:p>
            <a:pPr lvl="0">
              <a:lnSpc>
                <a:spcPct val="115000"/>
              </a:lnSpc>
              <a:buSzPts val="1100"/>
            </a:pPr>
            <a:endParaRPr lang="en-GB" sz="2000" dirty="0">
              <a:solidFill>
                <a:schemeClr val="dk1"/>
              </a:solidFill>
            </a:endParaRPr>
          </a:p>
        </p:txBody>
      </p:sp>
      <p:sp>
        <p:nvSpPr>
          <p:cNvPr id="90" name="Google Shape;90;p2"/>
          <p:cNvSpPr/>
          <p:nvPr/>
        </p:nvSpPr>
        <p:spPr>
          <a:xfrm>
            <a:off x="184582" y="244372"/>
            <a:ext cx="9774258" cy="68775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4000" b="1" i="0" u="none" strike="noStrike" cap="none" dirty="0">
                <a:solidFill>
                  <a:schemeClr val="dk1"/>
                </a:solidFill>
                <a:latin typeface="Sassoon Penpals" panose="02000400000000000000" pitchFamily="50" charset="0"/>
                <a:sym typeface="Arial"/>
              </a:rPr>
              <a:t>Early Years – Laying the Foundations for RSHE</a:t>
            </a:r>
            <a:endParaRPr sz="4000" b="1" dirty="0">
              <a:solidFill>
                <a:schemeClr val="dk1"/>
              </a:solidFill>
              <a:latin typeface="Sassoon Penpals" panose="02000400000000000000" pitchFamily="50" charset="0"/>
              <a:sym typeface="Arial"/>
            </a:endParaRPr>
          </a:p>
        </p:txBody>
      </p:sp>
      <p:sp>
        <p:nvSpPr>
          <p:cNvPr id="93" name="Google Shape;93;p2"/>
          <p:cNvSpPr/>
          <p:nvPr/>
        </p:nvSpPr>
        <p:spPr>
          <a:xfrm>
            <a:off x="11935955" y="121387"/>
            <a:ext cx="797079" cy="793171"/>
          </a:xfrm>
          <a:prstGeom prst="rect">
            <a:avLst/>
          </a:prstGeom>
          <a:noFill/>
          <a:ln>
            <a:noFill/>
          </a:ln>
        </p:spPr>
      </p:sp>
      <p:sp>
        <p:nvSpPr>
          <p:cNvPr id="94" name="Google Shape;94;p2"/>
          <p:cNvSpPr/>
          <p:nvPr/>
        </p:nvSpPr>
        <p:spPr>
          <a:xfrm>
            <a:off x="4292022" y="932127"/>
            <a:ext cx="4238133" cy="8547686"/>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indent="-40640">
              <a:lnSpc>
                <a:spcPct val="115000"/>
              </a:lnSpc>
              <a:buSzPts val="1100"/>
            </a:pPr>
            <a:r>
              <a:rPr lang="en-GB" b="1" dirty="0">
                <a:solidFill>
                  <a:srgbClr val="FF0000"/>
                </a:solidFill>
                <a:latin typeface="Comic Sans MS" panose="030F0702030302020204" pitchFamily="66" charset="0"/>
              </a:rPr>
              <a:t>The following activities will provide opportunities to develop the required knowledge I need; </a:t>
            </a:r>
          </a:p>
          <a:p>
            <a:pPr indent="-40640">
              <a:lnSpc>
                <a:spcPct val="115000"/>
              </a:lnSpc>
              <a:buSzPts val="1100"/>
            </a:pPr>
            <a:endParaRPr lang="en-GB"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indent="-40640">
              <a:lnSpc>
                <a:spcPct val="115000"/>
              </a:lnSpc>
              <a:buSzPts val="1100"/>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Term 1 – Me and my family  </a:t>
            </a:r>
          </a:p>
          <a:p>
            <a:pPr indent="-40640">
              <a:lnSpc>
                <a:spcPct val="115000"/>
              </a:lnSpc>
              <a:buSzPts val="1100"/>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As we begin to get to know one another we will explore our  individual family dynamics and make connections with peers based on similar likes and interests. We have a visit from a baby and learn scientific names for certain body parts.  Learn the Zones of Regulation Framework to be able to recognise my own emotions and those of others. Understand the schools values and compile a set of class rules. Use the ‘Good to be Green’ system to work and play cooperatively with others and help form an understanding of right from wrong  </a:t>
            </a:r>
            <a:endParaRPr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marL="0" lvl="0" indent="-40640" algn="l" rtl="0">
              <a:lnSpc>
                <a:spcPct val="115000"/>
              </a:lnSpc>
              <a:spcBef>
                <a:spcPts val="0"/>
              </a:spcBef>
              <a:spcAft>
                <a:spcPts val="0"/>
              </a:spcAft>
              <a:buSzPts val="1100"/>
              <a:buNone/>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Receive a visit from a local health visitor to support our growing independence in managing personal hygiene and basic needs </a:t>
            </a:r>
            <a:endParaRPr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marL="0" lvl="0" indent="-40640" algn="l" rtl="0">
              <a:lnSpc>
                <a:spcPct val="115000"/>
              </a:lnSpc>
              <a:spcBef>
                <a:spcPts val="0"/>
              </a:spcBef>
              <a:spcAft>
                <a:spcPts val="0"/>
              </a:spcAft>
              <a:buSzPts val="1100"/>
              <a:buNone/>
            </a:pPr>
            <a:endParaRPr lang="en-GB"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marL="0" lvl="0" indent="0" algn="l" rtl="0">
              <a:lnSpc>
                <a:spcPct val="115000"/>
              </a:lnSpc>
              <a:spcBef>
                <a:spcPts val="0"/>
              </a:spcBef>
              <a:spcAft>
                <a:spcPts val="0"/>
              </a:spcAft>
              <a:buSzPts val="1100"/>
              <a:buNone/>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Term 2 – My country </a:t>
            </a:r>
            <a:endParaRPr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marL="0" lvl="0" indent="0" algn="l" rtl="0">
              <a:lnSpc>
                <a:spcPct val="115000"/>
              </a:lnSpc>
              <a:spcBef>
                <a:spcPts val="0"/>
              </a:spcBef>
              <a:spcAft>
                <a:spcPts val="0"/>
              </a:spcAft>
              <a:buSzPts val="1100"/>
              <a:buNone/>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Receive a visit from the school lollipop lady, teaching us how to be safe near roads.  Carry out a trip to the local fire station to learn how to stay safe from fires on bonfire night and locate the smoke alarm in our houses.  Celebrate the festival of Diwali, recognising different beliefs and faiths. </a:t>
            </a:r>
            <a:endParaRPr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marL="0" lvl="0" indent="0" algn="l" rtl="0">
              <a:lnSpc>
                <a:spcPct val="115000"/>
              </a:lnSpc>
              <a:spcBef>
                <a:spcPts val="0"/>
              </a:spcBef>
              <a:spcAft>
                <a:spcPts val="0"/>
              </a:spcAft>
              <a:buSzPts val="1100"/>
              <a:buNone/>
            </a:pPr>
            <a:endParaRPr lang="en-GB" sz="1100" dirty="0">
              <a:solidFill>
                <a:schemeClr val="dk1"/>
              </a:solidFill>
              <a:highlight>
                <a:schemeClr val="lt1"/>
              </a:highlight>
              <a:latin typeface="Comic Sans MS" panose="030F0702030302020204" pitchFamily="66" charset="0"/>
            </a:endParaRPr>
          </a:p>
          <a:p>
            <a:pPr marL="0" lvl="0" indent="0" algn="l" rtl="0">
              <a:lnSpc>
                <a:spcPct val="115000"/>
              </a:lnSpc>
              <a:spcBef>
                <a:spcPts val="0"/>
              </a:spcBef>
              <a:spcAft>
                <a:spcPts val="0"/>
              </a:spcAft>
              <a:buSzPts val="1100"/>
              <a:buNone/>
            </a:pPr>
            <a:r>
              <a:rPr lang="en-GB" sz="1100" dirty="0">
                <a:solidFill>
                  <a:schemeClr val="dk1"/>
                </a:solidFill>
                <a:highlight>
                  <a:schemeClr val="lt1"/>
                </a:highlight>
                <a:latin typeface="Comic Sans MS" panose="030F0702030302020204" pitchFamily="66" charset="0"/>
              </a:rPr>
              <a:t>Term 3 – My Planet </a:t>
            </a:r>
            <a:endParaRPr sz="1100" dirty="0">
              <a:solidFill>
                <a:schemeClr val="dk1"/>
              </a:solidFill>
              <a:highlight>
                <a:schemeClr val="lt1"/>
              </a:highlight>
              <a:latin typeface="Comic Sans MS" panose="030F0702030302020204" pitchFamily="66" charset="0"/>
            </a:endParaRPr>
          </a:p>
          <a:p>
            <a:pPr marL="0" lvl="0" indent="0" algn="l" rtl="0">
              <a:lnSpc>
                <a:spcPct val="115000"/>
              </a:lnSpc>
              <a:spcBef>
                <a:spcPts val="0"/>
              </a:spcBef>
              <a:spcAft>
                <a:spcPts val="0"/>
              </a:spcAft>
              <a:buSzPts val="1100"/>
              <a:buNone/>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Learn how to care for our planet and support people around the world, recognising that some have more than others.  Celebrate Chinese New Year and understand that different cultures celebrate major events at different times and in different ways. Learn how people of all faiths can and do live well alongside each other. </a:t>
            </a:r>
            <a:endParaRPr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marL="0" marR="0" lvl="0" indent="0" algn="l" rtl="0">
              <a:spcBef>
                <a:spcPts val="1000"/>
              </a:spcBef>
              <a:spcAft>
                <a:spcPts val="0"/>
              </a:spcAft>
              <a:buNone/>
            </a:pPr>
            <a:r>
              <a:rPr lang="en-GB" sz="1100" dirty="0">
                <a:solidFill>
                  <a:schemeClr val="dk1"/>
                </a:solidFill>
                <a:highlight>
                  <a:schemeClr val="lt1"/>
                </a:highlight>
                <a:latin typeface="Comic Sans MS" panose="030F0702030302020204" pitchFamily="66" charset="0"/>
              </a:rPr>
              <a:t>Term 4 – My universe </a:t>
            </a:r>
            <a:endParaRPr sz="1100" dirty="0">
              <a:solidFill>
                <a:schemeClr val="dk1"/>
              </a:solidFill>
              <a:highlight>
                <a:schemeClr val="lt1"/>
              </a:highlight>
              <a:latin typeface="Comic Sans MS" panose="030F0702030302020204" pitchFamily="66" charset="0"/>
            </a:endParaRPr>
          </a:p>
          <a:p>
            <a:pPr>
              <a:lnSpc>
                <a:spcPct val="115000"/>
              </a:lnSpc>
              <a:buSzPts val="1100"/>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Due to our coastal location receive a visit from the local coast guard visit to understand how we can stay safe around water. Look at famous peoples achievements, in particular acts of bravery and working outside of their comfort zones (e.g. Neil Armstrong travelling to space). </a:t>
            </a:r>
          </a:p>
          <a:p>
            <a:pPr marL="0" lvl="0" indent="0" algn="l" rtl="0">
              <a:lnSpc>
                <a:spcPct val="115000"/>
              </a:lnSpc>
              <a:spcBef>
                <a:spcPts val="0"/>
              </a:spcBef>
              <a:spcAft>
                <a:spcPts val="0"/>
              </a:spcAft>
              <a:buSzPts val="1100"/>
              <a:buNone/>
            </a:pPr>
            <a:r>
              <a:rPr lang="en-GB" sz="1100" dirty="0">
                <a:solidFill>
                  <a:schemeClr val="dk1"/>
                </a:solidFill>
                <a:highlight>
                  <a:schemeClr val="lt1"/>
                </a:highlight>
                <a:latin typeface="Comic Sans MS" panose="030F0702030302020204" pitchFamily="66" charset="0"/>
                <a:ea typeface="Sassoon Penpals"/>
                <a:cs typeface="Sassoon Penpals"/>
                <a:sym typeface="Sassoon Penpals"/>
              </a:rPr>
              <a:t> </a:t>
            </a:r>
            <a:endParaRPr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marL="0" lvl="0" indent="0" algn="l" rtl="0">
              <a:lnSpc>
                <a:spcPct val="115000"/>
              </a:lnSpc>
              <a:spcBef>
                <a:spcPts val="0"/>
              </a:spcBef>
              <a:spcAft>
                <a:spcPts val="0"/>
              </a:spcAft>
              <a:buSzPts val="1100"/>
              <a:buNone/>
            </a:pPr>
            <a:endParaRPr sz="1100" dirty="0">
              <a:solidFill>
                <a:schemeClr val="dk1"/>
              </a:solidFill>
              <a:highlight>
                <a:schemeClr val="lt1"/>
              </a:highlight>
              <a:latin typeface="Comic Sans MS" panose="030F0702030302020204" pitchFamily="66" charset="0"/>
              <a:ea typeface="Sassoon Penpals"/>
              <a:cs typeface="Sassoon Penpals"/>
              <a:sym typeface="Sassoon Penpals"/>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sz="2000" dirty="0">
              <a:solidFill>
                <a:schemeClr val="dk1"/>
              </a:solidFill>
              <a:latin typeface="Arial"/>
              <a:ea typeface="Arial"/>
              <a:cs typeface="Arial"/>
              <a:sym typeface="Arial"/>
            </a:endParaRPr>
          </a:p>
          <a:p>
            <a:pPr marL="0" marR="0" lvl="0" indent="0" algn="l" rtl="0">
              <a:spcBef>
                <a:spcPts val="600"/>
              </a:spcBef>
              <a:spcAft>
                <a:spcPts val="0"/>
              </a:spcAft>
              <a:buNone/>
            </a:pPr>
            <a:endParaRPr dirty="0"/>
          </a:p>
        </p:txBody>
      </p:sp>
      <p:sp>
        <p:nvSpPr>
          <p:cNvPr id="95" name="Google Shape;95;p2"/>
          <p:cNvSpPr/>
          <p:nvPr/>
        </p:nvSpPr>
        <p:spPr>
          <a:xfrm>
            <a:off x="8636138" y="6136105"/>
            <a:ext cx="4050650" cy="3343708"/>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a:spcBef>
                <a:spcPts val="600"/>
              </a:spcBef>
            </a:pPr>
            <a:r>
              <a:rPr lang="en-GB" sz="1200" b="1" dirty="0">
                <a:solidFill>
                  <a:srgbClr val="FF0000"/>
                </a:solidFill>
                <a:latin typeface="Comic Sans MS" panose="030F0702030302020204" pitchFamily="66" charset="0"/>
              </a:rPr>
              <a:t>By the end of the reception year, I will have gained a good level of development in the following areas, which will sufficiently prepare me for the Year 1 RSHE curriculum at PAWS. </a:t>
            </a:r>
          </a:p>
          <a:p>
            <a:pPr marL="0" marR="0" lvl="0" indent="0" algn="l" rtl="0">
              <a:spcBef>
                <a:spcPts val="600"/>
              </a:spcBef>
              <a:spcAft>
                <a:spcPts val="0"/>
              </a:spcAft>
              <a:buNone/>
            </a:pPr>
            <a:r>
              <a:rPr lang="en-GB" sz="1200" b="1" dirty="0">
                <a:solidFill>
                  <a:schemeClr val="dk1"/>
                </a:solidFill>
                <a:latin typeface="Comic Sans MS" panose="030F0702030302020204" pitchFamily="66" charset="0"/>
              </a:rPr>
              <a:t>PSED 	</a:t>
            </a:r>
          </a:p>
          <a:p>
            <a:pPr marR="0" lvl="0" algn="l" rtl="0">
              <a:spcBef>
                <a:spcPts val="600"/>
              </a:spcBef>
              <a:spcAft>
                <a:spcPts val="0"/>
              </a:spcAft>
            </a:pPr>
            <a:r>
              <a:rPr lang="en-GB" sz="1200" dirty="0">
                <a:solidFill>
                  <a:schemeClr val="dk1"/>
                </a:solidFill>
                <a:latin typeface="Comic Sans MS" panose="030F0702030302020204" pitchFamily="66" charset="0"/>
              </a:rPr>
              <a:t>- Building relationships </a:t>
            </a:r>
          </a:p>
          <a:p>
            <a:pPr marR="0" lvl="0" algn="l" rtl="0">
              <a:spcBef>
                <a:spcPts val="600"/>
              </a:spcBef>
              <a:spcAft>
                <a:spcPts val="0"/>
              </a:spcAft>
            </a:pPr>
            <a:r>
              <a:rPr lang="en-GB" sz="1200" dirty="0">
                <a:solidFill>
                  <a:schemeClr val="dk1"/>
                </a:solidFill>
                <a:latin typeface="Comic Sans MS" panose="030F0702030302020204" pitchFamily="66" charset="0"/>
              </a:rPr>
              <a:t>- Self - regulation </a:t>
            </a:r>
          </a:p>
          <a:p>
            <a:pPr marR="0" lvl="0" algn="l" rtl="0">
              <a:spcBef>
                <a:spcPts val="600"/>
              </a:spcBef>
              <a:spcAft>
                <a:spcPts val="0"/>
              </a:spcAft>
            </a:pPr>
            <a:r>
              <a:rPr lang="en-GB" sz="1200" b="1" dirty="0">
                <a:solidFill>
                  <a:schemeClr val="dk1"/>
                </a:solidFill>
                <a:latin typeface="Comic Sans MS" panose="030F0702030302020204" pitchFamily="66" charset="0"/>
              </a:rPr>
              <a:t>Managing self </a:t>
            </a:r>
            <a:endParaRPr sz="1200" b="1" dirty="0">
              <a:solidFill>
                <a:schemeClr val="dk1"/>
              </a:solidFill>
              <a:latin typeface="Comic Sans MS" panose="030F0702030302020204" pitchFamily="66" charset="0"/>
            </a:endParaRPr>
          </a:p>
          <a:p>
            <a:pPr marR="0" lvl="0" algn="l" rtl="0">
              <a:spcBef>
                <a:spcPts val="600"/>
              </a:spcBef>
              <a:spcAft>
                <a:spcPts val="0"/>
              </a:spcAft>
            </a:pPr>
            <a:r>
              <a:rPr lang="en-GB" sz="1200" dirty="0">
                <a:solidFill>
                  <a:schemeClr val="dk1"/>
                </a:solidFill>
                <a:latin typeface="Comic Sans MS" panose="030F0702030302020204" pitchFamily="66" charset="0"/>
              </a:rPr>
              <a:t>- The World	</a:t>
            </a:r>
          </a:p>
          <a:p>
            <a:pPr marR="0" lvl="0" algn="l" rtl="0">
              <a:spcBef>
                <a:spcPts val="600"/>
              </a:spcBef>
              <a:spcAft>
                <a:spcPts val="0"/>
              </a:spcAft>
            </a:pPr>
            <a:r>
              <a:rPr lang="en-GB" sz="1200" dirty="0">
                <a:solidFill>
                  <a:schemeClr val="dk1"/>
                </a:solidFill>
                <a:latin typeface="Comic Sans MS" panose="030F0702030302020204" pitchFamily="66" charset="0"/>
              </a:rPr>
              <a:t>- People, culture and communities </a:t>
            </a:r>
            <a:endParaRPr sz="1200" dirty="0">
              <a:solidFill>
                <a:schemeClr val="dk1"/>
              </a:solidFill>
              <a:latin typeface="Comic Sans MS" panose="030F0702030302020204" pitchFamily="66" charset="0"/>
            </a:endParaRPr>
          </a:p>
          <a:p>
            <a:pPr marL="0" marR="0" lvl="0" indent="0" algn="l" rtl="0">
              <a:spcBef>
                <a:spcPts val="600"/>
              </a:spcBef>
              <a:spcAft>
                <a:spcPts val="0"/>
              </a:spcAft>
              <a:buNone/>
            </a:pPr>
            <a:r>
              <a:rPr lang="en-GB" sz="1200" b="1" dirty="0">
                <a:solidFill>
                  <a:schemeClr val="dk1"/>
                </a:solidFill>
                <a:latin typeface="Comic Sans MS" panose="030F0702030302020204" pitchFamily="66" charset="0"/>
              </a:rPr>
              <a:t>C&amp;L		</a:t>
            </a:r>
          </a:p>
          <a:p>
            <a:pPr marR="0" lvl="0" algn="l" rtl="0">
              <a:spcBef>
                <a:spcPts val="600"/>
              </a:spcBef>
              <a:spcAft>
                <a:spcPts val="0"/>
              </a:spcAft>
            </a:pPr>
            <a:r>
              <a:rPr lang="en-GB" sz="1200" dirty="0">
                <a:solidFill>
                  <a:schemeClr val="dk1"/>
                </a:solidFill>
                <a:latin typeface="Comic Sans MS" panose="030F0702030302020204" pitchFamily="66" charset="0"/>
              </a:rPr>
              <a:t>- Listening, Attention and Understanding</a:t>
            </a:r>
          </a:p>
          <a:p>
            <a:pPr marR="0" lvl="0" algn="l" rtl="0">
              <a:spcBef>
                <a:spcPts val="600"/>
              </a:spcBef>
              <a:spcAft>
                <a:spcPts val="0"/>
              </a:spcAft>
            </a:pPr>
            <a:r>
              <a:rPr lang="en-GB" sz="1200" dirty="0">
                <a:solidFill>
                  <a:schemeClr val="dk1"/>
                </a:solidFill>
                <a:latin typeface="Comic Sans MS" panose="030F0702030302020204" pitchFamily="66" charset="0"/>
              </a:rPr>
              <a:t>- Speaking </a:t>
            </a:r>
            <a:endParaRPr sz="1200" dirty="0">
              <a:solidFill>
                <a:schemeClr val="dk1"/>
              </a:solidFill>
              <a:latin typeface="Comic Sans MS" panose="030F0702030302020204" pitchFamily="66" charset="0"/>
            </a:endParaRPr>
          </a:p>
          <a:p>
            <a:pPr marL="0" marR="0" lvl="0" indent="0" algn="l" rtl="0">
              <a:spcBef>
                <a:spcPts val="600"/>
              </a:spcBef>
              <a:spcAft>
                <a:spcPts val="0"/>
              </a:spcAft>
              <a:buNone/>
            </a:pPr>
            <a:endParaRPr sz="1400" b="1" dirty="0">
              <a:solidFill>
                <a:schemeClr val="dk1"/>
              </a:solidFill>
              <a:latin typeface="Arial"/>
              <a:ea typeface="Arial"/>
              <a:cs typeface="Arial"/>
              <a:sym typeface="Arial"/>
            </a:endParaRPr>
          </a:p>
          <a:p>
            <a:pPr marL="285750" marR="0" lvl="0" indent="-196850" algn="l" rtl="0">
              <a:spcBef>
                <a:spcPts val="600"/>
              </a:spcBef>
              <a:spcAft>
                <a:spcPts val="0"/>
              </a:spcAft>
              <a:buClr>
                <a:schemeClr val="dk1"/>
              </a:buClr>
              <a:buSzPts val="1400"/>
              <a:buFont typeface="Arial"/>
              <a:buNone/>
            </a:pPr>
            <a:endParaRPr sz="1400" b="1" dirty="0">
              <a:solidFill>
                <a:schemeClr val="dk1"/>
              </a:solidFill>
              <a:latin typeface="Arial"/>
              <a:ea typeface="Arial"/>
              <a:cs typeface="Arial"/>
              <a:sym typeface="Arial"/>
            </a:endParaRPr>
          </a:p>
          <a:p>
            <a:pPr marL="285750" marR="0" lvl="0" indent="-196850" algn="l" rtl="0">
              <a:spcBef>
                <a:spcPts val="600"/>
              </a:spcBef>
              <a:spcAft>
                <a:spcPts val="0"/>
              </a:spcAft>
              <a:buClr>
                <a:schemeClr val="dk1"/>
              </a:buClr>
              <a:buSzPts val="1400"/>
              <a:buFont typeface="Arial"/>
              <a:buNone/>
            </a:pPr>
            <a:endParaRPr sz="1400" dirty="0">
              <a:solidFill>
                <a:schemeClr val="dk1"/>
              </a:solidFill>
              <a:latin typeface="Arial"/>
              <a:ea typeface="Arial"/>
              <a:cs typeface="Arial"/>
              <a:sym typeface="Arial"/>
            </a:endParaRPr>
          </a:p>
          <a:p>
            <a:pPr marL="0" marR="0" lvl="0" indent="0" algn="l" rtl="0">
              <a:spcBef>
                <a:spcPts val="600"/>
              </a:spcBef>
              <a:spcAft>
                <a:spcPts val="0"/>
              </a:spcAft>
              <a:buNone/>
            </a:pPr>
            <a:endParaRPr sz="1400" b="1" dirty="0">
              <a:solidFill>
                <a:schemeClr val="dk1"/>
              </a:solidFill>
              <a:latin typeface="Arial"/>
              <a:ea typeface="Arial"/>
              <a:cs typeface="Arial"/>
              <a:sym typeface="Arial"/>
            </a:endParaRPr>
          </a:p>
          <a:p>
            <a:pPr marL="0" marR="0" lvl="0" indent="0" algn="l" rtl="0">
              <a:spcBef>
                <a:spcPts val="600"/>
              </a:spcBef>
              <a:spcAft>
                <a:spcPts val="0"/>
              </a:spcAft>
              <a:buNone/>
            </a:pPr>
            <a:endParaRPr dirty="0"/>
          </a:p>
          <a:p>
            <a:pPr marL="0" marR="0" lvl="0" indent="0" algn="l" rtl="0">
              <a:spcBef>
                <a:spcPts val="600"/>
              </a:spcBef>
              <a:spcAft>
                <a:spcPts val="0"/>
              </a:spcAft>
              <a:buNone/>
            </a:pPr>
            <a:endParaRPr sz="1800" b="1" dirty="0">
              <a:solidFill>
                <a:schemeClr val="dk1"/>
              </a:solidFill>
              <a:latin typeface="Arial"/>
              <a:ea typeface="Arial"/>
              <a:cs typeface="Arial"/>
              <a:sym typeface="Arial"/>
            </a:endParaRPr>
          </a:p>
          <a:p>
            <a:pPr marL="0" marR="0" lvl="0" indent="0" algn="l" rtl="0">
              <a:spcBef>
                <a:spcPts val="600"/>
              </a:spcBef>
              <a:spcAft>
                <a:spcPts val="0"/>
              </a:spcAft>
              <a:buNone/>
            </a:pPr>
            <a:endParaRPr sz="1800" b="1" dirty="0">
              <a:solidFill>
                <a:schemeClr val="dk1"/>
              </a:solidFill>
              <a:latin typeface="Arial"/>
              <a:ea typeface="Arial"/>
              <a:cs typeface="Arial"/>
              <a:sym typeface="Arial"/>
            </a:endParaRPr>
          </a:p>
          <a:p>
            <a:pPr marL="0" marR="0" lvl="0" indent="0" algn="l" rtl="0">
              <a:spcBef>
                <a:spcPts val="600"/>
              </a:spcBef>
              <a:spcAft>
                <a:spcPts val="0"/>
              </a:spcAft>
              <a:buNone/>
            </a:pPr>
            <a:endParaRPr sz="1800" b="1" dirty="0">
              <a:solidFill>
                <a:schemeClr val="dk1"/>
              </a:solidFill>
              <a:latin typeface="Arial"/>
              <a:ea typeface="Arial"/>
              <a:cs typeface="Arial"/>
              <a:sym typeface="Arial"/>
            </a:endParaRPr>
          </a:p>
          <a:p>
            <a:pPr marL="0" marR="0" lvl="0" indent="0" algn="l" rtl="0">
              <a:spcBef>
                <a:spcPts val="600"/>
              </a:spcBef>
              <a:spcAft>
                <a:spcPts val="0"/>
              </a:spcAft>
              <a:buNone/>
            </a:pPr>
            <a:endParaRPr sz="1400" dirty="0">
              <a:solidFill>
                <a:schemeClr val="dk1"/>
              </a:solidFill>
              <a:latin typeface="Arial"/>
              <a:ea typeface="Arial"/>
              <a:cs typeface="Arial"/>
              <a:sym typeface="Arial"/>
            </a:endParaRPr>
          </a:p>
        </p:txBody>
      </p:sp>
      <p:sp>
        <p:nvSpPr>
          <p:cNvPr id="96" name="Google Shape;96;p2"/>
          <p:cNvSpPr/>
          <p:nvPr/>
        </p:nvSpPr>
        <p:spPr>
          <a:xfrm>
            <a:off x="202788" y="7705877"/>
            <a:ext cx="3983493" cy="1773936"/>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endParaRPr lang="en-GB" sz="1400" b="1" dirty="0">
              <a:solidFill>
                <a:srgbClr val="FF0000"/>
              </a:solidFill>
              <a:latin typeface="Comic Sans MS" panose="030F0702030302020204" pitchFamily="66" charset="0"/>
            </a:endParaRPr>
          </a:p>
          <a:p>
            <a:r>
              <a:rPr lang="en-GB" sz="1400" b="1" dirty="0">
                <a:solidFill>
                  <a:srgbClr val="FF0000"/>
                </a:solidFill>
                <a:latin typeface="Comic Sans MS" panose="030F0702030302020204" pitchFamily="66" charset="0"/>
              </a:rPr>
              <a:t>I will gain relevant experiences of RSHE through the continuous and enhanced provision within the following areas; </a:t>
            </a:r>
            <a:endParaRPr lang="en-GB" sz="1400" b="1" dirty="0">
              <a:solidFill>
                <a:schemeClr val="tx1"/>
              </a:solidFill>
              <a:latin typeface="Comic Sans MS" panose="030F0702030302020204" pitchFamily="66" charset="0"/>
            </a:endParaRPr>
          </a:p>
          <a:p>
            <a:pPr marL="0" marR="0" lvl="0" indent="0" algn="l" rtl="0">
              <a:spcBef>
                <a:spcPts val="0"/>
              </a:spcBef>
              <a:spcAft>
                <a:spcPts val="0"/>
              </a:spcAft>
              <a:buNone/>
            </a:pPr>
            <a:endParaRPr lang="en-GB" sz="1500" dirty="0">
              <a:solidFill>
                <a:schemeClr val="dk1"/>
              </a:solidFill>
              <a:latin typeface="Arial"/>
              <a:ea typeface="Arial"/>
              <a:cs typeface="Arial"/>
              <a:sym typeface="Arial"/>
            </a:endParaRPr>
          </a:p>
          <a:p>
            <a:pPr marL="0" marR="0" lvl="0" indent="0" algn="ctr" rtl="0">
              <a:spcBef>
                <a:spcPts val="0"/>
              </a:spcBef>
              <a:spcAft>
                <a:spcPts val="0"/>
              </a:spcAft>
              <a:buNone/>
            </a:pPr>
            <a:r>
              <a:rPr lang="en-GB" sz="1200" dirty="0">
                <a:solidFill>
                  <a:schemeClr val="dk1"/>
                </a:solidFill>
                <a:latin typeface="Comic Sans MS" panose="030F0702030302020204" pitchFamily="66" charset="0"/>
                <a:sym typeface="Arial"/>
              </a:rPr>
              <a:t>role play, small world, construction, loose parts, outdoor (small &amp;</a:t>
            </a:r>
            <a:r>
              <a:rPr lang="en-GB" sz="1200" dirty="0">
                <a:solidFill>
                  <a:schemeClr val="dk1"/>
                </a:solidFill>
                <a:latin typeface="Comic Sans MS" panose="030F0702030302020204" pitchFamily="66" charset="0"/>
              </a:rPr>
              <a:t> large woodland).</a:t>
            </a:r>
            <a:endParaRPr sz="1200" dirty="0">
              <a:solidFill>
                <a:schemeClr val="dk1"/>
              </a:solidFill>
              <a:latin typeface="Comic Sans MS" panose="030F0702030302020204" pitchFamily="66" charset="0"/>
              <a:sym typeface="Arial"/>
            </a:endParaRPr>
          </a:p>
        </p:txBody>
      </p:sp>
      <p:sp>
        <p:nvSpPr>
          <p:cNvPr id="100" name="Google Shape;100;p2"/>
          <p:cNvSpPr/>
          <p:nvPr/>
        </p:nvSpPr>
        <p:spPr>
          <a:xfrm>
            <a:off x="93611" y="914558"/>
            <a:ext cx="4039800" cy="6645913"/>
          </a:xfrm>
          <a:prstGeom prst="roundRect">
            <a:avLst>
              <a:gd name="adj" fmla="val 9730"/>
            </a:avLst>
          </a:prstGeom>
          <a:solidFill>
            <a:srgbClr val="FEE599"/>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r>
              <a:rPr lang="en-GB" sz="1600" b="1" dirty="0">
                <a:solidFill>
                  <a:srgbClr val="FF0000"/>
                </a:solidFill>
                <a:effectLst/>
                <a:latin typeface="Comic Sans MS" panose="030F0702030302020204" pitchFamily="66" charset="0"/>
                <a:ea typeface="Times New Roman" panose="02020603050405020304" pitchFamily="18" charset="0"/>
              </a:rPr>
              <a:t>Throughout the reception year at PAWS I will be building on the foundations in RSHE that will allow me to…</a:t>
            </a:r>
            <a:endParaRPr b="1" dirty="0">
              <a:solidFill>
                <a:schemeClr val="dk1"/>
              </a:solidFill>
              <a:latin typeface="Comic Sans MS" panose="030F0702030302020204" pitchFamily="66" charset="0"/>
              <a:ea typeface="Oi"/>
              <a:cs typeface="Oi"/>
              <a:sym typeface="Oi"/>
            </a:endParaRPr>
          </a:p>
          <a:p>
            <a:pPr marL="285750" lvl="0" indent="-285750" algn="l" rtl="0">
              <a:lnSpc>
                <a:spcPct val="150000"/>
              </a:lnSpc>
              <a:spcBef>
                <a:spcPts val="0"/>
              </a:spcBef>
              <a:spcAft>
                <a:spcPts val="0"/>
              </a:spcAft>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ea typeface="Congenial Light"/>
                <a:cs typeface="Congenial Light"/>
                <a:sym typeface="Congenial Light"/>
              </a:rPr>
              <a:t>Know right from wrong and be  able to explain why it is important to have boundaries and routines. </a:t>
            </a:r>
            <a:endParaRPr sz="1200" dirty="0">
              <a:solidFill>
                <a:schemeClr val="dk1"/>
              </a:solidFill>
              <a:latin typeface="Comic Sans MS" panose="030F0702030302020204" pitchFamily="66" charset="0"/>
              <a:ea typeface="Congenial Light"/>
              <a:cs typeface="Congenial Light"/>
              <a:sym typeface="Congenial Light"/>
            </a:endParaRPr>
          </a:p>
          <a:p>
            <a:pPr marL="285750" lvl="0" indent="-285750" algn="l" rtl="0">
              <a:lnSpc>
                <a:spcPct val="150000"/>
              </a:lnSpc>
              <a:spcBef>
                <a:spcPts val="0"/>
              </a:spcBef>
              <a:spcAft>
                <a:spcPts val="0"/>
              </a:spcAft>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ea typeface="Congenial Light"/>
                <a:cs typeface="Congenial Light"/>
                <a:sym typeface="Congenial Light"/>
              </a:rPr>
              <a:t>Work and play co-operatively and take turns with others. </a:t>
            </a:r>
            <a:endParaRPr sz="1200" dirty="0">
              <a:solidFill>
                <a:schemeClr val="dk1"/>
              </a:solidFill>
              <a:latin typeface="Comic Sans MS" panose="030F0702030302020204" pitchFamily="66" charset="0"/>
              <a:ea typeface="Congenial Light"/>
              <a:cs typeface="Congenial Light"/>
              <a:sym typeface="Congenial Light"/>
            </a:endParaRPr>
          </a:p>
          <a:p>
            <a:pPr marL="285750" lvl="0" indent="-285750" algn="l" rtl="0">
              <a:lnSpc>
                <a:spcPct val="150000"/>
              </a:lnSpc>
              <a:spcBef>
                <a:spcPts val="0"/>
              </a:spcBef>
              <a:spcAft>
                <a:spcPts val="0"/>
              </a:spcAft>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ea typeface="Congenial Light"/>
                <a:cs typeface="Congenial Light"/>
                <a:sym typeface="Congenial Light"/>
              </a:rPr>
              <a:t>Recognise and show sensitivity to my own and others needs. </a:t>
            </a:r>
            <a:endParaRPr sz="1200" dirty="0">
              <a:solidFill>
                <a:schemeClr val="dk1"/>
              </a:solidFill>
              <a:latin typeface="Comic Sans MS" panose="030F0702030302020204" pitchFamily="66" charset="0"/>
              <a:ea typeface="Congenial Light"/>
              <a:cs typeface="Congenial Light"/>
              <a:sym typeface="Congenial Light"/>
            </a:endParaRPr>
          </a:p>
          <a:p>
            <a:pPr marL="285750" lvl="0" indent="-285750" algn="l" rtl="0">
              <a:lnSpc>
                <a:spcPct val="150000"/>
              </a:lnSpc>
              <a:spcBef>
                <a:spcPts val="0"/>
              </a:spcBef>
              <a:spcAft>
                <a:spcPts val="0"/>
              </a:spcAft>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ea typeface="Congenial Light"/>
                <a:cs typeface="Congenial Light"/>
                <a:sym typeface="Congenial Light"/>
              </a:rPr>
              <a:t>Recognise similarities and differences between myself and others. </a:t>
            </a:r>
            <a:endParaRPr sz="1200" b="1" dirty="0">
              <a:solidFill>
                <a:schemeClr val="dk1"/>
              </a:solidFill>
              <a:latin typeface="Comic Sans MS" panose="030F0702030302020204" pitchFamily="66" charset="0"/>
              <a:ea typeface="Oi"/>
              <a:cs typeface="Oi"/>
              <a:sym typeface="Oi"/>
            </a:endParaRPr>
          </a:p>
          <a:p>
            <a:pPr marL="285750" lvl="0" indent="-285750">
              <a:lnSpc>
                <a:spcPct val="150000"/>
              </a:lnSpc>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ea typeface="Congenial Light"/>
                <a:cs typeface="Congenial Light"/>
                <a:sym typeface="Congenial Light"/>
              </a:rPr>
              <a:t>Manage my own personal hygiene and basic needs. </a:t>
            </a:r>
          </a:p>
          <a:p>
            <a:pPr marL="285750" lvl="0" indent="-285750">
              <a:lnSpc>
                <a:spcPct val="150000"/>
              </a:lnSpc>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ea typeface="Congenial Light"/>
                <a:cs typeface="Congenial Light"/>
                <a:sym typeface="Congenial Light"/>
              </a:rPr>
              <a:t>Show an understanding of my own feelings; and those of others. </a:t>
            </a:r>
          </a:p>
          <a:p>
            <a:pPr marL="285750" lvl="0" indent="-285750">
              <a:lnSpc>
                <a:spcPct val="150000"/>
              </a:lnSpc>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ea typeface="Congenial Light"/>
                <a:cs typeface="Congenial Light"/>
                <a:sym typeface="Congenial Light"/>
              </a:rPr>
              <a:t>Begin to regulate my behaviour. </a:t>
            </a:r>
          </a:p>
          <a:p>
            <a:pPr marL="285750" lvl="0" indent="-285750">
              <a:lnSpc>
                <a:spcPct val="150000"/>
              </a:lnSpc>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ea typeface="Congenial Light"/>
                <a:cs typeface="Congenial Light"/>
                <a:sym typeface="Congenial Light"/>
              </a:rPr>
              <a:t>Show an understanding of how to stay safe in a range of common situations.</a:t>
            </a:r>
          </a:p>
          <a:p>
            <a:pPr marL="285750" lvl="0" indent="-285750">
              <a:lnSpc>
                <a:spcPct val="150000"/>
              </a:lnSpc>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rPr>
              <a:t>Show care and concern for living things.</a:t>
            </a:r>
          </a:p>
          <a:p>
            <a:pPr marL="285750" lvl="0" indent="-285750">
              <a:lnSpc>
                <a:spcPct val="150000"/>
              </a:lnSpc>
              <a:buClr>
                <a:schemeClr val="dk1"/>
              </a:buClr>
              <a:buSzPts val="1000"/>
              <a:buFont typeface="Arial" panose="020B0604020202020204" pitchFamily="34" charset="0"/>
              <a:buChar char="•"/>
            </a:pPr>
            <a:r>
              <a:rPr lang="en-GB" sz="1200" dirty="0">
                <a:solidFill>
                  <a:schemeClr val="dk1"/>
                </a:solidFill>
                <a:latin typeface="Comic Sans MS" panose="030F0702030302020204" pitchFamily="66" charset="0"/>
              </a:rPr>
              <a:t>Name and describe people who might help me in the local community (police, fire service, doctors and teachers).</a:t>
            </a:r>
          </a:p>
          <a:p>
            <a:pPr marL="0" marR="0" lvl="0" indent="0" algn="l" rtl="0">
              <a:spcBef>
                <a:spcPts val="300"/>
              </a:spcBef>
              <a:spcAft>
                <a:spcPts val="0"/>
              </a:spcAft>
              <a:buNone/>
            </a:pPr>
            <a:endParaRPr sz="1200" dirty="0">
              <a:solidFill>
                <a:schemeClr val="dk1"/>
              </a:solidFill>
              <a:latin typeface="Comic Sans MS" panose="030F0702030302020204" pitchFamily="66" charset="0"/>
              <a:ea typeface="Oi"/>
              <a:cs typeface="Oi"/>
              <a:sym typeface="Oi"/>
            </a:endParaRPr>
          </a:p>
          <a:p>
            <a:pPr marL="342900" marR="0" lvl="0" indent="-254000" algn="l" rtl="0">
              <a:spcBef>
                <a:spcPts val="300"/>
              </a:spcBef>
              <a:spcAft>
                <a:spcPts val="0"/>
              </a:spcAft>
              <a:buClr>
                <a:schemeClr val="dk1"/>
              </a:buClr>
              <a:buSzPts val="1400"/>
              <a:buFont typeface="Noto Sans Symbols"/>
              <a:buNone/>
            </a:pPr>
            <a:endParaRPr sz="1200" dirty="0">
              <a:solidFill>
                <a:schemeClr val="dk1"/>
              </a:solidFill>
              <a:latin typeface="Comic Sans MS" panose="030F0702030302020204" pitchFamily="66" charset="0"/>
              <a:ea typeface="Oi"/>
              <a:cs typeface="Oi"/>
              <a:sym typeface="Oi"/>
            </a:endParaRPr>
          </a:p>
          <a:p>
            <a:pPr marL="171450" marR="0" lvl="0" indent="-104775" algn="l" rtl="0">
              <a:spcBef>
                <a:spcPts val="300"/>
              </a:spcBef>
              <a:spcAft>
                <a:spcPts val="0"/>
              </a:spcAft>
              <a:buClr>
                <a:schemeClr val="dk1"/>
              </a:buClr>
              <a:buSzPts val="1050"/>
              <a:buFont typeface="Arial"/>
              <a:buNone/>
            </a:pPr>
            <a:endParaRPr sz="1200" dirty="0">
              <a:solidFill>
                <a:schemeClr val="dk1"/>
              </a:solidFill>
              <a:latin typeface="Comic Sans MS" panose="030F0702030302020204" pitchFamily="66" charset="0"/>
              <a:ea typeface="Arial"/>
              <a:cs typeface="Arial"/>
              <a:sym typeface="Arial"/>
            </a:endParaRPr>
          </a:p>
          <a:p>
            <a:pPr marL="171450" marR="0" lvl="0" indent="-104775" algn="l" rtl="0">
              <a:spcBef>
                <a:spcPts val="600"/>
              </a:spcBef>
              <a:spcAft>
                <a:spcPts val="0"/>
              </a:spcAft>
              <a:buClr>
                <a:schemeClr val="dk1"/>
              </a:buClr>
              <a:buSzPts val="1050"/>
              <a:buFont typeface="Arial"/>
              <a:buNone/>
            </a:pPr>
            <a:endParaRPr sz="1200" dirty="0">
              <a:solidFill>
                <a:schemeClr val="dk1"/>
              </a:solidFill>
              <a:latin typeface="Comic Sans MS" panose="030F0702030302020204" pitchFamily="66" charset="0"/>
              <a:ea typeface="Arial"/>
              <a:cs typeface="Arial"/>
              <a:sym typeface="Arial"/>
            </a:endParaRPr>
          </a:p>
        </p:txBody>
      </p:sp>
      <p:pic>
        <p:nvPicPr>
          <p:cNvPr id="9" name="Picture 8"/>
          <p:cNvPicPr>
            <a:picLocks noChangeAspect="1"/>
          </p:cNvPicPr>
          <p:nvPr/>
        </p:nvPicPr>
        <p:blipFill>
          <a:blip r:embed="rId3"/>
          <a:stretch>
            <a:fillRect/>
          </a:stretch>
        </p:blipFill>
        <p:spPr>
          <a:xfrm>
            <a:off x="11458150" y="72347"/>
            <a:ext cx="955609" cy="952444"/>
          </a:xfrm>
          <a:prstGeom prst="rect">
            <a:avLst/>
          </a:prstGeom>
        </p:spPr>
      </p:pic>
    </p:spTree>
    <p:extLst>
      <p:ext uri="{BB962C8B-B14F-4D97-AF65-F5344CB8AC3E}">
        <p14:creationId xmlns:p14="http://schemas.microsoft.com/office/powerpoint/2010/main" val="36986975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24952" y="5392614"/>
            <a:ext cx="4010205" cy="238054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601515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rgbClr val="CC3399"/>
                </a:solidFill>
                <a:latin typeface="Sassoon Penpals" panose="02000400000000000000" pitchFamily="50" charset="0"/>
              </a:rPr>
              <a:t>Discover</a:t>
            </a:r>
            <a:r>
              <a:rPr lang="en-GB" sz="1400" dirty="0">
                <a:solidFill>
                  <a:srgbClr val="CC3399"/>
                </a:solidFill>
                <a:latin typeface="Sassoon Penpals" panose="02000400000000000000" pitchFamily="50" charset="0"/>
              </a:rPr>
              <a:t> - Resilience</a:t>
            </a:r>
          </a:p>
          <a:p>
            <a:pPr>
              <a:spcAft>
                <a:spcPts val="600"/>
              </a:spcAft>
            </a:pPr>
            <a:r>
              <a:rPr lang="en-GB" sz="1400" dirty="0">
                <a:solidFill>
                  <a:schemeClr val="tx1"/>
                </a:solidFill>
                <a:latin typeface="Sassoon Penpals" panose="02000400000000000000" pitchFamily="50" charset="0"/>
              </a:rPr>
              <a:t>Know that there will always be hurdles to overcome when striving to achieve your goals.</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My thoughts</a:t>
            </a:r>
          </a:p>
          <a:p>
            <a:pPr>
              <a:spcAft>
                <a:spcPts val="600"/>
              </a:spcAft>
            </a:pPr>
            <a:r>
              <a:rPr lang="en-GB" sz="1400" dirty="0">
                <a:solidFill>
                  <a:schemeClr val="tx1"/>
                </a:solidFill>
                <a:latin typeface="Sassoon Penpals" panose="02000400000000000000" pitchFamily="50" charset="0"/>
              </a:rPr>
              <a:t>Know that positive and negative thoughts that can impact actions and feelings.</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Pen pals</a:t>
            </a:r>
          </a:p>
          <a:p>
            <a:pPr>
              <a:spcAft>
                <a:spcPts val="600"/>
              </a:spcAft>
            </a:pPr>
            <a:r>
              <a:rPr lang="en-GB" sz="1400" dirty="0">
                <a:solidFill>
                  <a:schemeClr val="tx1"/>
                </a:solidFill>
                <a:latin typeface="Sassoon Penpals" panose="02000400000000000000" pitchFamily="50" charset="0"/>
              </a:rPr>
              <a:t>Know that shared interests can help to start conversation.</a:t>
            </a:r>
          </a:p>
          <a:p>
            <a:pPr>
              <a:spcAft>
                <a:spcPts val="600"/>
              </a:spcAft>
            </a:pPr>
            <a:r>
              <a:rPr lang="en-GB" sz="1400" dirty="0">
                <a:solidFill>
                  <a:schemeClr val="tx1"/>
                </a:solidFill>
                <a:latin typeface="Sassoon Penpals" panose="02000400000000000000" pitchFamily="50" charset="0"/>
              </a:rPr>
              <a:t>Know that positive friendships can make us feel safe, happy and secure.</a:t>
            </a:r>
          </a:p>
          <a:p>
            <a:pPr>
              <a:spcAft>
                <a:spcPts val="600"/>
              </a:spcAft>
            </a:pPr>
            <a:r>
              <a:rPr lang="en-GB" sz="1400" b="1" dirty="0">
                <a:solidFill>
                  <a:srgbClr val="CC3399"/>
                </a:solidFill>
                <a:latin typeface="Sassoon Penpals" panose="02000400000000000000" pitchFamily="50" charset="0"/>
              </a:rPr>
              <a:t>Give</a:t>
            </a:r>
            <a:r>
              <a:rPr lang="en-GB" sz="1400" dirty="0">
                <a:solidFill>
                  <a:srgbClr val="CC3399"/>
                </a:solidFill>
                <a:latin typeface="Sassoon Penpals" panose="02000400000000000000" pitchFamily="50" charset="0"/>
              </a:rPr>
              <a:t> - Appreciation </a:t>
            </a:r>
          </a:p>
          <a:p>
            <a:pPr>
              <a:spcAft>
                <a:spcPts val="600"/>
              </a:spcAft>
            </a:pPr>
            <a:r>
              <a:rPr lang="en-GB" sz="1400" dirty="0">
                <a:solidFill>
                  <a:schemeClr val="tx1"/>
                </a:solidFill>
                <a:latin typeface="Sassoon Penpals" panose="02000400000000000000" pitchFamily="50" charset="0"/>
              </a:rPr>
              <a:t>Know the benefits and drawbacks of communicating in person and online.</a:t>
            </a:r>
          </a:p>
          <a:p>
            <a:pPr>
              <a:spcAft>
                <a:spcPts val="600"/>
              </a:spcAft>
            </a:pPr>
            <a:r>
              <a:rPr lang="en-GB" sz="1400" dirty="0">
                <a:solidFill>
                  <a:schemeClr val="tx1"/>
                </a:solidFill>
                <a:latin typeface="Sassoon Penpals" panose="02000400000000000000" pitchFamily="50" charset="0"/>
              </a:rPr>
              <a:t>Know that communicating with others can have negative and/or positive effects on my mental health.</a:t>
            </a:r>
          </a:p>
          <a:p>
            <a:pPr>
              <a:spcAft>
                <a:spcPts val="600"/>
              </a:spcAft>
            </a:pPr>
            <a:r>
              <a:rPr lang="en-GB" sz="1400" b="1" dirty="0">
                <a:solidFill>
                  <a:srgbClr val="CC3399"/>
                </a:solidFill>
                <a:latin typeface="Sassoon Penpals" panose="02000400000000000000" pitchFamily="50" charset="0"/>
              </a:rPr>
              <a:t>Move</a:t>
            </a:r>
            <a:r>
              <a:rPr lang="en-GB" sz="1400" dirty="0">
                <a:solidFill>
                  <a:srgbClr val="CC3399"/>
                </a:solidFill>
                <a:latin typeface="Sassoon Penpals" panose="02000400000000000000" pitchFamily="50" charset="0"/>
              </a:rPr>
              <a:t> - Giving to the community</a:t>
            </a:r>
          </a:p>
          <a:p>
            <a:pPr>
              <a:spcAft>
                <a:spcPts val="600"/>
              </a:spcAft>
            </a:pPr>
            <a:r>
              <a:rPr lang="en-GB" sz="1400" dirty="0">
                <a:solidFill>
                  <a:schemeClr val="tx1"/>
                </a:solidFill>
                <a:latin typeface="Sassoon Penpals" panose="02000400000000000000" pitchFamily="50" charset="0"/>
              </a:rPr>
              <a:t>Know that it is important to show appreciation for those who contribute to the community.</a:t>
            </a: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75033" y="1066801"/>
            <a:ext cx="3950563" cy="43258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a:spcAft>
                <a:spcPts val="400"/>
              </a:spcAft>
            </a:pPr>
            <a:r>
              <a:rPr lang="en-US" sz="1400" b="1" dirty="0">
                <a:solidFill>
                  <a:srgbClr val="CC3399"/>
                </a:solidFill>
                <a:latin typeface="Sassoon Penpals" panose="02000400000000000000" pitchFamily="50" charset="0"/>
              </a:rPr>
              <a:t>Discover  </a:t>
            </a:r>
            <a:r>
              <a:rPr lang="en-US" sz="1400" dirty="0">
                <a:solidFill>
                  <a:srgbClr val="CC3399"/>
                </a:solidFill>
                <a:latin typeface="Sassoon Penpals" panose="02000400000000000000" pitchFamily="50" charset="0"/>
              </a:rPr>
              <a:t>Resilience</a:t>
            </a:r>
          </a:p>
          <a:p>
            <a:pPr>
              <a:spcAft>
                <a:spcPts val="400"/>
              </a:spcAft>
            </a:pPr>
            <a:r>
              <a:rPr lang="en-GB" sz="1400" dirty="0">
                <a:solidFill>
                  <a:schemeClr val="tx1"/>
                </a:solidFill>
                <a:latin typeface="Sassoon Penpals" panose="02000400000000000000" pitchFamily="50" charset="0"/>
              </a:rPr>
              <a:t>Identifying possible hurdles which need to be overcome to meet their goals. </a:t>
            </a:r>
          </a:p>
          <a:p>
            <a:pPr>
              <a:spcAft>
                <a:spcPts val="4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My thoughts</a:t>
            </a:r>
          </a:p>
          <a:p>
            <a:pPr>
              <a:spcAft>
                <a:spcPts val="400"/>
              </a:spcAft>
            </a:pPr>
            <a:r>
              <a:rPr lang="en-GB" sz="1400" dirty="0">
                <a:solidFill>
                  <a:schemeClr val="tx1"/>
                </a:solidFill>
                <a:latin typeface="Sassoon Penpals" panose="02000400000000000000" pitchFamily="50" charset="0"/>
              </a:rPr>
              <a:t>Categorising their positive and negative thoughts.</a:t>
            </a:r>
          </a:p>
          <a:p>
            <a:pPr>
              <a:spcAft>
                <a:spcPts val="4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Pen pals</a:t>
            </a:r>
          </a:p>
          <a:p>
            <a:pPr>
              <a:spcAft>
                <a:spcPts val="400"/>
              </a:spcAft>
            </a:pPr>
            <a:r>
              <a:rPr lang="en-GB" sz="1400" dirty="0">
                <a:solidFill>
                  <a:prstClr val="black"/>
                </a:solidFill>
                <a:latin typeface="Sassoon Penpals" panose="02000400000000000000" pitchFamily="50" charset="0"/>
              </a:rPr>
              <a:t>Suggesting different ways to interact and stay safe when connecting with others.</a:t>
            </a:r>
          </a:p>
          <a:p>
            <a:pPr>
              <a:spcAft>
                <a:spcPts val="400"/>
              </a:spcAft>
            </a:pPr>
            <a:r>
              <a:rPr lang="en-GB" sz="1400" b="1" dirty="0">
                <a:solidFill>
                  <a:srgbClr val="CC3399"/>
                </a:solidFill>
                <a:latin typeface="Sassoon Penpals" panose="02000400000000000000" pitchFamily="50" charset="0"/>
              </a:rPr>
              <a:t>Give</a:t>
            </a:r>
            <a:r>
              <a:rPr lang="en-GB" sz="1400" dirty="0">
                <a:solidFill>
                  <a:srgbClr val="CC3399"/>
                </a:solidFill>
                <a:latin typeface="Sassoon Penpals" panose="02000400000000000000" pitchFamily="50" charset="0"/>
              </a:rPr>
              <a:t> - Appreciation</a:t>
            </a:r>
          </a:p>
          <a:p>
            <a:pPr>
              <a:spcAft>
                <a:spcPts val="400"/>
              </a:spcAft>
            </a:pPr>
            <a:r>
              <a:rPr lang="en-GB" sz="1400" dirty="0">
                <a:solidFill>
                  <a:prstClr val="black"/>
                </a:solidFill>
                <a:latin typeface="Sassoon Penpals" panose="02000400000000000000" pitchFamily="50" charset="0"/>
              </a:rPr>
              <a:t>Considering what they are grateful for and how to show their appreciation. </a:t>
            </a:r>
          </a:p>
          <a:p>
            <a:pPr>
              <a:spcAft>
                <a:spcPts val="400"/>
              </a:spcAft>
            </a:pPr>
            <a:r>
              <a:rPr lang="en-GB" sz="1400" b="1" dirty="0">
                <a:solidFill>
                  <a:srgbClr val="CC3399"/>
                </a:solidFill>
                <a:latin typeface="Sassoon Penpals" panose="02000400000000000000" pitchFamily="50" charset="0"/>
              </a:rPr>
              <a:t>Move</a:t>
            </a:r>
            <a:r>
              <a:rPr lang="en-GB" sz="1400" dirty="0">
                <a:solidFill>
                  <a:srgbClr val="CC3399"/>
                </a:solidFill>
                <a:latin typeface="Sassoon Penpals" panose="02000400000000000000" pitchFamily="50" charset="0"/>
              </a:rPr>
              <a:t> - Giving to the community</a:t>
            </a:r>
          </a:p>
          <a:p>
            <a:pPr>
              <a:spcAft>
                <a:spcPts val="400"/>
              </a:spcAft>
            </a:pPr>
            <a:r>
              <a:rPr lang="en-GB" sz="1400" dirty="0">
                <a:solidFill>
                  <a:prstClr val="black"/>
                </a:solidFill>
                <a:latin typeface="Sassoon Penpals" panose="02000400000000000000" pitchFamily="50" charset="0"/>
              </a:rPr>
              <a:t>Identifying who contributes to their community and considering how to show appreciation.</a:t>
            </a:r>
            <a:endParaRPr lang="en-GB" sz="1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733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Wellbeing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GB" sz="1400" dirty="0">
                <a:solidFill>
                  <a:schemeClr val="tx1"/>
                </a:solidFill>
                <a:latin typeface="Sassoon Penpals" panose="02000400000000000000" pitchFamily="50" charset="0"/>
              </a:rPr>
              <a:t>Suggest ways to improve mental wellbeing.</a:t>
            </a:r>
          </a:p>
          <a:p>
            <a:pPr marL="285750" indent="-285750">
              <a:spcAft>
                <a:spcPts val="600"/>
              </a:spcAft>
              <a:buFontTx/>
              <a:buChar char="-"/>
            </a:pPr>
            <a:r>
              <a:rPr lang="en-GB" sz="1400" dirty="0">
                <a:solidFill>
                  <a:schemeClr val="tx1"/>
                </a:solidFill>
                <a:latin typeface="Sassoon Penpals" panose="02000400000000000000" pitchFamily="50" charset="0"/>
              </a:rPr>
              <a:t>Display enhanced confidence, resilience and self-esteem.</a:t>
            </a:r>
          </a:p>
          <a:p>
            <a:pPr marL="285750" indent="-285750">
              <a:spcAft>
                <a:spcPts val="600"/>
              </a:spcAft>
              <a:buFontTx/>
              <a:buChar char="-"/>
            </a:pPr>
            <a:r>
              <a:rPr lang="en-GB" sz="1400" dirty="0">
                <a:solidFill>
                  <a:schemeClr val="tx1"/>
                </a:solidFill>
                <a:latin typeface="Sassoon Penpals" panose="02000400000000000000" pitchFamily="50" charset="0"/>
              </a:rPr>
              <a:t>Able to pay attention to the present moment.</a:t>
            </a:r>
          </a:p>
          <a:p>
            <a:pPr marL="285750" indent="-285750">
              <a:spcAft>
                <a:spcPts val="600"/>
              </a:spcAft>
              <a:buFontTx/>
              <a:buChar char="-"/>
            </a:pPr>
            <a:r>
              <a:rPr lang="en-GB" sz="1400" dirty="0">
                <a:solidFill>
                  <a:schemeClr val="tx1"/>
                </a:solidFill>
                <a:latin typeface="Sassoon Penpals" panose="02000400000000000000" pitchFamily="50" charset="0"/>
              </a:rPr>
              <a:t>Show empathy and social skills.</a:t>
            </a:r>
          </a:p>
          <a:p>
            <a:pPr marL="285750" indent="-285750">
              <a:spcAft>
                <a:spcPts val="600"/>
              </a:spcAft>
              <a:buFontTx/>
              <a:buChar char="-"/>
            </a:pPr>
            <a:r>
              <a:rPr lang="en-GB" sz="1400" dirty="0">
                <a:solidFill>
                  <a:schemeClr val="tx1"/>
                </a:solidFill>
                <a:latin typeface="Sassoon Penpals" panose="02000400000000000000" pitchFamily="50" charset="0"/>
              </a:rPr>
              <a:t>Have a positive attitude towards mental health.</a:t>
            </a:r>
          </a:p>
          <a:p>
            <a:pPr marL="285750" indent="-285750">
              <a:spcAft>
                <a:spcPts val="600"/>
              </a:spcAft>
              <a:buFontTx/>
              <a:buChar char="-"/>
            </a:pPr>
            <a:r>
              <a:rPr lang="en-GB" sz="1400" dirty="0">
                <a:solidFill>
                  <a:schemeClr val="tx1"/>
                </a:solidFill>
                <a:latin typeface="Sassoon Penpals" panose="02000400000000000000" pitchFamily="50" charset="0"/>
              </a:rPr>
              <a:t>Can say how positive actions can impact others.</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B9937420-3F0F-45E2-8DD5-853AEE38707B}"/>
              </a:ext>
            </a:extLst>
          </p:cNvPr>
          <p:cNvGrpSpPr/>
          <p:nvPr/>
        </p:nvGrpSpPr>
        <p:grpSpPr>
          <a:xfrm>
            <a:off x="259176" y="7248768"/>
            <a:ext cx="4016502" cy="2107571"/>
            <a:chOff x="217675" y="6016521"/>
            <a:chExt cx="4016502" cy="3417955"/>
          </a:xfrm>
        </p:grpSpPr>
        <p:sp>
          <p:nvSpPr>
            <p:cNvPr id="16" name="Rounded Rectangle 48">
              <a:extLst>
                <a:ext uri="{FF2B5EF4-FFF2-40B4-BE49-F238E27FC236}">
                  <a16:creationId xmlns:a16="http://schemas.microsoft.com/office/drawing/2014/main" id="{A788B10A-43F2-4C0A-8DC6-BB6A2547CA29}"/>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Attentive</a:t>
              </a:r>
            </a:p>
            <a:p>
              <a:pPr marL="285750" indent="-285750">
                <a:buFontTx/>
                <a:buChar char="-"/>
              </a:pPr>
              <a:r>
                <a:rPr lang="en-US" sz="1400" dirty="0">
                  <a:solidFill>
                    <a:schemeClr val="tx1"/>
                  </a:solidFill>
                  <a:latin typeface="Sassoon Penpals" panose="02000400000000000000" pitchFamily="50" charset="0"/>
                </a:rPr>
                <a:t>Empathetic</a:t>
              </a:r>
            </a:p>
            <a:p>
              <a:pPr marL="285750" indent="-285750">
                <a:buFontTx/>
                <a:buChar char="-"/>
              </a:pPr>
              <a:r>
                <a:rPr lang="en-US" sz="1400" dirty="0">
                  <a:solidFill>
                    <a:schemeClr val="tx1"/>
                  </a:solidFill>
                  <a:latin typeface="Sassoon Penpals" panose="02000400000000000000" pitchFamily="50" charset="0"/>
                </a:rPr>
                <a:t>Confident</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15AA5C5B-40B1-4206-A49C-1359CC54FE9B}"/>
                </a:ext>
              </a:extLst>
            </p:cNvPr>
            <p:cNvSpPr txBox="1"/>
            <p:nvPr/>
          </p:nvSpPr>
          <p:spPr>
            <a:xfrm>
              <a:off x="1939339" y="6866961"/>
              <a:ext cx="1888760" cy="1446550"/>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Mindful</a:t>
              </a:r>
            </a:p>
            <a:p>
              <a:pPr marL="285750" indent="-285750">
                <a:buFontTx/>
                <a:buChar char="-"/>
              </a:pPr>
              <a:r>
                <a:rPr lang="en-US" sz="1400" dirty="0">
                  <a:solidFill>
                    <a:prstClr val="black"/>
                  </a:solidFill>
                  <a:latin typeface="Sassoon Penpals" panose="02000400000000000000" pitchFamily="50" charset="0"/>
                </a:rPr>
                <a:t>Observant</a:t>
              </a:r>
            </a:p>
            <a:p>
              <a:pPr marL="285750" indent="-285750">
                <a:buFontTx/>
                <a:buChar char="-"/>
              </a:pPr>
              <a:r>
                <a:rPr lang="en-US" sz="1400" dirty="0">
                  <a:solidFill>
                    <a:prstClr val="black"/>
                  </a:solidFill>
                  <a:latin typeface="Sassoon Penpals" panose="02000400000000000000" pitchFamily="50" charset="0"/>
                </a:rPr>
                <a:t>Reflective</a:t>
              </a:r>
            </a:p>
            <a:p>
              <a:pPr marL="285750" indent="-285750">
                <a:buFontTx/>
                <a:buChar char="-"/>
              </a:pPr>
              <a:r>
                <a:rPr lang="en-US" sz="1400" dirty="0">
                  <a:solidFill>
                    <a:prstClr val="black"/>
                  </a:solidFill>
                  <a:latin typeface="Sassoon Penpals" panose="02000400000000000000" pitchFamily="50" charset="0"/>
                </a:rPr>
                <a:t>Aware</a:t>
              </a:r>
              <a:endParaRPr lang="en-US" sz="1400" dirty="0">
                <a:solidFill>
                  <a:srgbClr val="FF0000"/>
                </a:solidFill>
                <a:latin typeface="Sassoon Penpals" panose="02000400000000000000" pitchFamily="50" charset="0"/>
              </a:endParaRP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ectangle: Rounded Corners 17">
            <a:extLst>
              <a:ext uri="{FF2B5EF4-FFF2-40B4-BE49-F238E27FC236}">
                <a16:creationId xmlns:a16="http://schemas.microsoft.com/office/drawing/2014/main" id="{2B6372F7-6543-4DCC-BD03-F747F3BB6FE8}"/>
              </a:ext>
            </a:extLst>
          </p:cNvPr>
          <p:cNvSpPr/>
          <p:nvPr/>
        </p:nvSpPr>
        <p:spPr>
          <a:xfrm>
            <a:off x="4475034" y="5623412"/>
            <a:ext cx="3950562" cy="3807694"/>
          </a:xfrm>
          <a:prstGeom prst="roundRect">
            <a:avLst>
              <a:gd name="adj" fmla="val 7506"/>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lvl="0">
              <a:spcAft>
                <a:spcPts val="600"/>
              </a:spcAft>
            </a:pPr>
            <a:r>
              <a:rPr lang="en-GB" sz="2400" b="1" dirty="0">
                <a:solidFill>
                  <a:prstClr val="black"/>
                </a:solidFill>
                <a:latin typeface="Sassoon Penpals" panose="02000400000000000000" pitchFamily="50" charset="0"/>
              </a:rPr>
              <a:t>Key areas:</a:t>
            </a:r>
          </a:p>
          <a:p>
            <a:pPr lvl="0">
              <a:spcAft>
                <a:spcPts val="600"/>
              </a:spcAft>
            </a:pPr>
            <a:r>
              <a:rPr lang="en-US" sz="1400" b="1" dirty="0">
                <a:solidFill>
                  <a:srgbClr val="CC3399"/>
                </a:solidFill>
                <a:latin typeface="Sassoon Penpals" panose="02000400000000000000" pitchFamily="50" charset="0"/>
              </a:rPr>
              <a:t>D</a:t>
            </a:r>
            <a:r>
              <a:rPr lang="en-GB" sz="1400" b="1" dirty="0" err="1">
                <a:solidFill>
                  <a:srgbClr val="CC3399"/>
                </a:solidFill>
                <a:latin typeface="Sassoon Penpals" panose="02000400000000000000" pitchFamily="50" charset="0"/>
              </a:rPr>
              <a:t>iscover</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try something new and how to cope with the emotions that new experiences bring.</a:t>
            </a:r>
          </a:p>
          <a:p>
            <a:pPr lvl="0">
              <a:spcAft>
                <a:spcPts val="600"/>
              </a:spcAft>
            </a:pPr>
            <a:r>
              <a:rPr lang="en-US" sz="1400" b="1" dirty="0">
                <a:solidFill>
                  <a:srgbClr val="CC3399"/>
                </a:solidFill>
                <a:latin typeface="Sassoon Penpals" panose="02000400000000000000" pitchFamily="50" charset="0"/>
              </a:rPr>
              <a:t>T</a:t>
            </a:r>
            <a:r>
              <a:rPr lang="en-GB" sz="1400" b="1" dirty="0" err="1">
                <a:solidFill>
                  <a:srgbClr val="CC3399"/>
                </a:solidFill>
                <a:latin typeface="Sassoon Penpals" panose="02000400000000000000" pitchFamily="50" charset="0"/>
              </a:rPr>
              <a:t>ake</a:t>
            </a:r>
            <a:r>
              <a:rPr lang="en-GB" sz="1400" b="1" dirty="0">
                <a:solidFill>
                  <a:srgbClr val="CC3399"/>
                </a:solidFill>
                <a:latin typeface="Sassoon Penpals" panose="02000400000000000000" pitchFamily="50" charset="0"/>
              </a:rPr>
              <a:t> notice </a:t>
            </a:r>
            <a:r>
              <a:rPr lang="en-GB" sz="1400" dirty="0">
                <a:solidFill>
                  <a:prstClr val="black"/>
                </a:solidFill>
                <a:latin typeface="Sassoon Penpals" panose="02000400000000000000" pitchFamily="50" charset="0"/>
              </a:rPr>
              <a:t>– Learning to pay attention to the present and be more aware of what is going on around them and within them.</a:t>
            </a:r>
          </a:p>
          <a:p>
            <a:pPr lvl="0">
              <a:spcAft>
                <a:spcPts val="600"/>
              </a:spcAft>
            </a:pPr>
            <a:r>
              <a:rPr lang="en-US" sz="1400" b="1" dirty="0">
                <a:solidFill>
                  <a:srgbClr val="CC3399"/>
                </a:solidFill>
                <a:latin typeface="Sassoon Penpals" panose="02000400000000000000" pitchFamily="50" charset="0"/>
              </a:rPr>
              <a:t>Connect</a:t>
            </a:r>
            <a:r>
              <a:rPr lang="en-US" sz="1400" dirty="0">
                <a:solidFill>
                  <a:prstClr val="black"/>
                </a:solidFill>
                <a:latin typeface="Sassoon Penpals" panose="02000400000000000000" pitchFamily="50" charset="0"/>
              </a:rPr>
              <a:t> - L</a:t>
            </a:r>
            <a:r>
              <a:rPr lang="en-GB" sz="1400" dirty="0">
                <a:solidFill>
                  <a:prstClr val="black"/>
                </a:solidFill>
                <a:latin typeface="Sassoon Penpals" panose="02000400000000000000" pitchFamily="50" charset="0"/>
              </a:rPr>
              <a:t>earning how to develop existing friendships, understand the importance of others’ thoughts and feelings and build new relationships.</a:t>
            </a:r>
          </a:p>
          <a:p>
            <a:pPr lvl="0">
              <a:spcAft>
                <a:spcPts val="600"/>
              </a:spcAft>
            </a:pPr>
            <a:r>
              <a:rPr lang="en-US" sz="1400" b="1" dirty="0">
                <a:solidFill>
                  <a:srgbClr val="CC3399"/>
                </a:solidFill>
                <a:latin typeface="Sassoon Penpals" panose="02000400000000000000" pitchFamily="50" charset="0"/>
              </a:rPr>
              <a:t>G</a:t>
            </a:r>
            <a:r>
              <a:rPr lang="en-GB" sz="1400" b="1" dirty="0" err="1">
                <a:solidFill>
                  <a:srgbClr val="CC3399"/>
                </a:solidFill>
                <a:latin typeface="Sassoon Penpals" panose="02000400000000000000" pitchFamily="50" charset="0"/>
              </a:rPr>
              <a:t>ive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give and be kind while thinking of others and appreciating the gift of giving.</a:t>
            </a:r>
          </a:p>
          <a:p>
            <a:pPr lvl="0">
              <a:spcAft>
                <a:spcPts val="600"/>
              </a:spcAft>
            </a:pPr>
            <a:r>
              <a:rPr lang="en-US" sz="1400" b="1" dirty="0">
                <a:solidFill>
                  <a:srgbClr val="CC3399"/>
                </a:solidFill>
                <a:latin typeface="Sassoon Penpals" panose="02000400000000000000" pitchFamily="50" charset="0"/>
              </a:rPr>
              <a:t>M</a:t>
            </a:r>
            <a:r>
              <a:rPr lang="en-GB" sz="1400" b="1" dirty="0" err="1">
                <a:solidFill>
                  <a:srgbClr val="CC3399"/>
                </a:solidFill>
                <a:latin typeface="Sassoon Penpals" panose="02000400000000000000" pitchFamily="50" charset="0"/>
              </a:rPr>
              <a:t>ove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about the importance of being physically active and different ways of doing so.</a:t>
            </a:r>
          </a:p>
        </p:txBody>
      </p:sp>
    </p:spTree>
    <p:extLst>
      <p:ext uri="{BB962C8B-B14F-4D97-AF65-F5344CB8AC3E}">
        <p14:creationId xmlns:p14="http://schemas.microsoft.com/office/powerpoint/2010/main" val="3569119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Family and Relationships</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04276" y="6688109"/>
            <a:ext cx="4010205" cy="269578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750279"/>
            <a:ext cx="4029899" cy="570932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know that families are varied in the UK and across the world.</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the different roles related to bullying including victim, bully and bystander.</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that everyone has the right to decide what happens to their body.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the courtesy and manners which are expected in different scenarios.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some stereotypes related to disability.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Change and Loss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bereavement describes the feeling someone might have after someone dies or another big change in their lives.</a:t>
            </a: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750280"/>
            <a:ext cx="4029898" cy="27439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Use respectful language to discuss different families.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 physical and emotional boundaries in friendships.</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Recognise how my actions and behaviour can affect other people.</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Change and Loss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Able to help someone who has experienced a bereavement.</a:t>
            </a: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55801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difference between secrets and nice surprises (that everyone will find out about eventually) and the importance of not keeping any secret that makes them feel uncomfortable, anxious or afraid</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Explain the meaning of, and identify, stereotypes</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their increasing independence brings increased responsibility and describe ways to keep themselves and others safe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pressure to behave in unacceptable, unhealthy or risky ways can come from a variety of sources, including people they know and the media</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basic techniques for resisting pressure to do something dangerous, unhealthy, that makes them uncomfortable or that they think is wrong</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which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how to recognize if someone is having an asthma attack and what to do.</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5" name="Rounded Rectangle 48">
            <a:extLst>
              <a:ext uri="{FF2B5EF4-FFF2-40B4-BE49-F238E27FC236}">
                <a16:creationId xmlns:a16="http://schemas.microsoft.com/office/drawing/2014/main" id="{FC061DA0-434F-4A8C-9C5B-EF1DB5A1182A}"/>
              </a:ext>
            </a:extLst>
          </p:cNvPr>
          <p:cNvSpPr/>
          <p:nvPr/>
        </p:nvSpPr>
        <p:spPr>
          <a:xfrm>
            <a:off x="8587119" y="7164888"/>
            <a:ext cx="4080000" cy="226958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Respect and manners</a:t>
            </a:r>
          </a:p>
          <a:p>
            <a:pPr>
              <a:spcAft>
                <a:spcPts val="600"/>
              </a:spcAft>
            </a:pPr>
            <a:r>
              <a:rPr lang="en-US" sz="1400" dirty="0">
                <a:solidFill>
                  <a:schemeClr val="tx1"/>
                </a:solidFill>
                <a:latin typeface="Sassoon Penpals" panose="02000400000000000000" pitchFamily="50" charset="0"/>
              </a:rPr>
              <a:t>L2 Healthy friendship</a:t>
            </a:r>
          </a:p>
          <a:p>
            <a:pPr>
              <a:spcAft>
                <a:spcPts val="600"/>
              </a:spcAft>
            </a:pPr>
            <a:r>
              <a:rPr lang="en-US" sz="1400" dirty="0">
                <a:solidFill>
                  <a:schemeClr val="tx1"/>
                </a:solidFill>
                <a:latin typeface="Sassoon Penpals" panose="02000400000000000000" pitchFamily="50" charset="0"/>
              </a:rPr>
              <a:t>L4 Bullying</a:t>
            </a:r>
          </a:p>
          <a:p>
            <a:pPr>
              <a:spcAft>
                <a:spcPts val="600"/>
              </a:spcAft>
            </a:pPr>
            <a:r>
              <a:rPr lang="en-US" sz="1400" dirty="0">
                <a:solidFill>
                  <a:schemeClr val="tx1"/>
                </a:solidFill>
                <a:latin typeface="Sassoon Penpals" panose="02000400000000000000" pitchFamily="50" charset="0"/>
              </a:rPr>
              <a:t>L6 Stereotypes: Disability</a:t>
            </a:r>
          </a:p>
          <a:p>
            <a:pPr>
              <a:spcAft>
                <a:spcPts val="600"/>
              </a:spcAft>
            </a:pPr>
            <a:r>
              <a:rPr lang="en-US" sz="1400" dirty="0">
                <a:solidFill>
                  <a:schemeClr val="tx1"/>
                </a:solidFill>
                <a:latin typeface="Sassoon Penpals" panose="02000400000000000000" pitchFamily="50" charset="0"/>
              </a:rPr>
              <a:t>L8 Change and loss</a:t>
            </a:r>
            <a:endParaRPr lang="en-GB" sz="1400" dirty="0">
              <a:solidFill>
                <a:schemeClr val="tx1"/>
              </a:solidFill>
              <a:latin typeface="Sassoon Penpals" panose="02000400000000000000" pitchFamily="50" charset="0"/>
            </a:endParaRPr>
          </a:p>
        </p:txBody>
      </p:sp>
      <p:grpSp>
        <p:nvGrpSpPr>
          <p:cNvPr id="16" name="Group 15">
            <a:extLst>
              <a:ext uri="{FF2B5EF4-FFF2-40B4-BE49-F238E27FC236}">
                <a16:creationId xmlns:a16="http://schemas.microsoft.com/office/drawing/2014/main" id="{D81025BB-7DF2-4388-9520-3E0A16C1B2BC}"/>
              </a:ext>
            </a:extLst>
          </p:cNvPr>
          <p:cNvGrpSpPr/>
          <p:nvPr/>
        </p:nvGrpSpPr>
        <p:grpSpPr>
          <a:xfrm>
            <a:off x="4376003" y="3708583"/>
            <a:ext cx="4016502" cy="2575301"/>
            <a:chOff x="9513011" y="5682394"/>
            <a:chExt cx="4016502" cy="3563968"/>
          </a:xfrm>
        </p:grpSpPr>
        <p:sp>
          <p:nvSpPr>
            <p:cNvPr id="17" name="Rounded Rectangle 48">
              <a:extLst>
                <a:ext uri="{FF2B5EF4-FFF2-40B4-BE49-F238E27FC236}">
                  <a16:creationId xmlns:a16="http://schemas.microsoft.com/office/drawing/2014/main" id="{741D2105-FE68-4E6E-BCA5-EDE00124B593}"/>
                </a:ext>
              </a:extLst>
            </p:cNvPr>
            <p:cNvSpPr/>
            <p:nvPr/>
          </p:nvSpPr>
          <p:spPr>
            <a:xfrm>
              <a:off x="9513011" y="5682394"/>
              <a:ext cx="4016502" cy="3563968"/>
            </a:xfrm>
            <a:prstGeom prst="roundRect">
              <a:avLst>
                <a:gd name="adj" fmla="val 640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8" name="TextBox 17">
              <a:extLst>
                <a:ext uri="{FF2B5EF4-FFF2-40B4-BE49-F238E27FC236}">
                  <a16:creationId xmlns:a16="http://schemas.microsoft.com/office/drawing/2014/main" id="{9ABC6806-EEED-4F27-A280-AA6EDA40DA41}"/>
                </a:ext>
              </a:extLst>
            </p:cNvPr>
            <p:cNvSpPr txBox="1"/>
            <p:nvPr/>
          </p:nvSpPr>
          <p:spPr>
            <a:xfrm>
              <a:off x="11127174" y="6430942"/>
              <a:ext cx="1888760" cy="2308324"/>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20" name="Group 19">
            <a:extLst>
              <a:ext uri="{FF2B5EF4-FFF2-40B4-BE49-F238E27FC236}">
                <a16:creationId xmlns:a16="http://schemas.microsoft.com/office/drawing/2014/main" id="{DCA9528F-770F-4DC4-A9F3-1A141F322F2E}"/>
              </a:ext>
            </a:extLst>
          </p:cNvPr>
          <p:cNvGrpSpPr/>
          <p:nvPr/>
        </p:nvGrpSpPr>
        <p:grpSpPr>
          <a:xfrm>
            <a:off x="4415392" y="6476119"/>
            <a:ext cx="4010205" cy="2958357"/>
            <a:chOff x="4415392" y="7202739"/>
            <a:chExt cx="4010205" cy="2201157"/>
          </a:xfrm>
        </p:grpSpPr>
        <p:sp>
          <p:nvSpPr>
            <p:cNvPr id="21" name="Rounded Rectangle 48">
              <a:extLst>
                <a:ext uri="{FF2B5EF4-FFF2-40B4-BE49-F238E27FC236}">
                  <a16:creationId xmlns:a16="http://schemas.microsoft.com/office/drawing/2014/main" id="{39196AB3-8AC3-445A-8901-17FAF9C49568}"/>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3</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I can talk to trusted adults or services such as Childline if I experience family problems.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bullying can be physical or verbal.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bullying is repeated, not a one off event.</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violence is never the right way to solve a friendship problem</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Exploring ways to resolve friendship problems.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Developing an understanding of the impact of bullying and what to do if bullying occurs.</a:t>
              </a:r>
            </a:p>
            <a:p>
              <a:pPr marL="171450" indent="-171450">
                <a:spcAft>
                  <a:spcPts val="2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Identifying who I can trust.</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2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2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2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2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2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2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9A4FD696-BFAB-41D6-851D-614FEB5CB7B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50333"/>
              <a:ext cx="609658" cy="373165"/>
            </a:xfrm>
            <a:prstGeom prst="rect">
              <a:avLst/>
            </a:prstGeom>
          </p:spPr>
        </p:pic>
      </p:grpSp>
    </p:spTree>
    <p:extLst>
      <p:ext uri="{BB962C8B-B14F-4D97-AF65-F5344CB8AC3E}">
        <p14:creationId xmlns:p14="http://schemas.microsoft.com/office/powerpoint/2010/main" val="1261503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Safety and the changing body</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5201349"/>
            <a:ext cx="4010205" cy="212557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797171"/>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that there are risks to sharing things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the difference between private and public.</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the risks associated with smoking tobacco.</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The changing adolescent body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the physical changes to both male and female bodies as people grow from children to adults.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rPr>
              <a:t>To know that asthma is a condition which causes the airways to narrow.</a:t>
            </a:r>
            <a:endParaRPr lang="en-GB" sz="1400" dirty="0">
              <a:solidFill>
                <a:srgbClr val="FF0000"/>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797172"/>
            <a:ext cx="4029898" cy="426719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how to seek help if I need to.</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what to do if an adult makes me feel uncomfortable.</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about the beneﬁts and risks of sharing information online.</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the beneﬁts of being a non-smoker.</a:t>
            </a:r>
          </a:p>
          <a:p>
            <a:pPr marR="0" lvl="0" algn="l" defTabSz="457200" rtl="0" eaLnBrk="1" fontAlgn="auto" latinLnBrk="0" hangingPunct="1">
              <a:lnSpc>
                <a:spcPct val="100000"/>
              </a:lnSpc>
              <a:spcBef>
                <a:spcPts val="0"/>
              </a:spcBef>
              <a:spcAft>
                <a:spcPts val="3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The changing adolescent body</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some physical and emotional changes during puberty.</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how to help someone who is having an asthma attack.</a:t>
            </a: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6914367"/>
            <a:ext cx="4080000" cy="252011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Internet safety: Age restrictions</a:t>
            </a:r>
          </a:p>
          <a:p>
            <a:pPr>
              <a:spcAft>
                <a:spcPts val="600"/>
              </a:spcAft>
            </a:pPr>
            <a:r>
              <a:rPr lang="en-US" sz="1400" dirty="0">
                <a:solidFill>
                  <a:schemeClr val="tx1"/>
                </a:solidFill>
                <a:latin typeface="Sassoon Penpals" panose="02000400000000000000" pitchFamily="50" charset="0"/>
              </a:rPr>
              <a:t>L2 Share aware</a:t>
            </a:r>
          </a:p>
          <a:p>
            <a:pPr>
              <a:spcAft>
                <a:spcPts val="600"/>
              </a:spcAft>
            </a:pPr>
            <a:r>
              <a:rPr lang="en-US" sz="1400" dirty="0">
                <a:solidFill>
                  <a:schemeClr val="tx1"/>
                </a:solidFill>
                <a:latin typeface="Sassoon Penpals" panose="02000400000000000000" pitchFamily="50" charset="0"/>
              </a:rPr>
              <a:t>L3 First Aid: Asthma</a:t>
            </a:r>
          </a:p>
          <a:p>
            <a:pPr>
              <a:spcAft>
                <a:spcPts val="600"/>
              </a:spcAft>
            </a:pPr>
            <a:r>
              <a:rPr lang="en-US" sz="1400" dirty="0">
                <a:solidFill>
                  <a:schemeClr val="tx1"/>
                </a:solidFill>
                <a:latin typeface="Sassoon Penpals" panose="02000400000000000000" pitchFamily="50" charset="0"/>
              </a:rPr>
              <a:t>L4 Privacy and security</a:t>
            </a:r>
          </a:p>
          <a:p>
            <a:pPr>
              <a:spcAft>
                <a:spcPts val="600"/>
              </a:spcAft>
            </a:pPr>
            <a:r>
              <a:rPr lang="en-US" sz="1400" dirty="0">
                <a:solidFill>
                  <a:schemeClr val="tx1"/>
                </a:solidFill>
                <a:latin typeface="Sassoon Penpals" panose="02000400000000000000" pitchFamily="50" charset="0"/>
              </a:rPr>
              <a:t>L6: Growing up</a:t>
            </a:r>
          </a:p>
          <a:p>
            <a:pPr>
              <a:spcAft>
                <a:spcPts val="600"/>
              </a:spcAft>
            </a:pPr>
            <a:r>
              <a:rPr lang="en-US" sz="1400" dirty="0">
                <a:solidFill>
                  <a:schemeClr val="tx1"/>
                </a:solidFill>
                <a:latin typeface="Sassoon Penpals" panose="02000400000000000000" pitchFamily="50" charset="0"/>
              </a:rPr>
              <a:t>L7 Introducing puberty</a:t>
            </a:r>
          </a:p>
          <a:p>
            <a:pPr>
              <a:spcAft>
                <a:spcPts val="600"/>
              </a:spcAft>
            </a:pPr>
            <a:r>
              <a:rPr lang="en-US" sz="1400" dirty="0">
                <a:solidFill>
                  <a:schemeClr val="tx1"/>
                </a:solidFill>
                <a:latin typeface="Sassoon Penpals" panose="02000400000000000000" pitchFamily="50" charset="0"/>
              </a:rPr>
              <a:t>L8 Tobacco</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2C72C4A4-D03D-4986-B833-47832EA2329D}"/>
              </a:ext>
            </a:extLst>
          </p:cNvPr>
          <p:cNvGrpSpPr/>
          <p:nvPr/>
        </p:nvGrpSpPr>
        <p:grpSpPr>
          <a:xfrm>
            <a:off x="217675" y="5746892"/>
            <a:ext cx="4016502" cy="3687585"/>
            <a:chOff x="217675" y="6016521"/>
            <a:chExt cx="4016502" cy="3687585"/>
          </a:xfrm>
        </p:grpSpPr>
        <p:sp>
          <p:nvSpPr>
            <p:cNvPr id="16" name="Rounded Rectangle 48">
              <a:extLst>
                <a:ext uri="{FF2B5EF4-FFF2-40B4-BE49-F238E27FC236}">
                  <a16:creationId xmlns:a16="http://schemas.microsoft.com/office/drawing/2014/main" id="{8943E252-C2A6-47E4-84F7-FD8320B61F53}"/>
                </a:ext>
              </a:extLst>
            </p:cNvPr>
            <p:cNvSpPr/>
            <p:nvPr/>
          </p:nvSpPr>
          <p:spPr>
            <a:xfrm>
              <a:off x="217675" y="6016521"/>
              <a:ext cx="4016502" cy="36875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9CFF6EDB-3835-451F-9220-B786628CE076}"/>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669FF85A-432A-4744-BB0D-093BE398F484}"/>
              </a:ext>
            </a:extLst>
          </p:cNvPr>
          <p:cNvSpPr/>
          <p:nvPr/>
        </p:nvSpPr>
        <p:spPr>
          <a:xfrm>
            <a:off x="8587119" y="1066801"/>
            <a:ext cx="4029898" cy="55801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difference between secrets and nice surprises (that everyone will find out about eventually) and the importance of not keeping any secret that makes them feel uncomfortable, anxious or afraid</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Explain the meaning of, and identify, stereotypes</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their increasing independence brings increased responsibility and describe ways to keep themselves and others safe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pressure to behave in unacceptable, unhealthy or risky ways can come from a variety of sources, including people they know and the media</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basic techniques for resisting pressure to do something dangerous, unhealthy, that makes them uncomfortable or that they think is wrong</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which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how to recognize if someone is having an asthma attack and what to do.</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9EC510CC-7F65-4AF1-A340-0737CB70BFB1}"/>
              </a:ext>
            </a:extLst>
          </p:cNvPr>
          <p:cNvGrpSpPr/>
          <p:nvPr/>
        </p:nvGrpSpPr>
        <p:grpSpPr>
          <a:xfrm>
            <a:off x="4415392" y="7461505"/>
            <a:ext cx="4010205" cy="1952113"/>
            <a:chOff x="4415392" y="7202739"/>
            <a:chExt cx="4010205" cy="2201157"/>
          </a:xfrm>
        </p:grpSpPr>
        <p:sp>
          <p:nvSpPr>
            <p:cNvPr id="21" name="Rounded Rectangle 48">
              <a:extLst>
                <a:ext uri="{FF2B5EF4-FFF2-40B4-BE49-F238E27FC236}">
                  <a16:creationId xmlns:a16="http://schemas.microsoft.com/office/drawing/2014/main" id="{B7F3C1D2-409B-48CF-8230-72CAB8F0F24A}"/>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3</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that cyberbullying is bullying which takes place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the rules for being safe near roads.</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Able to respond to cyberbullying or unkind behaviour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ED7C7F98-9E56-4619-85F1-85488FAE146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39392"/>
              <a:ext cx="609658" cy="525404"/>
            </a:xfrm>
            <a:prstGeom prst="rect">
              <a:avLst/>
            </a:prstGeom>
          </p:spPr>
        </p:pic>
      </p:grpSp>
    </p:spTree>
    <p:extLst>
      <p:ext uri="{BB962C8B-B14F-4D97-AF65-F5344CB8AC3E}">
        <p14:creationId xmlns:p14="http://schemas.microsoft.com/office/powerpoint/2010/main" val="8078063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Health and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5595439"/>
            <a:ext cx="4010205" cy="22519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15411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key facts about dental health.</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know that visualisation means creating an image in our heads.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it is normal to experience a range of emotions.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mental health refers to our emotional wellbeing, rather than physical.</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mistakes can help us to learn.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who can help if we are worried about our own or other people's mental health.</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43375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Independently  look after my teeth.</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Identifying what makes me feel calm and relaxed.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Learning visualisation as a tool to aid relaxation.</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Explore ways we can make ourselves feel happy or happier.</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Developing the ability to appreciate the emotions of others in different situations.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to take responsibility for my emotions by knowing that I can control some things but not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Developing a growth mindset.</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6787708"/>
            <a:ext cx="4080000" cy="26467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Looking after our teeth</a:t>
            </a:r>
          </a:p>
          <a:p>
            <a:pPr>
              <a:spcAft>
                <a:spcPts val="600"/>
              </a:spcAft>
            </a:pPr>
            <a:r>
              <a:rPr lang="en-US" sz="1400" dirty="0">
                <a:solidFill>
                  <a:schemeClr val="tx1"/>
                </a:solidFill>
                <a:latin typeface="Sassoon Penpals" panose="02000400000000000000" pitchFamily="50" charset="0"/>
              </a:rPr>
              <a:t>L3 Celebrating mistakes</a:t>
            </a:r>
          </a:p>
          <a:p>
            <a:pPr>
              <a:spcAft>
                <a:spcPts val="600"/>
              </a:spcAft>
            </a:pPr>
            <a:r>
              <a:rPr lang="en-US" sz="1400" dirty="0">
                <a:solidFill>
                  <a:schemeClr val="tx1"/>
                </a:solidFill>
                <a:latin typeface="Sassoon Penpals" panose="02000400000000000000" pitchFamily="50" charset="0"/>
              </a:rPr>
              <a:t>L5 My happiness</a:t>
            </a:r>
          </a:p>
          <a:p>
            <a:pPr>
              <a:spcAft>
                <a:spcPts val="600"/>
              </a:spcAft>
            </a:pPr>
            <a:r>
              <a:rPr lang="en-US" sz="1400" dirty="0">
                <a:solidFill>
                  <a:schemeClr val="tx1"/>
                </a:solidFill>
                <a:latin typeface="Sassoon Penpals" panose="02000400000000000000" pitchFamily="50" charset="0"/>
              </a:rPr>
              <a:t>L6 Emotions</a:t>
            </a:r>
          </a:p>
          <a:p>
            <a:pPr>
              <a:spcAft>
                <a:spcPts val="600"/>
              </a:spcAft>
            </a:pPr>
            <a:r>
              <a:rPr lang="en-US" sz="1400" dirty="0">
                <a:solidFill>
                  <a:schemeClr val="tx1"/>
                </a:solidFill>
                <a:latin typeface="Sassoon Penpals" panose="02000400000000000000" pitchFamily="50" charset="0"/>
              </a:rPr>
              <a:t>L7 Mental health</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A8AFEE24-A7E0-4B71-878B-C56AD6685495}"/>
              </a:ext>
            </a:extLst>
          </p:cNvPr>
          <p:cNvGrpSpPr/>
          <p:nvPr/>
        </p:nvGrpSpPr>
        <p:grpSpPr>
          <a:xfrm>
            <a:off x="237249" y="6466649"/>
            <a:ext cx="3996927" cy="2967827"/>
            <a:chOff x="217675" y="6016521"/>
            <a:chExt cx="4016502" cy="3417955"/>
          </a:xfrm>
        </p:grpSpPr>
        <p:sp>
          <p:nvSpPr>
            <p:cNvPr id="16" name="Rounded Rectangle 48">
              <a:extLst>
                <a:ext uri="{FF2B5EF4-FFF2-40B4-BE49-F238E27FC236}">
                  <a16:creationId xmlns:a16="http://schemas.microsoft.com/office/drawing/2014/main" id="{F808211E-CE40-4F34-B573-F7B44677B4D0}"/>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rgbClr val="FF0000"/>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E6EA6179-2301-4772-87E8-C7A2C6ED7BD6}"/>
                </a:ext>
              </a:extLst>
            </p:cNvPr>
            <p:cNvSpPr txBox="1"/>
            <p:nvPr/>
          </p:nvSpPr>
          <p:spPr>
            <a:xfrm>
              <a:off x="1966381" y="6707383"/>
              <a:ext cx="1888760" cy="2658426"/>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EE1D6412-591A-46F0-A5D5-E14EA954C87A}"/>
              </a:ext>
            </a:extLst>
          </p:cNvPr>
          <p:cNvSpPr/>
          <p:nvPr/>
        </p:nvSpPr>
        <p:spPr>
          <a:xfrm>
            <a:off x="8587119" y="1066801"/>
            <a:ext cx="4029898" cy="55801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difference between secrets and nice surprises (that everyone will find out about eventually) and the importance of not keeping any secret that makes them feel uncomfortable, anxious or afraid</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Explain the meaning of, and identify, stereotypes</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their increasing independence brings increased responsibility and describe ways to keep themselves and others safe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pressure to behave in unacceptable, unhealthy or risky ways can come from a variety of sources, including people they know and the media</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basic techniques for resisting pressure to do something dangerous, unhealthy, that makes them uncomfortable or that they think is wrong</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which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how to recognize if someone is having an asthma attack and what to do.</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559B4364-D880-4085-A4FE-5E37AB74FE35}"/>
              </a:ext>
            </a:extLst>
          </p:cNvPr>
          <p:cNvGrpSpPr/>
          <p:nvPr/>
        </p:nvGrpSpPr>
        <p:grpSpPr>
          <a:xfrm>
            <a:off x="4415393" y="8038535"/>
            <a:ext cx="3970816" cy="1375083"/>
            <a:chOff x="4415392" y="7202739"/>
            <a:chExt cx="4010205" cy="2201157"/>
          </a:xfrm>
        </p:grpSpPr>
        <p:sp>
          <p:nvSpPr>
            <p:cNvPr id="21" name="Rounded Rectangle 48">
              <a:extLst>
                <a:ext uri="{FF2B5EF4-FFF2-40B4-BE49-F238E27FC236}">
                  <a16:creationId xmlns:a16="http://schemas.microsoft.com/office/drawing/2014/main" id="{ECF62062-928E-43BB-8A43-FD9D2CF6B3C4}"/>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3</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ways to prevent tooth decay.</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what a problem or barrier is and that these can be overcome.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7DD7410E-B19A-481D-9AB6-CB6A3E47700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39391"/>
              <a:ext cx="609658" cy="757099"/>
            </a:xfrm>
            <a:prstGeom prst="rect">
              <a:avLst/>
            </a:prstGeom>
          </p:spPr>
        </p:pic>
      </p:grpSp>
    </p:spTree>
    <p:extLst>
      <p:ext uri="{BB962C8B-B14F-4D97-AF65-F5344CB8AC3E}">
        <p14:creationId xmlns:p14="http://schemas.microsoft.com/office/powerpoint/2010/main" val="42721755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Citizenship</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05545" y="4348811"/>
            <a:ext cx="4010205" cy="315395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human rights are speciﬁc rights that apply to all people.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of the people who protect our human rights such as police, judges and politicians.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reusing items is of beneﬁt to the environment.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there are a number of groups which make up the local community.</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2"/>
            <a:ext cx="4029898" cy="30362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how we can help to protect human rights.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ways items can be reused.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Explaining why reusing items is of beneﬁt to the environment.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the beneﬁts different groups bring to the local community.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the positives diversity brings to a community.</a:t>
            </a:r>
          </a:p>
          <a:p>
            <a:pPr marR="0" lvl="0" algn="l" defTabSz="457200" rtl="0" eaLnBrk="1" fontAlgn="auto" latinLnBrk="0" hangingPunct="1">
              <a:lnSpc>
                <a:spcPct val="100000"/>
              </a:lnSpc>
              <a:spcBef>
                <a:spcPts val="0"/>
              </a:spcBef>
              <a:spcAft>
                <a:spcPts val="600"/>
              </a:spcAft>
              <a:buClrTx/>
              <a:buSzTx/>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105195"/>
            <a:ext cx="4080000" cy="23292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What are human rights?</a:t>
            </a:r>
          </a:p>
          <a:p>
            <a:pPr>
              <a:spcAft>
                <a:spcPts val="600"/>
              </a:spcAft>
            </a:pPr>
            <a:r>
              <a:rPr lang="en-US" sz="1400" dirty="0">
                <a:solidFill>
                  <a:schemeClr val="tx1"/>
                </a:solidFill>
                <a:latin typeface="Sassoon Penpals" panose="02000400000000000000" pitchFamily="50" charset="0"/>
              </a:rPr>
              <a:t>L2: Caring for the environment</a:t>
            </a:r>
          </a:p>
          <a:p>
            <a:pPr>
              <a:spcAft>
                <a:spcPts val="600"/>
              </a:spcAft>
            </a:pPr>
            <a:r>
              <a:rPr lang="en-US" sz="1400" dirty="0">
                <a:solidFill>
                  <a:schemeClr val="tx1"/>
                </a:solidFill>
                <a:latin typeface="Sassoon Penpals" panose="02000400000000000000" pitchFamily="50" charset="0"/>
              </a:rPr>
              <a:t>L5 Diverse communities</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9ED8D587-6605-4B55-B118-26830285CAEA}"/>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CF02598C-298E-417A-AECD-C66A8639AF29}"/>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rgbClr val="FF0000"/>
                  </a:solidFill>
                  <a:latin typeface="Sassoon Penpals" panose="02000400000000000000" pitchFamily="50" charset="0"/>
                </a:rPr>
                <a:t>Kind</a:t>
              </a:r>
            </a:p>
            <a:p>
              <a:pPr marL="285750" indent="-285750">
                <a:buFontTx/>
                <a:buChar char="-"/>
              </a:pPr>
              <a:r>
                <a:rPr lang="en-US" sz="1400" dirty="0">
                  <a:solidFill>
                    <a:srgbClr val="FF0000"/>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BBE9831C-574D-4ABC-8F39-CBCB6B74DB22}"/>
                </a:ext>
              </a:extLst>
            </p:cNvPr>
            <p:cNvSpPr txBox="1"/>
            <p:nvPr/>
          </p:nvSpPr>
          <p:spPr>
            <a:xfrm>
              <a:off x="2080225" y="6809330"/>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76702EBE-C8C7-4B53-8FDB-6CA31EE997B6}"/>
              </a:ext>
            </a:extLst>
          </p:cNvPr>
          <p:cNvSpPr/>
          <p:nvPr/>
        </p:nvSpPr>
        <p:spPr>
          <a:xfrm>
            <a:off x="8587119" y="1066801"/>
            <a:ext cx="4029898" cy="55801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difference between secrets and nice surprises (that everyone will find out about eventually) and the importance of not keeping any secret that makes them feel uncomfortable, anxious or afraid</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Explain the meaning of, and identify, stereotypes</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their increasing independence brings increased responsibility and describe ways to keep themselves and others safe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pressure to behave in unacceptable, unhealthy or risky ways can come from a variety of sources, including people they know and the media</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basic techniques for resisting pressure to do something dangerous, unhealthy, that makes them uncomfortable or that they think is wrong</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which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how to recognize if someone is having an asthma attack and what to do.</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946FD5E7-1E58-445F-AEF1-F7E130F6E73E}"/>
              </a:ext>
            </a:extLst>
          </p:cNvPr>
          <p:cNvGrpSpPr/>
          <p:nvPr/>
        </p:nvGrpSpPr>
        <p:grpSpPr>
          <a:xfrm>
            <a:off x="4415393" y="7748503"/>
            <a:ext cx="3970816" cy="1665116"/>
            <a:chOff x="4415392" y="7202739"/>
            <a:chExt cx="4010205" cy="2201157"/>
          </a:xfrm>
        </p:grpSpPr>
        <p:sp>
          <p:nvSpPr>
            <p:cNvPr id="21" name="Rounded Rectangle 48">
              <a:extLst>
                <a:ext uri="{FF2B5EF4-FFF2-40B4-BE49-F238E27FC236}">
                  <a16:creationId xmlns:a16="http://schemas.microsoft.com/office/drawing/2014/main" id="{7C60DD7F-1622-49F7-A048-2D38F2DE2185}"/>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3</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the UN Convention on the Rights of the Child.</a:t>
              </a:r>
            </a:p>
            <a:p>
              <a:pPr marL="171450" indent="-171450">
                <a:spcAft>
                  <a:spcPts val="600"/>
                </a:spcAft>
                <a:buFont typeface="Arial" panose="020B0604020202020204" pitchFamily="34" charset="0"/>
                <a:buChar char="•"/>
                <a:defRPr/>
              </a:pPr>
              <a:r>
                <a:rPr lang="en-US" sz="1400" dirty="0">
                  <a:solidFill>
                    <a:schemeClr val="tx1"/>
                  </a:solidFill>
                  <a:latin typeface="Sassoon Penpals" panose="02000400000000000000" pitchFamily="50" charset="0"/>
                </a:rPr>
                <a:t>To understand some of the consequences of breaking rules.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11C61647-636A-419A-875D-CD1D313AA55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39391"/>
              <a:ext cx="609658" cy="645813"/>
            </a:xfrm>
            <a:prstGeom prst="rect">
              <a:avLst/>
            </a:prstGeom>
          </p:spPr>
        </p:pic>
      </p:grpSp>
    </p:spTree>
    <p:extLst>
      <p:ext uri="{BB962C8B-B14F-4D97-AF65-F5344CB8AC3E}">
        <p14:creationId xmlns:p14="http://schemas.microsoft.com/office/powerpoint/2010/main" val="2109241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Economic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4392815"/>
            <a:ext cx="4010205" cy="264103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39613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the importance of tracking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ways to overcome stereotypes in the workplace.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1183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negative and positive inﬂuences that can affect our career choices.</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130247"/>
            <a:ext cx="4080000" cy="23042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L2 Keeping track of money</a:t>
            </a:r>
          </a:p>
          <a:p>
            <a:pPr>
              <a:spcAft>
                <a:spcPts val="600"/>
              </a:spcAft>
            </a:pPr>
            <a:r>
              <a:rPr lang="en-US" sz="1400" dirty="0">
                <a:solidFill>
                  <a:schemeClr val="tx1"/>
                </a:solidFill>
                <a:latin typeface="Sassoon Penpals" panose="02000400000000000000" pitchFamily="50" charset="0"/>
              </a:rPr>
              <a:t>L4 Influences on career choices</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3A0E3589-DDB2-4520-AC93-E1AC07012BA7}"/>
              </a:ext>
            </a:extLst>
          </p:cNvPr>
          <p:cNvGrpSpPr/>
          <p:nvPr/>
        </p:nvGrpSpPr>
        <p:grpSpPr>
          <a:xfrm>
            <a:off x="184582" y="5246073"/>
            <a:ext cx="4016502" cy="3961325"/>
            <a:chOff x="217675" y="6016521"/>
            <a:chExt cx="4016502" cy="3417955"/>
          </a:xfrm>
        </p:grpSpPr>
        <p:sp>
          <p:nvSpPr>
            <p:cNvPr id="16" name="Rounded Rectangle 48">
              <a:extLst>
                <a:ext uri="{FF2B5EF4-FFF2-40B4-BE49-F238E27FC236}">
                  <a16:creationId xmlns:a16="http://schemas.microsoft.com/office/drawing/2014/main" id="{1B166E9F-B88B-44B3-B48F-782A9F2A506A}"/>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9C8616C-C17D-482B-85F3-8ED9DED80527}"/>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AF7CA907-D04C-414F-92D9-F0060EE7E914}"/>
              </a:ext>
            </a:extLst>
          </p:cNvPr>
          <p:cNvSpPr/>
          <p:nvPr/>
        </p:nvSpPr>
        <p:spPr>
          <a:xfrm>
            <a:off x="8587119" y="1066801"/>
            <a:ext cx="4029898" cy="55801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Identify the difference between secrets and nice surprises (that everyone will find out about eventually) and the importance of not keeping any secret that makes them feel uncomfortable, anxious or afraid</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Explain the meaning of, and identify, stereotypes</a:t>
            </a:r>
          </a:p>
          <a:p>
            <a:pPr marL="285750" indent="-285750">
              <a:spcAft>
                <a:spcPts val="6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their increasing independence brings increased responsibility and describe ways to keep themselves and others safe</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that pressure to behave in unacceptable, unhealthy or risky ways can come from a variety of sources, including people they know and the media</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basic techniques for resisting pressure to do something dangerous, unhealthy, that makes them uncomfortable or that they think is wrong</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Know which commonly available substances and drugs (including alcohol, tobacco and ‘energy drinks’) can damage their immediate and future health and safety</a:t>
            </a:r>
          </a:p>
          <a:p>
            <a:pPr marL="285750" indent="-2857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how to recognize if someone is having an asthma attack and what to do.</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53B6152E-93C4-416C-B1F4-EFACDF07A650}"/>
              </a:ext>
            </a:extLst>
          </p:cNvPr>
          <p:cNvGrpSpPr/>
          <p:nvPr/>
        </p:nvGrpSpPr>
        <p:grpSpPr>
          <a:xfrm>
            <a:off x="4415393" y="7241523"/>
            <a:ext cx="3970816" cy="2172096"/>
            <a:chOff x="4415392" y="7202739"/>
            <a:chExt cx="4010205" cy="2201157"/>
          </a:xfrm>
        </p:grpSpPr>
        <p:sp>
          <p:nvSpPr>
            <p:cNvPr id="21" name="Rounded Rectangle 48">
              <a:extLst>
                <a:ext uri="{FF2B5EF4-FFF2-40B4-BE49-F238E27FC236}">
                  <a16:creationId xmlns:a16="http://schemas.microsoft.com/office/drawing/2014/main" id="{E6ED959F-2039-498F-B95E-3CCD890D8DCB}"/>
                </a:ext>
              </a:extLst>
            </p:cNvPr>
            <p:cNvSpPr/>
            <p:nvPr/>
          </p:nvSpPr>
          <p:spPr>
            <a:xfrm>
              <a:off x="4415392" y="7202739"/>
              <a:ext cx="4010205" cy="2201157"/>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3</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there are different ways to pay for things.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there are a range of jobs available.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some stereotypes can exist around jobs but these should not affect people's choices.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400" dirty="0">
                <a:solidFill>
                  <a:schemeClr val="tx1"/>
                </a:solidFill>
                <a:latin typeface="Sassoon Penpals" panose="02000400000000000000" pitchFamily="50" charset="0"/>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1A279AD1-356B-45F5-9A81-88A83F352A6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239391"/>
              <a:ext cx="609658" cy="525088"/>
            </a:xfrm>
            <a:prstGeom prst="rect">
              <a:avLst/>
            </a:prstGeom>
          </p:spPr>
        </p:pic>
      </p:grpSp>
    </p:spTree>
    <p:extLst>
      <p:ext uri="{BB962C8B-B14F-4D97-AF65-F5344CB8AC3E}">
        <p14:creationId xmlns:p14="http://schemas.microsoft.com/office/powerpoint/2010/main" val="23282720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All year groups - Transition</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22016" y="4307544"/>
            <a:ext cx="4010205" cy="264440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1464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changes can be both positive and negative.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is part of life.</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often brings about more opportunities and responsibilities.</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setting goals can help us to achieve what we want.</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the skills needed for roles in school.</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a big change can bring opportunities but also worries.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4216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strengths.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people who can help us when we are worried about changes.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strategies to deal with change.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achievements.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able to set goals.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own skills and how these can be developed.</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a greater range of strategies to deal with feelings associated with change.</a:t>
            </a:r>
            <a:endParaRPr lang="en-GB" sz="2400" b="1" u="sng"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06F7A69-DE77-44DD-81C7-E5C9CF2E3350}"/>
              </a:ext>
            </a:extLst>
          </p:cNvPr>
          <p:cNvSpPr/>
          <p:nvPr/>
        </p:nvSpPr>
        <p:spPr>
          <a:xfrm>
            <a:off x="8627171" y="1066800"/>
            <a:ext cx="4016502" cy="30597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Open-minded</a:t>
            </a:r>
          </a:p>
          <a:p>
            <a:pPr marL="285750" indent="-285750">
              <a:buFontTx/>
              <a:buChar char="-"/>
            </a:pPr>
            <a:r>
              <a:rPr lang="en-US" sz="1400" dirty="0">
                <a:solidFill>
                  <a:schemeClr val="tx1"/>
                </a:solidFill>
                <a:latin typeface="Sassoon Penpals" panose="02000400000000000000" pitchFamily="50" charset="0"/>
              </a:rPr>
              <a:t>Brave</a:t>
            </a:r>
          </a:p>
          <a:p>
            <a:pPr marL="285750" indent="-285750">
              <a:buFontTx/>
              <a:buChar char="-"/>
            </a:pPr>
            <a:r>
              <a:rPr lang="en-US" sz="1400" dirty="0">
                <a:solidFill>
                  <a:schemeClr val="tx1"/>
                </a:solidFill>
                <a:latin typeface="Sassoon Penpals" panose="02000400000000000000" pitchFamily="50" charset="0"/>
              </a:rPr>
              <a:t>Hopeful</a:t>
            </a:r>
          </a:p>
          <a:p>
            <a:pPr marL="285750" indent="-285750">
              <a:buFontTx/>
              <a:buChar char="-"/>
            </a:pPr>
            <a:endParaRPr lang="en-US"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962B0E14-B8FB-40C9-BA78-FC4848BA0A84}"/>
              </a:ext>
            </a:extLst>
          </p:cNvPr>
          <p:cNvGrpSpPr/>
          <p:nvPr/>
        </p:nvGrpSpPr>
        <p:grpSpPr>
          <a:xfrm>
            <a:off x="184582" y="6552212"/>
            <a:ext cx="3908500" cy="3048988"/>
            <a:chOff x="325677" y="6488483"/>
            <a:chExt cx="3908500" cy="3196970"/>
          </a:xfrm>
        </p:grpSpPr>
        <p:sp>
          <p:nvSpPr>
            <p:cNvPr id="16" name="Rounded Rectangle 48">
              <a:extLst>
                <a:ext uri="{FF2B5EF4-FFF2-40B4-BE49-F238E27FC236}">
                  <a16:creationId xmlns:a16="http://schemas.microsoft.com/office/drawing/2014/main" id="{AFC442DC-E347-4832-93FB-AE11E65D742B}"/>
                </a:ext>
              </a:extLst>
            </p:cNvPr>
            <p:cNvSpPr/>
            <p:nvPr/>
          </p:nvSpPr>
          <p:spPr>
            <a:xfrm>
              <a:off x="325677" y="6488483"/>
              <a:ext cx="3908500" cy="294599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rgbClr val="FF0000"/>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DD5E2FD-375C-4C65-9B6C-4056B31AAAE4}"/>
                </a:ext>
              </a:extLst>
            </p:cNvPr>
            <p:cNvSpPr txBox="1"/>
            <p:nvPr/>
          </p:nvSpPr>
          <p:spPr>
            <a:xfrm>
              <a:off x="2066795" y="7265095"/>
              <a:ext cx="1788346" cy="2420358"/>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957493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38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5</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007749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6812" y="4561666"/>
            <a:ext cx="4010205" cy="212349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259176" y="821069"/>
            <a:ext cx="3858434" cy="62188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rgbClr val="CC3399"/>
                </a:solidFill>
                <a:latin typeface="Sassoon Penpals" panose="02000400000000000000" pitchFamily="50" charset="0"/>
              </a:rPr>
              <a:t>Discover</a:t>
            </a:r>
            <a:r>
              <a:rPr lang="en-GB" sz="1400" dirty="0">
                <a:solidFill>
                  <a:srgbClr val="CC3399"/>
                </a:solidFill>
                <a:latin typeface="Sassoon Penpals" panose="02000400000000000000" pitchFamily="50" charset="0"/>
              </a:rPr>
              <a:t> - Growth mindset</a:t>
            </a:r>
          </a:p>
          <a:p>
            <a:pPr>
              <a:spcAft>
                <a:spcPts val="600"/>
              </a:spcAft>
            </a:pPr>
            <a:r>
              <a:rPr lang="en-GB" sz="1400" dirty="0">
                <a:solidFill>
                  <a:schemeClr val="tx1"/>
                </a:solidFill>
                <a:latin typeface="Sassoon Penpals" panose="02000400000000000000" pitchFamily="50" charset="0"/>
              </a:rPr>
              <a:t>Know that a fixed mindset is a way of thinking that can stop you from</a:t>
            </a:r>
          </a:p>
          <a:p>
            <a:pPr>
              <a:spcAft>
                <a:spcPts val="600"/>
              </a:spcAft>
            </a:pPr>
            <a:r>
              <a:rPr lang="en-GB" sz="1400" dirty="0">
                <a:solidFill>
                  <a:schemeClr val="tx1"/>
                </a:solidFill>
                <a:latin typeface="Sassoon Penpals" panose="02000400000000000000" pitchFamily="50" charset="0"/>
              </a:rPr>
              <a:t>progressing.</a:t>
            </a:r>
          </a:p>
          <a:p>
            <a:pPr>
              <a:spcAft>
                <a:spcPts val="600"/>
              </a:spcAft>
            </a:pPr>
            <a:r>
              <a:rPr lang="en-GB" sz="1400" dirty="0">
                <a:solidFill>
                  <a:schemeClr val="tx1"/>
                </a:solidFill>
                <a:latin typeface="Sassoon Penpals" panose="02000400000000000000" pitchFamily="50" charset="0"/>
              </a:rPr>
              <a:t>Know that a growth mindset means recognising that effort and actions</a:t>
            </a:r>
          </a:p>
          <a:p>
            <a:pPr>
              <a:spcAft>
                <a:spcPts val="600"/>
              </a:spcAft>
            </a:pPr>
            <a:r>
              <a:rPr lang="en-GB" sz="1400" dirty="0">
                <a:solidFill>
                  <a:schemeClr val="tx1"/>
                </a:solidFill>
                <a:latin typeface="Sassoon Penpals" panose="02000400000000000000" pitchFamily="50" charset="0"/>
              </a:rPr>
              <a:t>can help you progress. </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others around me</a:t>
            </a:r>
          </a:p>
          <a:p>
            <a:pPr>
              <a:spcAft>
                <a:spcPts val="600"/>
              </a:spcAft>
            </a:pPr>
            <a:r>
              <a:rPr lang="en-GB" sz="1400" dirty="0">
                <a:solidFill>
                  <a:schemeClr val="tx1"/>
                </a:solidFill>
                <a:latin typeface="Sassoon Penpals" panose="02000400000000000000" pitchFamily="50" charset="0"/>
              </a:rPr>
              <a:t>Know that people may express how they feel in different ways. </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Working together</a:t>
            </a:r>
          </a:p>
          <a:p>
            <a:pPr>
              <a:spcAft>
                <a:spcPts val="600"/>
              </a:spcAft>
            </a:pPr>
            <a:r>
              <a:rPr lang="en-GB" sz="1400" dirty="0">
                <a:solidFill>
                  <a:schemeClr val="tx1"/>
                </a:solidFill>
                <a:latin typeface="Sassoon Penpals" panose="02000400000000000000" pitchFamily="50" charset="0"/>
              </a:rPr>
              <a:t>Know that communication is important to work effectively as a team.</a:t>
            </a:r>
          </a:p>
          <a:p>
            <a:pPr>
              <a:spcAft>
                <a:spcPts val="600"/>
              </a:spcAft>
            </a:pPr>
            <a:r>
              <a:rPr lang="en-GB" sz="1400" dirty="0">
                <a:solidFill>
                  <a:schemeClr val="tx1"/>
                </a:solidFill>
                <a:latin typeface="Sassoon Penpals" panose="02000400000000000000" pitchFamily="50" charset="0"/>
              </a:rPr>
              <a:t>Know that team morale has a positive benefit to mental health and</a:t>
            </a:r>
          </a:p>
          <a:p>
            <a:pPr>
              <a:spcAft>
                <a:spcPts val="600"/>
              </a:spcAft>
            </a:pPr>
            <a:r>
              <a:rPr lang="en-GB" sz="1400" dirty="0">
                <a:solidFill>
                  <a:schemeClr val="tx1"/>
                </a:solidFill>
                <a:latin typeface="Sassoon Penpals" panose="02000400000000000000" pitchFamily="50" charset="0"/>
              </a:rPr>
              <a:t>wellbeing.</a:t>
            </a:r>
          </a:p>
          <a:p>
            <a:pPr>
              <a:spcAft>
                <a:spcPts val="600"/>
              </a:spcAft>
            </a:pPr>
            <a:r>
              <a:rPr lang="en-GB" sz="1400" b="1" dirty="0">
                <a:solidFill>
                  <a:srgbClr val="CC3399"/>
                </a:solidFill>
                <a:latin typeface="Sassoon Penpals" panose="02000400000000000000" pitchFamily="50" charset="0"/>
              </a:rPr>
              <a:t>Give</a:t>
            </a:r>
            <a:r>
              <a:rPr lang="en-GB" sz="1400" dirty="0">
                <a:solidFill>
                  <a:srgbClr val="CC3399"/>
                </a:solidFill>
                <a:latin typeface="Sassoon Penpals" panose="02000400000000000000" pitchFamily="50" charset="0"/>
              </a:rPr>
              <a:t> - Paying it forward</a:t>
            </a:r>
          </a:p>
          <a:p>
            <a:pPr>
              <a:spcAft>
                <a:spcPts val="600"/>
              </a:spcAft>
            </a:pPr>
            <a:r>
              <a:rPr lang="en-GB" sz="1400" dirty="0">
                <a:solidFill>
                  <a:schemeClr val="tx1"/>
                </a:solidFill>
                <a:latin typeface="Sassoon Penpals" panose="02000400000000000000" pitchFamily="50" charset="0"/>
              </a:rPr>
              <a:t>Know that being kind to others makes you feel good.</a:t>
            </a:r>
          </a:p>
          <a:p>
            <a:pPr>
              <a:spcAft>
                <a:spcPts val="600"/>
              </a:spcAft>
            </a:pPr>
            <a:r>
              <a:rPr lang="en-GB" sz="1400" b="1" dirty="0">
                <a:solidFill>
                  <a:srgbClr val="CC3399"/>
                </a:solidFill>
                <a:latin typeface="Sassoon Penpals" panose="02000400000000000000" pitchFamily="50" charset="0"/>
              </a:rPr>
              <a:t>Move</a:t>
            </a:r>
            <a:r>
              <a:rPr lang="en-GB" sz="1400" dirty="0">
                <a:solidFill>
                  <a:srgbClr val="CC3399"/>
                </a:solidFill>
                <a:latin typeface="Sassoon Penpals" panose="02000400000000000000" pitchFamily="50" charset="0"/>
              </a:rPr>
              <a:t> - Adaptive sports</a:t>
            </a:r>
          </a:p>
          <a:p>
            <a:pPr>
              <a:spcAft>
                <a:spcPts val="600"/>
              </a:spcAft>
            </a:pPr>
            <a:r>
              <a:rPr lang="en-GB" sz="1400" dirty="0">
                <a:solidFill>
                  <a:schemeClr val="tx1"/>
                </a:solidFill>
                <a:latin typeface="Sassoon Penpals" panose="02000400000000000000" pitchFamily="50" charset="0"/>
              </a:rPr>
              <a:t>Know that sports can be adapted for those with disabilities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821069"/>
            <a:ext cx="3858434" cy="45715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b="1" u="sng" dirty="0">
                <a:solidFill>
                  <a:schemeClr val="tx1"/>
                </a:solidFill>
                <a:latin typeface="Sassoon Penpals" panose="02000400000000000000" pitchFamily="50" charset="0"/>
              </a:rPr>
              <a:t>Skills</a:t>
            </a:r>
          </a:p>
          <a:p>
            <a:pPr>
              <a:spcAft>
                <a:spcPts val="600"/>
              </a:spcAft>
            </a:pPr>
            <a:r>
              <a:rPr lang="en-US" sz="1400" b="1" dirty="0">
                <a:solidFill>
                  <a:srgbClr val="CC3399"/>
                </a:solidFill>
                <a:latin typeface="Sassoon Penpals" panose="02000400000000000000" pitchFamily="50" charset="0"/>
              </a:rPr>
              <a:t>Discover - </a:t>
            </a:r>
            <a:r>
              <a:rPr lang="en-US" sz="1400" dirty="0">
                <a:solidFill>
                  <a:srgbClr val="CC3399"/>
                </a:solidFill>
                <a:latin typeface="Sassoon Penpals" panose="02000400000000000000" pitchFamily="50" charset="0"/>
              </a:rPr>
              <a:t>Growth mindset</a:t>
            </a:r>
          </a:p>
          <a:p>
            <a:pPr>
              <a:spcAft>
                <a:spcPts val="600"/>
              </a:spcAft>
            </a:pPr>
            <a:r>
              <a:rPr lang="en-GB" sz="1400" dirty="0">
                <a:solidFill>
                  <a:schemeClr val="tx1"/>
                </a:solidFill>
                <a:latin typeface="Sassoon Penpals" panose="02000400000000000000" pitchFamily="50" charset="0"/>
              </a:rPr>
              <a:t>Reflecting on their own mindset.</a:t>
            </a:r>
          </a:p>
          <a:p>
            <a:pPr>
              <a:spcAft>
                <a:spcPts val="600"/>
              </a:spcAft>
            </a:pPr>
            <a:r>
              <a:rPr lang="en-GB" sz="1400" dirty="0">
                <a:solidFill>
                  <a:schemeClr val="tx1"/>
                </a:solidFill>
                <a:latin typeface="Sassoon Penpals" panose="02000400000000000000" pitchFamily="50" charset="0"/>
              </a:rPr>
              <a:t>Learning how to apply a growth mindset and reframe negative thoughts. </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others around me</a:t>
            </a:r>
          </a:p>
          <a:p>
            <a:pPr>
              <a:spcAft>
                <a:spcPts val="600"/>
              </a:spcAft>
            </a:pPr>
            <a:r>
              <a:rPr lang="en-GB" sz="1400" dirty="0">
                <a:solidFill>
                  <a:schemeClr val="tx1"/>
                </a:solidFill>
                <a:latin typeface="Sassoon Penpals" panose="02000400000000000000" pitchFamily="50" charset="0"/>
              </a:rPr>
              <a:t>Inferring the feelings and emotions of others, based on their actions, body language and facial expressions.</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Working together</a:t>
            </a:r>
          </a:p>
          <a:p>
            <a:pPr>
              <a:spcAft>
                <a:spcPts val="600"/>
              </a:spcAft>
            </a:pPr>
            <a:r>
              <a:rPr lang="en-GB" sz="1400" dirty="0">
                <a:solidFill>
                  <a:prstClr val="black"/>
                </a:solidFill>
                <a:latin typeface="Sassoon Penpals" panose="02000400000000000000" pitchFamily="50" charset="0"/>
              </a:rPr>
              <a:t>Analysing the benefits of working as a team.</a:t>
            </a:r>
          </a:p>
          <a:p>
            <a:pPr>
              <a:spcAft>
                <a:spcPts val="600"/>
              </a:spcAft>
            </a:pPr>
            <a:r>
              <a:rPr lang="en-GB" sz="1400" b="1" dirty="0">
                <a:solidFill>
                  <a:srgbClr val="CC3399"/>
                </a:solidFill>
                <a:latin typeface="Sassoon Penpals" panose="02000400000000000000" pitchFamily="50" charset="0"/>
              </a:rPr>
              <a:t>Give</a:t>
            </a:r>
            <a:r>
              <a:rPr lang="en-GB" sz="1400" dirty="0">
                <a:solidFill>
                  <a:srgbClr val="CC3399"/>
                </a:solidFill>
                <a:latin typeface="Sassoon Penpals" panose="02000400000000000000" pitchFamily="50" charset="0"/>
              </a:rPr>
              <a:t> - Paying it forward</a:t>
            </a:r>
          </a:p>
          <a:p>
            <a:pPr>
              <a:spcAft>
                <a:spcPts val="600"/>
              </a:spcAft>
            </a:pPr>
            <a:r>
              <a:rPr lang="en-GB" sz="1400" dirty="0">
                <a:solidFill>
                  <a:prstClr val="black"/>
                </a:solidFill>
                <a:latin typeface="Sassoon Penpals" panose="02000400000000000000" pitchFamily="50" charset="0"/>
              </a:rPr>
              <a:t>Reflecting on the various ways we can be kind and how kindness can be reciprocated.</a:t>
            </a:r>
          </a:p>
          <a:p>
            <a:pPr>
              <a:spcAft>
                <a:spcPts val="600"/>
              </a:spcAft>
            </a:pPr>
            <a:r>
              <a:rPr lang="en-GB" sz="1400" b="1" dirty="0">
                <a:solidFill>
                  <a:srgbClr val="CC3399"/>
                </a:solidFill>
                <a:latin typeface="Sassoon Penpals" panose="02000400000000000000" pitchFamily="50" charset="0"/>
              </a:rPr>
              <a:t>Move</a:t>
            </a:r>
            <a:r>
              <a:rPr lang="en-GB" sz="1400" dirty="0">
                <a:solidFill>
                  <a:srgbClr val="CC3399"/>
                </a:solidFill>
                <a:latin typeface="Sassoon Penpals" panose="02000400000000000000" pitchFamily="50" charset="0"/>
              </a:rPr>
              <a:t> - Adaptive sports</a:t>
            </a:r>
          </a:p>
          <a:p>
            <a:pPr>
              <a:spcAft>
                <a:spcPts val="600"/>
              </a:spcAft>
            </a:pPr>
            <a:r>
              <a:rPr lang="en-GB" sz="1400" dirty="0">
                <a:solidFill>
                  <a:prstClr val="black"/>
                </a:solidFill>
                <a:latin typeface="Sassoon Penpals" panose="02000400000000000000" pitchFamily="50" charset="0"/>
              </a:rPr>
              <a:t>Identifying how sports have been adapted to those with disabilities.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32941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Wellbeing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ways to improve mental wellbeing.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Display enhanced confidence, resilience and self-esteem.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Able to pay attention to the present moment.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empathy and social skills.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Have a positive attitude towards mental health.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Can say how positive actions can impact others.</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83FE6D42-BD4F-4981-94FC-090F2ED61E15}"/>
              </a:ext>
            </a:extLst>
          </p:cNvPr>
          <p:cNvGrpSpPr/>
          <p:nvPr/>
        </p:nvGrpSpPr>
        <p:grpSpPr>
          <a:xfrm>
            <a:off x="259176" y="7248768"/>
            <a:ext cx="3858434" cy="2107571"/>
            <a:chOff x="217675" y="6016521"/>
            <a:chExt cx="4016502" cy="3417955"/>
          </a:xfrm>
        </p:grpSpPr>
        <p:sp>
          <p:nvSpPr>
            <p:cNvPr id="16" name="Rounded Rectangle 48">
              <a:extLst>
                <a:ext uri="{FF2B5EF4-FFF2-40B4-BE49-F238E27FC236}">
                  <a16:creationId xmlns:a16="http://schemas.microsoft.com/office/drawing/2014/main" id="{A99BFFBE-DB34-4E5F-9BE7-D2B781277645}"/>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Attentive</a:t>
              </a:r>
            </a:p>
            <a:p>
              <a:pPr marL="285750" indent="-285750">
                <a:buFontTx/>
                <a:buChar char="-"/>
              </a:pPr>
              <a:r>
                <a:rPr lang="en-US" sz="1400" dirty="0">
                  <a:solidFill>
                    <a:schemeClr val="tx1"/>
                  </a:solidFill>
                  <a:latin typeface="Sassoon Penpals" panose="02000400000000000000" pitchFamily="50" charset="0"/>
                </a:rPr>
                <a:t>Empathetic</a:t>
              </a:r>
            </a:p>
            <a:p>
              <a:pPr marL="285750" indent="-285750">
                <a:buFontTx/>
                <a:buChar char="-"/>
              </a:pPr>
              <a:r>
                <a:rPr lang="en-US" sz="1400" dirty="0">
                  <a:solidFill>
                    <a:schemeClr val="tx1"/>
                  </a:solidFill>
                  <a:latin typeface="Sassoon Penpals" panose="02000400000000000000" pitchFamily="50" charset="0"/>
                </a:rPr>
                <a:t>Confident</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C722E504-F058-4A91-A202-42DF8B095BDA}"/>
                </a:ext>
              </a:extLst>
            </p:cNvPr>
            <p:cNvSpPr txBox="1"/>
            <p:nvPr/>
          </p:nvSpPr>
          <p:spPr>
            <a:xfrm>
              <a:off x="1939339" y="6866961"/>
              <a:ext cx="1888760" cy="1446550"/>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Mindful</a:t>
              </a:r>
            </a:p>
            <a:p>
              <a:pPr marL="285750" indent="-285750">
                <a:buFontTx/>
                <a:buChar char="-"/>
              </a:pPr>
              <a:r>
                <a:rPr lang="en-US" sz="1400" dirty="0">
                  <a:solidFill>
                    <a:prstClr val="black"/>
                  </a:solidFill>
                  <a:latin typeface="Sassoon Penpals" panose="02000400000000000000" pitchFamily="50" charset="0"/>
                </a:rPr>
                <a:t>Observant</a:t>
              </a:r>
            </a:p>
            <a:p>
              <a:pPr marL="285750" indent="-285750">
                <a:buFontTx/>
                <a:buChar char="-"/>
              </a:pPr>
              <a:r>
                <a:rPr lang="en-US" sz="1400" dirty="0">
                  <a:solidFill>
                    <a:prstClr val="black"/>
                  </a:solidFill>
                  <a:latin typeface="Sassoon Penpals" panose="02000400000000000000" pitchFamily="50" charset="0"/>
                </a:rPr>
                <a:t>Reflective</a:t>
              </a:r>
            </a:p>
            <a:p>
              <a:pPr marL="285750" indent="-285750">
                <a:buFontTx/>
                <a:buChar char="-"/>
              </a:pPr>
              <a:r>
                <a:rPr lang="en-US" sz="1400" dirty="0">
                  <a:solidFill>
                    <a:prstClr val="black"/>
                  </a:solidFill>
                  <a:latin typeface="Sassoon Penpals" panose="02000400000000000000" pitchFamily="50" charset="0"/>
                </a:rPr>
                <a:t>Aware</a:t>
              </a:r>
              <a:endParaRPr lang="en-US" sz="1400" dirty="0">
                <a:solidFill>
                  <a:srgbClr val="FF0000"/>
                </a:solidFill>
                <a:latin typeface="Sassoon Penpals" panose="02000400000000000000" pitchFamily="50" charset="0"/>
              </a:endParaRP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ectangle: Rounded Corners 17">
            <a:extLst>
              <a:ext uri="{FF2B5EF4-FFF2-40B4-BE49-F238E27FC236}">
                <a16:creationId xmlns:a16="http://schemas.microsoft.com/office/drawing/2014/main" id="{79140951-77EF-4569-AE65-FB681CFF99E4}"/>
              </a:ext>
            </a:extLst>
          </p:cNvPr>
          <p:cNvSpPr/>
          <p:nvPr/>
        </p:nvSpPr>
        <p:spPr>
          <a:xfrm>
            <a:off x="4395699" y="5623412"/>
            <a:ext cx="3858435" cy="3807694"/>
          </a:xfrm>
          <a:prstGeom prst="roundRect">
            <a:avLst>
              <a:gd name="adj" fmla="val 7506"/>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lvl="0">
              <a:spcAft>
                <a:spcPts val="600"/>
              </a:spcAft>
            </a:pPr>
            <a:r>
              <a:rPr lang="en-GB" sz="2400" b="1" dirty="0">
                <a:solidFill>
                  <a:prstClr val="black"/>
                </a:solidFill>
                <a:latin typeface="Sassoon Penpals" panose="02000400000000000000" pitchFamily="50" charset="0"/>
              </a:rPr>
              <a:t>Key areas:</a:t>
            </a:r>
          </a:p>
          <a:p>
            <a:pPr lvl="0">
              <a:spcAft>
                <a:spcPts val="600"/>
              </a:spcAft>
            </a:pPr>
            <a:r>
              <a:rPr lang="en-US" sz="1400" b="1" dirty="0">
                <a:solidFill>
                  <a:srgbClr val="CC3399"/>
                </a:solidFill>
                <a:latin typeface="Sassoon Penpals" panose="02000400000000000000" pitchFamily="50" charset="0"/>
              </a:rPr>
              <a:t>D</a:t>
            </a:r>
            <a:r>
              <a:rPr lang="en-GB" sz="1400" b="1" dirty="0" err="1">
                <a:solidFill>
                  <a:srgbClr val="CC3399"/>
                </a:solidFill>
                <a:latin typeface="Sassoon Penpals" panose="02000400000000000000" pitchFamily="50" charset="0"/>
              </a:rPr>
              <a:t>iscover</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try something new and how to cope with the emotions that new experiences bring.</a:t>
            </a:r>
          </a:p>
          <a:p>
            <a:pPr lvl="0">
              <a:spcAft>
                <a:spcPts val="600"/>
              </a:spcAft>
            </a:pPr>
            <a:r>
              <a:rPr lang="en-US" sz="1400" b="1" dirty="0">
                <a:solidFill>
                  <a:srgbClr val="CC3399"/>
                </a:solidFill>
                <a:latin typeface="Sassoon Penpals" panose="02000400000000000000" pitchFamily="50" charset="0"/>
              </a:rPr>
              <a:t>T</a:t>
            </a:r>
            <a:r>
              <a:rPr lang="en-GB" sz="1400" b="1" dirty="0" err="1">
                <a:solidFill>
                  <a:srgbClr val="CC3399"/>
                </a:solidFill>
                <a:latin typeface="Sassoon Penpals" panose="02000400000000000000" pitchFamily="50" charset="0"/>
              </a:rPr>
              <a:t>ake</a:t>
            </a:r>
            <a:r>
              <a:rPr lang="en-GB" sz="1400" b="1" dirty="0">
                <a:solidFill>
                  <a:srgbClr val="CC3399"/>
                </a:solidFill>
                <a:latin typeface="Sassoon Penpals" panose="02000400000000000000" pitchFamily="50" charset="0"/>
              </a:rPr>
              <a:t> notice </a:t>
            </a:r>
            <a:r>
              <a:rPr lang="en-GB" sz="1400" dirty="0">
                <a:solidFill>
                  <a:prstClr val="black"/>
                </a:solidFill>
                <a:latin typeface="Sassoon Penpals" panose="02000400000000000000" pitchFamily="50" charset="0"/>
              </a:rPr>
              <a:t>– Learning to pay attention to the present and be more aware of what is going on around them and within them.</a:t>
            </a:r>
          </a:p>
          <a:p>
            <a:pPr lvl="0">
              <a:spcAft>
                <a:spcPts val="600"/>
              </a:spcAft>
            </a:pPr>
            <a:r>
              <a:rPr lang="en-US" sz="1400" b="1" dirty="0">
                <a:solidFill>
                  <a:srgbClr val="CC3399"/>
                </a:solidFill>
                <a:latin typeface="Sassoon Penpals" panose="02000400000000000000" pitchFamily="50" charset="0"/>
              </a:rPr>
              <a:t>Connect</a:t>
            </a:r>
            <a:r>
              <a:rPr lang="en-US" sz="1400" dirty="0">
                <a:solidFill>
                  <a:prstClr val="black"/>
                </a:solidFill>
                <a:latin typeface="Sassoon Penpals" panose="02000400000000000000" pitchFamily="50" charset="0"/>
              </a:rPr>
              <a:t> - L</a:t>
            </a:r>
            <a:r>
              <a:rPr lang="en-GB" sz="1400" dirty="0">
                <a:solidFill>
                  <a:prstClr val="black"/>
                </a:solidFill>
                <a:latin typeface="Sassoon Penpals" panose="02000400000000000000" pitchFamily="50" charset="0"/>
              </a:rPr>
              <a:t>earning how to develop existing friendships, understand the importance of others’ thoughts and feelings and build new relationships.</a:t>
            </a:r>
          </a:p>
          <a:p>
            <a:pPr lvl="0">
              <a:spcAft>
                <a:spcPts val="600"/>
              </a:spcAft>
            </a:pPr>
            <a:r>
              <a:rPr lang="en-US" sz="1400" b="1" dirty="0">
                <a:solidFill>
                  <a:srgbClr val="CC3399"/>
                </a:solidFill>
                <a:latin typeface="Sassoon Penpals" panose="02000400000000000000" pitchFamily="50" charset="0"/>
              </a:rPr>
              <a:t>G</a:t>
            </a:r>
            <a:r>
              <a:rPr lang="en-GB" sz="1400" b="1" dirty="0" err="1">
                <a:solidFill>
                  <a:srgbClr val="CC3399"/>
                </a:solidFill>
                <a:latin typeface="Sassoon Penpals" panose="02000400000000000000" pitchFamily="50" charset="0"/>
              </a:rPr>
              <a:t>ive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give and be kind while thinking of others and appreciating the gift of giving.</a:t>
            </a:r>
          </a:p>
          <a:p>
            <a:pPr lvl="0">
              <a:spcAft>
                <a:spcPts val="600"/>
              </a:spcAft>
            </a:pPr>
            <a:r>
              <a:rPr lang="en-US" sz="1400" b="1" dirty="0">
                <a:solidFill>
                  <a:srgbClr val="CC3399"/>
                </a:solidFill>
                <a:latin typeface="Sassoon Penpals" panose="02000400000000000000" pitchFamily="50" charset="0"/>
              </a:rPr>
              <a:t>M</a:t>
            </a:r>
            <a:r>
              <a:rPr lang="en-GB" sz="1400" b="1" dirty="0" err="1">
                <a:solidFill>
                  <a:srgbClr val="CC3399"/>
                </a:solidFill>
                <a:latin typeface="Sassoon Penpals" panose="02000400000000000000" pitchFamily="50" charset="0"/>
              </a:rPr>
              <a:t>ove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about the importance of being physically active and different ways of doing so.</a:t>
            </a:r>
          </a:p>
        </p:txBody>
      </p:sp>
    </p:spTree>
    <p:extLst>
      <p:ext uri="{BB962C8B-B14F-4D97-AF65-F5344CB8AC3E}">
        <p14:creationId xmlns:p14="http://schemas.microsoft.com/office/powerpoint/2010/main" val="25294758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Family and Relationships</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05545" y="4788567"/>
            <a:ext cx="4010205" cy="217209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797170"/>
            <a:ext cx="4029899" cy="54629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marriage is a legal commitment and is a choice people can make.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if I have a problem, I can call ChildLine on 0800 1111.</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know what attributes and skills make a good friend.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what might lead to someone bullying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what action a bystander can take when they see bullying.</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stereotypes can be unfair, negative and destructive.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discrimination is the unfair treatment of different groups of people, especially on the grounds of race, age, sex, or disability.</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797172"/>
            <a:ext cx="4029898" cy="380571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ways families might make children feel unhappy or unsafe.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the impact that bullying might have.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issues which might be encountered in friendships and how these might impact the friendship.</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and questioning the assumptions we make about people based on how they look.</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Exploring our positive attributes and being proud of these (self-respect).</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60926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US" sz="1400" dirty="0">
                <a:solidFill>
                  <a:schemeClr val="tx1"/>
                </a:solidFill>
                <a:latin typeface="Sassoon Penpals" panose="02000400000000000000" pitchFamily="50" charset="0"/>
              </a:rPr>
              <a:t>Describe features of a positive, healthy relationship</a:t>
            </a:r>
          </a:p>
          <a:p>
            <a:pPr marL="285750" indent="-285750">
              <a:spcAft>
                <a:spcPts val="600"/>
              </a:spcAft>
              <a:buFontTx/>
              <a:buChar char="-"/>
            </a:pPr>
            <a:r>
              <a:rPr lang="en-US" sz="1400" dirty="0">
                <a:solidFill>
                  <a:schemeClr val="tx1"/>
                </a:solidFill>
                <a:latin typeface="Sassoon Penpals" panose="02000400000000000000" pitchFamily="50" charset="0"/>
              </a:rPr>
              <a:t>Show some understanding of when they should agree to ‘keeping something confidential or secret’ and when it is right to ‘break a confidence’ or ‘share a secret’</a:t>
            </a:r>
          </a:p>
          <a:p>
            <a:pPr marL="285750" indent="-285750">
              <a:spcAft>
                <a:spcPts val="600"/>
              </a:spcAft>
              <a:buFontTx/>
              <a:buChar char="-"/>
            </a:pPr>
            <a:r>
              <a:rPr lang="en-US" sz="1400" dirty="0">
                <a:solidFill>
                  <a:schemeClr val="tx1"/>
                </a:solidFill>
                <a:latin typeface="Sassoon Penpals" panose="02000400000000000000" pitchFamily="50" charset="0"/>
              </a:rPr>
              <a:t>Know school rules about health and safety; basic emergency aid procedures; and where and how to get help</a:t>
            </a:r>
          </a:p>
          <a:p>
            <a:pPr marL="285750" indent="-285750">
              <a:spcAft>
                <a:spcPts val="600"/>
              </a:spcAft>
              <a:buFontTx/>
              <a:buChar char="-"/>
            </a:pPr>
            <a:r>
              <a:rPr lang="en-US" sz="1400" dirty="0">
                <a:solidFill>
                  <a:schemeClr val="tx1"/>
                </a:solidFill>
                <a:latin typeface="Sassoon Penpals" panose="02000400000000000000" pitchFamily="50" charset="0"/>
              </a:rPr>
              <a:t>Know which, why and how, commonly available substances and drugs (including alcohol, tobacco and ‘energy drinks’) can damage their immediate and future health and safety</a:t>
            </a:r>
          </a:p>
          <a:p>
            <a:pPr marL="285750" indent="-285750">
              <a:spcAft>
                <a:spcPts val="600"/>
              </a:spcAft>
              <a:buFontTx/>
              <a:buChar char="-"/>
            </a:pPr>
            <a:r>
              <a:rPr lang="en-US" sz="1400" dirty="0">
                <a:solidFill>
                  <a:schemeClr val="tx1"/>
                </a:solidFill>
                <a:latin typeface="Sassoon Penpals" panose="02000400000000000000" pitchFamily="50" charset="0"/>
              </a:rPr>
              <a:t>Know how their body will, and their emotions may, change as they approach and move through puberty</a:t>
            </a:r>
          </a:p>
          <a:p>
            <a:pPr marL="285750" indent="-285750">
              <a:spcAft>
                <a:spcPts val="600"/>
              </a:spcAft>
              <a:buFontTx/>
              <a:buChar char="-"/>
            </a:pPr>
            <a:r>
              <a:rPr lang="en-US" sz="1400" dirty="0">
                <a:solidFill>
                  <a:schemeClr val="tx1"/>
                </a:solidFill>
                <a:latin typeface="Sassoon Penpals" panose="02000400000000000000" pitchFamily="50" charset="0"/>
              </a:rPr>
              <a:t>Know about human reproduction in simple terms</a:t>
            </a:r>
          </a:p>
          <a:p>
            <a:pPr marL="285750" indent="-285750">
              <a:spcAft>
                <a:spcPts val="600"/>
              </a:spcAft>
              <a:buFontTx/>
              <a:buChar char="-"/>
            </a:pPr>
            <a:r>
              <a:rPr lang="en-US" sz="1400" dirty="0">
                <a:solidFill>
                  <a:schemeClr val="tx1"/>
                </a:solidFill>
                <a:latin typeface="Sassoon Penpals" panose="02000400000000000000" pitchFamily="50" charset="0"/>
              </a:rPr>
              <a:t>Know that they have the right to protect their body from inappropriate and unwanted contact; and Identify ways to get support if they have fears for themselves or their peers</a:t>
            </a:r>
          </a:p>
          <a:p>
            <a:pPr marL="285750" indent="-285750">
              <a:spcAft>
                <a:spcPts val="600"/>
              </a:spcAft>
              <a:buFontTx/>
              <a:buChar char="-"/>
            </a:pPr>
            <a:r>
              <a:rPr lang="en-US" sz="1400" dirty="0">
                <a:solidFill>
                  <a:schemeClr val="tx1"/>
                </a:solidFill>
                <a:latin typeface="Sassoon Penpals" panose="02000400000000000000" pitchFamily="50" charset="0"/>
              </a:rPr>
              <a:t>Know that everyone has basic human rights and that children have their own special rights set out in the United Nations Declaration of the Rights of the Child.</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241524"/>
            <a:ext cx="4029898" cy="212404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300"/>
              </a:spcAft>
            </a:pPr>
            <a:r>
              <a:rPr lang="en-US" sz="1400" dirty="0">
                <a:solidFill>
                  <a:schemeClr val="tx1"/>
                </a:solidFill>
                <a:latin typeface="Sassoon Penpals" panose="02000400000000000000" pitchFamily="50" charset="0"/>
              </a:rPr>
              <a:t>L2 Friendship skills</a:t>
            </a:r>
          </a:p>
          <a:p>
            <a:pPr>
              <a:spcAft>
                <a:spcPts val="300"/>
              </a:spcAft>
            </a:pPr>
            <a:r>
              <a:rPr lang="en-US" sz="1400" dirty="0">
                <a:solidFill>
                  <a:schemeClr val="tx1"/>
                </a:solidFill>
                <a:latin typeface="Sassoon Penpals" panose="02000400000000000000" pitchFamily="50" charset="0"/>
              </a:rPr>
              <a:t>L3 Marriage</a:t>
            </a:r>
          </a:p>
          <a:p>
            <a:pPr>
              <a:spcAft>
                <a:spcPts val="300"/>
              </a:spcAft>
            </a:pPr>
            <a:r>
              <a:rPr lang="en-US" sz="1400" dirty="0">
                <a:solidFill>
                  <a:schemeClr val="tx1"/>
                </a:solidFill>
                <a:latin typeface="Sassoon Penpals" panose="02000400000000000000" pitchFamily="50" charset="0"/>
              </a:rPr>
              <a:t>L4 Respecting myself</a:t>
            </a:r>
          </a:p>
          <a:p>
            <a:pPr>
              <a:spcAft>
                <a:spcPts val="300"/>
              </a:spcAft>
            </a:pPr>
            <a:r>
              <a:rPr lang="en-US" sz="1400" dirty="0">
                <a:solidFill>
                  <a:schemeClr val="tx1"/>
                </a:solidFill>
                <a:latin typeface="Sassoon Penpals" panose="02000400000000000000" pitchFamily="50" charset="0"/>
              </a:rPr>
              <a:t>L5 Family life</a:t>
            </a:r>
          </a:p>
          <a:p>
            <a:pPr>
              <a:spcAft>
                <a:spcPts val="300"/>
              </a:spcAft>
            </a:pPr>
            <a:r>
              <a:rPr lang="en-US" sz="1400" dirty="0">
                <a:solidFill>
                  <a:schemeClr val="tx1"/>
                </a:solidFill>
                <a:latin typeface="Sassoon Penpals" panose="02000400000000000000" pitchFamily="50" charset="0"/>
              </a:rPr>
              <a:t>L6 Bullying</a:t>
            </a:r>
          </a:p>
          <a:p>
            <a:pPr>
              <a:spcAft>
                <a:spcPts val="300"/>
              </a:spcAft>
            </a:pPr>
            <a:r>
              <a:rPr lang="en-US" sz="1400" dirty="0">
                <a:solidFill>
                  <a:schemeClr val="tx1"/>
                </a:solidFill>
                <a:latin typeface="Sassoon Penpals" panose="02000400000000000000" pitchFamily="50" charset="0"/>
              </a:rPr>
              <a:t>L8 Stereotypes: Race and religion</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0D4B3CBE-F81F-4666-8CC7-1605FE0428CB}"/>
              </a:ext>
            </a:extLst>
          </p:cNvPr>
          <p:cNvGrpSpPr/>
          <p:nvPr/>
        </p:nvGrpSpPr>
        <p:grpSpPr>
          <a:xfrm>
            <a:off x="197979" y="6500103"/>
            <a:ext cx="4016502" cy="2854901"/>
            <a:chOff x="217675" y="6016521"/>
            <a:chExt cx="4016502" cy="3417955"/>
          </a:xfrm>
        </p:grpSpPr>
        <p:sp>
          <p:nvSpPr>
            <p:cNvPr id="16" name="Rounded Rectangle 48">
              <a:extLst>
                <a:ext uri="{FF2B5EF4-FFF2-40B4-BE49-F238E27FC236}">
                  <a16:creationId xmlns:a16="http://schemas.microsoft.com/office/drawing/2014/main" id="{BE99C269-4390-4C8D-950D-53606848704B}"/>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4D936DDD-C6E1-4BCA-A1EE-0B128DAB1B74}"/>
                </a:ext>
              </a:extLst>
            </p:cNvPr>
            <p:cNvSpPr txBox="1"/>
            <p:nvPr/>
          </p:nvSpPr>
          <p:spPr>
            <a:xfrm>
              <a:off x="1966381" y="6609137"/>
              <a:ext cx="1888760" cy="2308324"/>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18" name="Group 17">
            <a:extLst>
              <a:ext uri="{FF2B5EF4-FFF2-40B4-BE49-F238E27FC236}">
                <a16:creationId xmlns:a16="http://schemas.microsoft.com/office/drawing/2014/main" id="{84901808-1FF9-4A0C-94E0-B2636BF59D3B}"/>
              </a:ext>
            </a:extLst>
          </p:cNvPr>
          <p:cNvGrpSpPr/>
          <p:nvPr/>
        </p:nvGrpSpPr>
        <p:grpSpPr>
          <a:xfrm>
            <a:off x="4415393" y="7159463"/>
            <a:ext cx="3970816" cy="2247303"/>
            <a:chOff x="4415392" y="7368151"/>
            <a:chExt cx="4010205" cy="1981844"/>
          </a:xfrm>
        </p:grpSpPr>
        <p:sp>
          <p:nvSpPr>
            <p:cNvPr id="20" name="Rounded Rectangle 48">
              <a:extLst>
                <a:ext uri="{FF2B5EF4-FFF2-40B4-BE49-F238E27FC236}">
                  <a16:creationId xmlns:a16="http://schemas.microsoft.com/office/drawing/2014/main" id="{F56877F3-B58B-495B-8253-DC5606D81CC8}"/>
                </a:ext>
              </a:extLst>
            </p:cNvPr>
            <p:cNvSpPr/>
            <p:nvPr/>
          </p:nvSpPr>
          <p:spPr>
            <a:xfrm>
              <a:off x="4415392" y="7368151"/>
              <a:ext cx="4010205" cy="1981844"/>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4</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the different roles related to bullying including victim, bully and bystander.</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that everyone has the right to decide what happens to their body.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the courtesy and manners which are expected in different scenarios.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400" dirty="0">
                <a:solidFill>
                  <a:schemeClr val="tx1"/>
                </a:solidFill>
                <a:latin typeface="Sassoon Penpals" panose="02000400000000000000" pitchFamily="50" charset="0"/>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1" name="Picture 20">
              <a:extLst>
                <a:ext uri="{FF2B5EF4-FFF2-40B4-BE49-F238E27FC236}">
                  <a16:creationId xmlns:a16="http://schemas.microsoft.com/office/drawing/2014/main" id="{386E691D-9A30-4ED6-9262-EE28093EC22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398946"/>
              <a:ext cx="609658" cy="458045"/>
            </a:xfrm>
            <a:prstGeom prst="rect">
              <a:avLst/>
            </a:prstGeom>
          </p:spPr>
        </p:pic>
      </p:grpSp>
    </p:spTree>
    <p:extLst>
      <p:ext uri="{BB962C8B-B14F-4D97-AF65-F5344CB8AC3E}">
        <p14:creationId xmlns:p14="http://schemas.microsoft.com/office/powerpoint/2010/main" val="1982914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3"/>
          <p:cNvSpPr/>
          <p:nvPr/>
        </p:nvSpPr>
        <p:spPr>
          <a:xfrm>
            <a:off x="237249" y="203652"/>
            <a:ext cx="10047849" cy="68775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600" b="1">
              <a:solidFill>
                <a:schemeClr val="dk1"/>
              </a:solidFill>
              <a:latin typeface="Arial"/>
              <a:ea typeface="Arial"/>
              <a:cs typeface="Arial"/>
              <a:sym typeface="Arial"/>
            </a:endParaRPr>
          </a:p>
        </p:txBody>
      </p:sp>
      <p:sp>
        <p:nvSpPr>
          <p:cNvPr id="109" name="Google Shape;109;p3"/>
          <p:cNvSpPr/>
          <p:nvPr/>
        </p:nvSpPr>
        <p:spPr>
          <a:xfrm>
            <a:off x="164775" y="889560"/>
            <a:ext cx="4029900" cy="5038996"/>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kumimoji="0" lang="en-GB"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I will widen my </a:t>
            </a:r>
            <a:r>
              <a:rPr lang="en-GB" b="1" u="sng" dirty="0">
                <a:solidFill>
                  <a:srgbClr val="FF0000"/>
                </a:solidFill>
                <a:latin typeface="Comic Sans MS" panose="030F0702030302020204" pitchFamily="66" charset="0"/>
              </a:rPr>
              <a:t>RSHE</a:t>
            </a:r>
            <a:r>
              <a:rPr kumimoji="0" lang="en-GB"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 vocabulary as I become exposed to and encouraged to use the following words;</a:t>
            </a:r>
          </a:p>
          <a:p>
            <a:pPr marL="0" marR="0" lvl="0" indent="0" algn="l" rtl="0">
              <a:spcBef>
                <a:spcPts val="0"/>
              </a:spcBef>
              <a:spcAft>
                <a:spcPts val="0"/>
              </a:spcAft>
              <a:buNone/>
            </a:pPr>
            <a:endParaRPr b="1" u="sng"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Exercise</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Brush teeth, toothpaste, toothbrush </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Brush, hair</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Wash, bath</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Vulva, penis, testicles, bottom, privates</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Happy</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Sad</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Like/dislike  </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Family - mum, dad, brother, sister, grandad, grandma, nan, cousins</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Home, visit, holiday </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Safe</a:t>
            </a:r>
            <a:endParaRPr sz="1400" i="1" dirty="0">
              <a:solidFill>
                <a:schemeClr val="dk1"/>
              </a:solidFill>
              <a:latin typeface="Comic Sans MS" panose="030F0702030302020204" pitchFamily="66" charset="0"/>
            </a:endParaRPr>
          </a:p>
          <a:p>
            <a:pPr marL="285750" marR="0" lvl="0" indent="-285750" algn="l" rtl="0">
              <a:spcBef>
                <a:spcPts val="0"/>
              </a:spcBef>
              <a:spcAft>
                <a:spcPts val="0"/>
              </a:spcAft>
              <a:buFont typeface="Arial" panose="020B0604020202020204" pitchFamily="34" charset="0"/>
              <a:buChar char="•"/>
            </a:pPr>
            <a:r>
              <a:rPr lang="en-GB" sz="1400" i="1" dirty="0">
                <a:solidFill>
                  <a:schemeClr val="dk1"/>
                </a:solidFill>
                <a:latin typeface="Comic Sans MS" panose="030F0702030302020204" pitchFamily="66" charset="0"/>
              </a:rPr>
              <a:t>Rules</a:t>
            </a:r>
            <a:endParaRPr sz="1400" i="1" dirty="0">
              <a:solidFill>
                <a:schemeClr val="dk1"/>
              </a:solidFill>
              <a:latin typeface="Comic Sans MS" panose="030F0702030302020204" pitchFamily="66" charset="0"/>
            </a:endParaRPr>
          </a:p>
        </p:txBody>
      </p:sp>
      <p:sp>
        <p:nvSpPr>
          <p:cNvPr id="110" name="Google Shape;110;p3"/>
          <p:cNvSpPr/>
          <p:nvPr/>
        </p:nvSpPr>
        <p:spPr>
          <a:xfrm>
            <a:off x="11935955" y="121387"/>
            <a:ext cx="797079" cy="793171"/>
          </a:xfrm>
          <a:prstGeom prst="rect">
            <a:avLst/>
          </a:prstGeom>
          <a:noFill/>
          <a:ln>
            <a:noFill/>
          </a:ln>
        </p:spPr>
      </p:sp>
      <p:sp>
        <p:nvSpPr>
          <p:cNvPr id="111" name="Google Shape;111;p3"/>
          <p:cNvSpPr/>
          <p:nvPr/>
        </p:nvSpPr>
        <p:spPr>
          <a:xfrm>
            <a:off x="4395748" y="1210552"/>
            <a:ext cx="4029898" cy="8125933"/>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a:spcBef>
                <a:spcPts val="600"/>
              </a:spcBef>
            </a:pPr>
            <a:r>
              <a:rPr kumimoji="0" lang="en-GB" b="1" i="0" u="sng" strike="noStrike" kern="1200" cap="none" spc="0" normalizeH="0" baseline="0" dirty="0">
                <a:ln>
                  <a:noFill/>
                </a:ln>
                <a:solidFill>
                  <a:srgbClr val="FF0000"/>
                </a:solidFill>
                <a:effectLst/>
                <a:uLnTx/>
                <a:uFillTx/>
                <a:latin typeface="Comic Sans MS" panose="030F0702030302020204" pitchFamily="66" charset="0"/>
              </a:rPr>
              <a:t>These</a:t>
            </a:r>
            <a:r>
              <a:rPr kumimoji="0" lang="en-GB" b="1" i="0" u="sng" strike="noStrike" kern="1200" cap="none" spc="0" normalizeH="0" dirty="0">
                <a:ln>
                  <a:noFill/>
                </a:ln>
                <a:solidFill>
                  <a:srgbClr val="FF0000"/>
                </a:solidFill>
                <a:effectLst/>
                <a:uLnTx/>
                <a:uFillTx/>
                <a:latin typeface="Comic Sans MS" panose="030F0702030302020204" pitchFamily="66" charset="0"/>
              </a:rPr>
              <a:t> </a:t>
            </a:r>
            <a:r>
              <a:rPr lang="en-GB" b="1" u="sng" dirty="0">
                <a:solidFill>
                  <a:srgbClr val="FF0000"/>
                </a:solidFill>
                <a:latin typeface="Comic Sans MS" panose="030F0702030302020204" pitchFamily="66" charset="0"/>
              </a:rPr>
              <a:t>c</a:t>
            </a:r>
            <a:r>
              <a:rPr kumimoji="0" lang="en-GB" b="1" i="0" u="sng" strike="noStrike" kern="1200" cap="none" spc="0" normalizeH="0" baseline="0" dirty="0">
                <a:ln>
                  <a:noFill/>
                </a:ln>
                <a:solidFill>
                  <a:srgbClr val="FF0000"/>
                </a:solidFill>
                <a:effectLst/>
                <a:uLnTx/>
                <a:uFillTx/>
                <a:latin typeface="Comic Sans MS" panose="030F0702030302020204" pitchFamily="66" charset="0"/>
              </a:rPr>
              <a:t>ore</a:t>
            </a:r>
            <a:r>
              <a:rPr kumimoji="0" lang="en-GB" b="1" i="0" u="sng" strike="noStrike" kern="1200" cap="none" spc="0" normalizeH="0" dirty="0">
                <a:ln>
                  <a:noFill/>
                </a:ln>
                <a:solidFill>
                  <a:srgbClr val="FF0000"/>
                </a:solidFill>
                <a:effectLst/>
                <a:uLnTx/>
                <a:uFillTx/>
                <a:latin typeface="Comic Sans MS" panose="030F0702030302020204" pitchFamily="66" charset="0"/>
              </a:rPr>
              <a:t> texts will stimulate discussion and help me to make links within my understanding; </a:t>
            </a:r>
            <a:endParaRPr lang="en-GB" dirty="0">
              <a:solidFill>
                <a:schemeClr val="tx1"/>
              </a:solidFill>
              <a:latin typeface="Comic Sans MS" panose="030F0702030302020204" pitchFamily="66" charset="0"/>
            </a:endParaRPr>
          </a:p>
          <a:p>
            <a:pPr>
              <a:spcBef>
                <a:spcPts val="600"/>
              </a:spcBef>
            </a:pPr>
            <a:r>
              <a:rPr lang="en-GB" sz="1200" i="1" dirty="0">
                <a:latin typeface="Comic Sans MS" panose="030F0702030302020204" pitchFamily="66" charset="0"/>
              </a:rPr>
              <a:t>Ness the Nurse </a:t>
            </a:r>
            <a:endParaRPr lang="en-GB" sz="1200" dirty="0">
              <a:latin typeface="Comic Sans MS" panose="030F0702030302020204" pitchFamily="66" charset="0"/>
            </a:endParaRPr>
          </a:p>
          <a:p>
            <a:pPr>
              <a:spcBef>
                <a:spcPts val="600"/>
              </a:spcBef>
            </a:pPr>
            <a:r>
              <a:rPr lang="en-GB" sz="1200" i="1" dirty="0">
                <a:latin typeface="Comic Sans MS" panose="030F0702030302020204" pitchFamily="66" charset="0"/>
              </a:rPr>
              <a:t>A practical present for Philippa pheasant  </a:t>
            </a:r>
            <a:endParaRPr lang="en-GB" sz="1200" dirty="0">
              <a:latin typeface="Comic Sans MS" panose="030F0702030302020204" pitchFamily="66" charset="0"/>
            </a:endParaRPr>
          </a:p>
          <a:p>
            <a:pPr>
              <a:spcBef>
                <a:spcPts val="600"/>
              </a:spcBef>
            </a:pPr>
            <a:r>
              <a:rPr lang="en-GB" sz="1200" i="1" dirty="0">
                <a:latin typeface="Comic Sans MS" panose="030F0702030302020204" pitchFamily="66" charset="0"/>
              </a:rPr>
              <a:t>Charlie the Fire fighter</a:t>
            </a:r>
          </a:p>
          <a:p>
            <a:pPr>
              <a:spcBef>
                <a:spcPts val="600"/>
              </a:spcBef>
            </a:pPr>
            <a:r>
              <a:rPr lang="en-GB" sz="1200" i="1" dirty="0">
                <a:latin typeface="Comic Sans MS" panose="030F0702030302020204" pitchFamily="66" charset="0"/>
              </a:rPr>
              <a:t>Burglar Bill</a:t>
            </a:r>
          </a:p>
          <a:p>
            <a:pPr>
              <a:spcBef>
                <a:spcPts val="600"/>
              </a:spcBef>
            </a:pPr>
            <a:r>
              <a:rPr lang="en-GB" sz="1200" i="1" dirty="0">
                <a:latin typeface="Comic Sans MS" panose="030F0702030302020204" pitchFamily="66" charset="0"/>
              </a:rPr>
              <a:t>Cops and Robbers</a:t>
            </a:r>
          </a:p>
          <a:p>
            <a:pPr>
              <a:spcBef>
                <a:spcPts val="600"/>
              </a:spcBef>
            </a:pPr>
            <a:r>
              <a:rPr lang="en-GB" sz="1200" i="1" dirty="0">
                <a:latin typeface="Comic Sans MS" panose="030F0702030302020204" pitchFamily="66" charset="0"/>
              </a:rPr>
              <a:t>lunch boxes – a guide to healthy eating</a:t>
            </a:r>
          </a:p>
          <a:p>
            <a:pPr>
              <a:spcBef>
                <a:spcPts val="600"/>
              </a:spcBef>
            </a:pPr>
            <a:r>
              <a:rPr lang="en-GB" sz="1200" i="1" dirty="0">
                <a:latin typeface="Comic Sans MS" panose="030F0702030302020204" pitchFamily="66" charset="0"/>
              </a:rPr>
              <a:t>The Colour Monster</a:t>
            </a:r>
          </a:p>
          <a:p>
            <a:pPr>
              <a:spcBef>
                <a:spcPts val="600"/>
              </a:spcBef>
            </a:pPr>
            <a:r>
              <a:rPr lang="en-GB" sz="1200" i="1" dirty="0">
                <a:latin typeface="Comic Sans MS" panose="030F0702030302020204" pitchFamily="66" charset="0"/>
              </a:rPr>
              <a:t>I like Bees I don’t like honey</a:t>
            </a:r>
          </a:p>
          <a:p>
            <a:pPr>
              <a:spcBef>
                <a:spcPts val="600"/>
              </a:spcBef>
            </a:pPr>
            <a:r>
              <a:rPr lang="en-GB" sz="1200" i="1" dirty="0">
                <a:latin typeface="Comic Sans MS" panose="030F0702030302020204" pitchFamily="66" charset="0"/>
              </a:rPr>
              <a:t>Super Duper You </a:t>
            </a:r>
          </a:p>
          <a:p>
            <a:pPr>
              <a:spcBef>
                <a:spcPts val="600"/>
              </a:spcBef>
            </a:pPr>
            <a:r>
              <a:rPr lang="en-GB" sz="1200" i="1" dirty="0">
                <a:latin typeface="Comic Sans MS" panose="030F0702030302020204" pitchFamily="66" charset="0"/>
              </a:rPr>
              <a:t>Tango makes Three</a:t>
            </a:r>
          </a:p>
          <a:p>
            <a:pPr>
              <a:spcBef>
                <a:spcPts val="600"/>
              </a:spcBef>
            </a:pPr>
            <a:r>
              <a:rPr lang="en-GB" sz="1200" i="1" dirty="0">
                <a:latin typeface="Comic Sans MS" panose="030F0702030302020204" pitchFamily="66" charset="0"/>
              </a:rPr>
              <a:t>Papa Penguin</a:t>
            </a:r>
          </a:p>
          <a:p>
            <a:pPr>
              <a:spcBef>
                <a:spcPts val="600"/>
              </a:spcBef>
            </a:pPr>
            <a:r>
              <a:rPr lang="en-GB" sz="1200" i="1" dirty="0" err="1">
                <a:latin typeface="Comic Sans MS" panose="030F0702030302020204" pitchFamily="66" charset="0"/>
              </a:rPr>
              <a:t>Wheely</a:t>
            </a:r>
            <a:r>
              <a:rPr lang="en-GB" sz="1200" i="1" dirty="0">
                <a:latin typeface="Comic Sans MS" panose="030F0702030302020204" pitchFamily="66" charset="0"/>
              </a:rPr>
              <a:t> Girl</a:t>
            </a:r>
          </a:p>
          <a:p>
            <a:pPr>
              <a:spcBef>
                <a:spcPts val="600"/>
              </a:spcBef>
            </a:pPr>
            <a:r>
              <a:rPr lang="en-GB" sz="1200" i="1" dirty="0">
                <a:latin typeface="Comic Sans MS" panose="030F0702030302020204" pitchFamily="66" charset="0"/>
              </a:rPr>
              <a:t>My Must-have Mum</a:t>
            </a:r>
          </a:p>
          <a:p>
            <a:pPr>
              <a:spcBef>
                <a:spcPts val="600"/>
              </a:spcBef>
            </a:pPr>
            <a:r>
              <a:rPr lang="en-GB" sz="1200" i="1" dirty="0">
                <a:latin typeface="Comic Sans MS" panose="030F0702030302020204" pitchFamily="66" charset="0"/>
              </a:rPr>
              <a:t>What happened to you? </a:t>
            </a:r>
          </a:p>
          <a:p>
            <a:pPr>
              <a:spcBef>
                <a:spcPts val="600"/>
              </a:spcBef>
            </a:pPr>
            <a:r>
              <a:rPr lang="en-GB" sz="1200" i="1" dirty="0">
                <a:latin typeface="Comic Sans MS" panose="030F0702030302020204" pitchFamily="66" charset="0"/>
              </a:rPr>
              <a:t>Is that your </a:t>
            </a:r>
            <a:r>
              <a:rPr lang="en-GB" sz="1200" i="1" dirty="0" err="1">
                <a:latin typeface="Comic Sans MS" panose="030F0702030302020204" pitchFamily="66" charset="0"/>
              </a:rPr>
              <a:t>MaMa</a:t>
            </a:r>
            <a:r>
              <a:rPr lang="en-GB" sz="1200" i="1" dirty="0">
                <a:latin typeface="Comic Sans MS" panose="030F0702030302020204" pitchFamily="66" charset="0"/>
              </a:rPr>
              <a:t>?</a:t>
            </a:r>
          </a:p>
          <a:p>
            <a:pPr>
              <a:spcBef>
                <a:spcPts val="600"/>
              </a:spcBef>
            </a:pPr>
            <a:r>
              <a:rPr lang="en-GB" sz="1200" i="1" dirty="0">
                <a:latin typeface="Comic Sans MS" panose="030F0702030302020204" pitchFamily="66" charset="0"/>
              </a:rPr>
              <a:t>The </a:t>
            </a:r>
            <a:r>
              <a:rPr lang="en-GB" sz="1200" i="1" dirty="0" err="1">
                <a:latin typeface="Comic Sans MS" panose="030F0702030302020204" pitchFamily="66" charset="0"/>
              </a:rPr>
              <a:t>Smeds</a:t>
            </a:r>
            <a:r>
              <a:rPr lang="en-GB" sz="1200" i="1" dirty="0">
                <a:latin typeface="Comic Sans MS" panose="030F0702030302020204" pitchFamily="66" charset="0"/>
              </a:rPr>
              <a:t> and The </a:t>
            </a:r>
            <a:r>
              <a:rPr lang="en-GB" sz="1200" i="1" dirty="0" err="1">
                <a:latin typeface="Comic Sans MS" panose="030F0702030302020204" pitchFamily="66" charset="0"/>
              </a:rPr>
              <a:t>Smoos</a:t>
            </a:r>
            <a:endParaRPr lang="en-GB" sz="1200" i="1" dirty="0">
              <a:latin typeface="Comic Sans MS" panose="030F0702030302020204" pitchFamily="66" charset="0"/>
            </a:endParaRPr>
          </a:p>
          <a:p>
            <a:pPr>
              <a:spcBef>
                <a:spcPts val="600"/>
              </a:spcBef>
            </a:pPr>
            <a:r>
              <a:rPr lang="en-GB" sz="1200" i="1" dirty="0">
                <a:latin typeface="Comic Sans MS" panose="030F0702030302020204" pitchFamily="66" charset="0"/>
              </a:rPr>
              <a:t>Farmer Duck </a:t>
            </a:r>
            <a:endParaRPr lang="en-GB" sz="1200" dirty="0">
              <a:solidFill>
                <a:schemeClr val="dk1"/>
              </a:solidFill>
              <a:latin typeface="Comic Sans MS" panose="030F0702030302020204" pitchFamily="66" charset="0"/>
            </a:endParaRPr>
          </a:p>
          <a:p>
            <a:pPr lvl="0">
              <a:spcBef>
                <a:spcPts val="600"/>
              </a:spcBef>
            </a:pPr>
            <a:r>
              <a:rPr lang="en-GB" sz="1200" i="1" dirty="0">
                <a:solidFill>
                  <a:schemeClr val="dk1"/>
                </a:solidFill>
                <a:latin typeface="Comic Sans MS" panose="030F0702030302020204" pitchFamily="66" charset="0"/>
              </a:rPr>
              <a:t>T</a:t>
            </a:r>
            <a:r>
              <a:rPr lang="en-GB" sz="1200" i="1" dirty="0">
                <a:latin typeface="Comic Sans MS" panose="030F0702030302020204" pitchFamily="66" charset="0"/>
              </a:rPr>
              <a:t>he Ugly Duckling</a:t>
            </a:r>
          </a:p>
          <a:p>
            <a:pPr lvl="0">
              <a:spcBef>
                <a:spcPts val="600"/>
              </a:spcBef>
            </a:pPr>
            <a:r>
              <a:rPr lang="en-GB" sz="1200" i="1" dirty="0">
                <a:latin typeface="Comic Sans MS" panose="030F0702030302020204" pitchFamily="66" charset="0"/>
              </a:rPr>
              <a:t>I’m going to be a princess</a:t>
            </a:r>
          </a:p>
          <a:p>
            <a:pPr lvl="0">
              <a:spcBef>
                <a:spcPts val="600"/>
              </a:spcBef>
            </a:pPr>
            <a:r>
              <a:rPr lang="en-GB" sz="1200" i="1" dirty="0">
                <a:latin typeface="Comic Sans MS" panose="030F0702030302020204" pitchFamily="66" charset="0"/>
              </a:rPr>
              <a:t>There’s only one you</a:t>
            </a:r>
          </a:p>
          <a:p>
            <a:pPr lvl="0">
              <a:spcBef>
                <a:spcPts val="600"/>
              </a:spcBef>
            </a:pPr>
            <a:r>
              <a:rPr lang="en-GB" sz="1200" i="1" dirty="0">
                <a:latin typeface="Comic Sans MS" panose="030F0702030302020204" pitchFamily="66" charset="0"/>
              </a:rPr>
              <a:t>There’s room for everyone</a:t>
            </a:r>
          </a:p>
          <a:p>
            <a:pPr lvl="0">
              <a:spcBef>
                <a:spcPts val="600"/>
              </a:spcBef>
            </a:pPr>
            <a:r>
              <a:rPr lang="en-GB" sz="1200" i="1" dirty="0">
                <a:latin typeface="Comic Sans MS" panose="030F0702030302020204" pitchFamily="66" charset="0"/>
              </a:rPr>
              <a:t>I really want to win</a:t>
            </a:r>
          </a:p>
          <a:p>
            <a:pPr lvl="0">
              <a:spcBef>
                <a:spcPts val="600"/>
              </a:spcBef>
            </a:pPr>
            <a:r>
              <a:rPr lang="en-GB" sz="1200" i="1" dirty="0">
                <a:latin typeface="Comic Sans MS" panose="030F0702030302020204" pitchFamily="66" charset="0"/>
              </a:rPr>
              <a:t>Mixed</a:t>
            </a:r>
          </a:p>
          <a:p>
            <a:pPr lvl="0">
              <a:spcBef>
                <a:spcPts val="600"/>
              </a:spcBef>
            </a:pPr>
            <a:r>
              <a:rPr lang="en-GB" sz="1200" i="1" dirty="0">
                <a:latin typeface="Comic Sans MS" panose="030F0702030302020204" pitchFamily="66" charset="0"/>
              </a:rPr>
              <a:t>A superhero like you</a:t>
            </a:r>
          </a:p>
          <a:p>
            <a:pPr lvl="0">
              <a:spcBef>
                <a:spcPts val="600"/>
              </a:spcBef>
            </a:pPr>
            <a:r>
              <a:rPr lang="en-GB" sz="1200" i="1" dirty="0">
                <a:latin typeface="Comic Sans MS" panose="030F0702030302020204" pitchFamily="66" charset="0"/>
              </a:rPr>
              <a:t>Emilie Pankhurst Big People Little dreams </a:t>
            </a:r>
          </a:p>
          <a:p>
            <a:pPr lvl="0">
              <a:spcBef>
                <a:spcPts val="600"/>
              </a:spcBef>
            </a:pPr>
            <a:r>
              <a:rPr lang="en-GB" sz="1200" i="1" dirty="0">
                <a:latin typeface="Comic Sans MS" panose="030F0702030302020204" pitchFamily="66" charset="0"/>
              </a:rPr>
              <a:t>Amelia Earhart Big People Little dreams, </a:t>
            </a:r>
          </a:p>
          <a:p>
            <a:pPr lvl="0">
              <a:spcBef>
                <a:spcPts val="600"/>
              </a:spcBef>
            </a:pPr>
            <a:r>
              <a:rPr lang="en-GB" sz="1200" i="1" dirty="0">
                <a:latin typeface="Comic Sans MS" panose="030F0702030302020204" pitchFamily="66" charset="0"/>
              </a:rPr>
              <a:t>Lucas at the Paralympics</a:t>
            </a:r>
          </a:p>
        </p:txBody>
      </p:sp>
      <p:sp>
        <p:nvSpPr>
          <p:cNvPr id="112" name="Google Shape;112;p3"/>
          <p:cNvSpPr/>
          <p:nvPr/>
        </p:nvSpPr>
        <p:spPr>
          <a:xfrm>
            <a:off x="8587119" y="1214465"/>
            <a:ext cx="4029898" cy="8125929"/>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a:spcBef>
                <a:spcPts val="600"/>
              </a:spcBef>
              <a:buClr>
                <a:schemeClr val="dk1"/>
              </a:buClr>
            </a:pPr>
            <a:r>
              <a:rPr lang="en-GB" sz="1800" b="1" u="sng" dirty="0">
                <a:solidFill>
                  <a:srgbClr val="FF0000"/>
                </a:solidFill>
                <a:latin typeface="Comic Sans MS" panose="030F0702030302020204" pitchFamily="66" charset="0"/>
              </a:rPr>
              <a:t>These home learning links will help my parents and care givers support my learning at home: </a:t>
            </a:r>
          </a:p>
          <a:p>
            <a:pPr marL="0" lvl="0" indent="0" algn="l" rtl="0">
              <a:spcBef>
                <a:spcPts val="600"/>
              </a:spcBef>
              <a:spcAft>
                <a:spcPts val="0"/>
              </a:spcAft>
              <a:buClr>
                <a:schemeClr val="dk1"/>
              </a:buClr>
              <a:buFont typeface="Arial"/>
              <a:buNone/>
            </a:pPr>
            <a:endParaRPr lang="en-GB" sz="18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r>
              <a:rPr lang="en-GB" sz="1600" b="1" dirty="0">
                <a:solidFill>
                  <a:schemeClr val="dk1"/>
                </a:solidFill>
                <a:latin typeface="Comic Sans MS" panose="030F0702030302020204" pitchFamily="66" charset="0"/>
                <a:hlinkClick r:id="rId3"/>
              </a:rPr>
              <a:t>https://www.bbc.co.uk/bitesize/groups/cx1lpm3ve37t</a:t>
            </a:r>
          </a:p>
          <a:p>
            <a:pPr marL="0" lvl="0" indent="0" algn="l" rtl="0">
              <a:spcBef>
                <a:spcPts val="600"/>
              </a:spcBef>
              <a:spcAft>
                <a:spcPts val="0"/>
              </a:spcAft>
              <a:buClr>
                <a:schemeClr val="dk1"/>
              </a:buClr>
              <a:buFont typeface="Arial"/>
              <a:buNone/>
            </a:pPr>
            <a:endParaRPr lang="en-GB" sz="1600" b="1" dirty="0">
              <a:solidFill>
                <a:schemeClr val="dk1"/>
              </a:solidFill>
              <a:latin typeface="Comic Sans MS" panose="030F0702030302020204" pitchFamily="66" charset="0"/>
              <a:hlinkClick r:id="rId3"/>
            </a:endParaRPr>
          </a:p>
          <a:p>
            <a:pPr marL="0" lvl="0" indent="0" algn="l" rtl="0">
              <a:spcBef>
                <a:spcPts val="600"/>
              </a:spcBef>
              <a:spcAft>
                <a:spcPts val="0"/>
              </a:spcAft>
              <a:buClr>
                <a:schemeClr val="dk1"/>
              </a:buClr>
              <a:buFont typeface="Arial"/>
              <a:buNone/>
            </a:pPr>
            <a:r>
              <a:rPr lang="en-GB" sz="1600" b="1" dirty="0">
                <a:solidFill>
                  <a:schemeClr val="dk1"/>
                </a:solidFill>
                <a:latin typeface="Comic Sans MS" panose="030F0702030302020204" pitchFamily="66" charset="0"/>
                <a:hlinkClick r:id="rId3"/>
              </a:rPr>
              <a:t>https://www.bbc.co.uk/tiny-happy-people/activities/zjh8hbk</a:t>
            </a:r>
            <a:endParaRPr lang="en-GB" sz="16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endParaRPr lang="en-GB" sz="16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r>
              <a:rPr lang="en-GB" sz="1600" b="1" dirty="0">
                <a:solidFill>
                  <a:schemeClr val="dk1"/>
                </a:solidFill>
                <a:latin typeface="Comic Sans MS" panose="030F0702030302020204" pitchFamily="66" charset="0"/>
                <a:hlinkClick r:id="rId4"/>
              </a:rPr>
              <a:t>https://www.bbc.co.uk/bitesize/subjects/zvryt39</a:t>
            </a:r>
            <a:endParaRPr lang="en-GB" sz="16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endParaRPr lang="en-GB" sz="16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r>
              <a:rPr lang="en-GB" sz="1600" b="1" dirty="0">
                <a:solidFill>
                  <a:schemeClr val="dk1"/>
                </a:solidFill>
                <a:latin typeface="Comic Sans MS" panose="030F0702030302020204" pitchFamily="66" charset="0"/>
                <a:hlinkClick r:id="rId5"/>
              </a:rPr>
              <a:t>https://www.bbc.co.uk/teach/class-clips-video/pshe-early-years-foundation-stage-ks1-feeling-better/zm2st39</a:t>
            </a:r>
            <a:endParaRPr lang="en-GB" sz="16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endParaRPr lang="en-GB" sz="16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r>
              <a:rPr lang="en-GB" sz="1600" b="1" dirty="0">
                <a:solidFill>
                  <a:schemeClr val="dk1"/>
                </a:solidFill>
                <a:latin typeface="Comic Sans MS" panose="030F0702030302020204" pitchFamily="66" charset="0"/>
                <a:hlinkClick r:id="rId6"/>
              </a:rPr>
              <a:t>https://www.bbc.co.uk/teach/supermovers</a:t>
            </a:r>
            <a:endParaRPr lang="en-GB" sz="16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endParaRPr lang="en-GB" sz="16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r>
              <a:rPr lang="en-GB" sz="1600" b="1" dirty="0">
                <a:solidFill>
                  <a:schemeClr val="dk1"/>
                </a:solidFill>
                <a:latin typeface="Comic Sans MS" panose="030F0702030302020204" pitchFamily="66" charset="0"/>
                <a:hlinkClick r:id="rId7"/>
              </a:rPr>
              <a:t>https://www.nhs.uk/change4life/activities</a:t>
            </a:r>
            <a:endParaRPr lang="en-GB" sz="1600" b="1" dirty="0">
              <a:solidFill>
                <a:schemeClr val="dk1"/>
              </a:solidFill>
              <a:latin typeface="Comic Sans MS" panose="030F0702030302020204" pitchFamily="66" charset="0"/>
            </a:endParaRPr>
          </a:p>
          <a:p>
            <a:pPr marL="0" lvl="0" indent="0" algn="l" rtl="0">
              <a:spcBef>
                <a:spcPts val="600"/>
              </a:spcBef>
              <a:spcAft>
                <a:spcPts val="0"/>
              </a:spcAft>
              <a:buClr>
                <a:schemeClr val="dk1"/>
              </a:buClr>
              <a:buFont typeface="Arial"/>
              <a:buNone/>
            </a:pPr>
            <a:endParaRPr lang="en-GB" sz="1800" b="1" dirty="0">
              <a:solidFill>
                <a:schemeClr val="dk1"/>
              </a:solidFill>
            </a:endParaRPr>
          </a:p>
          <a:p>
            <a:pPr marL="0" lvl="0" indent="0" algn="l" rtl="0">
              <a:spcBef>
                <a:spcPts val="600"/>
              </a:spcBef>
              <a:spcAft>
                <a:spcPts val="0"/>
              </a:spcAft>
              <a:buClr>
                <a:schemeClr val="dk1"/>
              </a:buClr>
              <a:buFont typeface="Arial"/>
              <a:buNone/>
            </a:pPr>
            <a:endParaRPr lang="en-GB" sz="1800" b="1" dirty="0">
              <a:solidFill>
                <a:schemeClr val="dk1"/>
              </a:solidFill>
            </a:endParaRPr>
          </a:p>
          <a:p>
            <a:pPr marL="0" lvl="0" indent="0" algn="l" rtl="0">
              <a:spcBef>
                <a:spcPts val="600"/>
              </a:spcBef>
              <a:spcAft>
                <a:spcPts val="0"/>
              </a:spcAft>
              <a:buClr>
                <a:schemeClr val="dk1"/>
              </a:buClr>
              <a:buFont typeface="Arial"/>
              <a:buNone/>
            </a:pPr>
            <a:endParaRPr lang="en-GB" sz="1800" b="1" dirty="0">
              <a:solidFill>
                <a:schemeClr val="dk1"/>
              </a:solidFill>
            </a:endParaRPr>
          </a:p>
          <a:p>
            <a:pPr marL="0" lvl="0" indent="0" algn="l" rtl="0">
              <a:spcBef>
                <a:spcPts val="600"/>
              </a:spcBef>
              <a:spcAft>
                <a:spcPts val="0"/>
              </a:spcAft>
              <a:buClr>
                <a:schemeClr val="dk1"/>
              </a:buClr>
              <a:buFont typeface="Arial"/>
              <a:buNone/>
            </a:pPr>
            <a:endParaRPr lang="en-GB" sz="1800" b="1" dirty="0">
              <a:solidFill>
                <a:schemeClr val="dk1"/>
              </a:solidFill>
            </a:endParaRPr>
          </a:p>
          <a:p>
            <a:pPr marL="0" lvl="0" indent="0" algn="l" rtl="0">
              <a:spcBef>
                <a:spcPts val="600"/>
              </a:spcBef>
              <a:spcAft>
                <a:spcPts val="0"/>
              </a:spcAft>
              <a:buClr>
                <a:schemeClr val="dk1"/>
              </a:buClr>
              <a:buFont typeface="Arial"/>
              <a:buNone/>
            </a:pPr>
            <a:endParaRPr lang="en-GB" sz="1800" b="1" dirty="0">
              <a:solidFill>
                <a:schemeClr val="dk1"/>
              </a:solidFill>
            </a:endParaRPr>
          </a:p>
          <a:p>
            <a:pPr marL="0" lvl="0" indent="0" algn="l" rtl="0">
              <a:spcBef>
                <a:spcPts val="600"/>
              </a:spcBef>
              <a:spcAft>
                <a:spcPts val="0"/>
              </a:spcAft>
              <a:buClr>
                <a:schemeClr val="dk1"/>
              </a:buClr>
              <a:buFont typeface="Arial"/>
              <a:buNone/>
            </a:pPr>
            <a:endParaRPr lang="en-GB" sz="1800" b="1" dirty="0">
              <a:solidFill>
                <a:schemeClr val="dk1"/>
              </a:solidFill>
            </a:endParaRPr>
          </a:p>
          <a:p>
            <a:pPr marL="0" lvl="0" indent="0" algn="l" rtl="0">
              <a:spcBef>
                <a:spcPts val="600"/>
              </a:spcBef>
              <a:spcAft>
                <a:spcPts val="0"/>
              </a:spcAft>
              <a:buClr>
                <a:schemeClr val="dk1"/>
              </a:buClr>
              <a:buFont typeface="Arial"/>
              <a:buNone/>
            </a:pPr>
            <a:endParaRPr sz="1400" b="1" dirty="0">
              <a:solidFill>
                <a:schemeClr val="dk1"/>
              </a:solidFill>
              <a:latin typeface="Arial"/>
              <a:ea typeface="Arial"/>
              <a:cs typeface="Arial"/>
              <a:sym typeface="Arial"/>
            </a:endParaRPr>
          </a:p>
        </p:txBody>
      </p:sp>
      <p:sp>
        <p:nvSpPr>
          <p:cNvPr id="113" name="Google Shape;113;p3"/>
          <p:cNvSpPr/>
          <p:nvPr/>
        </p:nvSpPr>
        <p:spPr>
          <a:xfrm>
            <a:off x="265312" y="8345262"/>
            <a:ext cx="4029900" cy="1052286"/>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1"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Here are some examples of the work that we have created so far!;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Hyperlink to RSHE evidence folder. </a:t>
            </a:r>
          </a:p>
        </p:txBody>
      </p:sp>
      <p:sp>
        <p:nvSpPr>
          <p:cNvPr id="116" name="Google Shape;116;p3"/>
          <p:cNvSpPr/>
          <p:nvPr/>
        </p:nvSpPr>
        <p:spPr>
          <a:xfrm>
            <a:off x="11089588" y="116990"/>
            <a:ext cx="797079" cy="795110"/>
          </a:xfrm>
          <a:prstGeom prst="rect">
            <a:avLst/>
          </a:prstGeom>
          <a:noFill/>
          <a:ln>
            <a:noFill/>
          </a:ln>
        </p:spPr>
      </p:sp>
      <p:sp>
        <p:nvSpPr>
          <p:cNvPr id="117" name="Google Shape;117;p3"/>
          <p:cNvSpPr/>
          <p:nvPr/>
        </p:nvSpPr>
        <p:spPr>
          <a:xfrm>
            <a:off x="184582" y="244372"/>
            <a:ext cx="9774258" cy="68775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4000" b="1" dirty="0">
                <a:solidFill>
                  <a:schemeClr val="dk1"/>
                </a:solidFill>
                <a:latin typeface="Sassoon Penpals" panose="02000400000000000000" pitchFamily="50" charset="0"/>
                <a:sym typeface="Arial"/>
              </a:rPr>
              <a:t>Early Years – Laying the Foundations for RSHE</a:t>
            </a:r>
            <a:endParaRPr sz="4000" b="1" dirty="0">
              <a:solidFill>
                <a:schemeClr val="dk1"/>
              </a:solidFill>
              <a:latin typeface="Sassoon Penpals" panose="02000400000000000000" pitchFamily="50" charset="0"/>
              <a:sym typeface="Arial"/>
            </a:endParaRPr>
          </a:p>
        </p:txBody>
      </p:sp>
      <p:pic>
        <p:nvPicPr>
          <p:cNvPr id="12" name="Picture 11"/>
          <p:cNvPicPr>
            <a:picLocks noChangeAspect="1"/>
          </p:cNvPicPr>
          <p:nvPr/>
        </p:nvPicPr>
        <p:blipFill>
          <a:blip r:embed="rId8"/>
          <a:stretch>
            <a:fillRect/>
          </a:stretch>
        </p:blipFill>
        <p:spPr>
          <a:xfrm>
            <a:off x="11415846" y="72347"/>
            <a:ext cx="997913" cy="994608"/>
          </a:xfrm>
          <a:prstGeom prst="rect">
            <a:avLst/>
          </a:prstGeom>
        </p:spPr>
      </p:pic>
      <p:sp>
        <p:nvSpPr>
          <p:cNvPr id="14" name="Rounded Rectangle 48">
            <a:extLst>
              <a:ext uri="{FF2B5EF4-FFF2-40B4-BE49-F238E27FC236}">
                <a16:creationId xmlns:a16="http://schemas.microsoft.com/office/drawing/2014/main" id="{399D2466-15A1-4E7D-9EDA-EF09D82938A8}"/>
              </a:ext>
            </a:extLst>
          </p:cNvPr>
          <p:cNvSpPr/>
          <p:nvPr/>
        </p:nvSpPr>
        <p:spPr>
          <a:xfrm>
            <a:off x="237249" y="6017395"/>
            <a:ext cx="4010205" cy="223902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9"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23280684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Safety and the changing body</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6459944"/>
            <a:ext cx="4010205" cy="262083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808894"/>
            <a:ext cx="4029899" cy="53489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the steps to take before sending a message online (using the THINK mnemonic).</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of the possible risks online.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strategies I can use to overcome pressure from others and make my own decisions.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The changing adolescent body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the process of the menstrual cycle.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the names of the external sexual parts of the body and the internal reproductive organs.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puberty happens at different ages for different people.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how to assess a casualty's condition.</a:t>
            </a: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808895"/>
            <a:ext cx="4029898" cy="365759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Developing an understanding of how to ensure relationships online are safe.</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to make 'for' and 'against' arguments to help with decision making.</a:t>
            </a:r>
          </a:p>
          <a:p>
            <a:pPr marR="0" lvl="0" algn="l" defTabSz="457200" rtl="0" eaLnBrk="1" fontAlgn="auto" latinLnBrk="0" hangingPunct="1">
              <a:lnSpc>
                <a:spcPct val="100000"/>
              </a:lnSpc>
              <a:spcBef>
                <a:spcPts val="0"/>
              </a:spcBef>
              <a:spcAft>
                <a:spcPts val="2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The changing adolescent body</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about the emotional changes during puberty.</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reliable sources of help with puberty.</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about how to help someone who is bleeding.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246457"/>
            <a:ext cx="4080000" cy="20922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r>
              <a:rPr lang="en-US" sz="1400" dirty="0">
                <a:solidFill>
                  <a:schemeClr val="tx1"/>
                </a:solidFill>
                <a:latin typeface="Sassoon Penpals" panose="02000400000000000000" pitchFamily="50" charset="0"/>
              </a:rPr>
              <a:t>L1 Online friendships</a:t>
            </a:r>
          </a:p>
          <a:p>
            <a:r>
              <a:rPr lang="en-US" sz="1400" dirty="0">
                <a:solidFill>
                  <a:schemeClr val="tx1"/>
                </a:solidFill>
                <a:latin typeface="Sassoon Penpals" panose="02000400000000000000" pitchFamily="50" charset="0"/>
              </a:rPr>
              <a:t>L2 Staying safe online</a:t>
            </a:r>
          </a:p>
          <a:p>
            <a:r>
              <a:rPr lang="en-US" sz="1400" dirty="0">
                <a:solidFill>
                  <a:schemeClr val="tx1"/>
                </a:solidFill>
                <a:latin typeface="Sassoon Penpals" panose="02000400000000000000" pitchFamily="50" charset="0"/>
              </a:rPr>
              <a:t>L3 Puberty</a:t>
            </a:r>
          </a:p>
          <a:p>
            <a:r>
              <a:rPr lang="en-US" sz="1400" dirty="0">
                <a:solidFill>
                  <a:schemeClr val="tx1"/>
                </a:solidFill>
                <a:latin typeface="Sassoon Penpals" panose="02000400000000000000" pitchFamily="50" charset="0"/>
              </a:rPr>
              <a:t>L4 Menstruation</a:t>
            </a:r>
          </a:p>
          <a:p>
            <a:r>
              <a:rPr lang="en-US" sz="1400" dirty="0">
                <a:solidFill>
                  <a:schemeClr val="tx1"/>
                </a:solidFill>
                <a:latin typeface="Sassoon Penpals" panose="02000400000000000000" pitchFamily="50" charset="0"/>
              </a:rPr>
              <a:t>L5: Emotional changes in puberty </a:t>
            </a:r>
          </a:p>
          <a:p>
            <a:r>
              <a:rPr lang="en-US" sz="1400" dirty="0">
                <a:solidFill>
                  <a:schemeClr val="tx1"/>
                </a:solidFill>
                <a:latin typeface="Sassoon Penpals" panose="02000400000000000000" pitchFamily="50" charset="0"/>
              </a:rPr>
              <a:t>L6 First Aid: Bleeding</a:t>
            </a:r>
          </a:p>
          <a:p>
            <a:r>
              <a:rPr lang="en-US" sz="1400" dirty="0">
                <a:solidFill>
                  <a:schemeClr val="tx1"/>
                </a:solidFill>
                <a:latin typeface="Sassoon Penpals" panose="02000400000000000000" pitchFamily="50" charset="0"/>
              </a:rPr>
              <a:t>L7 Alcohol, drugs and tobacco: Making decisions</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4BDFCC1A-7D25-404D-817B-C97C3D0E12F1}"/>
              </a:ext>
            </a:extLst>
          </p:cNvPr>
          <p:cNvGrpSpPr/>
          <p:nvPr/>
        </p:nvGrpSpPr>
        <p:grpSpPr>
          <a:xfrm>
            <a:off x="4392549" y="4606102"/>
            <a:ext cx="4016502" cy="2436130"/>
            <a:chOff x="217675" y="6016521"/>
            <a:chExt cx="4016502" cy="3495448"/>
          </a:xfrm>
        </p:grpSpPr>
        <p:sp>
          <p:nvSpPr>
            <p:cNvPr id="16" name="Rounded Rectangle 48">
              <a:extLst>
                <a:ext uri="{FF2B5EF4-FFF2-40B4-BE49-F238E27FC236}">
                  <a16:creationId xmlns:a16="http://schemas.microsoft.com/office/drawing/2014/main" id="{BF86ED40-4FA0-4656-B0AD-E4AB11E80EF6}"/>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CE1EC3D-D5D7-4AD3-90FD-212E8A353E5B}"/>
                </a:ext>
              </a:extLst>
            </p:cNvPr>
            <p:cNvSpPr txBox="1"/>
            <p:nvPr/>
          </p:nvSpPr>
          <p:spPr>
            <a:xfrm>
              <a:off x="1972570" y="6720129"/>
              <a:ext cx="1888760" cy="2791840"/>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r>
                <a:rPr lang="en-US" sz="1400" dirty="0">
                  <a:latin typeface="Sassoon Penpals" panose="02000400000000000000" pitchFamily="50" charset="0"/>
                </a:rPr>
                <a:t>Respectful</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2118CC36-E08C-4CFE-9C83-0F50A2BEF551}"/>
              </a:ext>
            </a:extLst>
          </p:cNvPr>
          <p:cNvSpPr/>
          <p:nvPr/>
        </p:nvSpPr>
        <p:spPr>
          <a:xfrm>
            <a:off x="8587119" y="1066801"/>
            <a:ext cx="4029898" cy="60926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US" sz="1400" dirty="0">
                <a:solidFill>
                  <a:schemeClr val="tx1"/>
                </a:solidFill>
                <a:latin typeface="Sassoon Penpals" panose="02000400000000000000" pitchFamily="50" charset="0"/>
              </a:rPr>
              <a:t>Describe features of a positive, healthy relationship</a:t>
            </a:r>
          </a:p>
          <a:p>
            <a:pPr marL="285750" indent="-285750">
              <a:spcAft>
                <a:spcPts val="600"/>
              </a:spcAft>
              <a:buFontTx/>
              <a:buChar char="-"/>
            </a:pPr>
            <a:r>
              <a:rPr lang="en-US" sz="1400" dirty="0">
                <a:solidFill>
                  <a:schemeClr val="tx1"/>
                </a:solidFill>
                <a:latin typeface="Sassoon Penpals" panose="02000400000000000000" pitchFamily="50" charset="0"/>
              </a:rPr>
              <a:t>Show some understanding of when they should agree to ‘keeping something confidential or secret’ and when it is right to ‘break a confidence’ or ‘share a secret’</a:t>
            </a:r>
          </a:p>
          <a:p>
            <a:pPr marL="285750" indent="-285750">
              <a:spcAft>
                <a:spcPts val="600"/>
              </a:spcAft>
              <a:buFontTx/>
              <a:buChar char="-"/>
            </a:pPr>
            <a:r>
              <a:rPr lang="en-US" sz="1400" dirty="0">
                <a:solidFill>
                  <a:schemeClr val="tx1"/>
                </a:solidFill>
                <a:latin typeface="Sassoon Penpals" panose="02000400000000000000" pitchFamily="50" charset="0"/>
              </a:rPr>
              <a:t>Know school rules about health and safety; basic emergency aid procedures; and where and how to get help</a:t>
            </a:r>
          </a:p>
          <a:p>
            <a:pPr marL="285750" indent="-285750">
              <a:spcAft>
                <a:spcPts val="600"/>
              </a:spcAft>
              <a:buFontTx/>
              <a:buChar char="-"/>
            </a:pPr>
            <a:r>
              <a:rPr lang="en-US" sz="1400" dirty="0">
                <a:solidFill>
                  <a:schemeClr val="tx1"/>
                </a:solidFill>
                <a:latin typeface="Sassoon Penpals" panose="02000400000000000000" pitchFamily="50" charset="0"/>
              </a:rPr>
              <a:t>Know which, why and how, commonly available substances and drugs (including alcohol, tobacco and ‘energy drinks’) can damage their immediate and future health and safety</a:t>
            </a:r>
          </a:p>
          <a:p>
            <a:pPr marL="285750" indent="-285750">
              <a:spcAft>
                <a:spcPts val="600"/>
              </a:spcAft>
              <a:buFontTx/>
              <a:buChar char="-"/>
            </a:pPr>
            <a:r>
              <a:rPr lang="en-US" sz="1400" dirty="0">
                <a:solidFill>
                  <a:schemeClr val="tx1"/>
                </a:solidFill>
                <a:latin typeface="Sassoon Penpals" panose="02000400000000000000" pitchFamily="50" charset="0"/>
              </a:rPr>
              <a:t>Know how their body will, and their emotions may, change as they approach and move through puberty</a:t>
            </a:r>
          </a:p>
          <a:p>
            <a:pPr marL="285750" indent="-285750">
              <a:spcAft>
                <a:spcPts val="600"/>
              </a:spcAft>
              <a:buFontTx/>
              <a:buChar char="-"/>
            </a:pPr>
            <a:r>
              <a:rPr lang="en-US" sz="1400" dirty="0">
                <a:solidFill>
                  <a:schemeClr val="tx1"/>
                </a:solidFill>
                <a:latin typeface="Sassoon Penpals" panose="02000400000000000000" pitchFamily="50" charset="0"/>
              </a:rPr>
              <a:t>Know about human reproduction in simple terms</a:t>
            </a:r>
          </a:p>
          <a:p>
            <a:pPr marL="285750" indent="-285750">
              <a:spcAft>
                <a:spcPts val="600"/>
              </a:spcAft>
              <a:buFontTx/>
              <a:buChar char="-"/>
            </a:pPr>
            <a:r>
              <a:rPr lang="en-US" sz="1400" dirty="0">
                <a:solidFill>
                  <a:schemeClr val="tx1"/>
                </a:solidFill>
                <a:latin typeface="Sassoon Penpals" panose="02000400000000000000" pitchFamily="50" charset="0"/>
              </a:rPr>
              <a:t>Know that they have the right to protect their body from inappropriate and unwanted contact; and Identify ways to get support if they have fears for themselves or their peers</a:t>
            </a:r>
          </a:p>
          <a:p>
            <a:pPr marL="285750" indent="-285750">
              <a:spcAft>
                <a:spcPts val="600"/>
              </a:spcAft>
              <a:buFontTx/>
              <a:buChar char="-"/>
            </a:pPr>
            <a:r>
              <a:rPr lang="en-US" sz="1400" dirty="0">
                <a:solidFill>
                  <a:schemeClr val="tx1"/>
                </a:solidFill>
                <a:latin typeface="Sassoon Penpals" panose="02000400000000000000" pitchFamily="50" charset="0"/>
              </a:rPr>
              <a:t>Know that everyone has basic human rights and that children have their own special rights set out in the United Nations Declaration of the Rights of the Child.</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2" name="Group 21">
            <a:extLst>
              <a:ext uri="{FF2B5EF4-FFF2-40B4-BE49-F238E27FC236}">
                <a16:creationId xmlns:a16="http://schemas.microsoft.com/office/drawing/2014/main" id="{04303C93-EEFE-4ECE-B4E2-4B7D2DC5D429}"/>
              </a:ext>
            </a:extLst>
          </p:cNvPr>
          <p:cNvGrpSpPr/>
          <p:nvPr/>
        </p:nvGrpSpPr>
        <p:grpSpPr>
          <a:xfrm>
            <a:off x="4415393" y="7159463"/>
            <a:ext cx="3970816" cy="2247303"/>
            <a:chOff x="4415392" y="7368151"/>
            <a:chExt cx="4010205" cy="1981844"/>
          </a:xfrm>
        </p:grpSpPr>
        <p:sp>
          <p:nvSpPr>
            <p:cNvPr id="23" name="Rounded Rectangle 48">
              <a:extLst>
                <a:ext uri="{FF2B5EF4-FFF2-40B4-BE49-F238E27FC236}">
                  <a16:creationId xmlns:a16="http://schemas.microsoft.com/office/drawing/2014/main" id="{38E7887E-3272-4EE3-8606-C69D9EBD949D}"/>
                </a:ext>
              </a:extLst>
            </p:cNvPr>
            <p:cNvSpPr/>
            <p:nvPr/>
          </p:nvSpPr>
          <p:spPr>
            <a:xfrm>
              <a:off x="4415392" y="7368151"/>
              <a:ext cx="4010205" cy="1981844"/>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4</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that there are risks to sharing things online.</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the difference between private and public.</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the risks associated with smoking tobacco.</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the physical changes to both male and female bodies as people grow from children to adults.</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rPr>
                <a:t>To know that asthma is a condition which causes the airways to narrow.</a:t>
              </a:r>
              <a:endParaRPr lang="en-US" sz="1400" dirty="0">
                <a:solidFill>
                  <a:schemeClr val="tx1"/>
                </a:solidFill>
                <a:latin typeface="Sassoon Penpals" panose="02000400000000000000" pitchFamily="50" charset="0"/>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4" name="Picture 23">
              <a:extLst>
                <a:ext uri="{FF2B5EF4-FFF2-40B4-BE49-F238E27FC236}">
                  <a16:creationId xmlns:a16="http://schemas.microsoft.com/office/drawing/2014/main" id="{1BA528AB-BD2E-47BF-98BC-AC3CD55C5C7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398946"/>
              <a:ext cx="609658" cy="427033"/>
            </a:xfrm>
            <a:prstGeom prst="rect">
              <a:avLst/>
            </a:prstGeom>
          </p:spPr>
        </p:pic>
      </p:grpSp>
    </p:spTree>
    <p:extLst>
      <p:ext uri="{BB962C8B-B14F-4D97-AF65-F5344CB8AC3E}">
        <p14:creationId xmlns:p14="http://schemas.microsoft.com/office/powerpoint/2010/main" val="32155604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Health and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35087" y="5215572"/>
            <a:ext cx="4010205" cy="218169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the risks of sun exposure.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know that relaxation stretches can help us to relax and de-stress.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calories are the unit that we use to measure the amount of energy certain foods give us.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what we do before bed can affect our sleep quality.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understand what can cause stress.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understand that failure is an important part of success.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666750"/>
            <a:ext cx="4029898" cy="436245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lvl="0" indent="-171450">
              <a:spcAft>
                <a:spcPts val="600"/>
              </a:spcAft>
              <a:buFont typeface="Arial" panose="020B0604020202020204" pitchFamily="34" charset="0"/>
              <a:buChar char="•"/>
              <a:defRPr/>
            </a:pPr>
            <a:r>
              <a:rPr lang="en-GB" sz="1400" dirty="0">
                <a:solidFill>
                  <a:srgbClr val="0070C0"/>
                </a:solidFill>
                <a:latin typeface="Sassoon Penpals" panose="02000400000000000000" pitchFamily="50" charset="0"/>
              </a:rPr>
              <a:t>Independently  look after my teeth.</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Developing independence for protecting myself in the sun.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accent1"/>
                </a:solidFill>
                <a:effectLst/>
                <a:uLnTx/>
                <a:uFillTx/>
                <a:latin typeface="Sassoon Penpals" panose="02000400000000000000" pitchFamily="50" charset="0"/>
                <a:ea typeface="+mn-ea"/>
                <a:cs typeface="+mn-cs"/>
              </a:rPr>
              <a:t>Review how to help someone who is having an asthma attack (see Y4).</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Understanding the relationship between stress and relaxation.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Considering calories and food groups to plan healthy meals.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Developing greater responsibility for ensuring good quality sleep.</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Taking responsibility for my own feelings.</a:t>
            </a: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397261"/>
            <a:ext cx="4080000" cy="203721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Relaxation: Yoga</a:t>
            </a:r>
          </a:p>
          <a:p>
            <a:pPr>
              <a:spcAft>
                <a:spcPts val="600"/>
              </a:spcAft>
            </a:pPr>
            <a:r>
              <a:rPr lang="en-US" sz="1400" dirty="0">
                <a:solidFill>
                  <a:schemeClr val="tx1"/>
                </a:solidFill>
                <a:latin typeface="Sassoon Penpals" panose="02000400000000000000" pitchFamily="50" charset="0"/>
              </a:rPr>
              <a:t>L2 The importance of rest</a:t>
            </a:r>
          </a:p>
          <a:p>
            <a:pPr>
              <a:spcAft>
                <a:spcPts val="600"/>
              </a:spcAft>
            </a:pPr>
            <a:r>
              <a:rPr lang="en-US" sz="1400" dirty="0">
                <a:solidFill>
                  <a:schemeClr val="tx1"/>
                </a:solidFill>
                <a:latin typeface="Sassoon Penpals" panose="02000400000000000000" pitchFamily="50" charset="0"/>
              </a:rPr>
              <a:t>L5 Taking responsibility for my feelings</a:t>
            </a:r>
          </a:p>
          <a:p>
            <a:pPr>
              <a:spcAft>
                <a:spcPts val="600"/>
              </a:spcAft>
            </a:pPr>
            <a:r>
              <a:rPr lang="en-US" sz="1400" dirty="0">
                <a:solidFill>
                  <a:schemeClr val="tx1"/>
                </a:solidFill>
                <a:latin typeface="Sassoon Penpals" panose="02000400000000000000" pitchFamily="50" charset="0"/>
              </a:rPr>
              <a:t>L6 Healthy meals</a:t>
            </a:r>
          </a:p>
          <a:p>
            <a:pPr>
              <a:spcAft>
                <a:spcPts val="600"/>
              </a:spcAft>
            </a:pPr>
            <a:r>
              <a:rPr lang="en-US" sz="1400" dirty="0">
                <a:solidFill>
                  <a:schemeClr val="tx1"/>
                </a:solidFill>
                <a:latin typeface="Sassoon Penpals" panose="02000400000000000000" pitchFamily="50" charset="0"/>
              </a:rPr>
              <a:t>L7 Sun safety</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FEDE23AF-9F11-4B39-ACFA-AE78FFBB78C9}"/>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B72D8FDA-FDEF-4A72-A781-4B7797B8B9CF}"/>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rgbClr val="FF0000"/>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E9BB3715-CC84-4712-A4F2-26D34FB11188}"/>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B8738D5B-7BA9-4CD2-88BA-0DDF56B9ECA6}"/>
              </a:ext>
            </a:extLst>
          </p:cNvPr>
          <p:cNvSpPr/>
          <p:nvPr/>
        </p:nvSpPr>
        <p:spPr>
          <a:xfrm>
            <a:off x="8587119" y="1066801"/>
            <a:ext cx="4029898" cy="60926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US" sz="1400" dirty="0">
                <a:solidFill>
                  <a:schemeClr val="tx1"/>
                </a:solidFill>
                <a:latin typeface="Sassoon Penpals" panose="02000400000000000000" pitchFamily="50" charset="0"/>
              </a:rPr>
              <a:t>Describe features of a positive, healthy relationship</a:t>
            </a:r>
          </a:p>
          <a:p>
            <a:pPr marL="285750" indent="-285750">
              <a:spcAft>
                <a:spcPts val="600"/>
              </a:spcAft>
              <a:buFontTx/>
              <a:buChar char="-"/>
            </a:pPr>
            <a:r>
              <a:rPr lang="en-US" sz="1400" dirty="0">
                <a:solidFill>
                  <a:schemeClr val="tx1"/>
                </a:solidFill>
                <a:latin typeface="Sassoon Penpals" panose="02000400000000000000" pitchFamily="50" charset="0"/>
              </a:rPr>
              <a:t>Show some understanding of when they should agree to ‘keeping something confidential or secret’ and when it is right to ‘break a confidence’ or ‘share a secret’</a:t>
            </a:r>
          </a:p>
          <a:p>
            <a:pPr marL="285750" indent="-285750">
              <a:spcAft>
                <a:spcPts val="600"/>
              </a:spcAft>
              <a:buFontTx/>
              <a:buChar char="-"/>
            </a:pPr>
            <a:r>
              <a:rPr lang="en-US" sz="1400" dirty="0">
                <a:solidFill>
                  <a:schemeClr val="tx1"/>
                </a:solidFill>
                <a:latin typeface="Sassoon Penpals" panose="02000400000000000000" pitchFamily="50" charset="0"/>
              </a:rPr>
              <a:t>Know school rules about health and safety; basic emergency aid procedures; and where and how to get help</a:t>
            </a:r>
          </a:p>
          <a:p>
            <a:pPr marL="285750" indent="-285750">
              <a:spcAft>
                <a:spcPts val="600"/>
              </a:spcAft>
              <a:buFontTx/>
              <a:buChar char="-"/>
            </a:pPr>
            <a:r>
              <a:rPr lang="en-US" sz="1400" dirty="0">
                <a:solidFill>
                  <a:schemeClr val="tx1"/>
                </a:solidFill>
                <a:latin typeface="Sassoon Penpals" panose="02000400000000000000" pitchFamily="50" charset="0"/>
              </a:rPr>
              <a:t>Know which, why and how, commonly available substances and drugs (including alcohol, tobacco and ‘energy drinks’) can damage their immediate and future health and safety</a:t>
            </a:r>
          </a:p>
          <a:p>
            <a:pPr marL="285750" indent="-285750">
              <a:spcAft>
                <a:spcPts val="600"/>
              </a:spcAft>
              <a:buFontTx/>
              <a:buChar char="-"/>
            </a:pPr>
            <a:r>
              <a:rPr lang="en-US" sz="1400" dirty="0">
                <a:solidFill>
                  <a:schemeClr val="tx1"/>
                </a:solidFill>
                <a:latin typeface="Sassoon Penpals" panose="02000400000000000000" pitchFamily="50" charset="0"/>
              </a:rPr>
              <a:t>Know how their body will, and their emotions may, change as they approach and move through puberty</a:t>
            </a:r>
          </a:p>
          <a:p>
            <a:pPr marL="285750" indent="-285750">
              <a:spcAft>
                <a:spcPts val="600"/>
              </a:spcAft>
              <a:buFontTx/>
              <a:buChar char="-"/>
            </a:pPr>
            <a:r>
              <a:rPr lang="en-US" sz="1400" dirty="0">
                <a:solidFill>
                  <a:schemeClr val="tx1"/>
                </a:solidFill>
                <a:latin typeface="Sassoon Penpals" panose="02000400000000000000" pitchFamily="50" charset="0"/>
              </a:rPr>
              <a:t>Know about human reproduction in simple terms</a:t>
            </a:r>
          </a:p>
          <a:p>
            <a:pPr marL="285750" indent="-285750">
              <a:spcAft>
                <a:spcPts val="600"/>
              </a:spcAft>
              <a:buFontTx/>
              <a:buChar char="-"/>
            </a:pPr>
            <a:r>
              <a:rPr lang="en-US" sz="1400" dirty="0">
                <a:solidFill>
                  <a:schemeClr val="tx1"/>
                </a:solidFill>
                <a:latin typeface="Sassoon Penpals" panose="02000400000000000000" pitchFamily="50" charset="0"/>
              </a:rPr>
              <a:t>Know that they have the right to protect their body from inappropriate and unwanted contact; and Identify ways to get support if they have fears for themselves or their peers</a:t>
            </a:r>
          </a:p>
          <a:p>
            <a:pPr marL="285750" indent="-285750">
              <a:spcAft>
                <a:spcPts val="600"/>
              </a:spcAft>
              <a:buFontTx/>
              <a:buChar char="-"/>
            </a:pPr>
            <a:r>
              <a:rPr lang="en-US" sz="1400" dirty="0">
                <a:solidFill>
                  <a:schemeClr val="tx1"/>
                </a:solidFill>
                <a:latin typeface="Sassoon Penpals" panose="02000400000000000000" pitchFamily="50" charset="0"/>
              </a:rPr>
              <a:t>Know that everyone has basic human rights and that children have their own special rights set out in the United Nations Declaration of the Rights of the Child.</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AAB4C3F2-643A-426B-86FC-B3CC8CEDDAB0}"/>
              </a:ext>
            </a:extLst>
          </p:cNvPr>
          <p:cNvGrpSpPr/>
          <p:nvPr/>
        </p:nvGrpSpPr>
        <p:grpSpPr>
          <a:xfrm>
            <a:off x="4415392" y="7560932"/>
            <a:ext cx="4029897" cy="1845834"/>
            <a:chOff x="4415392" y="7368151"/>
            <a:chExt cx="4010205" cy="1981844"/>
          </a:xfrm>
          <a:solidFill>
            <a:schemeClr val="accent4">
              <a:lumMod val="20000"/>
              <a:lumOff val="80000"/>
            </a:schemeClr>
          </a:solidFill>
        </p:grpSpPr>
        <p:sp>
          <p:nvSpPr>
            <p:cNvPr id="21" name="Rounded Rectangle 48">
              <a:extLst>
                <a:ext uri="{FF2B5EF4-FFF2-40B4-BE49-F238E27FC236}">
                  <a16:creationId xmlns:a16="http://schemas.microsoft.com/office/drawing/2014/main" id="{E0903318-A6A8-480B-8A0B-7B901CB84D87}"/>
                </a:ext>
              </a:extLst>
            </p:cNvPr>
            <p:cNvSpPr/>
            <p:nvPr/>
          </p:nvSpPr>
          <p:spPr>
            <a:xfrm>
              <a:off x="4415392" y="7368151"/>
              <a:ext cx="4010205" cy="1981844"/>
            </a:xfrm>
            <a:prstGeom prst="roundRect">
              <a:avLst>
                <a:gd name="adj" fmla="val 9730"/>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4</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key facts about dental health.</a:t>
              </a:r>
            </a:p>
            <a:p>
              <a:pPr marL="285750" indent="-2857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who can help if we are worried about our own or other people's mental health.</a:t>
              </a:r>
            </a:p>
            <a:p>
              <a:pPr marL="285750" indent="-2857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Developing a growth mindset.</a:t>
              </a:r>
            </a:p>
            <a:p>
              <a:pPr>
                <a:spcAft>
                  <a:spcPts val="600"/>
                </a:spcAf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R="0" lvl="0" algn="l" defTabSz="457200" rtl="0" eaLnBrk="1" fontAlgn="auto" latinLnBrk="0" hangingPunct="1">
                <a:lnSpc>
                  <a:spcPct val="100000"/>
                </a:lnSpc>
                <a:spcBef>
                  <a:spcPts val="0"/>
                </a:spcBef>
                <a:spcAft>
                  <a:spcPts val="600"/>
                </a:spcAft>
                <a:buClrTx/>
                <a:buSzTx/>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8C172B0F-0046-41BC-B3A7-73B07BECC29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8425" y="7474467"/>
              <a:ext cx="609658" cy="458045"/>
            </a:xfrm>
            <a:prstGeom prst="rect">
              <a:avLst/>
            </a:prstGeom>
            <a:grpFill/>
          </p:spPr>
        </p:pic>
      </p:grpSp>
    </p:spTree>
    <p:extLst>
      <p:ext uri="{BB962C8B-B14F-4D97-AF65-F5344CB8AC3E}">
        <p14:creationId xmlns:p14="http://schemas.microsoft.com/office/powerpoint/2010/main" val="21511081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Citizenship</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4401796"/>
            <a:ext cx="4010205" cy="246792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what happens when someone breaks the law.</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parliament is made up of the House of Commons, the House of Lords and the Monarch.</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parliament is where MPs debate issues, propose laws, amend existing laws and challenge the government’s work.</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know that a pressure group is a group of people who feel very strongly about an issue and want to see something change.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1535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Exploring the right to a freedom of expression.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Identifying the contribution people make to the community and how this is recognised.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Developing an understanding of how parliament and Government work.</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Identifying ways people can bring about change in society.</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631723"/>
            <a:ext cx="4080000" cy="180275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Breaking the law</a:t>
            </a:r>
          </a:p>
          <a:p>
            <a:pPr>
              <a:spcAft>
                <a:spcPts val="600"/>
              </a:spcAft>
            </a:pPr>
            <a:r>
              <a:rPr lang="en-US" sz="1400" dirty="0">
                <a:solidFill>
                  <a:schemeClr val="tx1"/>
                </a:solidFill>
                <a:latin typeface="Sassoon Penpals" panose="02000400000000000000" pitchFamily="50" charset="0"/>
              </a:rPr>
              <a:t>L6 Parliament</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F96E3827-2BBF-4994-997A-96FF1549E661}"/>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213C3D47-DFA0-428A-8EB0-506C06F00E9B}"/>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8452EBD3-2AE5-4C92-8295-82D5D64F55DA}"/>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34CC4F8F-871B-43CE-BCB4-BE8E1257C10A}"/>
              </a:ext>
            </a:extLst>
          </p:cNvPr>
          <p:cNvSpPr/>
          <p:nvPr/>
        </p:nvSpPr>
        <p:spPr>
          <a:xfrm>
            <a:off x="8587119" y="1066801"/>
            <a:ext cx="4029898" cy="63304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US" sz="1400" dirty="0">
                <a:solidFill>
                  <a:schemeClr val="tx1"/>
                </a:solidFill>
                <a:latin typeface="Sassoon Penpals" panose="02000400000000000000" pitchFamily="50" charset="0"/>
              </a:rPr>
              <a:t>Describe features of a positive, healthy relationship</a:t>
            </a:r>
          </a:p>
          <a:p>
            <a:pPr marL="285750" indent="-285750">
              <a:spcAft>
                <a:spcPts val="600"/>
              </a:spcAft>
              <a:buFontTx/>
              <a:buChar char="-"/>
            </a:pPr>
            <a:r>
              <a:rPr lang="en-US" sz="1400" dirty="0">
                <a:solidFill>
                  <a:schemeClr val="tx1"/>
                </a:solidFill>
                <a:latin typeface="Sassoon Penpals" panose="02000400000000000000" pitchFamily="50" charset="0"/>
              </a:rPr>
              <a:t>Show some understanding of when they should agree to ‘keeping something confidential or secret’ and when it is right to ‘break a confidence’ or ‘share a secret’</a:t>
            </a:r>
          </a:p>
          <a:p>
            <a:pPr marL="285750" indent="-285750">
              <a:spcAft>
                <a:spcPts val="600"/>
              </a:spcAft>
              <a:buFontTx/>
              <a:buChar char="-"/>
            </a:pPr>
            <a:r>
              <a:rPr lang="en-US" sz="1400" dirty="0">
                <a:solidFill>
                  <a:schemeClr val="tx1"/>
                </a:solidFill>
                <a:latin typeface="Sassoon Penpals" panose="02000400000000000000" pitchFamily="50" charset="0"/>
              </a:rPr>
              <a:t>Know school rules about health and safety; basic emergency aid procedures; and where and how to get help</a:t>
            </a:r>
          </a:p>
          <a:p>
            <a:pPr marL="285750" indent="-285750">
              <a:spcAft>
                <a:spcPts val="600"/>
              </a:spcAft>
              <a:buFontTx/>
              <a:buChar char="-"/>
            </a:pPr>
            <a:r>
              <a:rPr lang="en-US" sz="1400" dirty="0">
                <a:solidFill>
                  <a:schemeClr val="tx1"/>
                </a:solidFill>
                <a:latin typeface="Sassoon Penpals" panose="02000400000000000000" pitchFamily="50" charset="0"/>
              </a:rPr>
              <a:t>Know which, why and how, commonly available substances and drugs (including alcohol, tobacco and ‘energy drinks’) can damage their immediate and future health and safety</a:t>
            </a:r>
          </a:p>
          <a:p>
            <a:pPr marL="285750" indent="-285750">
              <a:spcAft>
                <a:spcPts val="600"/>
              </a:spcAft>
              <a:buFontTx/>
              <a:buChar char="-"/>
            </a:pPr>
            <a:r>
              <a:rPr lang="en-US" sz="1400" dirty="0">
                <a:solidFill>
                  <a:schemeClr val="tx1"/>
                </a:solidFill>
                <a:latin typeface="Sassoon Penpals" panose="02000400000000000000" pitchFamily="50" charset="0"/>
              </a:rPr>
              <a:t>Know how their body will, and their emotions may, change as they approach and move through puberty</a:t>
            </a:r>
          </a:p>
          <a:p>
            <a:pPr marL="285750" indent="-285750">
              <a:spcAft>
                <a:spcPts val="600"/>
              </a:spcAft>
              <a:buFontTx/>
              <a:buChar char="-"/>
            </a:pPr>
            <a:r>
              <a:rPr lang="en-US" sz="1400" dirty="0">
                <a:solidFill>
                  <a:schemeClr val="tx1"/>
                </a:solidFill>
                <a:latin typeface="Sassoon Penpals" panose="02000400000000000000" pitchFamily="50" charset="0"/>
              </a:rPr>
              <a:t>Know about human reproduction in simple terms</a:t>
            </a:r>
          </a:p>
          <a:p>
            <a:pPr marL="285750" indent="-285750">
              <a:spcAft>
                <a:spcPts val="600"/>
              </a:spcAft>
              <a:buFontTx/>
              <a:buChar char="-"/>
            </a:pPr>
            <a:r>
              <a:rPr lang="en-US" sz="1400" dirty="0">
                <a:solidFill>
                  <a:schemeClr val="tx1"/>
                </a:solidFill>
                <a:latin typeface="Sassoon Penpals" panose="02000400000000000000" pitchFamily="50" charset="0"/>
              </a:rPr>
              <a:t>Know that they have the right to protect their body from inappropriate and unwanted contact; and Identify ways to get support if they have fears for themselves or their peers</a:t>
            </a:r>
          </a:p>
          <a:p>
            <a:pPr marL="285750" indent="-285750">
              <a:spcAft>
                <a:spcPts val="600"/>
              </a:spcAft>
              <a:buFontTx/>
              <a:buChar char="-"/>
            </a:pPr>
            <a:r>
              <a:rPr lang="en-US" sz="1400" dirty="0">
                <a:solidFill>
                  <a:schemeClr val="tx1"/>
                </a:solidFill>
                <a:latin typeface="Sassoon Penpals" panose="02000400000000000000" pitchFamily="50" charset="0"/>
              </a:rPr>
              <a:t>Know that everyone has basic human rights and that children have their own special rights set out in the United Nations Declaration of the Rights of the Child.</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47F2A747-FD06-4EB8-BD2E-B79A3EB7CC71}"/>
              </a:ext>
            </a:extLst>
          </p:cNvPr>
          <p:cNvGrpSpPr/>
          <p:nvPr/>
        </p:nvGrpSpPr>
        <p:grpSpPr>
          <a:xfrm>
            <a:off x="4415392" y="7051211"/>
            <a:ext cx="4029897" cy="2383265"/>
            <a:chOff x="4415392" y="7368151"/>
            <a:chExt cx="4010205" cy="1981844"/>
          </a:xfrm>
        </p:grpSpPr>
        <p:sp>
          <p:nvSpPr>
            <p:cNvPr id="21" name="Rounded Rectangle 48">
              <a:extLst>
                <a:ext uri="{FF2B5EF4-FFF2-40B4-BE49-F238E27FC236}">
                  <a16:creationId xmlns:a16="http://schemas.microsoft.com/office/drawing/2014/main" id="{FB7A0FD3-6AE1-4E0A-98A6-55469388266A}"/>
                </a:ext>
              </a:extLst>
            </p:cNvPr>
            <p:cNvSpPr/>
            <p:nvPr/>
          </p:nvSpPr>
          <p:spPr>
            <a:xfrm>
              <a:off x="4415392" y="7368151"/>
              <a:ext cx="4010205" cy="1981844"/>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4</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human rights are speciﬁc rights that apply to all people.</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some of the people who protect our human rights such as police, judges and politicians.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reusing items is of beneﬁt to the environment.</a:t>
              </a:r>
            </a:p>
            <a:p>
              <a:pPr>
                <a:spcAft>
                  <a:spcPts val="600"/>
                </a:spcAf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R="0" lvl="0" algn="l" defTabSz="457200" rtl="0" eaLnBrk="1" fontAlgn="auto" latinLnBrk="0" hangingPunct="1">
                <a:lnSpc>
                  <a:spcPct val="100000"/>
                </a:lnSpc>
                <a:spcBef>
                  <a:spcPts val="0"/>
                </a:spcBef>
                <a:spcAft>
                  <a:spcPts val="600"/>
                </a:spcAft>
                <a:buClrTx/>
                <a:buSzTx/>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0FD9313C-AC7E-4F1D-80BA-A41D59F3BF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79892" y="7406089"/>
              <a:ext cx="609658" cy="415551"/>
            </a:xfrm>
            <a:prstGeom prst="rect">
              <a:avLst/>
            </a:prstGeom>
          </p:spPr>
        </p:pic>
      </p:grpSp>
    </p:spTree>
    <p:extLst>
      <p:ext uri="{BB962C8B-B14F-4D97-AF65-F5344CB8AC3E}">
        <p14:creationId xmlns:p14="http://schemas.microsoft.com/office/powerpoint/2010/main" val="22091150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Economic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4173416"/>
            <a:ext cx="4010205" cy="293076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know that when money is borrowed it needs to be paid back, usually with interest.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know that it is important to prioritise spending.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ways that people lose money.</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307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risks associated with money.</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420708"/>
            <a:ext cx="4080000" cy="20407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GB" sz="1400" dirty="0">
                <a:solidFill>
                  <a:schemeClr val="tx1"/>
                </a:solidFill>
                <a:latin typeface="Sassoon Penpals" panose="02000400000000000000" pitchFamily="50" charset="0"/>
              </a:rPr>
              <a:t>L3 Risks with money</a:t>
            </a:r>
          </a:p>
          <a:p>
            <a:pPr>
              <a:spcAft>
                <a:spcPts val="600"/>
              </a:spcAft>
            </a:pPr>
            <a:r>
              <a:rPr lang="en-GB" sz="1400" dirty="0">
                <a:solidFill>
                  <a:schemeClr val="tx1"/>
                </a:solidFill>
                <a:latin typeface="Sassoon Penpals" panose="02000400000000000000" pitchFamily="50" charset="0"/>
              </a:rPr>
              <a:t>L4: Prioritising spending</a:t>
            </a:r>
          </a:p>
          <a:p>
            <a:pPr>
              <a:spcAft>
                <a:spcPts val="600"/>
              </a:spcAft>
            </a:pP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351A1E5C-0407-47B4-94C0-067AC3321886}"/>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C6C8D4A6-126F-45FC-97D6-BC7DDE206AA8}"/>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EB0D2F47-37DF-4D05-8B95-A6F61B317FAE}"/>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2C078110-5022-47C4-B545-91BF9A87561A}"/>
              </a:ext>
            </a:extLst>
          </p:cNvPr>
          <p:cNvSpPr/>
          <p:nvPr/>
        </p:nvSpPr>
        <p:spPr>
          <a:xfrm>
            <a:off x="8587119" y="1066801"/>
            <a:ext cx="4029898" cy="62132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Tx/>
              <a:buChar char="-"/>
            </a:pPr>
            <a:r>
              <a:rPr lang="en-US" sz="1400" dirty="0">
                <a:solidFill>
                  <a:schemeClr val="tx1"/>
                </a:solidFill>
                <a:latin typeface="Sassoon Penpals" panose="02000400000000000000" pitchFamily="50" charset="0"/>
              </a:rPr>
              <a:t>Describe features of a positive, healthy relationship</a:t>
            </a:r>
          </a:p>
          <a:p>
            <a:pPr marL="285750" indent="-285750">
              <a:spcAft>
                <a:spcPts val="600"/>
              </a:spcAft>
              <a:buFontTx/>
              <a:buChar char="-"/>
            </a:pPr>
            <a:r>
              <a:rPr lang="en-US" sz="1400" dirty="0">
                <a:solidFill>
                  <a:schemeClr val="tx1"/>
                </a:solidFill>
                <a:latin typeface="Sassoon Penpals" panose="02000400000000000000" pitchFamily="50" charset="0"/>
              </a:rPr>
              <a:t>Show some understanding of when they should agree to ‘keeping something confidential or secret’ and when it is right to ‘break a confidence’ or ‘share a secret’</a:t>
            </a:r>
          </a:p>
          <a:p>
            <a:pPr marL="285750" indent="-285750">
              <a:spcAft>
                <a:spcPts val="600"/>
              </a:spcAft>
              <a:buFontTx/>
              <a:buChar char="-"/>
            </a:pPr>
            <a:r>
              <a:rPr lang="en-US" sz="1400" dirty="0">
                <a:solidFill>
                  <a:schemeClr val="tx1"/>
                </a:solidFill>
                <a:latin typeface="Sassoon Penpals" panose="02000400000000000000" pitchFamily="50" charset="0"/>
              </a:rPr>
              <a:t>Know school rules about health and safety; basic emergency aid procedures; and where and how to get help</a:t>
            </a:r>
          </a:p>
          <a:p>
            <a:pPr marL="285750" indent="-285750">
              <a:spcAft>
                <a:spcPts val="600"/>
              </a:spcAft>
              <a:buFontTx/>
              <a:buChar char="-"/>
            </a:pPr>
            <a:r>
              <a:rPr lang="en-US" sz="1400" dirty="0">
                <a:solidFill>
                  <a:schemeClr val="tx1"/>
                </a:solidFill>
                <a:latin typeface="Sassoon Penpals" panose="02000400000000000000" pitchFamily="50" charset="0"/>
              </a:rPr>
              <a:t>Know which, why and how, commonly available substances and drugs (including alcohol, tobacco and ‘energy drinks’) can damage their immediate and future health and safety</a:t>
            </a:r>
          </a:p>
          <a:p>
            <a:pPr marL="285750" indent="-285750">
              <a:spcAft>
                <a:spcPts val="600"/>
              </a:spcAft>
              <a:buFontTx/>
              <a:buChar char="-"/>
            </a:pPr>
            <a:r>
              <a:rPr lang="en-US" sz="1400" dirty="0">
                <a:solidFill>
                  <a:schemeClr val="tx1"/>
                </a:solidFill>
                <a:latin typeface="Sassoon Penpals" panose="02000400000000000000" pitchFamily="50" charset="0"/>
              </a:rPr>
              <a:t>Know how their body will, and their emotions may, change as they approach and move through puberty</a:t>
            </a:r>
          </a:p>
          <a:p>
            <a:pPr marL="285750" indent="-285750">
              <a:spcAft>
                <a:spcPts val="600"/>
              </a:spcAft>
              <a:buFontTx/>
              <a:buChar char="-"/>
            </a:pPr>
            <a:r>
              <a:rPr lang="en-US" sz="1400" dirty="0">
                <a:solidFill>
                  <a:schemeClr val="tx1"/>
                </a:solidFill>
                <a:latin typeface="Sassoon Penpals" panose="02000400000000000000" pitchFamily="50" charset="0"/>
              </a:rPr>
              <a:t>Know about human reproduction in simple terms</a:t>
            </a:r>
          </a:p>
          <a:p>
            <a:pPr marL="285750" indent="-285750">
              <a:spcAft>
                <a:spcPts val="600"/>
              </a:spcAft>
              <a:buFontTx/>
              <a:buChar char="-"/>
            </a:pPr>
            <a:r>
              <a:rPr lang="en-US" sz="1400" dirty="0">
                <a:solidFill>
                  <a:schemeClr val="tx1"/>
                </a:solidFill>
                <a:latin typeface="Sassoon Penpals" panose="02000400000000000000" pitchFamily="50" charset="0"/>
              </a:rPr>
              <a:t>Know that they have the right to protect their body from inappropriate and unwanted contact; and Identify ways to get support if they have fears for themselves or their peers</a:t>
            </a:r>
          </a:p>
          <a:p>
            <a:pPr marL="285750" indent="-285750">
              <a:spcAft>
                <a:spcPts val="600"/>
              </a:spcAft>
              <a:buFontTx/>
              <a:buChar char="-"/>
            </a:pPr>
            <a:r>
              <a:rPr lang="en-US" sz="1400" dirty="0">
                <a:solidFill>
                  <a:schemeClr val="tx1"/>
                </a:solidFill>
                <a:latin typeface="Sassoon Penpals" panose="02000400000000000000" pitchFamily="50" charset="0"/>
              </a:rPr>
              <a:t>Know that everyone has basic human rights and that children have their own special rights set out in the United Nations Declaration of the Rights of the Child.</a:t>
            </a: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DC18F6D6-EB9C-4F77-8B8D-AAF9815CB952}"/>
              </a:ext>
            </a:extLst>
          </p:cNvPr>
          <p:cNvGrpSpPr/>
          <p:nvPr/>
        </p:nvGrpSpPr>
        <p:grpSpPr>
          <a:xfrm>
            <a:off x="4415392" y="7280031"/>
            <a:ext cx="4029897" cy="2154445"/>
            <a:chOff x="4415392" y="7368151"/>
            <a:chExt cx="4010205" cy="1981844"/>
          </a:xfrm>
        </p:grpSpPr>
        <p:sp>
          <p:nvSpPr>
            <p:cNvPr id="21" name="Rounded Rectangle 48">
              <a:extLst>
                <a:ext uri="{FF2B5EF4-FFF2-40B4-BE49-F238E27FC236}">
                  <a16:creationId xmlns:a16="http://schemas.microsoft.com/office/drawing/2014/main" id="{122EEBB9-8203-444D-95A8-61663911F3A8}"/>
                </a:ext>
              </a:extLst>
            </p:cNvPr>
            <p:cNvSpPr/>
            <p:nvPr/>
          </p:nvSpPr>
          <p:spPr>
            <a:xfrm>
              <a:off x="4415392" y="7368151"/>
              <a:ext cx="4010205" cy="1981844"/>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4</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the importance of tracking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ways to overcome stereotypes in the workplace.</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negative and positive inﬂuences that can affect our career choices.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R="0" lvl="0" algn="l" defTabSz="457200" rtl="0" eaLnBrk="1" fontAlgn="auto" latinLnBrk="0" hangingPunct="1">
                <a:lnSpc>
                  <a:spcPct val="100000"/>
                </a:lnSpc>
                <a:spcBef>
                  <a:spcPts val="0"/>
                </a:spcBef>
                <a:spcAft>
                  <a:spcPts val="600"/>
                </a:spcAft>
                <a:buClrTx/>
                <a:buSzTx/>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957386BD-E3E3-4525-B019-DEF8C650083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79892" y="7406089"/>
              <a:ext cx="609658" cy="415551"/>
            </a:xfrm>
            <a:prstGeom prst="rect">
              <a:avLst/>
            </a:prstGeom>
          </p:spPr>
        </p:pic>
      </p:grpSp>
    </p:spTree>
    <p:extLst>
      <p:ext uri="{BB962C8B-B14F-4D97-AF65-F5344CB8AC3E}">
        <p14:creationId xmlns:p14="http://schemas.microsoft.com/office/powerpoint/2010/main" val="80042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All year groups - Transition</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22016" y="4307544"/>
            <a:ext cx="4010205" cy="264440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4216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changes can be both positive and negative.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is part of life.</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often brings about more opportunities and responsibilities.</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setting goals can help us to achieve what we want.</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the skills needed for roles in school.</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a big change can bring opportunities but also worries.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4216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strengths.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people who can help us when we are worried about changes.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strategies to deal with change.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achievements.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able to set goals.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own skills and how these can be developed.</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a greater range of strategies to deal with feelings associated with change.</a:t>
            </a:r>
            <a:endParaRPr lang="en-GB" sz="2400" b="1" u="sng"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06F7A69-DE77-44DD-81C7-E5C9CF2E3350}"/>
              </a:ext>
            </a:extLst>
          </p:cNvPr>
          <p:cNvSpPr/>
          <p:nvPr/>
        </p:nvSpPr>
        <p:spPr>
          <a:xfrm>
            <a:off x="8627171" y="1066800"/>
            <a:ext cx="4016502" cy="30597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Open-minded</a:t>
            </a:r>
          </a:p>
          <a:p>
            <a:pPr marL="285750" indent="-285750">
              <a:buFontTx/>
              <a:buChar char="-"/>
            </a:pPr>
            <a:r>
              <a:rPr lang="en-US" sz="1400" dirty="0">
                <a:solidFill>
                  <a:schemeClr val="tx1"/>
                </a:solidFill>
                <a:latin typeface="Sassoon Penpals" panose="02000400000000000000" pitchFamily="50" charset="0"/>
              </a:rPr>
              <a:t>Brave</a:t>
            </a:r>
          </a:p>
          <a:p>
            <a:pPr marL="285750" indent="-285750">
              <a:buFontTx/>
              <a:buChar char="-"/>
            </a:pPr>
            <a:r>
              <a:rPr lang="en-US" sz="1400" dirty="0">
                <a:solidFill>
                  <a:schemeClr val="tx1"/>
                </a:solidFill>
                <a:latin typeface="Sassoon Penpals" panose="02000400000000000000" pitchFamily="50" charset="0"/>
              </a:rPr>
              <a:t>Hopeful</a:t>
            </a:r>
          </a:p>
          <a:p>
            <a:pPr marL="285750" indent="-285750">
              <a:buFontTx/>
              <a:buChar char="-"/>
            </a:pPr>
            <a:endParaRPr lang="en-US"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962B0E14-B8FB-40C9-BA78-FC4848BA0A84}"/>
              </a:ext>
            </a:extLst>
          </p:cNvPr>
          <p:cNvGrpSpPr/>
          <p:nvPr/>
        </p:nvGrpSpPr>
        <p:grpSpPr>
          <a:xfrm>
            <a:off x="231422" y="6711121"/>
            <a:ext cx="4010205" cy="3048988"/>
            <a:chOff x="325677" y="6488483"/>
            <a:chExt cx="3908500" cy="3196970"/>
          </a:xfrm>
        </p:grpSpPr>
        <p:sp>
          <p:nvSpPr>
            <p:cNvPr id="16" name="Rounded Rectangle 48">
              <a:extLst>
                <a:ext uri="{FF2B5EF4-FFF2-40B4-BE49-F238E27FC236}">
                  <a16:creationId xmlns:a16="http://schemas.microsoft.com/office/drawing/2014/main" id="{AFC442DC-E347-4832-93FB-AE11E65D742B}"/>
                </a:ext>
              </a:extLst>
            </p:cNvPr>
            <p:cNvSpPr/>
            <p:nvPr/>
          </p:nvSpPr>
          <p:spPr>
            <a:xfrm>
              <a:off x="325677" y="6488483"/>
              <a:ext cx="3908500" cy="294599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rgbClr val="FF0000"/>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DD5E2FD-375C-4C65-9B6C-4056B31AAAE4}"/>
                </a:ext>
              </a:extLst>
            </p:cNvPr>
            <p:cNvSpPr txBox="1"/>
            <p:nvPr/>
          </p:nvSpPr>
          <p:spPr>
            <a:xfrm>
              <a:off x="2066795" y="7265095"/>
              <a:ext cx="1788346" cy="2420358"/>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9459958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6</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23861457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33367" y="4157233"/>
            <a:ext cx="4010205" cy="268904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237250" y="1033148"/>
            <a:ext cx="4228950" cy="62703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200"/>
              </a:spcAft>
            </a:pPr>
            <a:r>
              <a:rPr lang="en-GB" sz="1400" b="1" dirty="0">
                <a:solidFill>
                  <a:srgbClr val="CC3399"/>
                </a:solidFill>
                <a:latin typeface="Sassoon Penpals" panose="02000400000000000000" pitchFamily="50" charset="0"/>
              </a:rPr>
              <a:t>Discover</a:t>
            </a:r>
            <a:r>
              <a:rPr lang="en-GB" sz="1400" dirty="0">
                <a:solidFill>
                  <a:srgbClr val="CC3399"/>
                </a:solidFill>
                <a:latin typeface="Sassoon Penpals" panose="02000400000000000000" pitchFamily="50" charset="0"/>
              </a:rPr>
              <a:t> - Goal setting</a:t>
            </a:r>
          </a:p>
          <a:p>
            <a:pPr>
              <a:spcAft>
                <a:spcPts val="200"/>
              </a:spcAft>
            </a:pPr>
            <a:r>
              <a:rPr lang="en-GB" sz="1400" dirty="0">
                <a:solidFill>
                  <a:schemeClr val="tx1"/>
                </a:solidFill>
                <a:latin typeface="Sassoon Penpals" panose="02000400000000000000" pitchFamily="50" charset="0"/>
              </a:rPr>
              <a:t>Know that it is important to take action to achieve your goals.</a:t>
            </a:r>
          </a:p>
          <a:p>
            <a:pPr>
              <a:spcAft>
                <a:spcPts val="200"/>
              </a:spcAft>
            </a:pPr>
            <a:r>
              <a:rPr lang="en-GB" sz="1400" dirty="0">
                <a:solidFill>
                  <a:schemeClr val="tx1"/>
                </a:solidFill>
                <a:latin typeface="Sassoon Penpals" panose="02000400000000000000" pitchFamily="50" charset="0"/>
              </a:rPr>
              <a:t>Know that breaking down large goals into smaller ones can help</a:t>
            </a:r>
          </a:p>
          <a:p>
            <a:pPr>
              <a:spcAft>
                <a:spcPts val="200"/>
              </a:spcAft>
            </a:pPr>
            <a:r>
              <a:rPr lang="en-GB" sz="1400" dirty="0">
                <a:solidFill>
                  <a:schemeClr val="tx1"/>
                </a:solidFill>
                <a:latin typeface="Sassoon Penpals" panose="02000400000000000000" pitchFamily="50" charset="0"/>
              </a:rPr>
              <a:t>them be more achievable.</a:t>
            </a:r>
          </a:p>
          <a:p>
            <a:pPr>
              <a:spcAft>
                <a:spcPts val="2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Myself</a:t>
            </a:r>
          </a:p>
          <a:p>
            <a:pPr>
              <a:spcAft>
                <a:spcPts val="200"/>
              </a:spcAft>
            </a:pPr>
            <a:r>
              <a:rPr lang="en-GB" sz="1400" dirty="0">
                <a:solidFill>
                  <a:schemeClr val="tx1"/>
                </a:solidFill>
                <a:latin typeface="Sassoon Penpals" panose="02000400000000000000" pitchFamily="50" charset="0"/>
              </a:rPr>
              <a:t>Know that they need to take time to relax and recharge. </a:t>
            </a:r>
          </a:p>
          <a:p>
            <a:pPr>
              <a:spcAft>
                <a:spcPts val="2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Community</a:t>
            </a:r>
          </a:p>
          <a:p>
            <a:pPr>
              <a:spcAft>
                <a:spcPts val="200"/>
              </a:spcAft>
            </a:pPr>
            <a:r>
              <a:rPr lang="en-GB" sz="1400" dirty="0">
                <a:solidFill>
                  <a:schemeClr val="tx1"/>
                </a:solidFill>
                <a:latin typeface="Sassoon Penpals" panose="02000400000000000000" pitchFamily="50" charset="0"/>
              </a:rPr>
              <a:t>Know the different roles of individuals within the community and how they make a positive impact.</a:t>
            </a:r>
          </a:p>
          <a:p>
            <a:pPr>
              <a:spcAft>
                <a:spcPts val="200"/>
              </a:spcAft>
            </a:pPr>
            <a:r>
              <a:rPr lang="en-GB" sz="1400" dirty="0">
                <a:solidFill>
                  <a:schemeClr val="tx1"/>
                </a:solidFill>
                <a:latin typeface="Sassoon Penpals" panose="02000400000000000000" pitchFamily="50" charset="0"/>
              </a:rPr>
              <a:t>Know that a feeling of belonging has a positive impact on mental health</a:t>
            </a:r>
          </a:p>
          <a:p>
            <a:pPr>
              <a:spcAft>
                <a:spcPts val="200"/>
              </a:spcAft>
            </a:pPr>
            <a:r>
              <a:rPr lang="en-GB" sz="1400" dirty="0">
                <a:solidFill>
                  <a:schemeClr val="tx1"/>
                </a:solidFill>
                <a:latin typeface="Sassoon Penpals" panose="02000400000000000000" pitchFamily="50" charset="0"/>
              </a:rPr>
              <a:t>and wellbeing.</a:t>
            </a:r>
          </a:p>
          <a:p>
            <a:pPr>
              <a:spcAft>
                <a:spcPts val="200"/>
              </a:spcAft>
            </a:pPr>
            <a:r>
              <a:rPr lang="en-GB" sz="1400" b="1" dirty="0">
                <a:solidFill>
                  <a:srgbClr val="CC3399"/>
                </a:solidFill>
                <a:latin typeface="Sassoon Penpals" panose="02000400000000000000" pitchFamily="50" charset="0"/>
              </a:rPr>
              <a:t>Give: - </a:t>
            </a:r>
            <a:r>
              <a:rPr lang="en-GB" sz="1400" dirty="0">
                <a:solidFill>
                  <a:srgbClr val="CC3399"/>
                </a:solidFill>
                <a:latin typeface="Sassoon Penpals" panose="02000400000000000000" pitchFamily="50" charset="0"/>
              </a:rPr>
              <a:t>Apologising</a:t>
            </a:r>
          </a:p>
          <a:p>
            <a:pPr>
              <a:spcAft>
                <a:spcPts val="200"/>
              </a:spcAft>
            </a:pPr>
            <a:r>
              <a:rPr lang="en-GB" sz="1400" dirty="0">
                <a:solidFill>
                  <a:schemeClr val="tx1"/>
                </a:solidFill>
                <a:latin typeface="Sassoon Penpals" panose="02000400000000000000" pitchFamily="50" charset="0"/>
              </a:rPr>
              <a:t>Know that when you make an apology it is important to:</a:t>
            </a:r>
          </a:p>
          <a:p>
            <a:pPr>
              <a:spcAft>
                <a:spcPts val="200"/>
              </a:spcAft>
            </a:pPr>
            <a:r>
              <a:rPr lang="en-GB" sz="1400" dirty="0">
                <a:solidFill>
                  <a:schemeClr val="tx1"/>
                </a:solidFill>
                <a:latin typeface="Sassoon Penpals" panose="02000400000000000000" pitchFamily="50" charset="0"/>
              </a:rPr>
              <a:t>	- Recognise what you have done and how the other person 	feels.</a:t>
            </a:r>
          </a:p>
          <a:p>
            <a:pPr>
              <a:spcAft>
                <a:spcPts val="200"/>
              </a:spcAft>
            </a:pPr>
            <a:r>
              <a:rPr lang="en-GB" sz="1400" dirty="0">
                <a:solidFill>
                  <a:schemeClr val="tx1"/>
                </a:solidFill>
                <a:latin typeface="Sassoon Penpals" panose="02000400000000000000" pitchFamily="50" charset="0"/>
              </a:rPr>
              <a:t>	- Accept your role in the situation.</a:t>
            </a:r>
          </a:p>
          <a:p>
            <a:pPr>
              <a:spcAft>
                <a:spcPts val="200"/>
              </a:spcAft>
            </a:pPr>
            <a:r>
              <a:rPr lang="en-GB" sz="1400" dirty="0">
                <a:solidFill>
                  <a:schemeClr val="tx1"/>
                </a:solidFill>
                <a:latin typeface="Sassoon Penpals" panose="02000400000000000000" pitchFamily="50" charset="0"/>
              </a:rPr>
              <a:t>	- Think about what you could have done differently.</a:t>
            </a:r>
          </a:p>
          <a:p>
            <a:pPr>
              <a:spcAft>
                <a:spcPts val="200"/>
              </a:spcAft>
            </a:pPr>
            <a:r>
              <a:rPr lang="en-GB" sz="1400" dirty="0">
                <a:solidFill>
                  <a:schemeClr val="tx1"/>
                </a:solidFill>
                <a:latin typeface="Sassoon Penpals" panose="02000400000000000000" pitchFamily="50" charset="0"/>
              </a:rPr>
              <a:t>	- Fix the situation or ask what you can do to help make 	things right; act differently in the future. </a:t>
            </a:r>
          </a:p>
          <a:p>
            <a:pPr>
              <a:spcAft>
                <a:spcPts val="200"/>
              </a:spcAft>
            </a:pPr>
            <a:r>
              <a:rPr lang="en-GB" sz="1400" dirty="0">
                <a:solidFill>
                  <a:schemeClr val="tx1"/>
                </a:solidFill>
                <a:latin typeface="Sassoon Penpals" panose="02000400000000000000" pitchFamily="50" charset="0"/>
              </a:rPr>
              <a:t>	- Understand the other person’s feelings and repair trust.</a:t>
            </a:r>
          </a:p>
          <a:p>
            <a:pPr>
              <a:spcAft>
                <a:spcPts val="200"/>
              </a:spcAft>
            </a:pPr>
            <a:r>
              <a:rPr lang="en-GB" sz="1400" b="1" dirty="0">
                <a:solidFill>
                  <a:srgbClr val="CC3399"/>
                </a:solidFill>
                <a:latin typeface="Sassoon Penpals" panose="02000400000000000000" pitchFamily="50" charset="0"/>
              </a:rPr>
              <a:t>Move - </a:t>
            </a:r>
            <a:r>
              <a:rPr lang="en-GB" sz="1400" dirty="0">
                <a:solidFill>
                  <a:srgbClr val="CC3399"/>
                </a:solidFill>
                <a:latin typeface="Sassoon Penpals" panose="02000400000000000000" pitchFamily="50" charset="0"/>
              </a:rPr>
              <a:t>Brain breaks</a:t>
            </a:r>
          </a:p>
          <a:p>
            <a:pPr>
              <a:spcAft>
                <a:spcPts val="200"/>
              </a:spcAft>
            </a:pPr>
            <a:r>
              <a:rPr lang="en-GB" sz="1400" dirty="0">
                <a:solidFill>
                  <a:schemeClr val="tx1"/>
                </a:solidFill>
                <a:latin typeface="Sassoon Penpals" panose="02000400000000000000" pitchFamily="50" charset="0"/>
              </a:rPr>
              <a:t>Know that regular movement can improve a person’s focus.</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671431" y="1033149"/>
            <a:ext cx="3757349" cy="430085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a:spcAft>
                <a:spcPts val="600"/>
              </a:spcAft>
            </a:pPr>
            <a:r>
              <a:rPr lang="en-US" sz="1400" b="1" dirty="0">
                <a:solidFill>
                  <a:srgbClr val="CC3399"/>
                </a:solidFill>
                <a:latin typeface="Sassoon Penpals" panose="02000400000000000000" pitchFamily="50" charset="0"/>
              </a:rPr>
              <a:t>Discover -</a:t>
            </a:r>
            <a:r>
              <a:rPr lang="en-US" sz="1400" dirty="0">
                <a:solidFill>
                  <a:srgbClr val="CC3399"/>
                </a:solidFill>
                <a:latin typeface="Sassoon Penpals" panose="02000400000000000000" pitchFamily="50" charset="0"/>
              </a:rPr>
              <a:t>Goal setting</a:t>
            </a:r>
          </a:p>
          <a:p>
            <a:pPr>
              <a:spcAft>
                <a:spcPts val="600"/>
              </a:spcAft>
            </a:pPr>
            <a:r>
              <a:rPr lang="en-GB" sz="1400" dirty="0">
                <a:solidFill>
                  <a:schemeClr val="tx1"/>
                </a:solidFill>
                <a:latin typeface="Sassoon Penpals" panose="02000400000000000000" pitchFamily="50" charset="0"/>
              </a:rPr>
              <a:t>Setting achievable goals and exploring how to reach them.</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Myself</a:t>
            </a:r>
          </a:p>
          <a:p>
            <a:pPr>
              <a:spcAft>
                <a:spcPts val="600"/>
              </a:spcAft>
            </a:pPr>
            <a:r>
              <a:rPr lang="en-GB" sz="1400" dirty="0">
                <a:solidFill>
                  <a:schemeClr val="tx1"/>
                </a:solidFill>
                <a:latin typeface="Sassoon Penpals" panose="02000400000000000000" pitchFamily="50" charset="0"/>
              </a:rPr>
              <a:t>Suggesting activities for self-care.</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Community</a:t>
            </a:r>
          </a:p>
          <a:p>
            <a:pPr>
              <a:spcAft>
                <a:spcPts val="600"/>
              </a:spcAft>
            </a:pPr>
            <a:r>
              <a:rPr lang="en-GB" sz="1400" dirty="0">
                <a:solidFill>
                  <a:prstClr val="black"/>
                </a:solidFill>
                <a:latin typeface="Sassoon Penpals" panose="02000400000000000000" pitchFamily="50" charset="0"/>
              </a:rPr>
              <a:t>Identifying opportunities to support others.</a:t>
            </a:r>
          </a:p>
          <a:p>
            <a:pPr>
              <a:spcAft>
                <a:spcPts val="600"/>
              </a:spcAft>
            </a:pPr>
            <a:r>
              <a:rPr lang="en-GB" sz="1400" b="1" dirty="0">
                <a:solidFill>
                  <a:srgbClr val="CC3399"/>
                </a:solidFill>
                <a:latin typeface="Sassoon Penpals" panose="02000400000000000000" pitchFamily="50" charset="0"/>
              </a:rPr>
              <a:t>Give -</a:t>
            </a:r>
            <a:r>
              <a:rPr lang="en-GB" sz="1400" dirty="0">
                <a:solidFill>
                  <a:srgbClr val="CC3399"/>
                </a:solidFill>
                <a:latin typeface="Sassoon Penpals" panose="02000400000000000000" pitchFamily="50" charset="0"/>
              </a:rPr>
              <a:t> Apologising</a:t>
            </a:r>
          </a:p>
          <a:p>
            <a:pPr>
              <a:spcAft>
                <a:spcPts val="600"/>
              </a:spcAft>
            </a:pPr>
            <a:r>
              <a:rPr lang="en-GB" sz="1400" dirty="0">
                <a:solidFill>
                  <a:prstClr val="black"/>
                </a:solidFill>
                <a:latin typeface="Sassoon Penpals" panose="02000400000000000000" pitchFamily="50" charset="0"/>
              </a:rPr>
              <a:t>Applying a step by step method to giving an authentic apology</a:t>
            </a:r>
          </a:p>
          <a:p>
            <a:pPr>
              <a:spcAft>
                <a:spcPts val="600"/>
              </a:spcAft>
            </a:pPr>
            <a:r>
              <a:rPr lang="en-GB" sz="1400" b="1" dirty="0">
                <a:solidFill>
                  <a:srgbClr val="CC3399"/>
                </a:solidFill>
                <a:latin typeface="Sassoon Penpals" panose="02000400000000000000" pitchFamily="50" charset="0"/>
              </a:rPr>
              <a:t>Move -</a:t>
            </a:r>
            <a:r>
              <a:rPr lang="en-GB" sz="1400" dirty="0">
                <a:solidFill>
                  <a:srgbClr val="CC3399"/>
                </a:solidFill>
                <a:latin typeface="Sassoon Penpals" panose="02000400000000000000" pitchFamily="50" charset="0"/>
              </a:rPr>
              <a:t> Brain breaks</a:t>
            </a:r>
          </a:p>
          <a:p>
            <a:pPr>
              <a:spcAft>
                <a:spcPts val="600"/>
              </a:spcAft>
            </a:pPr>
            <a:r>
              <a:rPr lang="en-GB" sz="1400" dirty="0">
                <a:solidFill>
                  <a:prstClr val="black"/>
                </a:solidFill>
                <a:latin typeface="Sassoon Penpals" panose="02000400000000000000" pitchFamily="50" charset="0"/>
              </a:rPr>
              <a:t>Selecting movement activities to support brain breaks.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3367" y="1066802"/>
            <a:ext cx="3983650" cy="278084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Wellbeing End Points</a:t>
            </a:r>
          </a:p>
          <a:p>
            <a:pPr>
              <a:spcAft>
                <a:spcPts val="600"/>
              </a:spcAft>
            </a:pPr>
            <a:r>
              <a:rPr lang="en-GB" sz="12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ways to improve mental wellbeing.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Display enhanced confidence, resilience and self-esteem.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Able to pay attention to the present moment.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empathy and social skills.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Have a positive attitude towards mental health.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Can say how positive actions can impact others.</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4" name="Rectangle: Rounded Corners 3">
            <a:extLst>
              <a:ext uri="{FF2B5EF4-FFF2-40B4-BE49-F238E27FC236}">
                <a16:creationId xmlns:a16="http://schemas.microsoft.com/office/drawing/2014/main" id="{A53BD2C6-D41A-4DF9-BA41-277EC84390C6}"/>
              </a:ext>
            </a:extLst>
          </p:cNvPr>
          <p:cNvSpPr/>
          <p:nvPr/>
        </p:nvSpPr>
        <p:spPr>
          <a:xfrm>
            <a:off x="4670787" y="5546081"/>
            <a:ext cx="3711101" cy="3855370"/>
          </a:xfrm>
          <a:prstGeom prst="roundRect">
            <a:avLst>
              <a:gd name="adj" fmla="val 7506"/>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spcAft>
                <a:spcPts val="600"/>
              </a:spcAft>
            </a:pPr>
            <a:r>
              <a:rPr lang="en-GB" sz="2400" b="1" dirty="0">
                <a:solidFill>
                  <a:prstClr val="black"/>
                </a:solidFill>
                <a:latin typeface="Sassoon Penpals" panose="02000400000000000000" pitchFamily="50" charset="0"/>
              </a:rPr>
              <a:t>Key areas:</a:t>
            </a:r>
          </a:p>
          <a:p>
            <a:pPr lvl="0">
              <a:spcAft>
                <a:spcPts val="600"/>
              </a:spcAft>
            </a:pPr>
            <a:r>
              <a:rPr lang="en-US" sz="1400" b="1" dirty="0">
                <a:solidFill>
                  <a:srgbClr val="CC3399"/>
                </a:solidFill>
                <a:latin typeface="Sassoon Penpals" panose="02000400000000000000" pitchFamily="50" charset="0"/>
              </a:rPr>
              <a:t>D</a:t>
            </a:r>
            <a:r>
              <a:rPr lang="en-GB" sz="1400" b="1" dirty="0" err="1">
                <a:solidFill>
                  <a:srgbClr val="CC3399"/>
                </a:solidFill>
                <a:latin typeface="Sassoon Penpals" panose="02000400000000000000" pitchFamily="50" charset="0"/>
              </a:rPr>
              <a:t>iscover</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try something new and how to cope with the emotions that new experiences bring.</a:t>
            </a:r>
          </a:p>
          <a:p>
            <a:pPr lvl="0">
              <a:spcAft>
                <a:spcPts val="600"/>
              </a:spcAft>
            </a:pPr>
            <a:r>
              <a:rPr lang="en-US" sz="1400" b="1" dirty="0">
                <a:solidFill>
                  <a:srgbClr val="CC3399"/>
                </a:solidFill>
                <a:latin typeface="Sassoon Penpals" panose="02000400000000000000" pitchFamily="50" charset="0"/>
              </a:rPr>
              <a:t>T</a:t>
            </a:r>
            <a:r>
              <a:rPr lang="en-GB" sz="1400" b="1" dirty="0" err="1">
                <a:solidFill>
                  <a:srgbClr val="CC3399"/>
                </a:solidFill>
                <a:latin typeface="Sassoon Penpals" panose="02000400000000000000" pitchFamily="50" charset="0"/>
              </a:rPr>
              <a:t>ake</a:t>
            </a:r>
            <a:r>
              <a:rPr lang="en-GB" sz="1400" b="1" dirty="0">
                <a:solidFill>
                  <a:srgbClr val="CC3399"/>
                </a:solidFill>
                <a:latin typeface="Sassoon Penpals" panose="02000400000000000000" pitchFamily="50" charset="0"/>
              </a:rPr>
              <a:t> notice </a:t>
            </a:r>
            <a:r>
              <a:rPr lang="en-GB" sz="1400" dirty="0">
                <a:solidFill>
                  <a:prstClr val="black"/>
                </a:solidFill>
                <a:latin typeface="Sassoon Penpals" panose="02000400000000000000" pitchFamily="50" charset="0"/>
              </a:rPr>
              <a:t>– Learning to pay attention to the present and be more aware of what is going on around them and within them.</a:t>
            </a:r>
          </a:p>
          <a:p>
            <a:pPr lvl="0">
              <a:spcAft>
                <a:spcPts val="600"/>
              </a:spcAft>
            </a:pPr>
            <a:r>
              <a:rPr lang="en-US" sz="1400" b="1" dirty="0">
                <a:solidFill>
                  <a:srgbClr val="CC3399"/>
                </a:solidFill>
                <a:latin typeface="Sassoon Penpals" panose="02000400000000000000" pitchFamily="50" charset="0"/>
              </a:rPr>
              <a:t>Connect</a:t>
            </a:r>
            <a:r>
              <a:rPr lang="en-US" sz="1400" dirty="0">
                <a:solidFill>
                  <a:prstClr val="black"/>
                </a:solidFill>
                <a:latin typeface="Sassoon Penpals" panose="02000400000000000000" pitchFamily="50" charset="0"/>
              </a:rPr>
              <a:t> - L</a:t>
            </a:r>
            <a:r>
              <a:rPr lang="en-GB" sz="1400" dirty="0">
                <a:solidFill>
                  <a:prstClr val="black"/>
                </a:solidFill>
                <a:latin typeface="Sassoon Penpals" panose="02000400000000000000" pitchFamily="50" charset="0"/>
              </a:rPr>
              <a:t>earning how to develop existing friendships, understand the importance of others’ thoughts and feelings and build new relationships.</a:t>
            </a:r>
          </a:p>
          <a:p>
            <a:pPr lvl="0">
              <a:spcAft>
                <a:spcPts val="600"/>
              </a:spcAft>
            </a:pPr>
            <a:r>
              <a:rPr lang="en-US" sz="1400" b="1" dirty="0">
                <a:solidFill>
                  <a:srgbClr val="CC3399"/>
                </a:solidFill>
                <a:latin typeface="Sassoon Penpals" panose="02000400000000000000" pitchFamily="50" charset="0"/>
              </a:rPr>
              <a:t>G</a:t>
            </a:r>
            <a:r>
              <a:rPr lang="en-GB" sz="1400" b="1" dirty="0" err="1">
                <a:solidFill>
                  <a:srgbClr val="CC3399"/>
                </a:solidFill>
                <a:latin typeface="Sassoon Penpals" panose="02000400000000000000" pitchFamily="50" charset="0"/>
              </a:rPr>
              <a:t>ive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give and be kind while thinking of others and appreciating the gift of giving.</a:t>
            </a:r>
          </a:p>
          <a:p>
            <a:pPr lvl="0">
              <a:spcAft>
                <a:spcPts val="600"/>
              </a:spcAft>
            </a:pPr>
            <a:r>
              <a:rPr lang="en-US" sz="1400" b="1" dirty="0">
                <a:solidFill>
                  <a:srgbClr val="CC3399"/>
                </a:solidFill>
                <a:latin typeface="Sassoon Penpals" panose="02000400000000000000" pitchFamily="50" charset="0"/>
              </a:rPr>
              <a:t>M</a:t>
            </a:r>
            <a:r>
              <a:rPr lang="en-GB" sz="1400" b="1" dirty="0" err="1">
                <a:solidFill>
                  <a:srgbClr val="CC3399"/>
                </a:solidFill>
                <a:latin typeface="Sassoon Penpals" panose="02000400000000000000" pitchFamily="50" charset="0"/>
              </a:rPr>
              <a:t>ove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about the importance of being physically active and different ways of doing so.</a:t>
            </a:r>
          </a:p>
        </p:txBody>
      </p:sp>
      <p:grpSp>
        <p:nvGrpSpPr>
          <p:cNvPr id="15" name="Group 14">
            <a:extLst>
              <a:ext uri="{FF2B5EF4-FFF2-40B4-BE49-F238E27FC236}">
                <a16:creationId xmlns:a16="http://schemas.microsoft.com/office/drawing/2014/main" id="{E0E8EF09-652F-4E11-B7AD-C72BA9ED2EE4}"/>
              </a:ext>
            </a:extLst>
          </p:cNvPr>
          <p:cNvGrpSpPr/>
          <p:nvPr/>
        </p:nvGrpSpPr>
        <p:grpSpPr>
          <a:xfrm>
            <a:off x="343474" y="7493170"/>
            <a:ext cx="4016502" cy="1861843"/>
            <a:chOff x="217675" y="6705193"/>
            <a:chExt cx="4016502" cy="3417955"/>
          </a:xfrm>
        </p:grpSpPr>
        <p:sp>
          <p:nvSpPr>
            <p:cNvPr id="16" name="Rounded Rectangle 48">
              <a:extLst>
                <a:ext uri="{FF2B5EF4-FFF2-40B4-BE49-F238E27FC236}">
                  <a16:creationId xmlns:a16="http://schemas.microsoft.com/office/drawing/2014/main" id="{367FDD38-AE0D-46C0-86BA-918F5C593D10}"/>
                </a:ext>
              </a:extLst>
            </p:cNvPr>
            <p:cNvSpPr/>
            <p:nvPr/>
          </p:nvSpPr>
          <p:spPr>
            <a:xfrm>
              <a:off x="217675" y="6705193"/>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Attentive</a:t>
              </a:r>
            </a:p>
            <a:p>
              <a:pPr marL="285750" indent="-285750">
                <a:buFontTx/>
                <a:buChar char="-"/>
              </a:pPr>
              <a:r>
                <a:rPr lang="en-US" sz="1400" dirty="0">
                  <a:solidFill>
                    <a:schemeClr val="tx1"/>
                  </a:solidFill>
                  <a:latin typeface="Sassoon Penpals" panose="02000400000000000000" pitchFamily="50" charset="0"/>
                </a:rPr>
                <a:t>Empathetic</a:t>
              </a:r>
            </a:p>
            <a:p>
              <a:pPr marL="285750" indent="-285750">
                <a:buFontTx/>
                <a:buChar char="-"/>
              </a:pPr>
              <a:r>
                <a:rPr lang="en-US" sz="1400" dirty="0">
                  <a:solidFill>
                    <a:schemeClr val="tx1"/>
                  </a:solidFill>
                  <a:latin typeface="Sassoon Penpals" panose="02000400000000000000" pitchFamily="50" charset="0"/>
                </a:rPr>
                <a:t>Confident</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CBCF6E25-9F53-4EC3-AEF7-304E3DA9C4F8}"/>
                </a:ext>
              </a:extLst>
            </p:cNvPr>
            <p:cNvSpPr txBox="1"/>
            <p:nvPr/>
          </p:nvSpPr>
          <p:spPr>
            <a:xfrm>
              <a:off x="1954426" y="7577157"/>
              <a:ext cx="1888760" cy="1446550"/>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Mindful</a:t>
              </a:r>
            </a:p>
            <a:p>
              <a:pPr marL="285750" indent="-285750">
                <a:buFontTx/>
                <a:buChar char="-"/>
              </a:pPr>
              <a:r>
                <a:rPr lang="en-US" sz="1400" dirty="0">
                  <a:solidFill>
                    <a:prstClr val="black"/>
                  </a:solidFill>
                  <a:latin typeface="Sassoon Penpals" panose="02000400000000000000" pitchFamily="50" charset="0"/>
                </a:rPr>
                <a:t>Observant</a:t>
              </a:r>
            </a:p>
            <a:p>
              <a:pPr marL="285750" indent="-285750">
                <a:buFontTx/>
                <a:buChar char="-"/>
              </a:pPr>
              <a:r>
                <a:rPr lang="en-US" sz="1400" dirty="0">
                  <a:solidFill>
                    <a:prstClr val="black"/>
                  </a:solidFill>
                  <a:latin typeface="Sassoon Penpals" panose="02000400000000000000" pitchFamily="50" charset="0"/>
                </a:rPr>
                <a:t>Reflective</a:t>
              </a:r>
            </a:p>
            <a:p>
              <a:pPr marL="285750" indent="-285750">
                <a:buFontTx/>
                <a:buChar char="-"/>
              </a:pPr>
              <a:r>
                <a:rPr lang="en-US" sz="1400" dirty="0">
                  <a:solidFill>
                    <a:prstClr val="black"/>
                  </a:solidFill>
                  <a:latin typeface="Sassoon Penpals" panose="02000400000000000000" pitchFamily="50" charset="0"/>
                </a:rPr>
                <a:t>Aware</a:t>
              </a:r>
              <a:endParaRPr lang="en-US" sz="1400" dirty="0">
                <a:solidFill>
                  <a:srgbClr val="FF0000"/>
                </a:solidFill>
                <a:latin typeface="Sassoon Penpals" panose="02000400000000000000" pitchFamily="50" charset="0"/>
              </a:endParaRP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29117679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Family and Relationships</a:t>
            </a:r>
          </a:p>
        </p:txBody>
      </p:sp>
      <p:sp>
        <p:nvSpPr>
          <p:cNvPr id="14" name="Rounded Rectangle 48">
            <a:extLst>
              <a:ext uri="{FF2B5EF4-FFF2-40B4-BE49-F238E27FC236}">
                <a16:creationId xmlns:a16="http://schemas.microsoft.com/office/drawing/2014/main" id="{D41D75FB-851C-4BFE-BA00-454C9F202832}"/>
              </a:ext>
            </a:extLst>
          </p:cNvPr>
          <p:cNvSpPr/>
          <p:nvPr/>
        </p:nvSpPr>
        <p:spPr>
          <a:xfrm>
            <a:off x="4217175" y="4234098"/>
            <a:ext cx="4010205" cy="213601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844063"/>
            <a:ext cx="3848156" cy="49705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a conﬂict is a disagreement or argument and can occur in 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the concepts of negotiation and compromise.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what respect is.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everyone deserves respect but respect can be lost.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stereotypes can lead to bullying and discrimination</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Change and Loss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loss and change can cause a range of emotions.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grief is the process people go through when someone close to them dies.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219854" y="844065"/>
            <a:ext cx="4029898" cy="322384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4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ways to resolve conﬂict through negotiation and compromise.</a:t>
            </a:r>
          </a:p>
          <a:p>
            <a:pPr marL="0" marR="0" lvl="0" indent="0" algn="l" defTabSz="457200" rtl="0" eaLnBrk="1" fontAlgn="auto" latinLnBrk="0" hangingPunct="1">
              <a:lnSpc>
                <a:spcPct val="100000"/>
              </a:lnSpc>
              <a:spcBef>
                <a:spcPts val="0"/>
              </a:spcBef>
              <a:spcAft>
                <a:spcPts val="4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how and why respect is an important part of relationships.</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ways to challenge stereotypes.</a:t>
            </a:r>
          </a:p>
          <a:p>
            <a:pPr marL="0" marR="0" lvl="0" indent="0" algn="l" defTabSz="457200" rtl="0" eaLnBrk="1" fontAlgn="auto" latinLnBrk="0" hangingPunct="1">
              <a:lnSpc>
                <a:spcPct val="100000"/>
              </a:lnSpc>
              <a:spcBef>
                <a:spcPts val="0"/>
              </a:spcBef>
              <a:spcAft>
                <a:spcPts val="4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Change and Loss</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the process of grief and understanding that it is different for different people.</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404463" y="881216"/>
            <a:ext cx="4212555" cy="6480876"/>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Year 6 Life Skills End Points</a:t>
            </a:r>
          </a:p>
          <a:p>
            <a:pPr>
              <a:spcAft>
                <a:spcPts val="3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civil partnerships and marriage are examples of a public demonstration of the commitment made between two people who love and care for each other and want to spend their lives together </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Understand that marriage should be a commitment freely entered into by both people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two people who love and care for one another can be in a committed relationship and not be married or in a civil partnership</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the terms associated with gender identity and sexual orientation: see school agreed definitions</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prejudice-based bullying linked to sexual orientation and gender and identify ways to respond to, and report, it</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manage requests for images of themselves or others (including knowing who to talk to), understanding what is and is not appropriate to ask for or share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use a mobile phone responsibly: safe keeping (looking after it) and safe user habits (time limits, use of passcode, turning it off at night etc.)</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images in the media (and online) do not always reflect reality and can affect how people feel about themselves</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Identify some ways in which they can manage their money and be a critical consumer.</a:t>
            </a: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404463" y="7508592"/>
            <a:ext cx="4226896" cy="20222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Respect</a:t>
            </a:r>
          </a:p>
          <a:p>
            <a:pPr>
              <a:spcAft>
                <a:spcPts val="600"/>
              </a:spcAft>
            </a:pPr>
            <a:r>
              <a:rPr lang="en-US" sz="1400" dirty="0">
                <a:solidFill>
                  <a:schemeClr val="tx1"/>
                </a:solidFill>
                <a:latin typeface="Sassoon Penpals" panose="02000400000000000000" pitchFamily="50" charset="0"/>
              </a:rPr>
              <a:t>L2 Respectful relationships</a:t>
            </a:r>
          </a:p>
          <a:p>
            <a:pPr>
              <a:spcAft>
                <a:spcPts val="600"/>
              </a:spcAft>
            </a:pPr>
            <a:r>
              <a:rPr lang="en-US" sz="1400" dirty="0">
                <a:solidFill>
                  <a:schemeClr val="tx1"/>
                </a:solidFill>
                <a:latin typeface="Sassoon Penpals" panose="02000400000000000000" pitchFamily="50" charset="0"/>
              </a:rPr>
              <a:t>L4 Challenging stereotypes</a:t>
            </a:r>
          </a:p>
          <a:p>
            <a:pPr>
              <a:spcAft>
                <a:spcPts val="600"/>
              </a:spcAft>
            </a:pPr>
            <a:r>
              <a:rPr lang="en-US" sz="1400" dirty="0">
                <a:solidFill>
                  <a:schemeClr val="tx1"/>
                </a:solidFill>
                <a:latin typeface="Sassoon Penpals" panose="02000400000000000000" pitchFamily="50" charset="0"/>
              </a:rPr>
              <a:t>L5 Resolving conflict</a:t>
            </a:r>
          </a:p>
          <a:p>
            <a:pPr>
              <a:spcAft>
                <a:spcPts val="600"/>
              </a:spcAft>
            </a:pPr>
            <a:r>
              <a:rPr lang="en-US" sz="1400" dirty="0">
                <a:solidFill>
                  <a:schemeClr val="tx1"/>
                </a:solidFill>
                <a:latin typeface="Sassoon Penpals" panose="02000400000000000000" pitchFamily="50" charset="0"/>
              </a:rPr>
              <a:t>L6 Change and loss</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70339" y="43313"/>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8639254B-7233-45DD-8143-7339E2BFC70E}"/>
              </a:ext>
            </a:extLst>
          </p:cNvPr>
          <p:cNvGrpSpPr/>
          <p:nvPr/>
        </p:nvGrpSpPr>
        <p:grpSpPr>
          <a:xfrm>
            <a:off x="191936" y="6040792"/>
            <a:ext cx="3848156" cy="3417955"/>
            <a:chOff x="217675" y="6016521"/>
            <a:chExt cx="4016502" cy="3417955"/>
          </a:xfrm>
        </p:grpSpPr>
        <p:sp>
          <p:nvSpPr>
            <p:cNvPr id="16" name="Rounded Rectangle 48">
              <a:extLst>
                <a:ext uri="{FF2B5EF4-FFF2-40B4-BE49-F238E27FC236}">
                  <a16:creationId xmlns:a16="http://schemas.microsoft.com/office/drawing/2014/main" id="{EFA20AF4-30F6-426C-82BE-4133A1E5D47F}"/>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rgbClr val="FF0000"/>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7A53976-8BC1-4189-BD07-DB97D76BBFE8}"/>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pic>
        <p:nvPicPr>
          <p:cNvPr id="3" name="Picture 2">
            <a:extLst>
              <a:ext uri="{FF2B5EF4-FFF2-40B4-BE49-F238E27FC236}">
                <a16:creationId xmlns:a16="http://schemas.microsoft.com/office/drawing/2014/main" id="{1DEB79F4-E8AE-4ECD-92F1-956F4BCEEE85}"/>
              </a:ext>
            </a:extLst>
          </p:cNvPr>
          <p:cNvPicPr>
            <a:picLocks noChangeAspect="1"/>
          </p:cNvPicPr>
          <p:nvPr/>
        </p:nvPicPr>
        <p:blipFill>
          <a:blip r:embed="rId4"/>
          <a:stretch>
            <a:fillRect/>
          </a:stretch>
        </p:blipFill>
        <p:spPr>
          <a:xfrm>
            <a:off x="10465166" y="43313"/>
            <a:ext cx="737680" cy="810838"/>
          </a:xfrm>
          <a:prstGeom prst="rect">
            <a:avLst/>
          </a:prstGeom>
        </p:spPr>
      </p:pic>
      <p:pic>
        <p:nvPicPr>
          <p:cNvPr id="4" name="Picture 3">
            <a:extLst>
              <a:ext uri="{FF2B5EF4-FFF2-40B4-BE49-F238E27FC236}">
                <a16:creationId xmlns:a16="http://schemas.microsoft.com/office/drawing/2014/main" id="{8ED8BC52-584C-476E-A593-C4A48FB96AF6}"/>
              </a:ext>
            </a:extLst>
          </p:cNvPr>
          <p:cNvPicPr>
            <a:picLocks noChangeAspect="1"/>
          </p:cNvPicPr>
          <p:nvPr/>
        </p:nvPicPr>
        <p:blipFill>
          <a:blip r:embed="rId5"/>
          <a:stretch>
            <a:fillRect/>
          </a:stretch>
        </p:blipFill>
        <p:spPr>
          <a:xfrm>
            <a:off x="12009051" y="43313"/>
            <a:ext cx="792549" cy="786452"/>
          </a:xfrm>
          <a:prstGeom prst="rect">
            <a:avLst/>
          </a:prstGeom>
        </p:spPr>
      </p:pic>
      <p:grpSp>
        <p:nvGrpSpPr>
          <p:cNvPr id="18" name="Group 17">
            <a:extLst>
              <a:ext uri="{FF2B5EF4-FFF2-40B4-BE49-F238E27FC236}">
                <a16:creationId xmlns:a16="http://schemas.microsoft.com/office/drawing/2014/main" id="{3AB79DC8-745F-4C98-888F-9C38694A7AEC}"/>
              </a:ext>
            </a:extLst>
          </p:cNvPr>
          <p:cNvGrpSpPr/>
          <p:nvPr/>
        </p:nvGrpSpPr>
        <p:grpSpPr>
          <a:xfrm>
            <a:off x="4239548" y="6530860"/>
            <a:ext cx="3970816" cy="2927888"/>
            <a:chOff x="4415392" y="7398946"/>
            <a:chExt cx="4010205" cy="1951049"/>
          </a:xfrm>
        </p:grpSpPr>
        <p:sp>
          <p:nvSpPr>
            <p:cNvPr id="20" name="Rounded Rectangle 48">
              <a:extLst>
                <a:ext uri="{FF2B5EF4-FFF2-40B4-BE49-F238E27FC236}">
                  <a16:creationId xmlns:a16="http://schemas.microsoft.com/office/drawing/2014/main" id="{E56B5CB2-9811-41C7-A01A-9CF39E6511AC}"/>
                </a:ext>
              </a:extLst>
            </p:cNvPr>
            <p:cNvSpPr/>
            <p:nvPr/>
          </p:nvSpPr>
          <p:spPr>
            <a:xfrm>
              <a:off x="4415392" y="7398946"/>
              <a:ext cx="4010205" cy="1951049"/>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5</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marriage is a legal commitment and is a </a:t>
              </a: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choice people can make.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if I have a problem, I can call ChildLine on 0800 1111.</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what action a bystander can take when they see bullying.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discrimination is the unfair treatment of different groups of people, especially on the grounds of race, age, sex, or disability.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400" dirty="0">
                <a:solidFill>
                  <a:schemeClr val="tx1"/>
                </a:solidFill>
                <a:latin typeface="Sassoon Penpals" panose="02000400000000000000" pitchFamily="50" charset="0"/>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1" name="Picture 20">
              <a:extLst>
                <a:ext uri="{FF2B5EF4-FFF2-40B4-BE49-F238E27FC236}">
                  <a16:creationId xmlns:a16="http://schemas.microsoft.com/office/drawing/2014/main" id="{CA4CA26F-2743-4CA3-9360-4198F9FC9C6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98425" y="7422382"/>
              <a:ext cx="609658" cy="342985"/>
            </a:xfrm>
            <a:prstGeom prst="rect">
              <a:avLst/>
            </a:prstGeom>
          </p:spPr>
        </p:pic>
      </p:grpSp>
    </p:spTree>
    <p:extLst>
      <p:ext uri="{BB962C8B-B14F-4D97-AF65-F5344CB8AC3E}">
        <p14:creationId xmlns:p14="http://schemas.microsoft.com/office/powerpoint/2010/main" val="991099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Safety and the changing body</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007542" y="5426151"/>
            <a:ext cx="4093103" cy="217349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785448"/>
            <a:ext cx="367055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online relationships should be treated in the same way as face to face relationships.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where to get help with online problems.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the risks associated with drinking alcohol.</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The changing adolescent body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how a baby is conceived and develops.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how to conduct a primary survey (using DRSABC).</a:t>
            </a: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3968984" y="785449"/>
            <a:ext cx="4131661" cy="45133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Developing an understanding about the reliability of online information.</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online relationships including dealing with problems.</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the reasons why adults may or may not drink alcohol.</a:t>
            </a:r>
          </a:p>
          <a:p>
            <a:pPr marR="0" lvl="0" algn="l" defTabSz="457200" rtl="0" eaLnBrk="1" fontAlgn="auto" latinLnBrk="0" hangingPunct="1">
              <a:lnSpc>
                <a:spcPct val="100000"/>
              </a:lnSpc>
              <a:spcBef>
                <a:spcPts val="0"/>
              </a:spcBef>
              <a:spcAft>
                <a:spcPts val="3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The changing adolescent body</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problems which might be encountered during puberty and using knowledge to help.</a:t>
            </a:r>
          </a:p>
          <a:p>
            <a:pPr marR="0" lvl="0" algn="l" defTabSz="457200" rtl="0" eaLnBrk="1" fontAlgn="auto" latinLnBrk="0" hangingPunct="1">
              <a:lnSpc>
                <a:spcPct val="100000"/>
              </a:lnSpc>
              <a:spcBef>
                <a:spcPts val="0"/>
              </a:spcBef>
              <a:spcAft>
                <a:spcPts val="3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Learning how to help someone who is choking.</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Placing an unresponsive patient into the recovery position.</a:t>
            </a:r>
          </a:p>
        </p:txBody>
      </p:sp>
      <p:sp>
        <p:nvSpPr>
          <p:cNvPr id="12" name="Rounded Rectangle 48">
            <a:extLst>
              <a:ext uri="{FF2B5EF4-FFF2-40B4-BE49-F238E27FC236}">
                <a16:creationId xmlns:a16="http://schemas.microsoft.com/office/drawing/2014/main" id="{45C8BECB-60E2-4B65-9DF8-CA4F9A07C44A}"/>
              </a:ext>
            </a:extLst>
          </p:cNvPr>
          <p:cNvSpPr/>
          <p:nvPr/>
        </p:nvSpPr>
        <p:spPr>
          <a:xfrm>
            <a:off x="8253046" y="7274448"/>
            <a:ext cx="4414074" cy="217349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Alcohol</a:t>
            </a:r>
          </a:p>
          <a:p>
            <a:pPr>
              <a:spcAft>
                <a:spcPts val="600"/>
              </a:spcAft>
            </a:pPr>
            <a:r>
              <a:rPr lang="en-US" sz="1400" dirty="0">
                <a:solidFill>
                  <a:schemeClr val="tx1"/>
                </a:solidFill>
                <a:latin typeface="Sassoon Penpals" panose="02000400000000000000" pitchFamily="50" charset="0"/>
              </a:rPr>
              <a:t>L3 Social media</a:t>
            </a:r>
          </a:p>
          <a:p>
            <a:pPr>
              <a:spcAft>
                <a:spcPts val="600"/>
              </a:spcAft>
            </a:pPr>
            <a:r>
              <a:rPr lang="en-US" sz="1400" dirty="0">
                <a:solidFill>
                  <a:schemeClr val="tx1"/>
                </a:solidFill>
                <a:latin typeface="Sassoon Penpals" panose="02000400000000000000" pitchFamily="50" charset="0"/>
              </a:rPr>
              <a:t>L4 Physical and emotional changes of puberty</a:t>
            </a:r>
          </a:p>
          <a:p>
            <a:pPr>
              <a:spcAft>
                <a:spcPts val="600"/>
              </a:spcAft>
            </a:pPr>
            <a:r>
              <a:rPr lang="en-US" sz="1400" dirty="0">
                <a:solidFill>
                  <a:schemeClr val="tx1"/>
                </a:solidFill>
                <a:latin typeface="Sassoon Penpals" panose="02000400000000000000" pitchFamily="50" charset="0"/>
              </a:rPr>
              <a:t>L5: Conception Parents have a right to withdraw their child from part of this lesson</a:t>
            </a:r>
          </a:p>
          <a:p>
            <a:pPr>
              <a:spcAft>
                <a:spcPts val="600"/>
              </a:spcAft>
            </a:pPr>
            <a:r>
              <a:rPr lang="en-US" sz="1400" dirty="0">
                <a:solidFill>
                  <a:schemeClr val="tx1"/>
                </a:solidFill>
                <a:latin typeface="Sassoon Penpals" panose="02000400000000000000" pitchFamily="50" charset="0"/>
              </a:rPr>
              <a:t>L8 First Aid: Basic life support</a:t>
            </a: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83427FDE-D097-4DD9-9850-BFB819AE30C0}"/>
              </a:ext>
            </a:extLst>
          </p:cNvPr>
          <p:cNvGrpSpPr/>
          <p:nvPr/>
        </p:nvGrpSpPr>
        <p:grpSpPr>
          <a:xfrm>
            <a:off x="217675" y="5735169"/>
            <a:ext cx="3670559" cy="3712776"/>
            <a:chOff x="217675" y="6016521"/>
            <a:chExt cx="4016502" cy="3712776"/>
          </a:xfrm>
        </p:grpSpPr>
        <p:sp>
          <p:nvSpPr>
            <p:cNvPr id="16" name="Rounded Rectangle 48">
              <a:extLst>
                <a:ext uri="{FF2B5EF4-FFF2-40B4-BE49-F238E27FC236}">
                  <a16:creationId xmlns:a16="http://schemas.microsoft.com/office/drawing/2014/main" id="{6F04CBC0-BF8F-4BC4-9C0F-B33C9219C8A2}"/>
                </a:ext>
              </a:extLst>
            </p:cNvPr>
            <p:cNvSpPr/>
            <p:nvPr/>
          </p:nvSpPr>
          <p:spPr>
            <a:xfrm>
              <a:off x="217675" y="6016521"/>
              <a:ext cx="4016502" cy="37127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1B4EA5E2-F5DD-46AA-99E4-A21912D37E37}"/>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5ECD3DAB-0063-4211-A25D-B47C8EB38440}"/>
              </a:ext>
            </a:extLst>
          </p:cNvPr>
          <p:cNvSpPr/>
          <p:nvPr/>
        </p:nvSpPr>
        <p:spPr>
          <a:xfrm>
            <a:off x="8253046" y="980932"/>
            <a:ext cx="4414074" cy="6146699"/>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Year 6 Life Skills End Points</a:t>
            </a:r>
          </a:p>
          <a:p>
            <a:pPr>
              <a:spcAft>
                <a:spcPts val="3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civil partnerships and marriage are examples of a public demonstration of the commitment made between two people who love and care for each other and want to spend their lives together </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Understand that marriage should be a commitment freely entered into by both people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two people who love and care for one another can be in a committed relationship and not be married or in a civil partnership</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the terms associated with gender identity and sexual orientation: see school agreed definitions</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prejudice-based bullying linked to sexual orientation and gender and identify ways to respond to, and report, it</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manage requests for images of themselves or others (including knowing who to talk to), understanding what is and is not appropriate to ask for or share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use a mobile phone responsibly: safe keeping (looking after it) and safe user habits (time limits, use of passcode, turning it off at night etc.)</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images in the media (and online) do not always reflect reality and can affect how people feel about themselves</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Identify some ways in which they can manage their money and be a critical consumer.</a:t>
            </a: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1" name="Group 20">
            <a:extLst>
              <a:ext uri="{FF2B5EF4-FFF2-40B4-BE49-F238E27FC236}">
                <a16:creationId xmlns:a16="http://schemas.microsoft.com/office/drawing/2014/main" id="{63B8B11F-EF6D-4C23-8226-A00745EFD880}"/>
              </a:ext>
            </a:extLst>
          </p:cNvPr>
          <p:cNvGrpSpPr/>
          <p:nvPr/>
        </p:nvGrpSpPr>
        <p:grpSpPr>
          <a:xfrm>
            <a:off x="3987850" y="7726964"/>
            <a:ext cx="4131661" cy="1757005"/>
            <a:chOff x="4415392" y="7368151"/>
            <a:chExt cx="4010205" cy="1616245"/>
          </a:xfrm>
        </p:grpSpPr>
        <p:sp>
          <p:nvSpPr>
            <p:cNvPr id="22" name="Rounded Rectangle 48">
              <a:extLst>
                <a:ext uri="{FF2B5EF4-FFF2-40B4-BE49-F238E27FC236}">
                  <a16:creationId xmlns:a16="http://schemas.microsoft.com/office/drawing/2014/main" id="{F8F6C884-8B35-4C71-B476-CE78C66BBDFA}"/>
                </a:ext>
              </a:extLst>
            </p:cNvPr>
            <p:cNvSpPr/>
            <p:nvPr/>
          </p:nvSpPr>
          <p:spPr>
            <a:xfrm>
              <a:off x="4415392" y="7368151"/>
              <a:ext cx="4010205" cy="1616245"/>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Building on Year 5</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the steps to take before sending a message online (using the THINK mnemonic).</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the process of the menstrual cycle.</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the names of the external sexual parts of the body and the internal reproductive organs.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R="0" lvl="0" algn="l" defTabSz="457200" rtl="0" eaLnBrk="1" fontAlgn="auto" latinLnBrk="0" hangingPunct="1">
                <a:lnSpc>
                  <a:spcPct val="100000"/>
                </a:lnSpc>
                <a:spcBef>
                  <a:spcPts val="0"/>
                </a:spcBef>
                <a:spcAft>
                  <a:spcPts val="600"/>
                </a:spcAft>
                <a:buClrTx/>
                <a:buSzTx/>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3" name="Picture 22">
              <a:extLst>
                <a:ext uri="{FF2B5EF4-FFF2-40B4-BE49-F238E27FC236}">
                  <a16:creationId xmlns:a16="http://schemas.microsoft.com/office/drawing/2014/main" id="{187B2E66-9086-432F-95E0-DFAA7C70927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79892" y="7406089"/>
              <a:ext cx="609658" cy="415551"/>
            </a:xfrm>
            <a:prstGeom prst="rect">
              <a:avLst/>
            </a:prstGeom>
          </p:spPr>
        </p:pic>
      </p:grpSp>
    </p:spTree>
    <p:extLst>
      <p:ext uri="{BB962C8B-B14F-4D97-AF65-F5344CB8AC3E}">
        <p14:creationId xmlns:p14="http://schemas.microsoft.com/office/powerpoint/2010/main" val="12502470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Health and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161605" y="5161542"/>
            <a:ext cx="4114885" cy="218999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213437" y="821069"/>
            <a:ext cx="3814453" cy="513912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vaccinations can give us protection against disease.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changes in the body could be possible signs of illness.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a number of factors contribute to my physical health (diet, exercise, rest/relaxation, dental health).</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a number of factors contribute to my mental health (Diet, exercise, rest/relaxation).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the effects technology can have on mental health.</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161606" y="609600"/>
            <a:ext cx="4114885" cy="44313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Considering ways to prevent illness.</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some actions to take if I am worried about my health or my friends’ health.</a:t>
            </a:r>
          </a:p>
          <a:p>
            <a:pPr marL="171450" lvl="0" indent="-171450">
              <a:spcAft>
                <a:spcPts val="300"/>
              </a:spcAft>
              <a:buFont typeface="Arial" panose="020B0604020202020204" pitchFamily="34" charset="0"/>
              <a:buChar char="•"/>
              <a:defRPr/>
            </a:pPr>
            <a:r>
              <a:rPr lang="en-GB" sz="1400" dirty="0">
                <a:solidFill>
                  <a:srgbClr val="0070C0"/>
                </a:solidFill>
                <a:latin typeface="Sassoon Penpals" panose="02000400000000000000" pitchFamily="50" charset="0"/>
              </a:rPr>
              <a:t>Independently look after my teeth.</a:t>
            </a:r>
          </a:p>
          <a:p>
            <a:pPr marL="171450" lvl="0" indent="-171450">
              <a:spcAft>
                <a:spcPts val="300"/>
              </a:spcAft>
              <a:buFont typeface="Arial" panose="020B0604020202020204" pitchFamily="34" charset="0"/>
              <a:buChar char="•"/>
              <a:defRPr/>
            </a:pPr>
            <a:r>
              <a:rPr lang="en-GB" sz="1400" dirty="0">
                <a:solidFill>
                  <a:srgbClr val="0070C0"/>
                </a:solidFill>
                <a:latin typeface="Sassoon Penpals" panose="02000400000000000000" pitchFamily="50" charset="0"/>
              </a:rPr>
              <a:t>Review how to help someone who is having an asthma attack (see Y4).</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a range of relaxation strategies and situations in which they would be useful.</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Exploring ways to maintain good habits.</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Setting achievable goals for a healthy lifestyle.</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Exploring my personal qualities and how to build on them.</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Developing strategies for being resilient in challenging situations.</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425597" y="7643814"/>
            <a:ext cx="4241522" cy="179066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200"/>
              </a:spcAft>
            </a:pPr>
            <a:r>
              <a:rPr lang="en-US" sz="1400" dirty="0">
                <a:solidFill>
                  <a:schemeClr val="tx1"/>
                </a:solidFill>
                <a:latin typeface="Sassoon Penpals" panose="02000400000000000000" pitchFamily="50" charset="0"/>
              </a:rPr>
              <a:t>L3 Taking responsibility for my health</a:t>
            </a:r>
          </a:p>
          <a:p>
            <a:pPr>
              <a:spcAft>
                <a:spcPts val="200"/>
              </a:spcAft>
            </a:pPr>
            <a:r>
              <a:rPr lang="en-US" sz="1400" dirty="0">
                <a:solidFill>
                  <a:schemeClr val="tx1"/>
                </a:solidFill>
                <a:latin typeface="Sassoon Penpals" panose="02000400000000000000" pitchFamily="50" charset="0"/>
              </a:rPr>
              <a:t>L4 The impact of technology on health</a:t>
            </a:r>
          </a:p>
          <a:p>
            <a:pPr>
              <a:spcAft>
                <a:spcPts val="200"/>
              </a:spcAft>
            </a:pPr>
            <a:r>
              <a:rPr lang="en-US" sz="1400" dirty="0">
                <a:solidFill>
                  <a:schemeClr val="tx1"/>
                </a:solidFill>
                <a:latin typeface="Sassoon Penpals" panose="02000400000000000000" pitchFamily="50" charset="0"/>
              </a:rPr>
              <a:t>L5 Resilience toolkit</a:t>
            </a:r>
          </a:p>
          <a:p>
            <a:pPr>
              <a:spcAft>
                <a:spcPts val="200"/>
              </a:spcAft>
            </a:pPr>
            <a:r>
              <a:rPr lang="en-US" sz="1400" dirty="0">
                <a:solidFill>
                  <a:schemeClr val="tx1"/>
                </a:solidFill>
                <a:latin typeface="Sassoon Penpals" panose="02000400000000000000" pitchFamily="50" charset="0"/>
              </a:rPr>
              <a:t>L6: Immunisation</a:t>
            </a:r>
          </a:p>
          <a:p>
            <a:pPr>
              <a:spcAft>
                <a:spcPts val="200"/>
              </a:spcAft>
            </a:pPr>
            <a:r>
              <a:rPr lang="en-US" sz="1400" dirty="0">
                <a:solidFill>
                  <a:schemeClr val="tx1"/>
                </a:solidFill>
                <a:latin typeface="Sassoon Penpals" panose="02000400000000000000" pitchFamily="50" charset="0"/>
              </a:rPr>
              <a:t>L8 Physical Health concerns</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B2802772-A4A2-4D72-B268-976D00CF8496}"/>
              </a:ext>
            </a:extLst>
          </p:cNvPr>
          <p:cNvGrpSpPr/>
          <p:nvPr/>
        </p:nvGrpSpPr>
        <p:grpSpPr>
          <a:xfrm>
            <a:off x="173870" y="6340839"/>
            <a:ext cx="3825165" cy="3093637"/>
            <a:chOff x="217675" y="6016521"/>
            <a:chExt cx="4016502" cy="3417955"/>
          </a:xfrm>
        </p:grpSpPr>
        <p:sp>
          <p:nvSpPr>
            <p:cNvPr id="16" name="Rounded Rectangle 48">
              <a:extLst>
                <a:ext uri="{FF2B5EF4-FFF2-40B4-BE49-F238E27FC236}">
                  <a16:creationId xmlns:a16="http://schemas.microsoft.com/office/drawing/2014/main" id="{B3E7D0D1-D92D-4951-975C-4801919B5915}"/>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2A145A0D-F17C-4AC8-B18F-BB539B23103F}"/>
                </a:ext>
              </a:extLst>
            </p:cNvPr>
            <p:cNvSpPr txBox="1"/>
            <p:nvPr/>
          </p:nvSpPr>
          <p:spPr>
            <a:xfrm>
              <a:off x="1966381" y="6707382"/>
              <a:ext cx="1888760" cy="2550315"/>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3BE512AA-2D8E-4D61-A88B-A58F18C81800}"/>
              </a:ext>
            </a:extLst>
          </p:cNvPr>
          <p:cNvSpPr/>
          <p:nvPr/>
        </p:nvSpPr>
        <p:spPr>
          <a:xfrm>
            <a:off x="8425598" y="980932"/>
            <a:ext cx="4241522" cy="6498391"/>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Year 6 Life Skills End Points</a:t>
            </a:r>
          </a:p>
          <a:p>
            <a:pPr>
              <a:spcAft>
                <a:spcPts val="3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civil partnerships and marriage are examples of a public demonstration of the commitment made between two people who love and care for each other and want to spend their lives together </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Understand that marriage should be a commitment freely entered into by both people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two people who love and care for one another can be in a committed relationship and not be married or in a civil partnership</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the terms associated with gender identity and sexual orientation: see school agreed definitions</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prejudice-based bullying linked to sexual orientation and gender and identify ways to respond to, and report, it</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manage requests for images of themselves or others (including knowing who to talk to), understanding what is and is not appropriate to ask for or share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use a mobile phone responsibly: safe keeping (looking after it) and safe user habits (time limits, use of passcode, turning it off at night etc.)</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images in the media (and online) do not always reflect reality and can affect how people feel about themselves</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Identify some ways in which they can manage their money and be a critical consumer.</a:t>
            </a: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2" name="Group 21">
            <a:extLst>
              <a:ext uri="{FF2B5EF4-FFF2-40B4-BE49-F238E27FC236}">
                <a16:creationId xmlns:a16="http://schemas.microsoft.com/office/drawing/2014/main" id="{4077EAC3-F58D-4B38-95FC-6A5D4DF671A2}"/>
              </a:ext>
            </a:extLst>
          </p:cNvPr>
          <p:cNvGrpSpPr/>
          <p:nvPr/>
        </p:nvGrpSpPr>
        <p:grpSpPr>
          <a:xfrm>
            <a:off x="4139753" y="7479323"/>
            <a:ext cx="4131661" cy="2003377"/>
            <a:chOff x="4415392" y="7368151"/>
            <a:chExt cx="4010205" cy="1616245"/>
          </a:xfrm>
        </p:grpSpPr>
        <p:sp>
          <p:nvSpPr>
            <p:cNvPr id="23" name="Rounded Rectangle 48">
              <a:extLst>
                <a:ext uri="{FF2B5EF4-FFF2-40B4-BE49-F238E27FC236}">
                  <a16:creationId xmlns:a16="http://schemas.microsoft.com/office/drawing/2014/main" id="{8ADA3F2A-9B51-4646-8871-22E830EDFF25}"/>
                </a:ext>
              </a:extLst>
            </p:cNvPr>
            <p:cNvSpPr/>
            <p:nvPr/>
          </p:nvSpPr>
          <p:spPr>
            <a:xfrm>
              <a:off x="4415392" y="7368151"/>
              <a:ext cx="4010205" cy="1616245"/>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Building on Year 5</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calories are the unit that we use to measure the amount of energy certain foods give us.</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what we do before bed can affect our sleep quality.</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what can cause stress.</a:t>
              </a:r>
            </a:p>
            <a:p>
              <a:pPr marL="171450" marR="0" lvl="0" indent="-1714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that failure is an important part of success.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R="0" lvl="0" algn="l" defTabSz="457200" rtl="0" eaLnBrk="1" fontAlgn="auto" latinLnBrk="0" hangingPunct="1">
                <a:lnSpc>
                  <a:spcPct val="100000"/>
                </a:lnSpc>
                <a:spcBef>
                  <a:spcPts val="0"/>
                </a:spcBef>
                <a:spcAft>
                  <a:spcPts val="600"/>
                </a:spcAft>
                <a:buClrTx/>
                <a:buSzTx/>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4" name="Picture 23">
              <a:extLst>
                <a:ext uri="{FF2B5EF4-FFF2-40B4-BE49-F238E27FC236}">
                  <a16:creationId xmlns:a16="http://schemas.microsoft.com/office/drawing/2014/main" id="{71507625-FF04-4220-A192-1F57811ECE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79892" y="7406089"/>
              <a:ext cx="609658" cy="406575"/>
            </a:xfrm>
            <a:prstGeom prst="rect">
              <a:avLst/>
            </a:prstGeom>
          </p:spPr>
        </p:pic>
      </p:grpSp>
    </p:spTree>
    <p:extLst>
      <p:ext uri="{BB962C8B-B14F-4D97-AF65-F5344CB8AC3E}">
        <p14:creationId xmlns:p14="http://schemas.microsoft.com/office/powerpoint/2010/main" val="421793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38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1</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3692796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Citizenship and Identity</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05545" y="5215317"/>
            <a:ext cx="3869071" cy="240423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Citizenship</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education is an important human right.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the prime minister appoints 'ministers' who have responsibility for different areas, such as healthcare and education.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prejudice is making assumptions about someone based on certain information.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discrimination is treating someone differently because of certain factors.</a:t>
            </a:r>
          </a:p>
          <a:p>
            <a:pPr lvl="0">
              <a:spcAft>
                <a:spcPts val="600"/>
              </a:spcAft>
              <a:defRPr/>
            </a:pPr>
            <a:r>
              <a:rPr lang="en-GB" sz="1400" b="1" dirty="0">
                <a:solidFill>
                  <a:prstClr val="black"/>
                </a:solidFill>
                <a:latin typeface="Sassoon Penpals" panose="02000400000000000000" pitchFamily="50" charset="0"/>
              </a:rPr>
              <a:t>Identity</a:t>
            </a:r>
          </a:p>
          <a:p>
            <a:pPr marL="171450" lvl="0" indent="-1714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To know that identity is the way we see ourselves and also how other people see us.</a:t>
            </a: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3869070" cy="39506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R="0" lvl="0" algn="l" defTabSz="457200" rtl="0" eaLnBrk="1" fontAlgn="auto" latinLnBrk="0" hangingPunct="1">
              <a:lnSpc>
                <a:spcPct val="100000"/>
              </a:lnSpc>
              <a:spcBef>
                <a:spcPts val="0"/>
              </a:spcBef>
              <a:spcAft>
                <a:spcPts val="4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Citizenship</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 how education and other human rights protect us.</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 how people can inﬂuence what happens in parliament.</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 ways to challenge prejudice and discrimination.</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 appropriate ways to share views and ideas with others.</a:t>
            </a:r>
          </a:p>
          <a:p>
            <a:pPr lvl="0">
              <a:spcAft>
                <a:spcPts val="400"/>
              </a:spcAft>
              <a:defRPr/>
            </a:pPr>
            <a:r>
              <a:rPr lang="en-GB" sz="1400" b="1" dirty="0">
                <a:solidFill>
                  <a:prstClr val="black"/>
                </a:solidFill>
                <a:latin typeface="Sassoon Penpals" panose="02000400000000000000" pitchFamily="50" charset="0"/>
              </a:rPr>
              <a:t>Identity</a:t>
            </a:r>
          </a:p>
          <a:p>
            <a:pPr marL="171450" lvl="0" indent="-171450">
              <a:spcAft>
                <a:spcPts val="400"/>
              </a:spcAft>
              <a:buFont typeface="Arial" panose="020B0604020202020204" pitchFamily="34" charset="0"/>
              <a:buChar char="•"/>
              <a:defRPr/>
            </a:pPr>
            <a:r>
              <a:rPr lang="en-GB" sz="1400" dirty="0">
                <a:solidFill>
                  <a:prstClr val="black"/>
                </a:solidFill>
                <a:latin typeface="Sassoon Penpals" panose="02000400000000000000" pitchFamily="50" charset="0"/>
              </a:rPr>
              <a:t>Discuss the factors that make our 'identity'.</a:t>
            </a:r>
          </a:p>
          <a:p>
            <a:pPr marL="171450" lvl="0" indent="-171450">
              <a:spcAft>
                <a:spcPts val="400"/>
              </a:spcAft>
              <a:buFont typeface="Arial" panose="020B0604020202020204" pitchFamily="34" charset="0"/>
              <a:buChar char="•"/>
              <a:defRPr/>
            </a:pPr>
            <a:r>
              <a:rPr lang="en-GB" sz="1400" dirty="0">
                <a:solidFill>
                  <a:prstClr val="black"/>
                </a:solidFill>
                <a:latin typeface="Sassoon Penpals" panose="02000400000000000000" pitchFamily="50" charset="0"/>
              </a:rPr>
              <a:t>Recognise the difference between how we see ourselves and how others see us. </a:t>
            </a:r>
          </a:p>
          <a:p>
            <a:pPr marL="171450" lvl="0" indent="-171450">
              <a:spcAft>
                <a:spcPts val="400"/>
              </a:spcAft>
              <a:buFont typeface="Arial" panose="020B0604020202020204" pitchFamily="34" charset="0"/>
              <a:buChar char="•"/>
              <a:defRPr/>
            </a:pPr>
            <a:r>
              <a:rPr lang="en-GB" sz="1400" dirty="0">
                <a:solidFill>
                  <a:prstClr val="black"/>
                </a:solidFill>
                <a:latin typeface="Sassoon Penpals" panose="02000400000000000000" pitchFamily="50" charset="0"/>
              </a:rPr>
              <a:t>Recognise how the media might inﬂuence our identity.</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425597" y="7534178"/>
            <a:ext cx="4241522" cy="19003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100"/>
              </a:spcAft>
            </a:pPr>
            <a:r>
              <a:rPr lang="en-US" sz="1400" dirty="0">
                <a:solidFill>
                  <a:schemeClr val="tx1"/>
                </a:solidFill>
                <a:latin typeface="Sassoon Penpals" panose="02000400000000000000" pitchFamily="50" charset="0"/>
              </a:rPr>
              <a:t>L1 Human rights</a:t>
            </a:r>
          </a:p>
          <a:p>
            <a:pPr>
              <a:spcAft>
                <a:spcPts val="100"/>
              </a:spcAft>
            </a:pPr>
            <a:r>
              <a:rPr lang="en-US" sz="1400" dirty="0">
                <a:solidFill>
                  <a:schemeClr val="tx1"/>
                </a:solidFill>
                <a:latin typeface="Sassoon Penpals" panose="02000400000000000000" pitchFamily="50" charset="0"/>
              </a:rPr>
              <a:t>L4 Prejudice and discrimination</a:t>
            </a:r>
          </a:p>
          <a:p>
            <a:pPr>
              <a:spcAft>
                <a:spcPts val="100"/>
              </a:spcAft>
            </a:pPr>
            <a:r>
              <a:rPr lang="en-US" sz="1400" dirty="0">
                <a:solidFill>
                  <a:schemeClr val="tx1"/>
                </a:solidFill>
                <a:latin typeface="Sassoon Penpals" panose="02000400000000000000" pitchFamily="50" charset="0"/>
              </a:rPr>
              <a:t>L5: Valuing diversity</a:t>
            </a:r>
          </a:p>
          <a:p>
            <a:pPr>
              <a:spcAft>
                <a:spcPts val="100"/>
              </a:spcAft>
            </a:pPr>
            <a:r>
              <a:rPr lang="en-US" sz="1400" dirty="0">
                <a:solidFill>
                  <a:schemeClr val="tx1"/>
                </a:solidFill>
                <a:latin typeface="Sassoon Penpals" panose="02000400000000000000" pitchFamily="50" charset="0"/>
              </a:rPr>
              <a:t>L6 National democracy</a:t>
            </a:r>
          </a:p>
          <a:p>
            <a:pPr>
              <a:spcAft>
                <a:spcPts val="100"/>
              </a:spcAft>
            </a:pPr>
            <a:r>
              <a:rPr lang="en-US" sz="1400" dirty="0">
                <a:solidFill>
                  <a:schemeClr val="tx1"/>
                </a:solidFill>
                <a:latin typeface="Sassoon Penpals" panose="02000400000000000000" pitchFamily="50" charset="0"/>
              </a:rPr>
              <a:t>L1 Identity</a:t>
            </a:r>
          </a:p>
          <a:p>
            <a:pPr>
              <a:spcAft>
                <a:spcPts val="100"/>
              </a:spcAft>
            </a:pPr>
            <a:r>
              <a:rPr lang="en-US" sz="1400" dirty="0">
                <a:solidFill>
                  <a:schemeClr val="tx1"/>
                </a:solidFill>
                <a:latin typeface="Sassoon Penpals" panose="02000400000000000000" pitchFamily="50" charset="0"/>
              </a:rPr>
              <a:t>L2 Identity and body image</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E826F5FC-87A8-424F-814F-5AB0BB99B0CE}"/>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8F4F7285-7F0F-40A4-B35B-29AD5624F4B7}"/>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rgbClr val="FF0000"/>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rgbClr val="FF0000"/>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1A312719-163F-4151-A5C2-78FB3C7D5B1D}"/>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8" name="Rounded Rectangle 48">
            <a:extLst>
              <a:ext uri="{FF2B5EF4-FFF2-40B4-BE49-F238E27FC236}">
                <a16:creationId xmlns:a16="http://schemas.microsoft.com/office/drawing/2014/main" id="{98428A5C-6966-49D1-8E9B-86A9BBF85D7D}"/>
              </a:ext>
            </a:extLst>
          </p:cNvPr>
          <p:cNvSpPr/>
          <p:nvPr/>
        </p:nvSpPr>
        <p:spPr>
          <a:xfrm>
            <a:off x="8425598" y="980932"/>
            <a:ext cx="4241522" cy="6498391"/>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Year 6 Life Skills End Points</a:t>
            </a:r>
          </a:p>
          <a:p>
            <a:pPr>
              <a:spcAft>
                <a:spcPts val="3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civil partnerships and marriage are examples of a public demonstration of the commitment made between two people who love and care for each other and want to spend their lives together </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Understand that marriage should be a commitment freely entered into by both people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two people who love and care for one another can be in a committed relationship and not be married or in a civil partnership</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the terms associated with gender identity and sexual orientation: see school agreed definitions</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prejudice-based bullying linked to sexual orientation and gender and identify ways to respond to, and report, it</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manage requests for images of themselves or others (including knowing who to talk to), understanding what is and is not appropriate to ask for or share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use a mobile phone responsibly: safe keeping (looking after it) and safe user habits (time limits, use of passcode, turning it off at night etc.)</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images in the media (and online) do not always reflect reality and can affect how people feel about themselves</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Identify some ways in which they can manage their money and be a critical consumer.</a:t>
            </a: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0" name="Group 19">
            <a:extLst>
              <a:ext uri="{FF2B5EF4-FFF2-40B4-BE49-F238E27FC236}">
                <a16:creationId xmlns:a16="http://schemas.microsoft.com/office/drawing/2014/main" id="{4BE35216-B5E9-4CE3-8E08-A5BD2033B3CB}"/>
              </a:ext>
            </a:extLst>
          </p:cNvPr>
          <p:cNvGrpSpPr/>
          <p:nvPr/>
        </p:nvGrpSpPr>
        <p:grpSpPr>
          <a:xfrm>
            <a:off x="4428418" y="7765856"/>
            <a:ext cx="3849375" cy="1668620"/>
            <a:chOff x="4415392" y="7368151"/>
            <a:chExt cx="4010205" cy="1616245"/>
          </a:xfrm>
        </p:grpSpPr>
        <p:sp>
          <p:nvSpPr>
            <p:cNvPr id="21" name="Rounded Rectangle 48">
              <a:extLst>
                <a:ext uri="{FF2B5EF4-FFF2-40B4-BE49-F238E27FC236}">
                  <a16:creationId xmlns:a16="http://schemas.microsoft.com/office/drawing/2014/main" id="{7373AE6B-A483-4785-9ADF-414F2D80662C}"/>
                </a:ext>
              </a:extLst>
            </p:cNvPr>
            <p:cNvSpPr/>
            <p:nvPr/>
          </p:nvSpPr>
          <p:spPr>
            <a:xfrm>
              <a:off x="4415392" y="7368151"/>
              <a:ext cx="4010205" cy="1616245"/>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Building on Year 5</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what happens when someone breaks the law.</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parliament is made </a:t>
              </a: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up of the House of Commons, the House of Lords and the Monarch.</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Identifying ways people can bring about change in society.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defRPr/>
              </a:pPr>
              <a:endPar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endParaRPr>
            </a:p>
            <a:p>
              <a:pPr marR="0" lvl="0" algn="l" defTabSz="457200" rtl="0" eaLnBrk="1" fontAlgn="auto" latinLnBrk="0" hangingPunct="1">
                <a:lnSpc>
                  <a:spcPct val="100000"/>
                </a:lnSpc>
                <a:spcBef>
                  <a:spcPts val="0"/>
                </a:spcBef>
                <a:spcAft>
                  <a:spcPts val="600"/>
                </a:spcAft>
                <a:buClrTx/>
                <a:buSzTx/>
                <a:tabLst/>
                <a:defRPr/>
              </a:pPr>
              <a:endPar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1312AD51-FF9E-4812-9036-766CFF4D439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79892" y="7406089"/>
              <a:ext cx="609658" cy="415551"/>
            </a:xfrm>
            <a:prstGeom prst="rect">
              <a:avLst/>
            </a:prstGeom>
          </p:spPr>
        </p:pic>
      </p:grpSp>
    </p:spTree>
    <p:extLst>
      <p:ext uri="{BB962C8B-B14F-4D97-AF65-F5344CB8AC3E}">
        <p14:creationId xmlns:p14="http://schemas.microsoft.com/office/powerpoint/2010/main" val="2136363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Economic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50799" y="3641005"/>
            <a:ext cx="3907415" cy="341795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gambling is a risk where money, or something else, is swapped in the hope of winning something better or more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different jobs have different routes into them.</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people change jobs for a number of reasons.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banks and organisations such as Citizens’ Advice can help with money-related problems.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3962515" cy="233596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 some risks associated with gambling.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jobs which might be suitable for them.</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62068" y="7620000"/>
            <a:ext cx="4080000" cy="19092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L3 Gambling</a:t>
            </a:r>
          </a:p>
          <a:p>
            <a:pPr>
              <a:spcAft>
                <a:spcPts val="600"/>
              </a:spcAft>
            </a:pPr>
            <a:r>
              <a:rPr lang="en-US" sz="1400" dirty="0">
                <a:solidFill>
                  <a:schemeClr val="tx1"/>
                </a:solidFill>
                <a:latin typeface="Sassoon Penpals" panose="02000400000000000000" pitchFamily="50" charset="0"/>
              </a:rPr>
              <a:t>L4 What jobs are available</a:t>
            </a:r>
          </a:p>
          <a:p>
            <a:pPr>
              <a:spcAft>
                <a:spcPts val="600"/>
              </a:spcAft>
            </a:pPr>
            <a:r>
              <a:rPr lang="en-US" sz="1400" dirty="0">
                <a:solidFill>
                  <a:schemeClr val="tx1"/>
                </a:solidFill>
                <a:latin typeface="Sassoon Penpals" panose="02000400000000000000" pitchFamily="50" charset="0"/>
              </a:rPr>
              <a:t>L5 Career routes</a:t>
            </a: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73889FC6-70E9-4E43-AE55-FA77A92D129D}"/>
              </a:ext>
            </a:extLst>
          </p:cNvPr>
          <p:cNvGrpSpPr/>
          <p:nvPr/>
        </p:nvGrpSpPr>
        <p:grpSpPr>
          <a:xfrm>
            <a:off x="217675" y="6016521"/>
            <a:ext cx="4016502" cy="3417955"/>
            <a:chOff x="217675" y="6016521"/>
            <a:chExt cx="4016502" cy="3417955"/>
          </a:xfrm>
        </p:grpSpPr>
        <p:sp>
          <p:nvSpPr>
            <p:cNvPr id="16" name="Rounded Rectangle 48">
              <a:extLst>
                <a:ext uri="{FF2B5EF4-FFF2-40B4-BE49-F238E27FC236}">
                  <a16:creationId xmlns:a16="http://schemas.microsoft.com/office/drawing/2014/main" id="{83AF8A4D-B67F-4044-8067-37DCB7957CD9}"/>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923E5A9A-9E22-4B7D-8C65-D52F38F8B488}"/>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18" name="Group 17">
            <a:extLst>
              <a:ext uri="{FF2B5EF4-FFF2-40B4-BE49-F238E27FC236}">
                <a16:creationId xmlns:a16="http://schemas.microsoft.com/office/drawing/2014/main" id="{276E76A3-F6C5-4A9C-950A-4E76AC8F2ED9}"/>
              </a:ext>
            </a:extLst>
          </p:cNvPr>
          <p:cNvGrpSpPr/>
          <p:nvPr/>
        </p:nvGrpSpPr>
        <p:grpSpPr>
          <a:xfrm>
            <a:off x="4450799" y="7322351"/>
            <a:ext cx="3849375" cy="2112125"/>
            <a:chOff x="4413862" y="7887966"/>
            <a:chExt cx="4010205" cy="2045829"/>
          </a:xfrm>
        </p:grpSpPr>
        <p:sp>
          <p:nvSpPr>
            <p:cNvPr id="20" name="Rounded Rectangle 48">
              <a:extLst>
                <a:ext uri="{FF2B5EF4-FFF2-40B4-BE49-F238E27FC236}">
                  <a16:creationId xmlns:a16="http://schemas.microsoft.com/office/drawing/2014/main" id="{F616B937-DF7C-4806-BC00-A16F06352AD0}"/>
                </a:ext>
              </a:extLst>
            </p:cNvPr>
            <p:cNvSpPr/>
            <p:nvPr/>
          </p:nvSpPr>
          <p:spPr>
            <a:xfrm>
              <a:off x="4413862" y="7887966"/>
              <a:ext cx="4010205" cy="2045829"/>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Building on Year 5</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know that when money is borrowed it needs to be paid back, usually with interest.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70C0"/>
                  </a:solidFill>
                  <a:effectLst/>
                  <a:uLnTx/>
                  <a:uFillTx/>
                  <a:latin typeface="Sassoon Penpals" panose="02000400000000000000" pitchFamily="50" charset="0"/>
                  <a:ea typeface="+mn-ea"/>
                  <a:cs typeface="+mn-cs"/>
                </a:rPr>
                <a:t>To know that it is important to prioritise spending.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some ways that people lose money.</a:t>
              </a:r>
            </a:p>
            <a:p>
              <a:pPr marL="171450" indent="-171450">
                <a:spcAft>
                  <a:spcPts val="600"/>
                </a:spcAft>
                <a:buFont typeface="Arial" panose="020B0604020202020204" pitchFamily="34" charset="0"/>
                <a:buChar char="•"/>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Discussing risks associated with money.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defRPr/>
              </a:pPr>
              <a:endPar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endParaRPr>
            </a:p>
            <a:p>
              <a:pPr marR="0" lvl="0" algn="l" defTabSz="457200" rtl="0" eaLnBrk="1" fontAlgn="auto" latinLnBrk="0" hangingPunct="1">
                <a:lnSpc>
                  <a:spcPct val="100000"/>
                </a:lnSpc>
                <a:spcBef>
                  <a:spcPts val="0"/>
                </a:spcBef>
                <a:spcAft>
                  <a:spcPts val="600"/>
                </a:spcAft>
                <a:buClrTx/>
                <a:buSzTx/>
                <a:tabLst/>
                <a:defRPr/>
              </a:pPr>
              <a:endPar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indent="-171450">
                <a:spcAft>
                  <a:spcPts val="600"/>
                </a:spcAft>
                <a:buFont typeface="Arial" panose="020B0604020202020204" pitchFamily="34" charset="0"/>
                <a:buChar char="•"/>
                <a:defRPr/>
              </a:pPr>
              <a:endPar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1" name="Picture 20">
              <a:extLst>
                <a:ext uri="{FF2B5EF4-FFF2-40B4-BE49-F238E27FC236}">
                  <a16:creationId xmlns:a16="http://schemas.microsoft.com/office/drawing/2014/main" id="{229B0485-263B-423E-91F5-74AA700081D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72166" y="7933386"/>
              <a:ext cx="609658" cy="415551"/>
            </a:xfrm>
            <a:prstGeom prst="rect">
              <a:avLst/>
            </a:prstGeom>
          </p:spPr>
        </p:pic>
      </p:grpSp>
      <p:sp>
        <p:nvSpPr>
          <p:cNvPr id="22" name="Rounded Rectangle 48">
            <a:extLst>
              <a:ext uri="{FF2B5EF4-FFF2-40B4-BE49-F238E27FC236}">
                <a16:creationId xmlns:a16="http://schemas.microsoft.com/office/drawing/2014/main" id="{B1319978-FAAB-49BA-BFCA-32EE2ADFE5EA}"/>
              </a:ext>
            </a:extLst>
          </p:cNvPr>
          <p:cNvSpPr/>
          <p:nvPr/>
        </p:nvSpPr>
        <p:spPr>
          <a:xfrm>
            <a:off x="8539432" y="980932"/>
            <a:ext cx="4127688" cy="6498391"/>
          </a:xfrm>
          <a:prstGeom prst="roundRect">
            <a:avLst>
              <a:gd name="adj" fmla="val 65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Year 6 Life Skills End Points</a:t>
            </a:r>
          </a:p>
          <a:p>
            <a:pPr>
              <a:spcAft>
                <a:spcPts val="3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civil partnerships and marriage are examples of a public demonstration of the commitment made between two people who love and care for each other and want to spend their lives together </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Understand that marriage should be a commitment freely entered into by both people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that two people who love and care for one another can be in a committed relationship and not be married or in a civil partnership</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Know the terms associated with gender identity and sexual orientation: see school agreed definitions</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prejudice-based bullying linked to sexual orientation and gender and identify ways to respond to, and report, it</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manage requests for images of themselves or others (including knowing who to talk to), understanding what is and is not appropriate to ask for or share</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Describe how to use a mobile phone responsibly: safe keeping (looking after it) and safe user habits (time limits, use of passcode, turning it off at night etc.)</a:t>
            </a:r>
          </a:p>
          <a:p>
            <a:pPr marL="285750" indent="-285750">
              <a:spcAft>
                <a:spcPts val="300"/>
              </a:spcAft>
              <a:buFont typeface="Arial" panose="020B0604020202020204" pitchFamily="34" charset="0"/>
              <a:buChar char="•"/>
            </a:pPr>
            <a:r>
              <a:rPr lang="en-US" sz="1400"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how images in the media (and online) do not always reflect reality and can affect how people feel about themselves</a:t>
            </a:r>
          </a:p>
          <a:p>
            <a:pPr marL="285750" indent="-2857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Identify some ways in which they can manage their money and be a critical consumer.</a:t>
            </a: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34285684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All year groups - Transition</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22016" y="4307544"/>
            <a:ext cx="4010205" cy="264440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4216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changes can be both positive and negative.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is part of life.</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change often brings about more opportunities and responsibilities.</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setting goals can help us to achieve what we want.</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the skills needed for roles in school.</a:t>
            </a:r>
          </a:p>
          <a:p>
            <a:pPr>
              <a:spcAft>
                <a:spcPts val="600"/>
              </a:spcAft>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know that a big change can bring opportunities but also worries.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4216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strengths.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people who can help us when we are worried about changes.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strategies to deal with change.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our own achievements.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able to set goals.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5</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Recognising own skills and how these can be developed.</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6</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a greater range of strategies to deal with feelings associated with change.</a:t>
            </a:r>
            <a:endParaRPr lang="en-GB" sz="2400" b="1" u="sng"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06F7A69-DE77-44DD-81C7-E5C9CF2E3350}"/>
              </a:ext>
            </a:extLst>
          </p:cNvPr>
          <p:cNvSpPr/>
          <p:nvPr/>
        </p:nvSpPr>
        <p:spPr>
          <a:xfrm>
            <a:off x="8627171" y="1066800"/>
            <a:ext cx="4016502" cy="30597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Open-minded</a:t>
            </a:r>
          </a:p>
          <a:p>
            <a:pPr marL="285750" indent="-285750">
              <a:buFontTx/>
              <a:buChar char="-"/>
            </a:pPr>
            <a:r>
              <a:rPr lang="en-US" sz="1400" dirty="0">
                <a:solidFill>
                  <a:schemeClr val="tx1"/>
                </a:solidFill>
                <a:latin typeface="Sassoon Penpals" panose="02000400000000000000" pitchFamily="50" charset="0"/>
              </a:rPr>
              <a:t>Brave</a:t>
            </a:r>
          </a:p>
          <a:p>
            <a:pPr marL="285750" indent="-285750">
              <a:buFontTx/>
              <a:buChar char="-"/>
            </a:pPr>
            <a:r>
              <a:rPr lang="en-US" sz="1400" dirty="0">
                <a:solidFill>
                  <a:schemeClr val="tx1"/>
                </a:solidFill>
                <a:latin typeface="Sassoon Penpals" panose="02000400000000000000" pitchFamily="50" charset="0"/>
              </a:rPr>
              <a:t>Hopeful</a:t>
            </a:r>
          </a:p>
          <a:p>
            <a:pPr marL="285750" indent="-285750">
              <a:buFontTx/>
              <a:buChar char="-"/>
            </a:pPr>
            <a:endParaRPr lang="en-US"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5" name="Group 14">
            <a:extLst>
              <a:ext uri="{FF2B5EF4-FFF2-40B4-BE49-F238E27FC236}">
                <a16:creationId xmlns:a16="http://schemas.microsoft.com/office/drawing/2014/main" id="{962B0E14-B8FB-40C9-BA78-FC4848BA0A84}"/>
              </a:ext>
            </a:extLst>
          </p:cNvPr>
          <p:cNvGrpSpPr/>
          <p:nvPr/>
        </p:nvGrpSpPr>
        <p:grpSpPr>
          <a:xfrm>
            <a:off x="184582" y="6675952"/>
            <a:ext cx="3908500" cy="3048988"/>
            <a:chOff x="325677" y="6488483"/>
            <a:chExt cx="3908500" cy="3196970"/>
          </a:xfrm>
        </p:grpSpPr>
        <p:sp>
          <p:nvSpPr>
            <p:cNvPr id="16" name="Rounded Rectangle 48">
              <a:extLst>
                <a:ext uri="{FF2B5EF4-FFF2-40B4-BE49-F238E27FC236}">
                  <a16:creationId xmlns:a16="http://schemas.microsoft.com/office/drawing/2014/main" id="{AFC442DC-E347-4832-93FB-AE11E65D742B}"/>
                </a:ext>
              </a:extLst>
            </p:cNvPr>
            <p:cNvSpPr/>
            <p:nvPr/>
          </p:nvSpPr>
          <p:spPr>
            <a:xfrm>
              <a:off x="325677" y="6488483"/>
              <a:ext cx="3908500" cy="294599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rgbClr val="FF0000"/>
                  </a:solidFill>
                  <a:latin typeface="Sassoon Penpals" panose="02000400000000000000" pitchFamily="50" charset="0"/>
                </a:rPr>
                <a:t>Self-esteem</a:t>
              </a:r>
            </a:p>
            <a:p>
              <a:pPr marL="285750" indent="-285750">
                <a:buFontTx/>
                <a:buChar char="-"/>
              </a:pPr>
              <a:r>
                <a:rPr lang="en-US" sz="1400" dirty="0">
                  <a:solidFill>
                    <a:srgbClr val="FF0000"/>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7" name="TextBox 16">
              <a:extLst>
                <a:ext uri="{FF2B5EF4-FFF2-40B4-BE49-F238E27FC236}">
                  <a16:creationId xmlns:a16="http://schemas.microsoft.com/office/drawing/2014/main" id="{0DD5E2FD-375C-4C65-9B6C-4056B31AAAE4}"/>
                </a:ext>
              </a:extLst>
            </p:cNvPr>
            <p:cNvSpPr txBox="1"/>
            <p:nvPr/>
          </p:nvSpPr>
          <p:spPr>
            <a:xfrm>
              <a:off x="2066795" y="7265095"/>
              <a:ext cx="1788346" cy="2420358"/>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srgbClr val="FF0000"/>
                  </a:solidFill>
                  <a:latin typeface="Sassoon Penpals" panose="02000400000000000000" pitchFamily="50" charset="0"/>
                </a:rPr>
                <a:t>Sense of own moral compass</a:t>
              </a:r>
            </a:p>
            <a:p>
              <a:pPr marL="285750" indent="-285750">
                <a:buFontTx/>
                <a:buChar char="-"/>
              </a:pPr>
              <a:r>
                <a:rPr lang="en-US" sz="1400" dirty="0">
                  <a:solidFill>
                    <a:srgbClr val="FF0000"/>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15843462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30558" y="460013"/>
            <a:ext cx="9645100" cy="8887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defTabSz="1181679">
              <a:defRPr/>
            </a:pPr>
            <a:r>
              <a:rPr lang="en-GB" sz="3618" b="1" dirty="0">
                <a:solidFill>
                  <a:schemeClr val="tx1"/>
                </a:solidFill>
                <a:latin typeface="Sassoon Penpals" panose="02000400000000000000" pitchFamily="50" charset="0"/>
              </a:rPr>
              <a:t>RSHE Life Skills – Inclusive and Adaptive Teaching strategies</a:t>
            </a:r>
          </a:p>
        </p:txBody>
      </p:sp>
      <p:sp>
        <p:nvSpPr>
          <p:cNvPr id="8" name="TextBox 7">
            <a:extLst>
              <a:ext uri="{FF2B5EF4-FFF2-40B4-BE49-F238E27FC236}">
                <a16:creationId xmlns:a16="http://schemas.microsoft.com/office/drawing/2014/main" id="{C3E6F195-DEA8-4FC1-B44E-B2AF88F7389E}"/>
              </a:ext>
            </a:extLst>
          </p:cNvPr>
          <p:cNvSpPr txBox="1"/>
          <p:nvPr/>
        </p:nvSpPr>
        <p:spPr>
          <a:xfrm>
            <a:off x="412820" y="1528110"/>
            <a:ext cx="11924702" cy="8530925"/>
          </a:xfrm>
          <a:prstGeom prst="rect">
            <a:avLst/>
          </a:prstGeom>
          <a:noFill/>
        </p:spPr>
        <p:txBody>
          <a:bodyPr wrap="square">
            <a:spAutoFit/>
          </a:bodyPr>
          <a:lstStyle/>
          <a:p>
            <a:pPr defTabSz="590840">
              <a:defRPr/>
            </a:pPr>
            <a:r>
              <a:rPr lang="en-GB" sz="2800" dirty="0">
                <a:solidFill>
                  <a:prstClr val="black"/>
                </a:solidFill>
                <a:latin typeface="Sassoon Penpals" panose="02000400000000000000" pitchFamily="50" charset="0"/>
              </a:rPr>
              <a:t>In addition to the generic inclusive and adaptive teaching strategies at PaWS, in RSHE Life Skills, teachers consider the following:</a:t>
            </a:r>
          </a:p>
          <a:p>
            <a:pPr defTabSz="590840">
              <a:defRPr/>
            </a:pPr>
            <a:endParaRPr lang="en-GB" sz="2800" dirty="0">
              <a:solidFill>
                <a:prstClr val="black"/>
              </a:solidFill>
              <a:latin typeface="Sassoon Penpals" panose="02000400000000000000" pitchFamily="50" charset="0"/>
            </a:endParaRPr>
          </a:p>
          <a:p>
            <a:pPr defTabSz="590840">
              <a:defRPr/>
            </a:pPr>
            <a:r>
              <a:rPr lang="en-GB" sz="2800" dirty="0">
                <a:solidFill>
                  <a:prstClr val="black"/>
                </a:solidFill>
                <a:latin typeface="Sassoon Penpals" panose="02000400000000000000" pitchFamily="50" charset="0"/>
              </a:rPr>
              <a:t>●	Pre-assessment activities</a:t>
            </a:r>
          </a:p>
          <a:p>
            <a:pPr defTabSz="590840">
              <a:defRPr/>
            </a:pPr>
            <a:r>
              <a:rPr lang="en-GB" sz="2800" dirty="0">
                <a:solidFill>
                  <a:prstClr val="black"/>
                </a:solidFill>
                <a:latin typeface="Sassoon Penpals" panose="02000400000000000000" pitchFamily="50" charset="0"/>
              </a:rPr>
              <a:t>●	Use of age and stage appropriate vocabulary pre-taught where necessary </a:t>
            </a:r>
          </a:p>
          <a:p>
            <a:pPr defTabSz="590840">
              <a:defRPr/>
            </a:pPr>
            <a:r>
              <a:rPr lang="en-GB" sz="2800" dirty="0">
                <a:solidFill>
                  <a:prstClr val="black"/>
                </a:solidFill>
                <a:latin typeface="Sassoon Penpals" panose="02000400000000000000" pitchFamily="50" charset="0"/>
              </a:rPr>
              <a:t>●	Send home learning scaffolds and knowledge organisers for parents to share at home</a:t>
            </a:r>
          </a:p>
          <a:p>
            <a:pPr defTabSz="590840">
              <a:defRPr/>
            </a:pPr>
            <a:r>
              <a:rPr lang="en-GB" sz="2800" dirty="0">
                <a:solidFill>
                  <a:prstClr val="black"/>
                </a:solidFill>
                <a:latin typeface="Sassoon Penpals" panose="02000400000000000000" pitchFamily="50" charset="0"/>
              </a:rPr>
              <a:t>●	Share learning scaffold at the beginning of each session</a:t>
            </a:r>
          </a:p>
          <a:p>
            <a:pPr defTabSz="590840">
              <a:defRPr/>
            </a:pPr>
            <a:r>
              <a:rPr lang="en-GB" sz="2800" dirty="0">
                <a:solidFill>
                  <a:prstClr val="black"/>
                </a:solidFill>
                <a:latin typeface="Sassoon Penpals" panose="02000400000000000000" pitchFamily="50" charset="0"/>
              </a:rPr>
              <a:t>●	Recap previous learning</a:t>
            </a:r>
          </a:p>
          <a:p>
            <a:pPr defTabSz="590840">
              <a:defRPr/>
            </a:pPr>
            <a:r>
              <a:rPr lang="en-GB" sz="2800" dirty="0">
                <a:solidFill>
                  <a:prstClr val="black"/>
                </a:solidFill>
                <a:latin typeface="Sassoon Penpals" panose="02000400000000000000" pitchFamily="50" charset="0"/>
              </a:rPr>
              <a:t>●	Use a variety of non-written/spoken activities including drama, drawing, film, stories, puppets</a:t>
            </a:r>
          </a:p>
          <a:p>
            <a:pPr defTabSz="590840">
              <a:defRPr/>
            </a:pPr>
            <a:r>
              <a:rPr lang="en-GB" sz="2800" dirty="0">
                <a:solidFill>
                  <a:prstClr val="black"/>
                </a:solidFill>
                <a:latin typeface="Sassoon Penpals" panose="02000400000000000000" pitchFamily="50" charset="0"/>
              </a:rPr>
              <a:t>●	Use scenarios  </a:t>
            </a:r>
          </a:p>
          <a:p>
            <a:pPr defTabSz="590840">
              <a:defRPr/>
            </a:pPr>
            <a:r>
              <a:rPr lang="en-GB" sz="2800" dirty="0">
                <a:solidFill>
                  <a:prstClr val="black"/>
                </a:solidFill>
                <a:latin typeface="Sassoon Penpals" panose="02000400000000000000" pitchFamily="50" charset="0"/>
              </a:rPr>
              <a:t>●	Provide opportunities to develop specific attributes</a:t>
            </a:r>
          </a:p>
          <a:p>
            <a:pPr defTabSz="590840">
              <a:defRPr/>
            </a:pPr>
            <a:r>
              <a:rPr lang="en-GB" sz="2800" dirty="0">
                <a:solidFill>
                  <a:prstClr val="black"/>
                </a:solidFill>
                <a:latin typeface="Sassoon Penpals" panose="02000400000000000000" pitchFamily="50" charset="0"/>
              </a:rPr>
              <a:t>●	Check the learner's understanding by asking them to reformulate learning in their own words or in a different form.</a:t>
            </a:r>
          </a:p>
          <a:p>
            <a:pPr defTabSz="590840">
              <a:defRPr/>
            </a:pPr>
            <a:r>
              <a:rPr lang="en-GB" sz="2800" dirty="0">
                <a:solidFill>
                  <a:prstClr val="black"/>
                </a:solidFill>
                <a:latin typeface="Sassoon Penpals" panose="02000400000000000000" pitchFamily="50" charset="0"/>
              </a:rPr>
              <a:t>●	Use mixed ability partners/talk partners</a:t>
            </a:r>
          </a:p>
          <a:p>
            <a:pPr defTabSz="590840">
              <a:defRPr/>
            </a:pPr>
            <a:r>
              <a:rPr lang="en-GB" sz="2800" dirty="0">
                <a:solidFill>
                  <a:prstClr val="black"/>
                </a:solidFill>
                <a:latin typeface="Sassoon Penpals" panose="02000400000000000000" pitchFamily="50" charset="0"/>
              </a:rPr>
              <a:t>●	Use of Ask-it-Basket for those children who may have further questions about the learning that has taken place.</a:t>
            </a:r>
          </a:p>
          <a:p>
            <a:pPr defTabSz="590840">
              <a:defRPr/>
            </a:pPr>
            <a:r>
              <a:rPr lang="en-GB" sz="2800" dirty="0">
                <a:solidFill>
                  <a:prstClr val="black"/>
                </a:solidFill>
                <a:latin typeface="Sassoon Penpals" panose="02000400000000000000" pitchFamily="50" charset="0"/>
              </a:rPr>
              <a:t>●	Ensure all children are in attendance for specific learning such as naming body parts.</a:t>
            </a:r>
          </a:p>
          <a:p>
            <a:pPr defTabSz="590840">
              <a:defRPr/>
            </a:pPr>
            <a:endParaRPr lang="en-GB" sz="3618" b="1" dirty="0">
              <a:solidFill>
                <a:prstClr val="black"/>
              </a:solidFill>
              <a:latin typeface="Sassoon Penpals" panose="02000400000000000000" pitchFamily="50" charset="0"/>
            </a:endParaRPr>
          </a:p>
          <a:p>
            <a:pPr defTabSz="590840">
              <a:defRPr/>
            </a:pPr>
            <a:endParaRPr lang="en-GB" sz="3618" b="1" dirty="0">
              <a:solidFill>
                <a:prstClr val="black"/>
              </a:solidFill>
              <a:latin typeface="Sassoon Penpals" panose="02000400000000000000" pitchFamily="50" charset="0"/>
            </a:endParaRPr>
          </a:p>
        </p:txBody>
      </p:sp>
      <p:sp>
        <p:nvSpPr>
          <p:cNvPr id="7" name="Oval 6">
            <a:extLst>
              <a:ext uri="{FF2B5EF4-FFF2-40B4-BE49-F238E27FC236}">
                <a16:creationId xmlns:a16="http://schemas.microsoft.com/office/drawing/2014/main" id="{90B7CA80-61B8-4B1A-8D8C-C7F4CDAFA583}"/>
              </a:ext>
            </a:extLst>
          </p:cNvPr>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pic>
        <p:nvPicPr>
          <p:cNvPr id="9" name="Picture 8">
            <a:extLst>
              <a:ext uri="{FF2B5EF4-FFF2-40B4-BE49-F238E27FC236}">
                <a16:creationId xmlns:a16="http://schemas.microsoft.com/office/drawing/2014/main" id="{4C7E1C84-CFC8-4599-9C84-CA39C729CEC8}"/>
              </a:ext>
            </a:extLst>
          </p:cNvPr>
          <p:cNvPicPr>
            <a:picLocks noChangeAspect="1"/>
          </p:cNvPicPr>
          <p:nvPr/>
        </p:nvPicPr>
        <p:blipFill>
          <a:blip r:embed="rId2"/>
          <a:stretch>
            <a:fillRect/>
          </a:stretch>
        </p:blipFill>
        <p:spPr>
          <a:xfrm>
            <a:off x="11942011" y="166722"/>
            <a:ext cx="791023" cy="787145"/>
          </a:xfrm>
          <a:prstGeom prst="rect">
            <a:avLst/>
          </a:prstGeom>
        </p:spPr>
      </p:pic>
      <p:grpSp>
        <p:nvGrpSpPr>
          <p:cNvPr id="10" name="Group 2">
            <a:extLst>
              <a:ext uri="{FF2B5EF4-FFF2-40B4-BE49-F238E27FC236}">
                <a16:creationId xmlns:a16="http://schemas.microsoft.com/office/drawing/2014/main" id="{CC1DB648-D632-405F-B458-B5CD092B1EF6}"/>
              </a:ext>
            </a:extLst>
          </p:cNvPr>
          <p:cNvGrpSpPr>
            <a:grpSpLocks/>
          </p:cNvGrpSpPr>
          <p:nvPr/>
        </p:nvGrpSpPr>
        <p:grpSpPr bwMode="auto">
          <a:xfrm>
            <a:off x="11127174" y="153254"/>
            <a:ext cx="791024" cy="785519"/>
            <a:chOff x="108331873" y="108311296"/>
            <a:chExt cx="2965768" cy="2945027"/>
          </a:xfrm>
        </p:grpSpPr>
        <p:sp>
          <p:nvSpPr>
            <p:cNvPr id="11" name="Oval 3">
              <a:extLst>
                <a:ext uri="{FF2B5EF4-FFF2-40B4-BE49-F238E27FC236}">
                  <a16:creationId xmlns:a16="http://schemas.microsoft.com/office/drawing/2014/main" id="{D45A3206-E75D-4E7D-A01F-E0346F9EE02D}"/>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2" name="Picture 4">
              <a:extLst>
                <a:ext uri="{FF2B5EF4-FFF2-40B4-BE49-F238E27FC236}">
                  <a16:creationId xmlns:a16="http://schemas.microsoft.com/office/drawing/2014/main" id="{4E995180-1027-4401-AAB3-4077BA3E46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Tree>
    <p:extLst>
      <p:ext uri="{BB962C8B-B14F-4D97-AF65-F5344CB8AC3E}">
        <p14:creationId xmlns:p14="http://schemas.microsoft.com/office/powerpoint/2010/main" val="503855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567423" y="4800600"/>
            <a:ext cx="4010205" cy="223902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61311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GB" sz="1400" b="1" dirty="0">
                <a:solidFill>
                  <a:srgbClr val="CC3399"/>
                </a:solidFill>
                <a:latin typeface="Sassoon Penpals" panose="02000400000000000000" pitchFamily="50" charset="0"/>
              </a:rPr>
              <a:t>Discover - M</a:t>
            </a:r>
            <a:r>
              <a:rPr lang="en-GB" sz="1400" dirty="0">
                <a:solidFill>
                  <a:srgbClr val="CC3399"/>
                </a:solidFill>
                <a:latin typeface="Sassoon Penpals" panose="02000400000000000000" pitchFamily="50" charset="0"/>
              </a:rPr>
              <a:t>aking mistakes </a:t>
            </a:r>
          </a:p>
          <a:p>
            <a:pPr>
              <a:spcAft>
                <a:spcPts val="600"/>
              </a:spcAft>
            </a:pPr>
            <a:r>
              <a:rPr lang="en-GB" sz="1400" dirty="0">
                <a:solidFill>
                  <a:schemeClr val="tx1"/>
                </a:solidFill>
                <a:latin typeface="Sassoon Penpals" panose="02000400000000000000" pitchFamily="50" charset="0"/>
              </a:rPr>
              <a:t>Know that making mistakes is a positive part of trying something new.</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Sound</a:t>
            </a:r>
          </a:p>
          <a:p>
            <a:pPr>
              <a:spcAft>
                <a:spcPts val="600"/>
              </a:spcAft>
            </a:pPr>
            <a:r>
              <a:rPr lang="en-GB" sz="1400" dirty="0">
                <a:solidFill>
                  <a:schemeClr val="tx1"/>
                </a:solidFill>
                <a:latin typeface="Sassoon Penpals" panose="02000400000000000000" pitchFamily="50" charset="0"/>
              </a:rPr>
              <a:t>Know that feelings and emotions can be expressed in different ways</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Understanding others</a:t>
            </a:r>
          </a:p>
          <a:p>
            <a:pPr>
              <a:spcAft>
                <a:spcPts val="600"/>
              </a:spcAft>
            </a:pPr>
            <a:r>
              <a:rPr lang="en-GB" sz="1400" dirty="0">
                <a:solidFill>
                  <a:schemeClr val="tx1"/>
                </a:solidFill>
                <a:latin typeface="Sassoon Penpals" panose="02000400000000000000" pitchFamily="50" charset="0"/>
              </a:rPr>
              <a:t>Know that other people have different thoughts and feelings.</a:t>
            </a:r>
          </a:p>
          <a:p>
            <a:pPr>
              <a:spcAft>
                <a:spcPts val="600"/>
              </a:spcAft>
            </a:pPr>
            <a:r>
              <a:rPr lang="en-GB" sz="1400" b="1" dirty="0">
                <a:solidFill>
                  <a:srgbClr val="CC3399"/>
                </a:solidFill>
                <a:latin typeface="Sassoon Penpals" panose="02000400000000000000" pitchFamily="50" charset="0"/>
              </a:rPr>
              <a:t>Give</a:t>
            </a:r>
            <a:r>
              <a:rPr lang="en-GB" sz="1400" dirty="0">
                <a:solidFill>
                  <a:srgbClr val="CC3399"/>
                </a:solidFill>
                <a:latin typeface="Sassoon Penpals" panose="02000400000000000000" pitchFamily="50" charset="0"/>
              </a:rPr>
              <a:t> - Sharing</a:t>
            </a:r>
          </a:p>
          <a:p>
            <a:pPr>
              <a:spcAft>
                <a:spcPts val="600"/>
              </a:spcAft>
            </a:pPr>
            <a:r>
              <a:rPr lang="en-GB" sz="1400" dirty="0">
                <a:solidFill>
                  <a:schemeClr val="tx1"/>
                </a:solidFill>
                <a:latin typeface="Sassoon Penpals" panose="02000400000000000000" pitchFamily="50" charset="0"/>
              </a:rPr>
              <a:t>Understanding that expectations around sharing change in different scenarios</a:t>
            </a:r>
          </a:p>
          <a:p>
            <a:pPr>
              <a:spcAft>
                <a:spcPts val="600"/>
              </a:spcAft>
            </a:pPr>
            <a:r>
              <a:rPr lang="en-GB" sz="1400" dirty="0">
                <a:solidFill>
                  <a:prstClr val="black"/>
                </a:solidFill>
                <a:latin typeface="Sassoon Penpals" panose="02000400000000000000" pitchFamily="50" charset="0"/>
              </a:rPr>
              <a:t>Know different ways I can help support others. </a:t>
            </a:r>
          </a:p>
          <a:p>
            <a:pPr>
              <a:spcAft>
                <a:spcPts val="600"/>
              </a:spcAft>
            </a:pPr>
            <a:r>
              <a:rPr lang="en-GB" sz="1400" dirty="0">
                <a:solidFill>
                  <a:schemeClr val="tx1"/>
                </a:solidFill>
                <a:latin typeface="Sassoon Penpals" panose="02000400000000000000" pitchFamily="50" charset="0"/>
              </a:rPr>
              <a:t>Know that in some environments, such as school, it is important to share equipment</a:t>
            </a:r>
          </a:p>
          <a:p>
            <a:pPr>
              <a:spcAft>
                <a:spcPts val="600"/>
              </a:spcAft>
            </a:pPr>
            <a:r>
              <a:rPr lang="en-GB" sz="1400" dirty="0">
                <a:solidFill>
                  <a:schemeClr val="tx1"/>
                </a:solidFill>
                <a:latin typeface="Sassoon Penpals" panose="02000400000000000000" pitchFamily="50" charset="0"/>
              </a:rPr>
              <a:t>Know that a person can decide whether to share their own possessions. </a:t>
            </a:r>
          </a:p>
          <a:p>
            <a:pPr>
              <a:spcAft>
                <a:spcPts val="600"/>
              </a:spcAft>
            </a:pPr>
            <a:r>
              <a:rPr lang="en-GB" sz="1400" b="1" dirty="0">
                <a:solidFill>
                  <a:srgbClr val="CC3399"/>
                </a:solidFill>
                <a:latin typeface="Sassoon Penpals" panose="02000400000000000000" pitchFamily="50" charset="0"/>
              </a:rPr>
              <a:t>Move</a:t>
            </a:r>
            <a:r>
              <a:rPr lang="en-GB" sz="1400" dirty="0">
                <a:solidFill>
                  <a:srgbClr val="CC3399"/>
                </a:solidFill>
                <a:latin typeface="Sassoon Penpals" panose="02000400000000000000" pitchFamily="50" charset="0"/>
              </a:rPr>
              <a:t> - Gardening</a:t>
            </a:r>
          </a:p>
          <a:p>
            <a:pPr>
              <a:spcAft>
                <a:spcPts val="600"/>
              </a:spcAft>
            </a:pPr>
            <a:r>
              <a:rPr lang="en-GB" sz="1400" dirty="0">
                <a:solidFill>
                  <a:schemeClr val="tx1"/>
                </a:solidFill>
                <a:latin typeface="Sassoon Penpals" panose="02000400000000000000" pitchFamily="50" charset="0"/>
              </a:rPr>
              <a:t>Know that being active can involve gentle movement (including stretching and gardening).</a:t>
            </a:r>
          </a:p>
          <a:p>
            <a:pPr>
              <a:spcAft>
                <a:spcPts val="600"/>
              </a:spcAft>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6429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a:spcAft>
                <a:spcPts val="600"/>
              </a:spcAft>
            </a:pPr>
            <a:r>
              <a:rPr lang="en-US" sz="1400" b="1" dirty="0">
                <a:solidFill>
                  <a:srgbClr val="CC3399"/>
                </a:solidFill>
                <a:latin typeface="Sassoon Penpals" panose="02000400000000000000" pitchFamily="50" charset="0"/>
              </a:rPr>
              <a:t>Discover - </a:t>
            </a:r>
            <a:r>
              <a:rPr lang="en-US" sz="1400" dirty="0">
                <a:solidFill>
                  <a:srgbClr val="CC3399"/>
                </a:solidFill>
                <a:latin typeface="Sassoon Penpals" panose="02000400000000000000" pitchFamily="50" charset="0"/>
              </a:rPr>
              <a:t>Making mistakes-</a:t>
            </a:r>
          </a:p>
          <a:p>
            <a:pPr>
              <a:spcAft>
                <a:spcPts val="600"/>
              </a:spcAft>
            </a:pPr>
            <a:r>
              <a:rPr lang="en-GB" sz="1400" dirty="0">
                <a:solidFill>
                  <a:schemeClr val="tx1"/>
                </a:solidFill>
                <a:latin typeface="Sassoon Penpals" panose="02000400000000000000" pitchFamily="50" charset="0"/>
              </a:rPr>
              <a:t>Exploring how they feel when they make a mistake.</a:t>
            </a:r>
          </a:p>
          <a:p>
            <a:pPr>
              <a:spcAft>
                <a:spcPts val="600"/>
              </a:spcAft>
            </a:pPr>
            <a:r>
              <a:rPr lang="en-GB" sz="1400" b="1" dirty="0">
                <a:solidFill>
                  <a:srgbClr val="CC3399"/>
                </a:solidFill>
                <a:latin typeface="Sassoon Penpals" panose="02000400000000000000" pitchFamily="50" charset="0"/>
              </a:rPr>
              <a:t>Take notice - </a:t>
            </a:r>
            <a:r>
              <a:rPr lang="en-GB" sz="1400" dirty="0">
                <a:solidFill>
                  <a:srgbClr val="CC3399"/>
                </a:solidFill>
                <a:latin typeface="Sassoon Penpals" panose="02000400000000000000" pitchFamily="50" charset="0"/>
              </a:rPr>
              <a:t>Sound </a:t>
            </a:r>
          </a:p>
          <a:p>
            <a:pPr>
              <a:spcAft>
                <a:spcPts val="600"/>
              </a:spcAft>
            </a:pPr>
            <a:r>
              <a:rPr lang="en-GB" sz="1400" dirty="0">
                <a:solidFill>
                  <a:schemeClr val="tx1"/>
                </a:solidFill>
                <a:latin typeface="Sassoon Penpals" panose="02000400000000000000" pitchFamily="50" charset="0"/>
              </a:rPr>
              <a:t>Expressing the emotions evoked by music through body movement. </a:t>
            </a:r>
          </a:p>
          <a:p>
            <a:pPr>
              <a:spcAft>
                <a:spcPts val="600"/>
              </a:spcAft>
            </a:pPr>
            <a:r>
              <a:rPr lang="en-GB" sz="1400" b="1" dirty="0">
                <a:solidFill>
                  <a:srgbClr val="CC3399"/>
                </a:solidFill>
                <a:latin typeface="Sassoon Penpals" panose="02000400000000000000" pitchFamily="50" charset="0"/>
              </a:rPr>
              <a:t>Connect - </a:t>
            </a:r>
            <a:r>
              <a:rPr lang="en-GB" sz="1400" dirty="0">
                <a:solidFill>
                  <a:srgbClr val="CC3399"/>
                </a:solidFill>
                <a:latin typeface="Sassoon Penpals" panose="02000400000000000000" pitchFamily="50" charset="0"/>
              </a:rPr>
              <a:t>Understanding others</a:t>
            </a:r>
          </a:p>
          <a:p>
            <a:pPr>
              <a:spcAft>
                <a:spcPts val="600"/>
              </a:spcAft>
            </a:pPr>
            <a:r>
              <a:rPr lang="en-GB" sz="1400" dirty="0">
                <a:solidFill>
                  <a:prstClr val="black"/>
                </a:solidFill>
                <a:latin typeface="Sassoon Penpals" panose="02000400000000000000" pitchFamily="50" charset="0"/>
              </a:rPr>
              <a:t>Empathising with others. </a:t>
            </a:r>
          </a:p>
          <a:p>
            <a:pPr>
              <a:spcAft>
                <a:spcPts val="600"/>
              </a:spcAft>
            </a:pPr>
            <a:r>
              <a:rPr lang="en-GB" sz="1400" b="1" dirty="0">
                <a:solidFill>
                  <a:srgbClr val="CC3399"/>
                </a:solidFill>
                <a:latin typeface="Sassoon Penpals" panose="02000400000000000000" pitchFamily="50" charset="0"/>
              </a:rPr>
              <a:t>Move -</a:t>
            </a:r>
            <a:r>
              <a:rPr lang="en-GB" sz="1400" dirty="0">
                <a:solidFill>
                  <a:srgbClr val="CC3399"/>
                </a:solidFill>
                <a:latin typeface="Sassoon Penpals" panose="02000400000000000000" pitchFamily="50" charset="0"/>
              </a:rPr>
              <a:t> Gardening</a:t>
            </a:r>
          </a:p>
          <a:p>
            <a:pPr>
              <a:spcAft>
                <a:spcPts val="600"/>
              </a:spcAft>
            </a:pPr>
            <a:r>
              <a:rPr lang="en-GB" sz="1400" dirty="0">
                <a:solidFill>
                  <a:prstClr val="black"/>
                </a:solidFill>
                <a:latin typeface="Sassoon Penpals" panose="02000400000000000000" pitchFamily="50" charset="0"/>
              </a:rPr>
              <a:t>Applying basic movement skills to gardening. </a:t>
            </a:r>
          </a:p>
          <a:p>
            <a:pPr>
              <a:spcAft>
                <a:spcPts val="600"/>
              </a:spcAft>
            </a:pPr>
            <a:endParaRPr lang="en-GB" sz="1400" dirty="0">
              <a:solidFill>
                <a:prstClr val="black"/>
              </a:solidFill>
              <a:latin typeface="Sassoon Penpals" panose="02000400000000000000" pitchFamily="50" charset="0"/>
            </a:endParaRP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06812" y="1057932"/>
            <a:ext cx="4029898" cy="35455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Wellbeing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ways to improve mental wellbeing.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Display enhanced confidence, resilience and self-esteem.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Able to pay attention to the present moment.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empathy and social skills.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Have a positive attitude towards mental health.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Can say how positive actions can impact others.</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6" name="Group 15">
            <a:extLst>
              <a:ext uri="{FF2B5EF4-FFF2-40B4-BE49-F238E27FC236}">
                <a16:creationId xmlns:a16="http://schemas.microsoft.com/office/drawing/2014/main" id="{9E36068C-C2A6-4FB1-9DD6-DD106815FAF1}"/>
              </a:ext>
            </a:extLst>
          </p:cNvPr>
          <p:cNvGrpSpPr/>
          <p:nvPr/>
        </p:nvGrpSpPr>
        <p:grpSpPr>
          <a:xfrm>
            <a:off x="8613214" y="7650129"/>
            <a:ext cx="4010205" cy="1575476"/>
            <a:chOff x="4415392" y="7189072"/>
            <a:chExt cx="4010205" cy="2245405"/>
          </a:xfrm>
        </p:grpSpPr>
        <p:sp>
          <p:nvSpPr>
            <p:cNvPr id="17" name="Rounded Rectangle 48">
              <a:extLst>
                <a:ext uri="{FF2B5EF4-FFF2-40B4-BE49-F238E27FC236}">
                  <a16:creationId xmlns:a16="http://schemas.microsoft.com/office/drawing/2014/main" id="{CCA667A1-8E3B-4D54-B3E9-094C129EB86C}"/>
                </a:ext>
              </a:extLst>
            </p:cNvPr>
            <p:cNvSpPr/>
            <p:nvPr/>
          </p:nvSpPr>
          <p:spPr>
            <a:xfrm>
              <a:off x="4415392" y="7189072"/>
              <a:ext cx="4010205" cy="2245405"/>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Shows an understanding of their own feelings; and those of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Working and play co-operatively and taking turns with others</a:t>
              </a:r>
            </a:p>
            <a:p>
              <a:pPr marR="0" lvl="0" algn="l" defTabSz="457200" rtl="0" eaLnBrk="1" fontAlgn="auto" latinLnBrk="0" hangingPunct="1">
                <a:lnSpc>
                  <a:spcPct val="100000"/>
                </a:lnSpc>
                <a:spcBef>
                  <a:spcPts val="0"/>
                </a:spcBef>
                <a:spcAft>
                  <a:spcPts val="600"/>
                </a:spcAft>
                <a:buClrTx/>
                <a:buSzTx/>
                <a:tabLst/>
                <a:defRPr/>
              </a:pPr>
              <a:endParaRPr lang="en-GB" sz="1400" dirty="0">
                <a:solidFill>
                  <a:schemeClr val="tx1"/>
                </a:solidFill>
                <a:latin typeface="Sassoon Penpals" panose="02000400000000000000" pitchFamily="50" charset="0"/>
              </a:endParaRPr>
            </a:p>
          </p:txBody>
        </p:sp>
        <p:pic>
          <p:nvPicPr>
            <p:cNvPr id="18" name="Picture 17">
              <a:extLst>
                <a:ext uri="{FF2B5EF4-FFF2-40B4-BE49-F238E27FC236}">
                  <a16:creationId xmlns:a16="http://schemas.microsoft.com/office/drawing/2014/main" id="{79CE0C89-A05A-400F-9B87-59733CD41BB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36904" y="7278730"/>
              <a:ext cx="609658" cy="628243"/>
            </a:xfrm>
            <a:prstGeom prst="rect">
              <a:avLst/>
            </a:prstGeom>
          </p:spPr>
        </p:pic>
      </p:grpSp>
      <p:sp>
        <p:nvSpPr>
          <p:cNvPr id="20" name="Rectangle: Rounded Corners 19">
            <a:extLst>
              <a:ext uri="{FF2B5EF4-FFF2-40B4-BE49-F238E27FC236}">
                <a16:creationId xmlns:a16="http://schemas.microsoft.com/office/drawing/2014/main" id="{16E0AA3E-B463-467F-AD1A-C708BDEBC67F}"/>
              </a:ext>
            </a:extLst>
          </p:cNvPr>
          <p:cNvSpPr/>
          <p:nvPr/>
        </p:nvSpPr>
        <p:spPr>
          <a:xfrm>
            <a:off x="4490803" y="4955518"/>
            <a:ext cx="3891086" cy="4270087"/>
          </a:xfrm>
          <a:prstGeom prst="roundRect">
            <a:avLst>
              <a:gd name="adj" fmla="val 7506"/>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lvl="0">
              <a:spcAft>
                <a:spcPts val="600"/>
              </a:spcAft>
            </a:pPr>
            <a:r>
              <a:rPr lang="en-GB" sz="2400" b="1" dirty="0">
                <a:solidFill>
                  <a:prstClr val="black"/>
                </a:solidFill>
                <a:latin typeface="Sassoon Penpals" panose="02000400000000000000" pitchFamily="50" charset="0"/>
              </a:rPr>
              <a:t>Key areas:</a:t>
            </a:r>
          </a:p>
          <a:p>
            <a:pPr lvl="0">
              <a:spcAft>
                <a:spcPts val="600"/>
              </a:spcAft>
            </a:pPr>
            <a:r>
              <a:rPr lang="en-US" sz="1400" b="1" dirty="0">
                <a:solidFill>
                  <a:srgbClr val="CC3399"/>
                </a:solidFill>
                <a:latin typeface="Sassoon Penpals" panose="02000400000000000000" pitchFamily="50" charset="0"/>
              </a:rPr>
              <a:t>D</a:t>
            </a:r>
            <a:r>
              <a:rPr lang="en-GB" sz="1400" b="1" dirty="0" err="1">
                <a:solidFill>
                  <a:srgbClr val="CC3399"/>
                </a:solidFill>
                <a:latin typeface="Sassoon Penpals" panose="02000400000000000000" pitchFamily="50" charset="0"/>
              </a:rPr>
              <a:t>iscover</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try something new and how to cope with the emotions that new experiences bring.</a:t>
            </a:r>
          </a:p>
          <a:p>
            <a:pPr lvl="0">
              <a:spcAft>
                <a:spcPts val="600"/>
              </a:spcAft>
            </a:pPr>
            <a:r>
              <a:rPr lang="en-US" sz="1400" b="1" dirty="0">
                <a:solidFill>
                  <a:srgbClr val="CC3399"/>
                </a:solidFill>
                <a:latin typeface="Sassoon Penpals" panose="02000400000000000000" pitchFamily="50" charset="0"/>
              </a:rPr>
              <a:t>T</a:t>
            </a:r>
            <a:r>
              <a:rPr lang="en-GB" sz="1400" b="1" dirty="0" err="1">
                <a:solidFill>
                  <a:srgbClr val="CC3399"/>
                </a:solidFill>
                <a:latin typeface="Sassoon Penpals" panose="02000400000000000000" pitchFamily="50" charset="0"/>
              </a:rPr>
              <a:t>ake</a:t>
            </a:r>
            <a:r>
              <a:rPr lang="en-GB" sz="1400" b="1" dirty="0">
                <a:solidFill>
                  <a:srgbClr val="CC3399"/>
                </a:solidFill>
                <a:latin typeface="Sassoon Penpals" panose="02000400000000000000" pitchFamily="50" charset="0"/>
              </a:rPr>
              <a:t> notice </a:t>
            </a:r>
            <a:r>
              <a:rPr lang="en-GB" sz="1400" dirty="0">
                <a:solidFill>
                  <a:prstClr val="black"/>
                </a:solidFill>
                <a:latin typeface="Sassoon Penpals" panose="02000400000000000000" pitchFamily="50" charset="0"/>
              </a:rPr>
              <a:t>– Learning to pay attention to the present and be more aware of what is going on around them and within them.</a:t>
            </a:r>
          </a:p>
          <a:p>
            <a:pPr lvl="0">
              <a:spcAft>
                <a:spcPts val="600"/>
              </a:spcAft>
            </a:pPr>
            <a:r>
              <a:rPr lang="en-US" sz="1400" b="1" dirty="0">
                <a:solidFill>
                  <a:srgbClr val="CC3399"/>
                </a:solidFill>
                <a:latin typeface="Sassoon Penpals" panose="02000400000000000000" pitchFamily="50" charset="0"/>
              </a:rPr>
              <a:t>Connect</a:t>
            </a:r>
            <a:r>
              <a:rPr lang="en-US" sz="1400" dirty="0">
                <a:solidFill>
                  <a:prstClr val="black"/>
                </a:solidFill>
                <a:latin typeface="Sassoon Penpals" panose="02000400000000000000" pitchFamily="50" charset="0"/>
              </a:rPr>
              <a:t> - L</a:t>
            </a:r>
            <a:r>
              <a:rPr lang="en-GB" sz="1400" dirty="0">
                <a:solidFill>
                  <a:prstClr val="black"/>
                </a:solidFill>
                <a:latin typeface="Sassoon Penpals" panose="02000400000000000000" pitchFamily="50" charset="0"/>
              </a:rPr>
              <a:t>earning how to develop existing friendships, understand the importance of others’ thoughts and feelings and build new relationships.</a:t>
            </a:r>
          </a:p>
          <a:p>
            <a:pPr lvl="0">
              <a:spcAft>
                <a:spcPts val="600"/>
              </a:spcAft>
            </a:pPr>
            <a:r>
              <a:rPr lang="en-US" sz="1400" b="1" dirty="0">
                <a:solidFill>
                  <a:srgbClr val="CC3399"/>
                </a:solidFill>
                <a:latin typeface="Sassoon Penpals" panose="02000400000000000000" pitchFamily="50" charset="0"/>
              </a:rPr>
              <a:t>G</a:t>
            </a:r>
            <a:r>
              <a:rPr lang="en-GB" sz="1400" b="1" dirty="0" err="1">
                <a:solidFill>
                  <a:srgbClr val="CC3399"/>
                </a:solidFill>
                <a:latin typeface="Sassoon Penpals" panose="02000400000000000000" pitchFamily="50" charset="0"/>
              </a:rPr>
              <a:t>ive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to give and be kind while thinking of others and appreciating the gift of giving.</a:t>
            </a:r>
          </a:p>
          <a:p>
            <a:pPr lvl="0">
              <a:spcAft>
                <a:spcPts val="600"/>
              </a:spcAft>
            </a:pPr>
            <a:r>
              <a:rPr lang="en-US" sz="1400" b="1" dirty="0">
                <a:solidFill>
                  <a:srgbClr val="CC3399"/>
                </a:solidFill>
                <a:latin typeface="Sassoon Penpals" panose="02000400000000000000" pitchFamily="50" charset="0"/>
              </a:rPr>
              <a:t>M</a:t>
            </a:r>
            <a:r>
              <a:rPr lang="en-GB" sz="1400" b="1" dirty="0" err="1">
                <a:solidFill>
                  <a:srgbClr val="CC3399"/>
                </a:solidFill>
                <a:latin typeface="Sassoon Penpals" panose="02000400000000000000" pitchFamily="50" charset="0"/>
              </a:rPr>
              <a:t>ove</a:t>
            </a:r>
            <a:r>
              <a:rPr lang="en-GB" sz="1400" b="1" dirty="0">
                <a:solidFill>
                  <a:srgbClr val="CC3399"/>
                </a:solidFill>
                <a:latin typeface="Sassoon Penpals" panose="02000400000000000000" pitchFamily="50" charset="0"/>
              </a:rPr>
              <a:t> </a:t>
            </a:r>
            <a:r>
              <a:rPr lang="en-GB" sz="1400" dirty="0">
                <a:solidFill>
                  <a:prstClr val="black"/>
                </a:solidFill>
                <a:latin typeface="Sassoon Penpals" panose="02000400000000000000" pitchFamily="50" charset="0"/>
              </a:rPr>
              <a:t>– Learning about the importance of being physically active and different ways of doing so.</a:t>
            </a:r>
          </a:p>
        </p:txBody>
      </p:sp>
      <p:grpSp>
        <p:nvGrpSpPr>
          <p:cNvPr id="30" name="Group 29">
            <a:extLst>
              <a:ext uri="{FF2B5EF4-FFF2-40B4-BE49-F238E27FC236}">
                <a16:creationId xmlns:a16="http://schemas.microsoft.com/office/drawing/2014/main" id="{384B20A8-2378-4703-8BA1-69DCECA583DE}"/>
              </a:ext>
            </a:extLst>
          </p:cNvPr>
          <p:cNvGrpSpPr/>
          <p:nvPr/>
        </p:nvGrpSpPr>
        <p:grpSpPr>
          <a:xfrm>
            <a:off x="242976" y="7482664"/>
            <a:ext cx="4016502" cy="1910405"/>
            <a:chOff x="217675" y="6336275"/>
            <a:chExt cx="4016502" cy="3098201"/>
          </a:xfrm>
        </p:grpSpPr>
        <p:sp>
          <p:nvSpPr>
            <p:cNvPr id="31" name="Rounded Rectangle 48">
              <a:extLst>
                <a:ext uri="{FF2B5EF4-FFF2-40B4-BE49-F238E27FC236}">
                  <a16:creationId xmlns:a16="http://schemas.microsoft.com/office/drawing/2014/main" id="{F3C5798A-BD37-42D6-A273-A561BF777620}"/>
                </a:ext>
              </a:extLst>
            </p:cNvPr>
            <p:cNvSpPr/>
            <p:nvPr/>
          </p:nvSpPr>
          <p:spPr>
            <a:xfrm>
              <a:off x="217675" y="6336275"/>
              <a:ext cx="4016502" cy="30982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Attentive</a:t>
              </a:r>
            </a:p>
            <a:p>
              <a:pPr marL="285750" indent="-285750">
                <a:buFontTx/>
                <a:buChar char="-"/>
              </a:pPr>
              <a:r>
                <a:rPr lang="en-US" sz="1400" dirty="0">
                  <a:solidFill>
                    <a:schemeClr val="tx1"/>
                  </a:solidFill>
                  <a:latin typeface="Sassoon Penpals" panose="02000400000000000000" pitchFamily="50" charset="0"/>
                </a:rPr>
                <a:t>Empathetic</a:t>
              </a:r>
            </a:p>
            <a:p>
              <a:pPr marL="285750" indent="-285750">
                <a:buFontTx/>
                <a:buChar char="-"/>
              </a:pPr>
              <a:r>
                <a:rPr lang="en-US" sz="1400" dirty="0">
                  <a:solidFill>
                    <a:schemeClr val="tx1"/>
                  </a:solidFill>
                  <a:latin typeface="Sassoon Penpals" panose="02000400000000000000" pitchFamily="50" charset="0"/>
                </a:rPr>
                <a:t>Confident</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32" name="TextBox 31">
              <a:extLst>
                <a:ext uri="{FF2B5EF4-FFF2-40B4-BE49-F238E27FC236}">
                  <a16:creationId xmlns:a16="http://schemas.microsoft.com/office/drawing/2014/main" id="{6476DBB9-0B0D-4512-BB09-7E85D8B5B71D}"/>
                </a:ext>
              </a:extLst>
            </p:cNvPr>
            <p:cNvSpPr txBox="1"/>
            <p:nvPr/>
          </p:nvSpPr>
          <p:spPr>
            <a:xfrm>
              <a:off x="1939339" y="7162100"/>
              <a:ext cx="1888760" cy="1446550"/>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Mindful</a:t>
              </a:r>
            </a:p>
            <a:p>
              <a:pPr marL="285750" indent="-285750">
                <a:buFontTx/>
                <a:buChar char="-"/>
              </a:pPr>
              <a:r>
                <a:rPr lang="en-US" sz="1400" dirty="0">
                  <a:solidFill>
                    <a:prstClr val="black"/>
                  </a:solidFill>
                  <a:latin typeface="Sassoon Penpals" panose="02000400000000000000" pitchFamily="50" charset="0"/>
                </a:rPr>
                <a:t>Observant</a:t>
              </a:r>
            </a:p>
            <a:p>
              <a:pPr marL="285750" indent="-285750">
                <a:buFontTx/>
                <a:buChar char="-"/>
              </a:pPr>
              <a:r>
                <a:rPr lang="en-US" sz="1400" dirty="0">
                  <a:solidFill>
                    <a:prstClr val="black"/>
                  </a:solidFill>
                  <a:latin typeface="Sassoon Penpals" panose="02000400000000000000" pitchFamily="50" charset="0"/>
                </a:rPr>
                <a:t>Reflective</a:t>
              </a:r>
            </a:p>
            <a:p>
              <a:pPr marL="285750" indent="-285750">
                <a:buFontTx/>
                <a:buChar char="-"/>
              </a:pPr>
              <a:r>
                <a:rPr lang="en-US" sz="1400" dirty="0">
                  <a:solidFill>
                    <a:prstClr val="black"/>
                  </a:solidFill>
                  <a:latin typeface="Sassoon Penpals" panose="02000400000000000000" pitchFamily="50" charset="0"/>
                </a:rPr>
                <a:t>Aware</a:t>
              </a:r>
              <a:endParaRPr lang="en-US" sz="1400" dirty="0">
                <a:solidFill>
                  <a:srgbClr val="FF0000"/>
                </a:solidFill>
                <a:latin typeface="Sassoon Penpals" panose="02000400000000000000" pitchFamily="50" charset="0"/>
              </a:endParaRP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Tree>
    <p:extLst>
      <p:ext uri="{BB962C8B-B14F-4D97-AF65-F5344CB8AC3E}">
        <p14:creationId xmlns:p14="http://schemas.microsoft.com/office/powerpoint/2010/main" val="4119571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Family and Relationships</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87726" y="4120441"/>
            <a:ext cx="4010205" cy="258694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771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that families look after us.</a:t>
            </a:r>
          </a:p>
          <a:p>
            <a:pPr marL="171450" lvl="0" indent="-1714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To know some words to describe how people are related (</a:t>
            </a:r>
            <a:r>
              <a:rPr lang="en-GB" sz="1400" dirty="0" err="1">
                <a:solidFill>
                  <a:prstClr val="black"/>
                </a:solidFill>
                <a:latin typeface="Sassoon Penpals" panose="02000400000000000000" pitchFamily="50" charset="0"/>
              </a:rPr>
              <a:t>eg</a:t>
            </a:r>
            <a:r>
              <a:rPr lang="en-GB" sz="1400" dirty="0">
                <a:solidFill>
                  <a:prstClr val="black"/>
                </a:solidFill>
                <a:latin typeface="Sassoon Penpals" panose="02000400000000000000" pitchFamily="50" charset="0"/>
              </a:rPr>
              <a:t>. aunty, cousin).</a:t>
            </a:r>
          </a:p>
          <a:p>
            <a:pPr marL="171450" lvl="0" indent="-1714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To know that some information about me and my family is personal.</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some characteristics of a positive friendship.</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understand that friendships can have problems but that these can be overcome. </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Respectful relationships</a:t>
            </a:r>
          </a:p>
          <a:p>
            <a:pPr marL="171450" lvl="0" indent="-1714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To know that it is called stereotyping when people think of things as being 'for boys' or 'for girls‘ only</a:t>
            </a: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8369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Family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how families are different to each other.</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Friendships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how friendship problems can be overcome.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Exploring friendly behaviours.</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606812" y="6631375"/>
            <a:ext cx="4080000" cy="224215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What is family?</a:t>
            </a:r>
          </a:p>
          <a:p>
            <a:pPr>
              <a:spcAft>
                <a:spcPts val="600"/>
              </a:spcAft>
            </a:pPr>
            <a:r>
              <a:rPr lang="en-US" sz="1400" dirty="0">
                <a:solidFill>
                  <a:schemeClr val="tx1"/>
                </a:solidFill>
                <a:latin typeface="Sassoon Penpals" panose="02000400000000000000" pitchFamily="50" charset="0"/>
              </a:rPr>
              <a:t>L2 What are friendships?</a:t>
            </a:r>
          </a:p>
          <a:p>
            <a:pPr>
              <a:spcAft>
                <a:spcPts val="600"/>
              </a:spcAft>
            </a:pPr>
            <a:r>
              <a:rPr lang="en-US" sz="1400" dirty="0">
                <a:solidFill>
                  <a:schemeClr val="tx1"/>
                </a:solidFill>
                <a:latin typeface="Sassoon Penpals" panose="02000400000000000000" pitchFamily="50" charset="0"/>
              </a:rPr>
              <a:t>L5 Friendship problems</a:t>
            </a:r>
          </a:p>
          <a:p>
            <a:pPr>
              <a:spcAft>
                <a:spcPts val="600"/>
              </a:spcAft>
            </a:pPr>
            <a:r>
              <a:rPr lang="en-US" sz="1400" dirty="0">
                <a:solidFill>
                  <a:schemeClr val="tx1"/>
                </a:solidFill>
                <a:latin typeface="Sassoon Penpals" panose="02000400000000000000" pitchFamily="50" charset="0"/>
              </a:rPr>
              <a:t>L6 Healthy friendships</a:t>
            </a:r>
          </a:p>
          <a:p>
            <a:pPr>
              <a:spcAft>
                <a:spcPts val="600"/>
              </a:spcAft>
            </a:pPr>
            <a:r>
              <a:rPr lang="en-US" sz="1400" dirty="0">
                <a:solidFill>
                  <a:schemeClr val="tx1"/>
                </a:solidFill>
                <a:latin typeface="Sassoon Penpals" panose="02000400000000000000" pitchFamily="50" charset="0"/>
              </a:rPr>
              <a:t>L7 Gender stereotypes</a:t>
            </a:r>
          </a:p>
          <a:p>
            <a:pPr>
              <a:spcAft>
                <a:spcPts val="600"/>
              </a:spcAft>
            </a:pPr>
            <a:endParaRPr lang="en-GB" sz="2400" b="1"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7" name="Group 16">
            <a:extLst>
              <a:ext uri="{FF2B5EF4-FFF2-40B4-BE49-F238E27FC236}">
                <a16:creationId xmlns:a16="http://schemas.microsoft.com/office/drawing/2014/main" id="{6AF1C5F4-DBEF-46A4-BBDD-D146EC46E704}"/>
              </a:ext>
            </a:extLst>
          </p:cNvPr>
          <p:cNvGrpSpPr/>
          <p:nvPr/>
        </p:nvGrpSpPr>
        <p:grpSpPr>
          <a:xfrm>
            <a:off x="217675" y="6016521"/>
            <a:ext cx="4016502" cy="3417955"/>
            <a:chOff x="217675" y="6016521"/>
            <a:chExt cx="4016502" cy="3417955"/>
          </a:xfrm>
        </p:grpSpPr>
        <p:sp>
          <p:nvSpPr>
            <p:cNvPr id="18" name="Rounded Rectangle 48">
              <a:extLst>
                <a:ext uri="{FF2B5EF4-FFF2-40B4-BE49-F238E27FC236}">
                  <a16:creationId xmlns:a16="http://schemas.microsoft.com/office/drawing/2014/main" id="{4AE74290-AD07-4A6E-9692-EA50E4613308}"/>
                </a:ext>
              </a:extLst>
            </p:cNvPr>
            <p:cNvSpPr/>
            <p:nvPr/>
          </p:nvSpPr>
          <p:spPr>
            <a:xfrm>
              <a:off x="217675" y="6016521"/>
              <a:ext cx="4016502" cy="34179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rgbClr val="FF0000"/>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rgbClr val="FF0000"/>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chemeClr val="tx1"/>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20" name="TextBox 19">
              <a:extLst>
                <a:ext uri="{FF2B5EF4-FFF2-40B4-BE49-F238E27FC236}">
                  <a16:creationId xmlns:a16="http://schemas.microsoft.com/office/drawing/2014/main" id="{5FE06D63-C110-4F63-9B64-1C6D0BB08862}"/>
                </a:ext>
              </a:extLst>
            </p:cNvPr>
            <p:cNvSpPr txBox="1"/>
            <p:nvPr/>
          </p:nvSpPr>
          <p:spPr>
            <a:xfrm>
              <a:off x="1966381" y="670738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solidFill>
                    <a:srgbClr val="FF0000"/>
                  </a:solidFill>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16" name="Rounded Rectangle 48">
            <a:extLst>
              <a:ext uri="{FF2B5EF4-FFF2-40B4-BE49-F238E27FC236}">
                <a16:creationId xmlns:a16="http://schemas.microsoft.com/office/drawing/2014/main" id="{194F0FF7-A9E4-40FE-B1AB-34AA30F1088A}"/>
              </a:ext>
            </a:extLst>
          </p:cNvPr>
          <p:cNvSpPr/>
          <p:nvPr/>
        </p:nvSpPr>
        <p:spPr>
          <a:xfrm>
            <a:off x="8598842" y="1066802"/>
            <a:ext cx="4029898" cy="4771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what is fair and unfair, kind and unkind, what is right and wrong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when people are being unkind either to them or others, how to respond, who to tell and what to say</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simple ways to help prevent diseases spreading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the names for the main parts of the body (including external genitalia) and the bodily similarities and differences between boys and girls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the 3 emergency services and how they help us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to dial 999 in an emergency.</a:t>
            </a: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1" name="Rounded Rectangle 48">
            <a:extLst>
              <a:ext uri="{FF2B5EF4-FFF2-40B4-BE49-F238E27FC236}">
                <a16:creationId xmlns:a16="http://schemas.microsoft.com/office/drawing/2014/main" id="{B8A03599-BB68-43CB-8372-DDF0A84ABCDD}"/>
              </a:ext>
            </a:extLst>
          </p:cNvPr>
          <p:cNvSpPr/>
          <p:nvPr/>
        </p:nvSpPr>
        <p:spPr>
          <a:xfrm>
            <a:off x="4415392" y="6847536"/>
            <a:ext cx="4010205" cy="2586942"/>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Knows right from wrong and can explain why it is important to have boundaries and routines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Working and play co-operatively and taking turns with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Recognise and show sensitivity to their own and others needs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Recognise similarities and differences between themselves and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9" name="Picture 8">
            <a:extLst>
              <a:ext uri="{FF2B5EF4-FFF2-40B4-BE49-F238E27FC236}">
                <a16:creationId xmlns:a16="http://schemas.microsoft.com/office/drawing/2014/main" id="{082A513D-4655-4C97-A539-E6AC256709F9}"/>
              </a:ext>
            </a:extLst>
          </p:cNvPr>
          <p:cNvPicPr>
            <a:picLocks noChangeAspect="1"/>
          </p:cNvPicPr>
          <p:nvPr/>
        </p:nvPicPr>
        <p:blipFill>
          <a:blip r:embed="rId5"/>
          <a:stretch>
            <a:fillRect/>
          </a:stretch>
        </p:blipFill>
        <p:spPr>
          <a:xfrm>
            <a:off x="7700720" y="6924039"/>
            <a:ext cx="609653" cy="438950"/>
          </a:xfrm>
          <a:prstGeom prst="rect">
            <a:avLst/>
          </a:prstGeom>
        </p:spPr>
      </p:pic>
    </p:spTree>
    <p:extLst>
      <p:ext uri="{BB962C8B-B14F-4D97-AF65-F5344CB8AC3E}">
        <p14:creationId xmlns:p14="http://schemas.microsoft.com/office/powerpoint/2010/main" val="1816682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Safety and the changing body</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4559824"/>
            <a:ext cx="4010205" cy="238351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10877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some types of physical contact are never appropriate.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that some things are unsafe to put onto or into my body and to ask an adult if I am not sure.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an emergency is a situation where someone is badly hurt, very ill or a serious accident has happened.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the emergency services are the police, ﬁre service and the ambulance service.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247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safe (including online)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2"/>
                </a:solidFill>
                <a:effectLst/>
                <a:uLnTx/>
                <a:uFillTx/>
                <a:latin typeface="Sassoon Penpals" panose="02000400000000000000" pitchFamily="50" charset="0"/>
                <a:ea typeface="+mn-ea"/>
                <a:cs typeface="+mn-cs"/>
              </a:rPr>
              <a:t>Practising what to do if I get lost.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hazards that may be found at home.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Understanding people's roles within the local community that help keep us safe.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Drugs, alcohol and tobacco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what is and is not safe to put in or on our bodies.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Basic first aid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rPr>
              <a:t>Practising making an emergency phone call.</a:t>
            </a:r>
            <a:endParaRPr lang="en-GB" sz="2400" b="1" u="sng" dirty="0">
              <a:solidFill>
                <a:srgbClr val="FF0000"/>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4771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what is fair and unfair, kind and unkind, what is right and wrong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when people are being unkind either to them or others, how to respond, who to tell and what to say</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simple ways to help prevent diseases spreading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the names for the main parts of the body (including external genitalia) and the bodily similarities and differences between boys and girls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the 3 emergency services and how they help us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to dial 999 in an emergency.</a:t>
            </a: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6043478"/>
            <a:ext cx="4080000" cy="33909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dirty="0">
                <a:solidFill>
                  <a:schemeClr val="tx1"/>
                </a:solidFill>
                <a:latin typeface="Sassoon Penpals" panose="02000400000000000000" pitchFamily="50" charset="0"/>
              </a:rPr>
              <a:t>L1 Adults in school</a:t>
            </a:r>
          </a:p>
          <a:p>
            <a:pPr>
              <a:spcAft>
                <a:spcPts val="600"/>
              </a:spcAft>
            </a:pPr>
            <a:r>
              <a:rPr lang="en-US" dirty="0">
                <a:solidFill>
                  <a:schemeClr val="tx1"/>
                </a:solidFill>
                <a:latin typeface="Sassoon Penpals" panose="02000400000000000000" pitchFamily="50" charset="0"/>
              </a:rPr>
              <a:t>L2 Adults outside of school</a:t>
            </a:r>
          </a:p>
          <a:p>
            <a:pPr>
              <a:spcAft>
                <a:spcPts val="600"/>
              </a:spcAft>
            </a:pPr>
            <a:r>
              <a:rPr lang="en-US" dirty="0">
                <a:solidFill>
                  <a:schemeClr val="tx1"/>
                </a:solidFill>
                <a:latin typeface="Sassoon Penpals" panose="02000400000000000000" pitchFamily="50" charset="0"/>
              </a:rPr>
              <a:t>L4 making an emergency phone call</a:t>
            </a:r>
          </a:p>
          <a:p>
            <a:pPr>
              <a:spcAft>
                <a:spcPts val="600"/>
              </a:spcAft>
            </a:pPr>
            <a:r>
              <a:rPr lang="en-US" dirty="0">
                <a:solidFill>
                  <a:schemeClr val="tx1"/>
                </a:solidFill>
                <a:latin typeface="Sassoon Penpals" panose="02000400000000000000" pitchFamily="50" charset="0"/>
              </a:rPr>
              <a:t>L5 Appropriate contact</a:t>
            </a:r>
          </a:p>
          <a:p>
            <a:pPr>
              <a:spcAft>
                <a:spcPts val="600"/>
              </a:spcAft>
            </a:pPr>
            <a:r>
              <a:rPr lang="en-US" dirty="0">
                <a:solidFill>
                  <a:schemeClr val="tx1"/>
                </a:solidFill>
                <a:latin typeface="Sassoon Penpals" panose="02000400000000000000" pitchFamily="50" charset="0"/>
              </a:rPr>
              <a:t>L6 Safety with substances</a:t>
            </a:r>
          </a:p>
          <a:p>
            <a:pPr>
              <a:spcAft>
                <a:spcPts val="600"/>
              </a:spcAft>
            </a:pPr>
            <a:endParaRPr lang="en-GB" sz="2400" b="1"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6" name="Group 15">
            <a:extLst>
              <a:ext uri="{FF2B5EF4-FFF2-40B4-BE49-F238E27FC236}">
                <a16:creationId xmlns:a16="http://schemas.microsoft.com/office/drawing/2014/main" id="{239FA3DC-6F65-463B-ABBA-0971D8F42FD6}"/>
              </a:ext>
            </a:extLst>
          </p:cNvPr>
          <p:cNvGrpSpPr/>
          <p:nvPr/>
        </p:nvGrpSpPr>
        <p:grpSpPr>
          <a:xfrm>
            <a:off x="220822" y="5503515"/>
            <a:ext cx="4016502" cy="3930962"/>
            <a:chOff x="247217" y="6551127"/>
            <a:chExt cx="4016502" cy="4506568"/>
          </a:xfrm>
        </p:grpSpPr>
        <p:sp>
          <p:nvSpPr>
            <p:cNvPr id="17" name="Rounded Rectangle 48">
              <a:extLst>
                <a:ext uri="{FF2B5EF4-FFF2-40B4-BE49-F238E27FC236}">
                  <a16:creationId xmlns:a16="http://schemas.microsoft.com/office/drawing/2014/main" id="{E309C9B3-279A-4CBC-BDD3-87C41FC116CE}"/>
                </a:ext>
              </a:extLst>
            </p:cNvPr>
            <p:cNvSpPr/>
            <p:nvPr/>
          </p:nvSpPr>
          <p:spPr>
            <a:xfrm>
              <a:off x="247217" y="6551127"/>
              <a:ext cx="4016502" cy="45065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chemeClr val="tx1"/>
                  </a:solidFill>
                  <a:latin typeface="Sassoon Penpals" panose="02000400000000000000" pitchFamily="50" charset="0"/>
                </a:rPr>
                <a:t>Healthy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8" name="TextBox 17">
              <a:extLst>
                <a:ext uri="{FF2B5EF4-FFF2-40B4-BE49-F238E27FC236}">
                  <a16:creationId xmlns:a16="http://schemas.microsoft.com/office/drawing/2014/main" id="{D56EB5EC-4965-4344-BB0C-BCFBED52CF87}"/>
                </a:ext>
              </a:extLst>
            </p:cNvPr>
            <p:cNvSpPr txBox="1"/>
            <p:nvPr/>
          </p:nvSpPr>
          <p:spPr>
            <a:xfrm>
              <a:off x="1874928" y="7462272"/>
              <a:ext cx="1888760" cy="2308324"/>
            </a:xfrm>
            <a:prstGeom prst="rect">
              <a:avLst/>
            </a:prstGeom>
            <a:noFill/>
          </p:spPr>
          <p:txBody>
            <a:bodyPr wrap="square" rtlCol="0">
              <a:spAutoFit/>
            </a:bodyPr>
            <a:lstStyle/>
            <a:p>
              <a:pPr marL="285750" indent="-285750">
                <a:buFontTx/>
                <a:buChar char="-"/>
              </a:pPr>
              <a:r>
                <a:rPr lang="en-US" sz="1400" dirty="0">
                  <a:solidFill>
                    <a:srgbClr val="FF0000"/>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solidFill>
                    <a:srgbClr val="FF0000"/>
                  </a:solidFill>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grpSp>
        <p:nvGrpSpPr>
          <p:cNvPr id="9" name="Group 8">
            <a:extLst>
              <a:ext uri="{FF2B5EF4-FFF2-40B4-BE49-F238E27FC236}">
                <a16:creationId xmlns:a16="http://schemas.microsoft.com/office/drawing/2014/main" id="{50CAE67B-4063-4E34-B769-1E0AE1832A41}"/>
              </a:ext>
            </a:extLst>
          </p:cNvPr>
          <p:cNvGrpSpPr/>
          <p:nvPr/>
        </p:nvGrpSpPr>
        <p:grpSpPr>
          <a:xfrm>
            <a:off x="4415392" y="7189072"/>
            <a:ext cx="4010205" cy="2245405"/>
            <a:chOff x="4415392" y="7189072"/>
            <a:chExt cx="4010205" cy="2245405"/>
          </a:xfrm>
        </p:grpSpPr>
        <p:sp>
          <p:nvSpPr>
            <p:cNvPr id="20" name="Rounded Rectangle 48">
              <a:extLst>
                <a:ext uri="{FF2B5EF4-FFF2-40B4-BE49-F238E27FC236}">
                  <a16:creationId xmlns:a16="http://schemas.microsoft.com/office/drawing/2014/main" id="{DD6E03BE-ACCA-49AD-8377-2AF94C04CE4A}"/>
                </a:ext>
              </a:extLst>
            </p:cNvPr>
            <p:cNvSpPr/>
            <p:nvPr/>
          </p:nvSpPr>
          <p:spPr>
            <a:xfrm>
              <a:off x="4415392" y="7189072"/>
              <a:ext cx="4010205" cy="2245405"/>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Knows right from wrong and can explain why it is important to have boundaries and routines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Recognise similarities and differences between themselves and others·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Shows an understanding of how to stay safe in a range of common situations.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7392FE7A-E9CC-4736-9D25-DDF73FE8A37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0350" y="7211899"/>
              <a:ext cx="609658" cy="441405"/>
            </a:xfrm>
            <a:prstGeom prst="rect">
              <a:avLst/>
            </a:prstGeom>
          </p:spPr>
        </p:pic>
      </p:grpSp>
    </p:spTree>
    <p:extLst>
      <p:ext uri="{BB962C8B-B14F-4D97-AF65-F5344CB8AC3E}">
        <p14:creationId xmlns:p14="http://schemas.microsoft.com/office/powerpoint/2010/main" val="2028864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Health and Wellbeing</a:t>
            </a:r>
          </a:p>
        </p:txBody>
      </p:sp>
      <p:sp>
        <p:nvSpPr>
          <p:cNvPr id="2" name="Oval 1"/>
          <p:cNvSpPr/>
          <p:nvPr/>
        </p:nvSpPr>
        <p:spPr>
          <a:xfrm>
            <a:off x="10338605" y="176701"/>
            <a:ext cx="724979" cy="74937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RSHE Life Skills</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97667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understand we can limit the spread of germs by having good hand hygiene.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the ﬁve S's for sun safety: slip, slop, slap, shade, sunglasses.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certain foods and other things can cause allergic reactions in some people.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sleep helps my body to repair itself, to grow and restores my energy.</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strengths are things we are good at.</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that qualities describe what we are like.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To know the words to describe some positive and negative emotions.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1942011" y="166722"/>
            <a:ext cx="791023" cy="787145"/>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33176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prevention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how to wash my hands properly.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Learning how to deal with an allergic reaction.</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Physical health and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Exploring positive sleep habits.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Mental wellbeing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Identifying personal strengths and qualities.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0000"/>
                </a:solidFill>
                <a:effectLst/>
                <a:uLnTx/>
                <a:uFillTx/>
                <a:latin typeface="Sassoon Penpals" panose="02000400000000000000" pitchFamily="50" charset="0"/>
                <a:ea typeface="+mn-ea"/>
                <a:cs typeface="+mn-cs"/>
              </a:rPr>
              <a:t>Identifying different ways to manage feelings.</a:t>
            </a:r>
          </a:p>
          <a:p>
            <a:pPr>
              <a:spcAft>
                <a:spcPts val="600"/>
              </a:spcAft>
            </a:pPr>
            <a:endParaRPr lang="en-GB" sz="2400" b="1" u="sng"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87119" y="7052153"/>
            <a:ext cx="4080000" cy="23823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KAPOW unit links:</a:t>
            </a:r>
          </a:p>
          <a:p>
            <a:pPr>
              <a:spcAft>
                <a:spcPts val="600"/>
              </a:spcAft>
            </a:pPr>
            <a:r>
              <a:rPr lang="en-US" sz="1400" dirty="0">
                <a:solidFill>
                  <a:schemeClr val="tx1"/>
                </a:solidFill>
                <a:latin typeface="Sassoon Penpals" panose="02000400000000000000" pitchFamily="50" charset="0"/>
              </a:rPr>
              <a:t>L1 Understanding my emotions</a:t>
            </a:r>
          </a:p>
          <a:p>
            <a:pPr>
              <a:spcAft>
                <a:spcPts val="600"/>
              </a:spcAft>
            </a:pPr>
            <a:r>
              <a:rPr lang="en-US" sz="1400" dirty="0">
                <a:solidFill>
                  <a:schemeClr val="tx1"/>
                </a:solidFill>
                <a:latin typeface="Sassoon Penpals" panose="02000400000000000000" pitchFamily="50" charset="0"/>
              </a:rPr>
              <a:t>L3 Ready for bed</a:t>
            </a:r>
          </a:p>
          <a:p>
            <a:pPr>
              <a:spcAft>
                <a:spcPts val="600"/>
              </a:spcAft>
            </a:pPr>
            <a:r>
              <a:rPr lang="en-US" sz="1400" dirty="0">
                <a:solidFill>
                  <a:schemeClr val="tx1"/>
                </a:solidFill>
                <a:latin typeface="Sassoon Penpals" panose="02000400000000000000" pitchFamily="50" charset="0"/>
              </a:rPr>
              <a:t>L5 Handwashing and personal hygiene</a:t>
            </a:r>
          </a:p>
          <a:p>
            <a:pPr>
              <a:spcAft>
                <a:spcPts val="600"/>
              </a:spcAft>
            </a:pPr>
            <a:r>
              <a:rPr lang="en-US" sz="1400" dirty="0">
                <a:solidFill>
                  <a:schemeClr val="tx1"/>
                </a:solidFill>
                <a:latin typeface="Sassoon Penpals" panose="02000400000000000000" pitchFamily="50" charset="0"/>
              </a:rPr>
              <a:t>L6 Sun Safety</a:t>
            </a:r>
          </a:p>
          <a:p>
            <a:pPr>
              <a:spcAft>
                <a:spcPts val="600"/>
              </a:spcAft>
            </a:pPr>
            <a:r>
              <a:rPr lang="en-US" sz="1400" dirty="0">
                <a:solidFill>
                  <a:schemeClr val="tx1"/>
                </a:solidFill>
                <a:latin typeface="Sassoon Penpals" panose="02000400000000000000" pitchFamily="50" charset="0"/>
              </a:rPr>
              <a:t>L7 Allergies</a:t>
            </a:r>
          </a:p>
          <a:p>
            <a:pPr>
              <a:spcAft>
                <a:spcPts val="600"/>
              </a:spcAft>
            </a:pPr>
            <a:endParaRPr lang="en-GB" sz="2400" b="1" dirty="0">
              <a:solidFill>
                <a:schemeClr val="tx1"/>
              </a:solidFill>
              <a:latin typeface="Sassoon Penpals" panose="02000400000000000000" pitchFamily="50" charset="0"/>
            </a:endParaRPr>
          </a:p>
        </p:txBody>
      </p:sp>
      <p:grpSp>
        <p:nvGrpSpPr>
          <p:cNvPr id="5" name="Group 2">
            <a:extLst>
              <a:ext uri="{FF2B5EF4-FFF2-40B4-BE49-F238E27FC236}">
                <a16:creationId xmlns:a16="http://schemas.microsoft.com/office/drawing/2014/main" id="{98EF5732-6AA4-4F39-B3E3-F0B4B3D642C4}"/>
              </a:ext>
            </a:extLst>
          </p:cNvPr>
          <p:cNvGrpSpPr>
            <a:grpSpLocks/>
          </p:cNvGrpSpPr>
          <p:nvPr/>
        </p:nvGrpSpPr>
        <p:grpSpPr bwMode="auto">
          <a:xfrm>
            <a:off x="11127174" y="153254"/>
            <a:ext cx="791024" cy="785519"/>
            <a:chOff x="108331873" y="108311296"/>
            <a:chExt cx="2965768" cy="2945027"/>
          </a:xfrm>
        </p:grpSpPr>
        <p:sp>
          <p:nvSpPr>
            <p:cNvPr id="6" name="Oval 3">
              <a:extLst>
                <a:ext uri="{FF2B5EF4-FFF2-40B4-BE49-F238E27FC236}">
                  <a16:creationId xmlns:a16="http://schemas.microsoft.com/office/drawing/2014/main" id="{481F60C4-5903-4AF2-A7EF-EAF63BEBC4DC}"/>
                </a:ext>
              </a:extLst>
            </p:cNvPr>
            <p:cNvSpPr>
              <a:spLocks noChangeArrowheads="1"/>
            </p:cNvSpPr>
            <p:nvPr/>
          </p:nvSpPr>
          <p:spPr bwMode="auto">
            <a:xfrm>
              <a:off x="108450346" y="108412767"/>
              <a:ext cx="2718148" cy="2718148"/>
            </a:xfrm>
            <a:prstGeom prst="ellipse">
              <a:avLst/>
            </a:prstGeom>
            <a:solidFill>
              <a:srgbClr val="FFFFFF"/>
            </a:solidFill>
            <a:ln w="25400" algn="ctr">
              <a:solidFill>
                <a:srgbClr val="FFFFFF"/>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pic>
          <p:nvPicPr>
            <p:cNvPr id="1028" name="Picture 4">
              <a:extLst>
                <a:ext uri="{FF2B5EF4-FFF2-40B4-BE49-F238E27FC236}">
                  <a16:creationId xmlns:a16="http://schemas.microsoft.com/office/drawing/2014/main" id="{9655F4D3-75C1-40FA-8E8C-92E3F0FDD4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31873" y="108311296"/>
              <a:ext cx="2965768" cy="29450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grpSp>
        <p:nvGrpSpPr>
          <p:cNvPr id="16" name="Group 15">
            <a:extLst>
              <a:ext uri="{FF2B5EF4-FFF2-40B4-BE49-F238E27FC236}">
                <a16:creationId xmlns:a16="http://schemas.microsoft.com/office/drawing/2014/main" id="{93A10F77-E5E3-4C6B-B547-961360884F1C}"/>
              </a:ext>
            </a:extLst>
          </p:cNvPr>
          <p:cNvGrpSpPr/>
          <p:nvPr/>
        </p:nvGrpSpPr>
        <p:grpSpPr>
          <a:xfrm>
            <a:off x="400833" y="6289209"/>
            <a:ext cx="3833344" cy="3145267"/>
            <a:chOff x="400833" y="6289209"/>
            <a:chExt cx="3833344" cy="3145267"/>
          </a:xfrm>
        </p:grpSpPr>
        <p:sp>
          <p:nvSpPr>
            <p:cNvPr id="17" name="Rounded Rectangle 48">
              <a:extLst>
                <a:ext uri="{FF2B5EF4-FFF2-40B4-BE49-F238E27FC236}">
                  <a16:creationId xmlns:a16="http://schemas.microsoft.com/office/drawing/2014/main" id="{4EE6738F-A895-4AC2-877F-519AB0F855BD}"/>
                </a:ext>
              </a:extLst>
            </p:cNvPr>
            <p:cNvSpPr/>
            <p:nvPr/>
          </p:nvSpPr>
          <p:spPr>
            <a:xfrm>
              <a:off x="400833" y="6289209"/>
              <a:ext cx="3833344" cy="314526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a:spcAft>
                  <a:spcPts val="600"/>
                </a:spcAft>
              </a:pPr>
              <a:r>
                <a:rPr lang="en-GB" sz="2400" b="1" u="sng" dirty="0">
                  <a:solidFill>
                    <a:schemeClr val="tx1"/>
                  </a:solidFill>
                  <a:latin typeface="Sassoon Penpals" panose="02000400000000000000" pitchFamily="50" charset="0"/>
                </a:rPr>
                <a:t>Attributes and Attitudes:</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r>
                <a:rPr lang="en-US" sz="1400" dirty="0">
                  <a:solidFill>
                    <a:schemeClr val="tx1"/>
                  </a:solidFill>
                  <a:latin typeface="Sassoon Penpals" panose="02000400000000000000" pitchFamily="50" charset="0"/>
                </a:rPr>
                <a:t>Resilience</a:t>
              </a:r>
            </a:p>
            <a:p>
              <a:pPr marL="285750" indent="-285750">
                <a:buFontTx/>
                <a:buChar char="-"/>
              </a:pPr>
              <a:r>
                <a:rPr lang="en-US" sz="1400" dirty="0">
                  <a:solidFill>
                    <a:srgbClr val="FF0000"/>
                  </a:solidFill>
                  <a:latin typeface="Sassoon Penpals" panose="02000400000000000000" pitchFamily="50" charset="0"/>
                </a:rPr>
                <a:t>Healthy</a:t>
              </a:r>
              <a:r>
                <a:rPr lang="en-US" sz="1400" dirty="0">
                  <a:solidFill>
                    <a:schemeClr val="tx1"/>
                  </a:solidFill>
                  <a:latin typeface="Sassoon Penpals" panose="02000400000000000000" pitchFamily="50" charset="0"/>
                </a:rPr>
                <a:t> </a:t>
              </a:r>
            </a:p>
            <a:p>
              <a:pPr marL="285750" indent="-285750">
                <a:buFontTx/>
                <a:buChar char="-"/>
              </a:pPr>
              <a:r>
                <a:rPr lang="en-US" sz="1400" dirty="0">
                  <a:solidFill>
                    <a:schemeClr val="tx1"/>
                  </a:solidFill>
                  <a:latin typeface="Sassoon Penpals" panose="02000400000000000000" pitchFamily="50" charset="0"/>
                </a:rPr>
                <a:t>Honest</a:t>
              </a:r>
            </a:p>
            <a:p>
              <a:pPr marL="285750" indent="-285750">
                <a:buFontTx/>
                <a:buChar char="-"/>
              </a:pPr>
              <a:r>
                <a:rPr lang="en-US" sz="1400" dirty="0">
                  <a:solidFill>
                    <a:schemeClr val="tx1"/>
                  </a:solidFill>
                  <a:latin typeface="Sassoon Penpals" panose="02000400000000000000" pitchFamily="50" charset="0"/>
                </a:rPr>
                <a:t>Kind</a:t>
              </a:r>
            </a:p>
            <a:p>
              <a:pPr marL="285750" indent="-285750">
                <a:buFontTx/>
                <a:buChar char="-"/>
              </a:pPr>
              <a:r>
                <a:rPr lang="en-US" sz="1400" dirty="0">
                  <a:solidFill>
                    <a:schemeClr val="tx1"/>
                  </a:solidFill>
                  <a:latin typeface="Sassoon Penpals" panose="02000400000000000000" pitchFamily="50" charset="0"/>
                </a:rPr>
                <a:t>Forgiving</a:t>
              </a:r>
            </a:p>
            <a:p>
              <a:pPr marL="285750" indent="-285750">
                <a:buFontTx/>
                <a:buChar char="-"/>
              </a:pPr>
              <a:r>
                <a:rPr lang="en-US" sz="1400" dirty="0">
                  <a:solidFill>
                    <a:schemeClr val="tx1"/>
                  </a:solidFill>
                  <a:latin typeface="Sassoon Penpals" panose="02000400000000000000" pitchFamily="50" charset="0"/>
                </a:rPr>
                <a:t>Self-esteem</a:t>
              </a:r>
            </a:p>
            <a:p>
              <a:pPr marL="285750" indent="-285750">
                <a:buFontTx/>
                <a:buChar char="-"/>
              </a:pPr>
              <a:r>
                <a:rPr lang="en-US" sz="1400" dirty="0">
                  <a:solidFill>
                    <a:schemeClr val="tx1"/>
                  </a:solidFill>
                  <a:latin typeface="Sassoon Penpals" panose="02000400000000000000" pitchFamily="50" charset="0"/>
                </a:rPr>
                <a:t>Mindful</a:t>
              </a:r>
            </a:p>
            <a:p>
              <a:pPr marL="285750" indent="-285750">
                <a:buFontTx/>
                <a:buChar char="-"/>
              </a:pPr>
              <a:r>
                <a:rPr lang="en-US" sz="1400" dirty="0">
                  <a:solidFill>
                    <a:srgbClr val="FF0000"/>
                  </a:solidFill>
                  <a:latin typeface="Sassoon Penpals" panose="02000400000000000000" pitchFamily="50" charset="0"/>
                </a:rPr>
                <a:t>Self-aware</a:t>
              </a:r>
            </a:p>
            <a:p>
              <a:pPr marL="285750" indent="-285750">
                <a:buFontTx/>
                <a:buChar char="-"/>
              </a:pPr>
              <a:r>
                <a:rPr lang="en-US" sz="1400" dirty="0">
                  <a:solidFill>
                    <a:schemeClr val="tx1"/>
                  </a:solidFill>
                  <a:latin typeface="Sassoon Penpals" panose="02000400000000000000" pitchFamily="50" charset="0"/>
                </a:rPr>
                <a:t>Respectful</a:t>
              </a: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a:p>
              <a:pPr marL="285750" indent="-285750">
                <a:buFontTx/>
                <a:buChar char="-"/>
              </a:pPr>
              <a:endParaRPr lang="en-US" sz="1400" dirty="0">
                <a:solidFill>
                  <a:schemeClr val="tx1"/>
                </a:solidFill>
                <a:latin typeface="Sassoon Penpals" panose="02000400000000000000" pitchFamily="50" charset="0"/>
              </a:endParaRPr>
            </a:p>
          </p:txBody>
        </p:sp>
        <p:sp>
          <p:nvSpPr>
            <p:cNvPr id="18" name="TextBox 17">
              <a:extLst>
                <a:ext uri="{FF2B5EF4-FFF2-40B4-BE49-F238E27FC236}">
                  <a16:creationId xmlns:a16="http://schemas.microsoft.com/office/drawing/2014/main" id="{5E7A6AD9-2D25-4B76-A7FE-25058109033B}"/>
                </a:ext>
              </a:extLst>
            </p:cNvPr>
            <p:cNvSpPr txBox="1"/>
            <p:nvPr/>
          </p:nvSpPr>
          <p:spPr>
            <a:xfrm>
              <a:off x="2080225" y="7052153"/>
              <a:ext cx="1888760" cy="2308324"/>
            </a:xfrm>
            <a:prstGeom prst="rect">
              <a:avLst/>
            </a:prstGeom>
            <a:noFill/>
          </p:spPr>
          <p:txBody>
            <a:bodyPr wrap="square" rtlCol="0">
              <a:spAutoFit/>
            </a:bodyPr>
            <a:lstStyle/>
            <a:p>
              <a:pPr marL="285750" indent="-285750">
                <a:buFontTx/>
                <a:buChar char="-"/>
              </a:pPr>
              <a:r>
                <a:rPr lang="en-US" sz="1400" dirty="0">
                  <a:solidFill>
                    <a:prstClr val="black"/>
                  </a:solidFill>
                  <a:latin typeface="Sassoon Penpals" panose="02000400000000000000" pitchFamily="50" charset="0"/>
                </a:rPr>
                <a:t>Assertive</a:t>
              </a:r>
            </a:p>
            <a:p>
              <a:pPr marL="285750" indent="-285750">
                <a:buFontTx/>
                <a:buChar char="-"/>
              </a:pPr>
              <a:r>
                <a:rPr lang="en-US" sz="1400" dirty="0">
                  <a:solidFill>
                    <a:prstClr val="black"/>
                  </a:solidFill>
                  <a:latin typeface="Sassoon Penpals" panose="02000400000000000000" pitchFamily="50" charset="0"/>
                </a:rPr>
                <a:t>Sense of own moral compass</a:t>
              </a:r>
            </a:p>
            <a:p>
              <a:pPr marL="285750" indent="-285750">
                <a:buFontTx/>
                <a:buChar char="-"/>
              </a:pPr>
              <a:r>
                <a:rPr lang="en-US" sz="1400" dirty="0">
                  <a:solidFill>
                    <a:prstClr val="black"/>
                  </a:solidFill>
                  <a:latin typeface="Sassoon Penpals" panose="02000400000000000000" pitchFamily="50" charset="0"/>
                </a:rPr>
                <a:t>Good communication skills</a:t>
              </a:r>
            </a:p>
            <a:p>
              <a:pPr marL="285750" indent="-285750">
                <a:buFontTx/>
                <a:buChar char="-"/>
              </a:pPr>
              <a:r>
                <a:rPr lang="en-US" sz="1400" dirty="0">
                  <a:latin typeface="Sassoon Penpals" panose="02000400000000000000" pitchFamily="50" charset="0"/>
                </a:rPr>
                <a:t>Confidence</a:t>
              </a:r>
            </a:p>
            <a:p>
              <a:pPr marL="285750" indent="-285750">
                <a:buFontTx/>
                <a:buChar char="-"/>
              </a:pPr>
              <a:r>
                <a:rPr lang="en-US" sz="1400" dirty="0">
                  <a:latin typeface="Sassoon Penpals" panose="02000400000000000000" pitchFamily="50" charset="0"/>
                </a:rPr>
                <a:t>Empathy</a:t>
              </a:r>
            </a:p>
            <a:p>
              <a:pPr marL="285750" indent="-285750">
                <a:buFontTx/>
                <a:buChar char="-"/>
              </a:pPr>
              <a:endParaRPr lang="en-US" sz="1400" dirty="0">
                <a:solidFill>
                  <a:prstClr val="black"/>
                </a:solidFill>
                <a:latin typeface="Sassoon Penpals" panose="02000400000000000000" pitchFamily="50" charset="0"/>
              </a:endParaRPr>
            </a:p>
            <a:p>
              <a:endParaRPr lang="en-GB" dirty="0"/>
            </a:p>
          </p:txBody>
        </p:sp>
      </p:grpSp>
      <p:sp>
        <p:nvSpPr>
          <p:cNvPr id="20" name="Rounded Rectangle 48">
            <a:extLst>
              <a:ext uri="{FF2B5EF4-FFF2-40B4-BE49-F238E27FC236}">
                <a16:creationId xmlns:a16="http://schemas.microsoft.com/office/drawing/2014/main" id="{4AF094C5-E7B0-4AF2-8346-2D8F048FC6B6}"/>
              </a:ext>
            </a:extLst>
          </p:cNvPr>
          <p:cNvSpPr/>
          <p:nvPr/>
        </p:nvSpPr>
        <p:spPr>
          <a:xfrm>
            <a:off x="8612170" y="1066801"/>
            <a:ext cx="4029898" cy="4771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Life Skills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what is fair and unfair, kind and unkind, what is right and wrong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Recognise when people are being unkind either to them or others, how to respond, who to tell and what to say</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simple ways to help prevent diseases spreading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the names for the main parts of the body (including external genitalia) and the bodily similarities and differences between boys and girls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the 3 emergency services and how they help us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to dial 999 in an emergency.</a:t>
            </a: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Tx/>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21" name="Group 20">
            <a:extLst>
              <a:ext uri="{FF2B5EF4-FFF2-40B4-BE49-F238E27FC236}">
                <a16:creationId xmlns:a16="http://schemas.microsoft.com/office/drawing/2014/main" id="{0F3766D6-33F5-4973-9F1A-F904810E8ACC}"/>
              </a:ext>
            </a:extLst>
          </p:cNvPr>
          <p:cNvGrpSpPr/>
          <p:nvPr/>
        </p:nvGrpSpPr>
        <p:grpSpPr>
          <a:xfrm>
            <a:off x="4415392" y="7189072"/>
            <a:ext cx="4010205" cy="2245405"/>
            <a:chOff x="4415392" y="7189072"/>
            <a:chExt cx="4010205" cy="2245405"/>
          </a:xfrm>
        </p:grpSpPr>
        <p:sp>
          <p:nvSpPr>
            <p:cNvPr id="22" name="Rounded Rectangle 48">
              <a:extLst>
                <a:ext uri="{FF2B5EF4-FFF2-40B4-BE49-F238E27FC236}">
                  <a16:creationId xmlns:a16="http://schemas.microsoft.com/office/drawing/2014/main" id="{C6BA3425-E1CC-4F72-A0A0-A2C500DD35DA}"/>
                </a:ext>
              </a:extLst>
            </p:cNvPr>
            <p:cNvSpPr/>
            <p:nvPr/>
          </p:nvSpPr>
          <p:spPr>
            <a:xfrm>
              <a:off x="4415392" y="7189072"/>
              <a:ext cx="4010205" cy="2245405"/>
            </a:xfrm>
            <a:prstGeom prst="roundRect">
              <a:avLst>
                <a:gd name="adj" fmla="val 973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Managing their own personal hygiene and basic needs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Shows an understanding of their own feelings; and those of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Being to regulate their behaviour</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Shows an understanding of how to stay safe in a range of common situations.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p:txBody>
        </p:sp>
        <p:pic>
          <p:nvPicPr>
            <p:cNvPr id="23" name="Picture 22">
              <a:extLst>
                <a:ext uri="{FF2B5EF4-FFF2-40B4-BE49-F238E27FC236}">
                  <a16:creationId xmlns:a16="http://schemas.microsoft.com/office/drawing/2014/main" id="{FE469ED4-5338-46B9-A3E2-2BDF233FAD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60350" y="7211899"/>
              <a:ext cx="609658" cy="441405"/>
            </a:xfrm>
            <a:prstGeom prst="rect">
              <a:avLst/>
            </a:prstGeom>
          </p:spPr>
        </p:pic>
      </p:grpSp>
      <p:sp>
        <p:nvSpPr>
          <p:cNvPr id="24" name="Rounded Rectangle 48">
            <a:extLst>
              <a:ext uri="{FF2B5EF4-FFF2-40B4-BE49-F238E27FC236}">
                <a16:creationId xmlns:a16="http://schemas.microsoft.com/office/drawing/2014/main" id="{5AE9275C-95D6-4943-AFE8-6DAE80D02039}"/>
              </a:ext>
            </a:extLst>
          </p:cNvPr>
          <p:cNvSpPr/>
          <p:nvPr/>
        </p:nvSpPr>
        <p:spPr>
          <a:xfrm>
            <a:off x="4415392" y="4530748"/>
            <a:ext cx="4010205" cy="240931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15229212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8874</TotalTime>
  <Words>18788</Words>
  <Application>Microsoft Office PowerPoint</Application>
  <PresentationFormat>A3 Paper (297x420 mm)</PresentationFormat>
  <Paragraphs>3252</Paragraphs>
  <Slides>53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Arial</vt:lpstr>
      <vt:lpstr>Calibri</vt:lpstr>
      <vt:lpstr>Calibri Light</vt:lpstr>
      <vt:lpstr>Comic Sans MS</vt:lpstr>
      <vt:lpstr>Noto Sans Symbols</vt:lpstr>
      <vt:lpstr>Sassoon Penpals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Luke Paramor</cp:lastModifiedBy>
  <cp:revision>641</cp:revision>
  <cp:lastPrinted>2024-05-05T13:08:16Z</cp:lastPrinted>
  <dcterms:created xsi:type="dcterms:W3CDTF">2021-01-16T16:53:53Z</dcterms:created>
  <dcterms:modified xsi:type="dcterms:W3CDTF">2024-05-05T13:30:10Z</dcterms:modified>
</cp:coreProperties>
</file>