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sldIdLst>
    <p:sldId id="327" r:id="rId3"/>
    <p:sldId id="389" r:id="rId4"/>
    <p:sldId id="368" r:id="rId5"/>
    <p:sldId id="369" r:id="rId6"/>
    <p:sldId id="370" r:id="rId7"/>
    <p:sldId id="313" r:id="rId8"/>
    <p:sldId id="371" r:id="rId9"/>
    <p:sldId id="361" r:id="rId10"/>
    <p:sldId id="383" r:id="rId11"/>
    <p:sldId id="388" r:id="rId12"/>
    <p:sldId id="316" r:id="rId13"/>
    <p:sldId id="390" r:id="rId14"/>
    <p:sldId id="391" r:id="rId15"/>
    <p:sldId id="259" r:id="rId16"/>
    <p:sldId id="260" r:id="rId17"/>
    <p:sldId id="392" r:id="rId18"/>
    <p:sldId id="319" r:id="rId19"/>
    <p:sldId id="343" r:id="rId20"/>
    <p:sldId id="351" r:id="rId21"/>
    <p:sldId id="344" r:id="rId22"/>
    <p:sldId id="345" r:id="rId23"/>
    <p:sldId id="347" r:id="rId24"/>
    <p:sldId id="310" r:id="rId25"/>
    <p:sldId id="372" r:id="rId26"/>
    <p:sldId id="393" r:id="rId27"/>
    <p:sldId id="360" r:id="rId28"/>
    <p:sldId id="398" r:id="rId29"/>
    <p:sldId id="395" r:id="rId30"/>
    <p:sldId id="322" r:id="rId31"/>
    <p:sldId id="374" r:id="rId32"/>
    <p:sldId id="381" r:id="rId33"/>
    <p:sldId id="384" r:id="rId34"/>
    <p:sldId id="396" r:id="rId35"/>
    <p:sldId id="397" r:id="rId36"/>
  </p:sldIdLst>
  <p:sldSz cx="9906000" cy="6858000" type="A4"/>
  <p:notesSz cx="6870700" cy="100060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Paramor" initials="LP" lastIdx="1" clrIdx="0">
    <p:extLst>
      <p:ext uri="{19B8F6BF-5375-455C-9EA6-DF929625EA0E}">
        <p15:presenceInfo xmlns:p15="http://schemas.microsoft.com/office/powerpoint/2012/main" userId="S::LParamor@pevenseyschool.org.uk::8250a3fd-bce8-4997-888d-95f026bf0f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4B0"/>
    <a:srgbClr val="009900"/>
    <a:srgbClr val="008000"/>
    <a:srgbClr val="0000FF"/>
    <a:srgbClr val="FF8B8B"/>
    <a:srgbClr val="FF0000"/>
    <a:srgbClr val="FFD5D5"/>
    <a:srgbClr val="FF5757"/>
    <a:srgbClr val="E5D3D6"/>
    <a:srgbClr val="B9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04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0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53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306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2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84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05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9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74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66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75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9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3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7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1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17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676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8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6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7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84D0-C077-41BA-A2FA-8D3C0F5C2E48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4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4.jpeg"/><Relationship Id="rId10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.jpeg"/><Relationship Id="rId7" Type="http://schemas.openxmlformats.org/officeDocument/2006/relationships/image" Target="../media/image5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jpe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.jpeg"/><Relationship Id="rId10" Type="http://schemas.openxmlformats.org/officeDocument/2006/relationships/image" Target="../media/image74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81.jpe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1.png"/><Relationship Id="rId3" Type="http://schemas.openxmlformats.org/officeDocument/2006/relationships/image" Target="../media/image38.jpeg"/><Relationship Id="rId7" Type="http://schemas.openxmlformats.org/officeDocument/2006/relationships/image" Target="../media/image84.gif"/><Relationship Id="rId12" Type="http://schemas.openxmlformats.org/officeDocument/2006/relationships/image" Target="../media/image8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microsoft.com/office/2007/relationships/hdphoto" Target="../media/hdphoto3.wdp"/><Relationship Id="rId10" Type="http://schemas.openxmlformats.org/officeDocument/2006/relationships/image" Target="../media/image87.jpeg"/><Relationship Id="rId4" Type="http://schemas.openxmlformats.org/officeDocument/2006/relationships/image" Target="../media/image39.pn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39.png"/><Relationship Id="rId7" Type="http://schemas.openxmlformats.org/officeDocument/2006/relationships/image" Target="../media/image91.jpeg"/><Relationship Id="rId12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4.jpeg"/><Relationship Id="rId10" Type="http://schemas.openxmlformats.org/officeDocument/2006/relationships/image" Target="../media/image94.jpeg"/><Relationship Id="rId4" Type="http://schemas.microsoft.com/office/2007/relationships/hdphoto" Target="../media/hdphoto3.wdp"/><Relationship Id="rId9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38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5" Type="http://schemas.microsoft.com/office/2007/relationships/hdphoto" Target="../media/hdphoto3.wdp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1.png"/><Relationship Id="rId4" Type="http://schemas.openxmlformats.org/officeDocument/2006/relationships/image" Target="../media/image107.jpeg"/><Relationship Id="rId9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jpeg"/><Relationship Id="rId7" Type="http://schemas.openxmlformats.org/officeDocument/2006/relationships/image" Target="../media/image11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microsoft.com/office/2007/relationships/hdphoto" Target="../media/hdphoto6.wdp"/><Relationship Id="rId10" Type="http://schemas.openxmlformats.org/officeDocument/2006/relationships/image" Target="../media/image115.jpeg"/><Relationship Id="rId4" Type="http://schemas.openxmlformats.org/officeDocument/2006/relationships/image" Target="../media/image111.png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jpeg"/><Relationship Id="rId7" Type="http://schemas.openxmlformats.org/officeDocument/2006/relationships/image" Target="../media/image1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7.jpeg"/><Relationship Id="rId10" Type="http://schemas.microsoft.com/office/2007/relationships/hdphoto" Target="../media/hdphoto7.wdp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microsoft.com/office/2007/relationships/hdphoto" Target="../media/hdphoto8.wdp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12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microsoft.com/office/2007/relationships/hdphoto" Target="../media/hdphoto7.wdp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4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60" y="3636996"/>
            <a:ext cx="2047662" cy="20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5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2 – Animals including humans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3290" y="919174"/>
            <a:ext cx="4838889" cy="244902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Understand that living things need water, food and air to survive.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Understand and explain the life cycle of humans.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Understand and explain the life cycle of animals.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Describe the importance for humans of exercise.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04636" y="1005775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176440" y="85735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2243" y="3470474"/>
            <a:ext cx="6575656" cy="324808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77042" y="3539184"/>
            <a:ext cx="283555" cy="3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79663" y="3490827"/>
            <a:ext cx="2508050" cy="320076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60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291975" y="919174"/>
            <a:ext cx="4251275" cy="2808672"/>
            <a:chOff x="5095011" y="4070366"/>
            <a:chExt cx="4464000" cy="2808672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60989" y="5882153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87817" y="4637399"/>
              <a:ext cx="1098916" cy="2241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95886" y="4555655"/>
              <a:ext cx="109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36E749-69DC-4281-865B-E6211AF33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62" y="4899615"/>
            <a:ext cx="2132716" cy="1464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71E53-C445-4FA8-A0A4-736EC6DFB2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47"/>
          <a:stretch/>
        </p:blipFill>
        <p:spPr>
          <a:xfrm>
            <a:off x="2566375" y="3656362"/>
            <a:ext cx="2094086" cy="1562077"/>
          </a:xfrm>
          <a:prstGeom prst="rect">
            <a:avLst/>
          </a:prstGeom>
        </p:spPr>
      </p:pic>
      <p:pic>
        <p:nvPicPr>
          <p:cNvPr id="1031" name="Picture 7" descr="See the source image">
            <a:extLst>
              <a:ext uri="{FF2B5EF4-FFF2-40B4-BE49-F238E27FC236}">
                <a16:creationId xmlns:a16="http://schemas.microsoft.com/office/drawing/2014/main" id="{7238805E-3C0A-4519-B81C-81B801B0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64" y="4366602"/>
            <a:ext cx="2322746" cy="8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ee the source image">
            <a:extLst>
              <a:ext uri="{FF2B5EF4-FFF2-40B4-BE49-F238E27FC236}">
                <a16:creationId xmlns:a16="http://schemas.microsoft.com/office/drawing/2014/main" id="{AD794F75-F4C8-4F48-9552-B2BE880B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00" y="5362406"/>
            <a:ext cx="1752689" cy="11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725" y="29457"/>
            <a:ext cx="863401" cy="861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BE4D42-1772-48BC-B495-5BC38B1A5D54}"/>
              </a:ext>
            </a:extLst>
          </p:cNvPr>
          <p:cNvSpPr txBox="1"/>
          <p:nvPr/>
        </p:nvSpPr>
        <p:spPr>
          <a:xfrm>
            <a:off x="6850433" y="1387557"/>
            <a:ext cx="1013676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living  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non-living 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human   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balanced 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exercise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o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ffspring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life-cycle</a:t>
            </a:r>
          </a:p>
          <a:p>
            <a:pPr>
              <a:spcAft>
                <a:spcPts val="200"/>
              </a:spcAf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800" dirty="0">
                <a:solidFill>
                  <a:srgbClr val="0000FF"/>
                </a:solidFill>
                <a:latin typeface="Sassoon Penpals" panose="02000400000000000000" pitchFamily="50" charset="0"/>
              </a:rPr>
              <a:t>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58052-F3F4-41F2-AB1E-85C79EDE4248}"/>
              </a:ext>
            </a:extLst>
          </p:cNvPr>
          <p:cNvSpPr txBox="1"/>
          <p:nvPr/>
        </p:nvSpPr>
        <p:spPr>
          <a:xfrm>
            <a:off x="8086821" y="1404463"/>
            <a:ext cx="1013675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d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evelop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l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ive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young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pulse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heart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survive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endParaRPr lang="en-GB" sz="1800" dirty="0">
              <a:solidFill>
                <a:srgbClr val="0000FF"/>
              </a:solidFill>
              <a:latin typeface="Sassoon Penpals" panose="02000400000000000000" pitchFamily="50" charset="0"/>
            </a:endParaRPr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0B693D-B30E-4E22-B9C6-BA81C71C0D7A}"/>
              </a:ext>
            </a:extLst>
          </p:cNvPr>
          <p:cNvSpPr txBox="1"/>
          <p:nvPr/>
        </p:nvSpPr>
        <p:spPr>
          <a:xfrm>
            <a:off x="5484251" y="1370779"/>
            <a:ext cx="1013676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a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mphibians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b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irds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f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ish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mammals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r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eptiles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animal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diet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800" dirty="0">
                <a:solidFill>
                  <a:srgbClr val="0000FF"/>
                </a:solidFill>
                <a:latin typeface="Sassoon Penpals" panose="02000400000000000000" pitchFamily="50" charset="0"/>
              </a:rPr>
              <a:t> 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6FBE-3210-4CC6-B81F-E93D9FE8EE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11" t="10177" r="5613" b="11809"/>
          <a:stretch/>
        </p:blipFill>
        <p:spPr>
          <a:xfrm>
            <a:off x="4632558" y="4655618"/>
            <a:ext cx="2101876" cy="1883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3DA692-D9CB-4918-BB20-3583EBCE61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470" y="169137"/>
            <a:ext cx="1211285" cy="6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2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42" y="3465710"/>
            <a:ext cx="1930097" cy="19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39139" y="235302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3 – Light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58804" y="999123"/>
            <a:ext cx="5227591" cy="265039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they need light in order to see things and that dark is the absence of light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Notice that light is reflected from surfaces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Recognise that light from the sun can be dangerous and that there are ways to protect their eyes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Recognise that shadows are formed when the light from a light source is blocked by an opaque object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Find patterns in the way that the size of shadows change. </a:t>
            </a: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893857" y="1063700"/>
            <a:ext cx="325197" cy="3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653667" y="3801690"/>
            <a:ext cx="3955759" cy="291789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600"/>
              </a:spcAft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What happens to the height of a shadow when the light source is further away from the object?</a:t>
            </a:r>
          </a:p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8804" y="3777498"/>
            <a:ext cx="5341857" cy="2942083"/>
            <a:chOff x="1469068" y="3819948"/>
            <a:chExt cx="6574593" cy="2971550"/>
          </a:xfrm>
        </p:grpSpPr>
        <p:sp>
          <p:nvSpPr>
            <p:cNvPr id="25" name="Rounded Rectangle 24"/>
            <p:cNvSpPr/>
            <p:nvPr/>
          </p:nvSpPr>
          <p:spPr>
            <a:xfrm>
              <a:off x="1469068" y="3819948"/>
              <a:ext cx="6574593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7369617" y="4015549"/>
              <a:ext cx="420015" cy="498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0773" y="4540501"/>
              <a:ext cx="2448692" cy="15283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598978" y="988692"/>
            <a:ext cx="4065139" cy="2680123"/>
            <a:chOff x="6783661" y="1157588"/>
            <a:chExt cx="4251275" cy="2448000"/>
          </a:xfrm>
        </p:grpSpPr>
        <p:grpSp>
          <p:nvGrpSpPr>
            <p:cNvPr id="63" name="Group 62"/>
            <p:cNvGrpSpPr/>
            <p:nvPr/>
          </p:nvGrpSpPr>
          <p:grpSpPr>
            <a:xfrm>
              <a:off x="6783661" y="1157588"/>
              <a:ext cx="4251275" cy="2448000"/>
              <a:chOff x="5004382" y="4079834"/>
              <a:chExt cx="4464000" cy="2448000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5004382" y="4079834"/>
                <a:ext cx="4464000" cy="2448000"/>
              </a:xfrm>
              <a:prstGeom prst="roundRect">
                <a:avLst>
                  <a:gd name="adj" fmla="val 973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>
                  <a:spcAft>
                    <a:spcPts val="488"/>
                  </a:spcAft>
                  <a:defRPr/>
                </a:pPr>
                <a:r>
                  <a:rPr lang="en-GB" sz="1950" b="1" dirty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Vocabulary</a:t>
                </a:r>
              </a:p>
              <a:p>
                <a:pPr>
                  <a:spcAft>
                    <a:spcPts val="488"/>
                  </a:spcAft>
                  <a:defRPr/>
                </a:pPr>
                <a:r>
                  <a:rPr lang="en-GB" sz="1138" dirty="0">
                    <a:solidFill>
                      <a:prstClr val="white"/>
                    </a:solidFill>
                    <a:latin typeface="Calibri" panose="020F0502020204030204"/>
                  </a:rPr>
                  <a:t>Light, Shadows, Mirror, Reflective, Dark, Reflection</a:t>
                </a:r>
                <a:endParaRPr lang="en-GB" sz="1138" b="1" dirty="0">
                  <a:solidFill>
                    <a:prstClr val="black"/>
                  </a:solidFill>
                  <a:latin typeface="Sassoon Penpals" panose="02000400000000000000" pitchFamily="50" charset="0"/>
                </a:endParaRPr>
              </a:p>
              <a:p>
                <a:pPr>
                  <a:spcAft>
                    <a:spcPts val="488"/>
                  </a:spcAft>
                  <a:defRPr/>
                </a:pPr>
                <a:endParaRPr lang="en-GB" sz="650" b="1" dirty="0">
                  <a:solidFill>
                    <a:prstClr val="black"/>
                  </a:solidFill>
                  <a:latin typeface="Sassoon Penpals" panose="02000400000000000000" pitchFamily="50" charset="0"/>
                </a:endParaRPr>
              </a:p>
            </p:txBody>
          </p:sp>
          <p:pic>
            <p:nvPicPr>
              <p:cNvPr id="65" name="Picture 10" descr="Free Scrabble Words Cliparts, Download Free Clip Art, Free Clip Art on  Clipart Library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1" t="2083" r="21928"/>
              <a:stretch/>
            </p:blipFill>
            <p:spPr bwMode="auto">
              <a:xfrm>
                <a:off x="8713814" y="4211321"/>
                <a:ext cx="592599" cy="608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7686413" y="4544171"/>
                <a:ext cx="1620000" cy="359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63"/>
                  </a:spcAft>
                  <a:defRPr/>
                </a:pPr>
                <a:endParaRPr lang="en-GB" sz="1300" dirty="0">
                  <a:solidFill>
                    <a:srgbClr val="0000CC"/>
                  </a:solidFill>
                  <a:latin typeface="Sassoon Penpals" panose="02000400000000000000" pitchFamily="50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891042" y="1621925"/>
              <a:ext cx="2060666" cy="1771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shadow 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blocked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light source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mirror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beams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UV Ultra Violet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59310" y="1593290"/>
              <a:ext cx="1502713" cy="177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reflect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reflective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reflection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transparent translucent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opaque</a:t>
              </a:r>
              <a:r>
                <a:rPr lang="en-GB" sz="1463" dirty="0"/>
                <a:t>	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B2F554B-9632-4C39-BBF6-04ECB008A814}"/>
              </a:ext>
            </a:extLst>
          </p:cNvPr>
          <p:cNvSpPr/>
          <p:nvPr/>
        </p:nvSpPr>
        <p:spPr>
          <a:xfrm>
            <a:off x="7989888" y="48356"/>
            <a:ext cx="801774" cy="8017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11A48D-08D9-4AF7-BFEF-0B8616AEEE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46" y="29457"/>
            <a:ext cx="863401" cy="86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D4CF0-1330-4D23-A8A4-B37918DB8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858" y="4268209"/>
            <a:ext cx="2430196" cy="208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3E9A5-99BB-4115-9014-131AEF92C1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434" t="15492" r="569" b="11433"/>
          <a:stretch/>
        </p:blipFill>
        <p:spPr>
          <a:xfrm>
            <a:off x="6272034" y="5206577"/>
            <a:ext cx="2623428" cy="13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1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1632" y="194391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3 – Forces and magnets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01028" y="1037432"/>
            <a:ext cx="5666523" cy="311582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Notice that some forces need contact between two objects by identifying the different types of forces acting on objects. </a:t>
            </a:r>
            <a:endParaRPr lang="en-GB" sz="1400" dirty="0">
              <a:solidFill>
                <a:srgbClr val="000000"/>
              </a:solidFill>
              <a:latin typeface="BPreplay"/>
            </a:endParaRP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Compare how things move on different surfaces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Notice that magnetic forces can act at a distance and attract some materials and not others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Compare and group materials according to whether they are magnetic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Observe how magnets attract or repel each other and attract some materials and not others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Describe magnets as having two poles and to predict whether two magnets will attract or repel each other, depending on which poles are facing</a:t>
            </a:r>
          </a:p>
          <a:p>
            <a:pPr marL="185738" indent="-185738">
              <a:buFontTx/>
              <a:buAutoNum type="arabicPeriod"/>
              <a:defRPr/>
            </a:pPr>
            <a:r>
              <a:rPr lang="en-GB" sz="1400" dirty="0">
                <a:solidFill>
                  <a:srgbClr val="000000"/>
                </a:solidFill>
                <a:latin typeface="Sassoon Penpals Joined" panose="02000400000000000000" pitchFamily="50" charset="0"/>
              </a:rPr>
              <a:t>Observe how magnets attract or repel each other and attract some materials and not others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5306158" y="1148217"/>
            <a:ext cx="325197" cy="3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238763" y="4264040"/>
            <a:ext cx="5628788" cy="239623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018692" y="3429001"/>
            <a:ext cx="3802859" cy="3233474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Knowledge</a:t>
            </a:r>
          </a:p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018693" y="957371"/>
            <a:ext cx="3802859" cy="2563787"/>
            <a:chOff x="5065717" y="4028197"/>
            <a:chExt cx="4914642" cy="3155431"/>
          </a:xfrm>
        </p:grpSpPr>
        <p:sp>
          <p:nvSpPr>
            <p:cNvPr id="64" name="Rounded Rectangle 63"/>
            <p:cNvSpPr/>
            <p:nvPr/>
          </p:nvSpPr>
          <p:spPr>
            <a:xfrm>
              <a:off x="5065717" y="4028197"/>
              <a:ext cx="4914642" cy="2910249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216036" y="4626288"/>
              <a:ext cx="1401527" cy="231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north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south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push/</a:t>
              </a: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repel</a:t>
              </a: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pull /</a:t>
              </a: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attract</a:t>
              </a:r>
              <a:endParaRPr lang="en-GB" sz="13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magnet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poles</a:t>
              </a:r>
              <a:endParaRPr lang="en-GB" sz="2800" dirty="0">
                <a:solidFill>
                  <a:srgbClr val="0070C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endParaRPr lang="en-GB" sz="1300" dirty="0">
                <a:solidFill>
                  <a:srgbClr val="0000CC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59407" y="4588835"/>
              <a:ext cx="2081133" cy="259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friction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forces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investigation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magnetic force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gravity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fair test</a:t>
              </a:r>
            </a:p>
            <a:p>
              <a:pPr>
                <a:spcAft>
                  <a:spcPts val="163"/>
                </a:spcAft>
                <a:defRPr/>
              </a:pPr>
              <a:endParaRPr lang="en-GB" sz="13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00CC90-D4B2-48A3-89F7-466E143B3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2" t="8563" r="4460" b="4680"/>
          <a:stretch/>
        </p:blipFill>
        <p:spPr>
          <a:xfrm>
            <a:off x="6078515" y="3911494"/>
            <a:ext cx="3654840" cy="2641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55A4C2-68BA-4B3B-BB4C-D040635140FF}"/>
              </a:ext>
            </a:extLst>
          </p:cNvPr>
          <p:cNvSpPr txBox="1"/>
          <p:nvPr/>
        </p:nvSpPr>
        <p:spPr>
          <a:xfrm>
            <a:off x="7464217" y="1826387"/>
            <a:ext cx="74640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63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92A43B-34C9-4D53-BAF0-778FD91EA3A7}"/>
              </a:ext>
            </a:extLst>
          </p:cNvPr>
          <p:cNvSpPr/>
          <p:nvPr/>
        </p:nvSpPr>
        <p:spPr>
          <a:xfrm>
            <a:off x="7989888" y="48356"/>
            <a:ext cx="801774" cy="8017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85F250-B688-49AD-A58C-976014E05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46" y="29457"/>
            <a:ext cx="863401" cy="861281"/>
          </a:xfrm>
          <a:prstGeom prst="rect">
            <a:avLst/>
          </a:prstGeom>
        </p:spPr>
      </p:pic>
      <p:pic>
        <p:nvPicPr>
          <p:cNvPr id="31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D8EBEC88-1D79-4800-B98F-79C84B20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9256044" y="3504971"/>
            <a:ext cx="341262" cy="4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859DD8-813A-4360-AC8C-9914927FF225}"/>
              </a:ext>
            </a:extLst>
          </p:cNvPr>
          <p:cNvSpPr txBox="1"/>
          <p:nvPr/>
        </p:nvSpPr>
        <p:spPr>
          <a:xfrm>
            <a:off x="289778" y="4722572"/>
            <a:ext cx="3769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assoon Penpals" panose="02000400000000000000" pitchFamily="50" charset="0"/>
              </a:rPr>
              <a:t>How does surface material effect how far a car travels on a ramp?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81CB8D-FAD7-4D4B-9D2B-FAAB7C2D4E75}"/>
              </a:ext>
            </a:extLst>
          </p:cNvPr>
          <p:cNvSpPr txBox="1"/>
          <p:nvPr/>
        </p:nvSpPr>
        <p:spPr>
          <a:xfrm>
            <a:off x="289778" y="5585697"/>
            <a:ext cx="3769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assoon Penpals" panose="02000400000000000000" pitchFamily="50" charset="0"/>
              </a:rPr>
              <a:t>How does the type of magnet effect how many paperclips it can hold?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403112-7E20-4DAA-A43B-1E1A18164A66}"/>
              </a:ext>
            </a:extLst>
          </p:cNvPr>
          <p:cNvSpPr/>
          <p:nvPr/>
        </p:nvSpPr>
        <p:spPr>
          <a:xfrm>
            <a:off x="6135007" y="4460904"/>
            <a:ext cx="1633120" cy="953775"/>
          </a:xfrm>
          <a:prstGeom prst="rect">
            <a:avLst/>
          </a:prstGeom>
          <a:solidFill>
            <a:srgbClr val="F2E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95F686-0536-4245-903B-031E00275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556" y="4460904"/>
            <a:ext cx="1472426" cy="828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F1EC7-2B90-46AB-A428-7A26FF847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3272" y="5596015"/>
            <a:ext cx="1313233" cy="979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0D2F2D-0511-4DC0-A2D5-74017E0AB7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993" b="18994"/>
          <a:stretch/>
        </p:blipFill>
        <p:spPr>
          <a:xfrm>
            <a:off x="3824112" y="4395141"/>
            <a:ext cx="1644644" cy="10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4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35063" y="319952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3 – Rocks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7791" y="940368"/>
            <a:ext cx="5304756" cy="2709146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US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Compare and group together different kinds of rocks on the basis of their appearance and simple physical properties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US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Describe in simple terms how fossils are formed when things that have lived are trapped within rock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US" sz="2000" dirty="0" err="1">
                <a:solidFill>
                  <a:schemeClr val="tx1"/>
                </a:solidFill>
                <a:latin typeface="Sassoon Penpals" panose="02000400000000000000" pitchFamily="50" charset="0"/>
              </a:rPr>
              <a:t>Recognise</a:t>
            </a:r>
            <a:r>
              <a:rPr lang="en-US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 that soils are made from rocks and organic matter.</a:t>
            </a:r>
            <a:endParaRPr lang="en-GB" sz="20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984340" y="1094709"/>
            <a:ext cx="325197" cy="3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199131" y="3756906"/>
            <a:ext cx="3468743" cy="291059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488"/>
              </a:spcAft>
              <a:defRPr/>
            </a:pPr>
            <a:r>
              <a:rPr lang="en-GB" sz="1950" dirty="0">
                <a:solidFill>
                  <a:prstClr val="black"/>
                </a:solidFill>
                <a:latin typeface="Sassoon Penpals" panose="02000400000000000000" pitchFamily="50" charset="0"/>
              </a:rPr>
              <a:t>How permeable are different types of rocks and soil?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790" y="3787096"/>
            <a:ext cx="5844385" cy="2910593"/>
            <a:chOff x="1469068" y="3819948"/>
            <a:chExt cx="6574593" cy="2971550"/>
          </a:xfrm>
        </p:grpSpPr>
        <p:sp>
          <p:nvSpPr>
            <p:cNvPr id="25" name="Rounded Rectangle 24"/>
            <p:cNvSpPr/>
            <p:nvPr/>
          </p:nvSpPr>
          <p:spPr>
            <a:xfrm>
              <a:off x="1469068" y="3819948"/>
              <a:ext cx="6574593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7517494" y="3934679"/>
              <a:ext cx="420015" cy="498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515577" y="940368"/>
            <a:ext cx="4152298" cy="2881034"/>
            <a:chOff x="6783661" y="1157588"/>
            <a:chExt cx="4251275" cy="2622504"/>
          </a:xfrm>
        </p:grpSpPr>
        <p:grpSp>
          <p:nvGrpSpPr>
            <p:cNvPr id="63" name="Group 62"/>
            <p:cNvGrpSpPr/>
            <p:nvPr/>
          </p:nvGrpSpPr>
          <p:grpSpPr>
            <a:xfrm>
              <a:off x="6783661" y="1157588"/>
              <a:ext cx="4251275" cy="2448000"/>
              <a:chOff x="5004382" y="4079834"/>
              <a:chExt cx="4464000" cy="2448000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5004382" y="4079834"/>
                <a:ext cx="4464000" cy="2448000"/>
              </a:xfrm>
              <a:prstGeom prst="roundRect">
                <a:avLst>
                  <a:gd name="adj" fmla="val 973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>
                  <a:spcAft>
                    <a:spcPts val="488"/>
                  </a:spcAft>
                  <a:defRPr/>
                </a:pPr>
                <a:r>
                  <a:rPr lang="en-GB" sz="1950" b="1" dirty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Vocabulary</a:t>
                </a:r>
              </a:p>
              <a:p>
                <a:pPr>
                  <a:spcAft>
                    <a:spcPts val="488"/>
                  </a:spcAft>
                  <a:defRPr/>
                </a:pPr>
                <a:r>
                  <a:rPr lang="en-GB" sz="1138" dirty="0">
                    <a:solidFill>
                      <a:prstClr val="white"/>
                    </a:solidFill>
                    <a:latin typeface="Calibri" panose="020F0502020204030204"/>
                  </a:rPr>
                  <a:t>Light, Shadows, Mirror, Reflective, Dark, Reflection</a:t>
                </a:r>
                <a:endParaRPr lang="en-GB" sz="1138" b="1" dirty="0">
                  <a:solidFill>
                    <a:prstClr val="black"/>
                  </a:solidFill>
                  <a:latin typeface="Sassoon Penpals" panose="02000400000000000000" pitchFamily="50" charset="0"/>
                </a:endParaRPr>
              </a:p>
              <a:p>
                <a:pPr>
                  <a:spcAft>
                    <a:spcPts val="488"/>
                  </a:spcAft>
                  <a:defRPr/>
                </a:pPr>
                <a:endParaRPr lang="en-GB" sz="650" b="1" dirty="0">
                  <a:solidFill>
                    <a:prstClr val="black"/>
                  </a:solidFill>
                  <a:latin typeface="Sassoon Penpals" panose="02000400000000000000" pitchFamily="50" charset="0"/>
                </a:endParaRPr>
              </a:p>
            </p:txBody>
          </p:sp>
          <p:pic>
            <p:nvPicPr>
              <p:cNvPr id="65" name="Picture 10" descr="Free Scrabble Words Cliparts, Download Free Clip Art, Free Clip Art on  Clipart Library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1" t="2083" r="21928"/>
              <a:stretch/>
            </p:blipFill>
            <p:spPr bwMode="auto">
              <a:xfrm>
                <a:off x="8569144" y="4200368"/>
                <a:ext cx="715272" cy="734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7686413" y="4544171"/>
                <a:ext cx="1620000" cy="30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63"/>
                  </a:spcAft>
                  <a:defRPr/>
                </a:pPr>
                <a:endParaRPr lang="en-GB" sz="1300" dirty="0">
                  <a:solidFill>
                    <a:srgbClr val="0000CC"/>
                  </a:solidFill>
                  <a:latin typeface="Sassoon Penpals" panose="02000400000000000000" pitchFamily="50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872740" y="1507308"/>
              <a:ext cx="2060666" cy="227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rock</a:t>
              </a:r>
            </a:p>
            <a:p>
              <a:r>
                <a:rPr lang="en-US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g</a:t>
              </a: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round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environment</a:t>
              </a:r>
            </a:p>
            <a:p>
              <a:r>
                <a:rPr lang="en-US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</a:t>
              </a: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ava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layers </a:t>
              </a:r>
            </a:p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soil </a:t>
              </a:r>
            </a:p>
            <a:p>
              <a:r>
                <a:rPr lang="en-US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</a:t>
              </a:r>
              <a:r>
                <a:rPr lang="en-GB" sz="2000" dirty="0" err="1">
                  <a:solidFill>
                    <a:srgbClr val="008000"/>
                  </a:solidFill>
                  <a:latin typeface="Sassoon Penpals" panose="02000400000000000000" pitchFamily="50" charset="0"/>
                </a:rPr>
                <a:t>ountains</a:t>
              </a: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 </a:t>
              </a:r>
            </a:p>
            <a:p>
              <a:endParaRPr lang="en-GB" sz="1625" dirty="0">
                <a:solidFill>
                  <a:srgbClr val="0070C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7131" y="1507308"/>
              <a:ext cx="1499791" cy="225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volcano</a:t>
              </a:r>
            </a:p>
            <a:p>
              <a:r>
                <a:rPr lang="en-US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v</a:t>
              </a:r>
              <a:r>
                <a:rPr lang="en-GB" sz="2000" dirty="0" err="1">
                  <a:solidFill>
                    <a:srgbClr val="008000"/>
                  </a:solidFill>
                  <a:latin typeface="Sassoon Penpals" panose="02000400000000000000" pitchFamily="50" charset="0"/>
                </a:rPr>
                <a:t>olcanoes</a:t>
              </a:r>
              <a:endParaRPr lang="en-GB" sz="20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metamorphic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sedimentary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igneous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fossils 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magma</a:t>
              </a:r>
            </a:p>
            <a:p>
              <a:r>
                <a:rPr lang="en-GB" sz="1463" dirty="0">
                  <a:solidFill>
                    <a:srgbClr val="2B2BFF"/>
                  </a:solidFill>
                </a:rPr>
                <a:t>	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D3F2503-3694-4EBF-9801-80CE7B1AA4B5}"/>
              </a:ext>
            </a:extLst>
          </p:cNvPr>
          <p:cNvSpPr txBox="1"/>
          <p:nvPr/>
        </p:nvSpPr>
        <p:spPr>
          <a:xfrm>
            <a:off x="8274861" y="2247894"/>
            <a:ext cx="1393013" cy="154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crystals</a:t>
            </a:r>
            <a:endParaRPr lang="en-US" sz="2000" dirty="0">
              <a:solidFill>
                <a:srgbClr val="0070C0"/>
              </a:solidFill>
              <a:latin typeface="Sassoon Penpals" panose="02000400000000000000" pitchFamily="50" charset="0"/>
              <a:cs typeface="Sakkal Majalla" panose="02000000000000000000" pitchFamily="2" charset="-78"/>
            </a:endParaRPr>
          </a:p>
          <a:p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  <a:cs typeface="Sakkal Majalla" panose="02000000000000000000" pitchFamily="2" charset="-78"/>
              </a:rPr>
              <a:t>permeable</a:t>
            </a:r>
          </a:p>
          <a:p>
            <a:r>
              <a:rPr lang="en-GB" sz="2000" dirty="0" err="1">
                <a:solidFill>
                  <a:srgbClr val="0070C0"/>
                </a:solidFill>
                <a:latin typeface="Sassoon Penpals" panose="02000400000000000000" pitchFamily="50" charset="0"/>
                <a:cs typeface="Sakkal Majalla" panose="02000000000000000000" pitchFamily="2" charset="-78"/>
              </a:rPr>
              <a:t>impermiable</a:t>
            </a:r>
            <a:endParaRPr lang="en-GB" sz="2000" dirty="0">
              <a:solidFill>
                <a:srgbClr val="0070C0"/>
              </a:solidFill>
              <a:latin typeface="Sassoon Penpals" panose="02000400000000000000" pitchFamily="50" charset="0"/>
              <a:cs typeface="Sakkal Majalla" panose="02000000000000000000" pitchFamily="2" charset="-78"/>
            </a:endParaRPr>
          </a:p>
          <a:p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  <a:cs typeface="Sakkal Majalla" panose="02000000000000000000" pitchFamily="2" charset="-78"/>
              </a:rPr>
              <a:t>organism</a:t>
            </a:r>
          </a:p>
          <a:p>
            <a:endParaRPr lang="en-GB" sz="146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BD1C9B-14E6-4C74-940F-79CA83E5C267}"/>
              </a:ext>
            </a:extLst>
          </p:cNvPr>
          <p:cNvSpPr/>
          <p:nvPr/>
        </p:nvSpPr>
        <p:spPr>
          <a:xfrm>
            <a:off x="7989888" y="48356"/>
            <a:ext cx="801774" cy="8017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643FE5-9BC8-46DB-B91E-80E3FED96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46" y="29457"/>
            <a:ext cx="863401" cy="861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D8F15-BDC4-4568-AD02-9921ECDEB4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137" r="47391"/>
          <a:stretch/>
        </p:blipFill>
        <p:spPr>
          <a:xfrm>
            <a:off x="7029220" y="4963034"/>
            <a:ext cx="1762442" cy="1504949"/>
          </a:xfrm>
          <a:prstGeom prst="rect">
            <a:avLst/>
          </a:prstGeom>
        </p:spPr>
      </p:pic>
      <p:pic>
        <p:nvPicPr>
          <p:cNvPr id="1026" name="Picture 2" descr="Year 3 Rocks, Fossils and Soils | PlanBee Science Planning">
            <a:extLst>
              <a:ext uri="{FF2B5EF4-FFF2-40B4-BE49-F238E27FC236}">
                <a16:creationId xmlns:a16="http://schemas.microsoft.com/office/drawing/2014/main" id="{9DF79053-C45D-4115-8DEA-E8001D1F1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3857" r="6713" b="25001"/>
          <a:stretch/>
        </p:blipFill>
        <p:spPr bwMode="auto">
          <a:xfrm>
            <a:off x="238126" y="4279213"/>
            <a:ext cx="4052216" cy="22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00563-C563-4771-BCD5-5C224D427B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44" r="11371"/>
          <a:stretch/>
        </p:blipFill>
        <p:spPr>
          <a:xfrm rot="16200000">
            <a:off x="4313166" y="4713903"/>
            <a:ext cx="1636186" cy="1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84031" y="309148"/>
            <a:ext cx="6105164" cy="52956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490463"/>
            <a:r>
              <a:rPr lang="en-GB" sz="32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3 – Animals including humans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3228" y="830717"/>
            <a:ext cx="5239613" cy="292106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90463">
              <a:spcAft>
                <a:spcPts val="323"/>
              </a:spcAft>
            </a:pPr>
            <a:r>
              <a:rPr lang="en-GB" sz="16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183923" indent="-183923" defTabSz="490463">
              <a:spcAft>
                <a:spcPts val="107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Recap session covering herbivore, carnivore, omnivore, producer, predator and prey</a:t>
            </a:r>
          </a:p>
          <a:p>
            <a:pPr marL="183923" indent="-183923" defTabSz="490463">
              <a:spcAft>
                <a:spcPts val="107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Identify that animals including humans need the right amount of nutrition and that they cannot make their own food and get nutrition from what they eat.</a:t>
            </a:r>
          </a:p>
          <a:p>
            <a:pPr marL="183923" indent="-183923" defTabSz="490463">
              <a:spcAft>
                <a:spcPts val="107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Identify that humans and some other animals have skeletons and muscles for support, protection and movement. .</a:t>
            </a:r>
          </a:p>
          <a:p>
            <a:pPr marL="183923" indent="-183923" defTabSz="490463">
              <a:spcAft>
                <a:spcPts val="107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Group animals with and without skeletons (vertebrates and invertebrates) and discus what humans would be like without a skeleton. </a:t>
            </a:r>
          </a:p>
          <a:p>
            <a:pPr marL="183923" indent="-183923" defTabSz="490463">
              <a:spcAft>
                <a:spcPts val="107"/>
              </a:spcAft>
              <a:buFont typeface="+mj-lt"/>
              <a:buAutoNum type="arabicParenR"/>
            </a:pPr>
            <a:endParaRPr lang="en-GB" sz="644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985126" y="925358"/>
            <a:ext cx="327401" cy="3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243228" y="3853224"/>
            <a:ext cx="5473183" cy="292106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90463">
              <a:spcAft>
                <a:spcPts val="323"/>
              </a:spcAft>
            </a:pPr>
            <a:r>
              <a:rPr lang="en-GB" sz="16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872025" y="3834445"/>
            <a:ext cx="3720422" cy="285802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How can we classify and group animals?</a:t>
            </a:r>
            <a:r>
              <a:rPr lang="en-GB" sz="1287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630649" y="830717"/>
            <a:ext cx="4771788" cy="2887542"/>
            <a:chOff x="5575194" y="3344312"/>
            <a:chExt cx="6125328" cy="3512546"/>
          </a:xfrm>
        </p:grpSpPr>
        <p:sp>
          <p:nvSpPr>
            <p:cNvPr id="64" name="Rounded Rectangle 63"/>
            <p:cNvSpPr/>
            <p:nvPr/>
          </p:nvSpPr>
          <p:spPr>
            <a:xfrm>
              <a:off x="5575194" y="3344312"/>
              <a:ext cx="5085580" cy="347664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490463">
                <a:spcAft>
                  <a:spcPts val="323"/>
                </a:spcAft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9796045" y="3379448"/>
              <a:ext cx="633802" cy="650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808202" y="4030181"/>
              <a:ext cx="1943348" cy="282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herbivore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carnivore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omnivore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producer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predator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prey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mammal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961868" y="3976330"/>
              <a:ext cx="2738654" cy="282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vitamins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minerals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nutrition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skeleton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support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protect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move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34793" y="4007488"/>
              <a:ext cx="1911602" cy="282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1D8E1D"/>
                  </a:solidFill>
                  <a:latin typeface="Sassoon Penpals" panose="02000400000000000000" pitchFamily="50" charset="0"/>
                </a:rPr>
                <a:t>reptile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1D8E1D"/>
                  </a:solidFill>
                  <a:latin typeface="Sassoon Penpals" panose="02000400000000000000" pitchFamily="50" charset="0"/>
                </a:rPr>
                <a:t>amphibian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insect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vertebrate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invertebrate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protein</a:t>
              </a:r>
            </a:p>
            <a:p>
              <a:pPr defTabSz="490463">
                <a:spcAft>
                  <a:spcPts val="107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carbohydrate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BA7F0522-F04D-414E-ABC6-AA9A40FBE916}"/>
              </a:ext>
            </a:extLst>
          </p:cNvPr>
          <p:cNvSpPr/>
          <p:nvPr/>
        </p:nvSpPr>
        <p:spPr>
          <a:xfrm>
            <a:off x="8115418" y="48356"/>
            <a:ext cx="676244" cy="6762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94F9EB-C247-4C8A-83C3-63B7C749D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25" y="29458"/>
            <a:ext cx="728222" cy="726434"/>
          </a:xfrm>
          <a:prstGeom prst="rect">
            <a:avLst/>
          </a:prstGeom>
        </p:spPr>
      </p:pic>
      <p:pic>
        <p:nvPicPr>
          <p:cNvPr id="30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7A03E555-8407-4B1F-8F4F-526982A86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270491" y="3972895"/>
            <a:ext cx="343575" cy="3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5C60C-775D-44C3-872B-199329085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96" y="4600232"/>
            <a:ext cx="2536979" cy="1427051"/>
          </a:xfrm>
          <a:prstGeom prst="rect">
            <a:avLst/>
          </a:prstGeom>
        </p:spPr>
      </p:pic>
      <p:pic>
        <p:nvPicPr>
          <p:cNvPr id="2052" name="Picture 4" descr="2.1. Animal skeletons">
            <a:extLst>
              <a:ext uri="{FF2B5EF4-FFF2-40B4-BE49-F238E27FC236}">
                <a16:creationId xmlns:a16="http://schemas.microsoft.com/office/drawing/2014/main" id="{ACA7CF7D-F52E-4D54-902B-5723638C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87" y="4356406"/>
            <a:ext cx="2536979" cy="19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imal Classification - The Teacher Bag | Animal classification, Mammals,  Vertebrates and invertebrates">
            <a:extLst>
              <a:ext uri="{FF2B5EF4-FFF2-40B4-BE49-F238E27FC236}">
                <a16:creationId xmlns:a16="http://schemas.microsoft.com/office/drawing/2014/main" id="{A1359267-F71D-4B97-880F-1368C046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53" y="4667250"/>
            <a:ext cx="2427766" cy="18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1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5857" y="186959"/>
            <a:ext cx="5928134" cy="54397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2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3 – Plants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3520" y="782830"/>
            <a:ext cx="5108442" cy="284984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397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Identify and describe the functions of different parts of flowering plants: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Set up an investigation to find out what plants need to grow well.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Record my observations and give reasons for my findings.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Explore the requirements of plants for life and growth and how they vary from plant to plant.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Investigate the way in which water is transported within plants</a:t>
            </a:r>
          </a:p>
          <a:p>
            <a:pPr marL="226367" indent="-22636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Explore the life cycle of flowering plants, including pollination, seed formation and seed dispersal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331443" y="919313"/>
            <a:ext cx="317907" cy="3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64792" y="3769160"/>
            <a:ext cx="5728008" cy="290188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397"/>
              </a:spcAft>
              <a:defRPr/>
            </a:pPr>
            <a:r>
              <a:rPr lang="en-GB" sz="1584" b="1" dirty="0">
                <a:solidFill>
                  <a:prstClr val="black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336485" y="3987002"/>
            <a:ext cx="441274" cy="52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103991" y="3843809"/>
            <a:ext cx="3637218" cy="2827232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What does a plant need to germinate and grow?</a:t>
            </a:r>
            <a:r>
              <a:rPr lang="en-GB" sz="11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  <a:p>
            <a:pPr>
              <a:spcAft>
                <a:spcPts val="397"/>
              </a:spcAft>
              <a:defRPr/>
            </a:pPr>
            <a:r>
              <a:rPr lang="en-GB" sz="1584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450902" y="825404"/>
            <a:ext cx="4303470" cy="2807274"/>
            <a:chOff x="5095011" y="4070366"/>
            <a:chExt cx="4464000" cy="2404601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04601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397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397"/>
                </a:spcAft>
                <a:defRPr/>
              </a:pPr>
              <a:r>
                <a:rPr lang="en-GB" sz="1584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 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95647" y="4155330"/>
              <a:ext cx="474292" cy="415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FE1465-8D6D-470B-83EB-E799BA252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286" y="3843809"/>
            <a:ext cx="1863667" cy="1328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C9D2C-44E6-4E3D-94E9-9956FF486C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65"/>
          <a:stretch/>
        </p:blipFill>
        <p:spPr>
          <a:xfrm>
            <a:off x="3521616" y="5257425"/>
            <a:ext cx="2093372" cy="1348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84204" y="1294787"/>
            <a:ext cx="1325247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stem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leaves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roots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flower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growth  germinate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2273" y="1313423"/>
            <a:ext cx="1439683" cy="245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light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temperature 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reproduce  lifecycle </a:t>
            </a:r>
            <a:endParaRPr lang="en-GB" sz="1050" dirty="0">
              <a:solidFill>
                <a:srgbClr val="008000"/>
              </a:solidFill>
              <a:latin typeface="Sassoon Penpals" panose="02000400000000000000" pitchFamily="50" charset="0"/>
            </a:endParaRP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air  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water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8000"/>
                </a:solidFill>
                <a:latin typeface="Sassoon Penpals" panose="02000400000000000000" pitchFamily="50" charset="0"/>
              </a:rPr>
              <a:t>soil </a:t>
            </a:r>
          </a:p>
          <a:p>
            <a:pPr defTabSz="490463">
              <a:spcAft>
                <a:spcPts val="107"/>
              </a:spcAft>
            </a:pPr>
            <a:endParaRPr lang="en-GB" sz="858" dirty="0">
              <a:solidFill>
                <a:srgbClr val="0000FF"/>
              </a:solidFill>
              <a:latin typeface="Sassoon Penpals" panose="02000400000000000000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04975" y="1621245"/>
            <a:ext cx="1549397" cy="229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transportation nutrients 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reproduction </a:t>
            </a:r>
          </a:p>
          <a:p>
            <a:pPr defTabSz="490463">
              <a:spcAft>
                <a:spcPts val="107"/>
              </a:spcAft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seed formation seed dispersal pollination</a:t>
            </a:r>
          </a:p>
          <a:p>
            <a:pPr defTabSz="490463">
              <a:spcAft>
                <a:spcPts val="107"/>
              </a:spcAft>
            </a:pPr>
            <a:endParaRPr lang="en-GB" sz="1138" dirty="0">
              <a:solidFill>
                <a:srgbClr val="0000FF"/>
              </a:solidFill>
              <a:latin typeface="Sassoon Penpals" panose="02000400000000000000" pitchFamily="50" charset="0"/>
            </a:endParaRPr>
          </a:p>
          <a:p>
            <a:pPr defTabSz="490463">
              <a:spcAft>
                <a:spcPts val="107"/>
              </a:spcAft>
            </a:pPr>
            <a:endParaRPr lang="en-GB" sz="858" dirty="0">
              <a:solidFill>
                <a:srgbClr val="0000FF"/>
              </a:solidFill>
              <a:latin typeface="Sassoon Penpals" panose="02000400000000000000" pitchFamily="50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E9BA37-190A-4B90-BD26-AB61E2914B64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AD02C-E835-495C-8A54-BBDA433086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4B6F4-E5F8-4755-A2BC-909FA3B6A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104" y="4911343"/>
            <a:ext cx="2491355" cy="1660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92C8D-A106-45BD-BBE5-B92B57261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603" y="4283487"/>
            <a:ext cx="2261871" cy="20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08" y="3545556"/>
            <a:ext cx="2152165" cy="21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9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r>
              <a:rPr lang="en-GB" sz="4000" dirty="0">
                <a:solidFill>
                  <a:schemeClr val="tx1"/>
                </a:solidFill>
                <a:latin typeface="Sassoon Penpals" panose="02000400000000000000" pitchFamily="50" charset="0"/>
              </a:rPr>
              <a:t>Year 4 – Sound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26570" y="1226256"/>
            <a:ext cx="4838889" cy="24574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300" dirty="0">
                <a:solidFill>
                  <a:schemeClr val="tx1"/>
                </a:solidFill>
                <a:latin typeface="Sassoon Penpals" panose="02000400000000000000" pitchFamily="50" charset="0"/>
              </a:rPr>
              <a:t>Identify how sounds are made, associating some of them with something vibrating.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3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vibrations from sounds travel through a medium to the ear.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300" dirty="0">
                <a:solidFill>
                  <a:schemeClr val="tx1"/>
                </a:solidFill>
                <a:latin typeface="Sassoon Penpals" panose="02000400000000000000" pitchFamily="50" charset="0"/>
              </a:rPr>
              <a:t>Find patterns between the pitch of a sound and features of the object that produced it.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300" dirty="0">
                <a:solidFill>
                  <a:schemeClr val="tx1"/>
                </a:solidFill>
                <a:latin typeface="Sassoon Penpals" panose="02000400000000000000" pitchFamily="50" charset="0"/>
              </a:rPr>
              <a:t>Find patterns between the volume of a sound and the strength of the vibrations that produced it.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3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sounds get fainter as the distance from the sound source increases</a:t>
            </a: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endParaRPr lang="en-GB" sz="12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32558" y="130423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41488" y="3910510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819948"/>
            <a:ext cx="2508050" cy="1663236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Investigation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I</a:t>
            </a:r>
            <a:r>
              <a:rPr lang="en-GB" sz="2000" b="1" dirty="0" err="1">
                <a:solidFill>
                  <a:prstClr val="black"/>
                </a:solidFill>
                <a:latin typeface="Sassoon Penpals" panose="02000400000000000000" pitchFamily="50" charset="0"/>
              </a:rPr>
              <a:t>nvestigate</a:t>
            </a:r>
            <a:r>
              <a:rPr lang="en-GB" sz="20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how I can change the pitch of an instrument.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06482" y="1226257"/>
            <a:ext cx="4251275" cy="2743895"/>
            <a:chOff x="5095011" y="4070366"/>
            <a:chExt cx="4464000" cy="2743895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2400" b="1" dirty="0">
                  <a:solidFill>
                    <a:schemeClr val="tx1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62552" y="4572622"/>
              <a:ext cx="1098916" cy="2241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sound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loud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quiet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ear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distance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high 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low 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1697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particles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soundproof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absorb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vacuum</a:t>
              </a:r>
            </a:p>
            <a:p>
              <a:pPr>
                <a:spcAft>
                  <a:spcPts val="200"/>
                </a:spcAft>
              </a:pPr>
              <a:r>
                <a:rPr lang="en-GB" sz="1600">
                  <a:solidFill>
                    <a:srgbClr val="0070C0"/>
                  </a:solidFill>
                  <a:latin typeface="Sassoon Penpals" panose="02000400000000000000" pitchFamily="50" charset="0"/>
                </a:rPr>
                <a:t>eardrum</a:t>
              </a:r>
              <a:endParaRPr lang="en-GB" sz="1600" dirty="0">
                <a:solidFill>
                  <a:srgbClr val="0070C0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cochlea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95886" y="4555655"/>
              <a:ext cx="1098916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vibration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sound wave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volume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amplitude</a:t>
              </a:r>
            </a:p>
            <a:p>
              <a:pPr>
                <a:spcAft>
                  <a:spcPts val="200"/>
                </a:spcAft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pitch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17" y="4274109"/>
            <a:ext cx="3640971" cy="1877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738" y="4393851"/>
            <a:ext cx="2526037" cy="118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5209" t="7678"/>
          <a:stretch/>
        </p:blipFill>
        <p:spPr>
          <a:xfrm>
            <a:off x="4609865" y="5599683"/>
            <a:ext cx="1560980" cy="116750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5900C85-CF55-427D-ADE1-647393945594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91BA8E-AE6F-47E1-8123-E40F54772B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1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r>
              <a:rPr lang="en-GB" sz="40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4 – Animals including humans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26570" y="857702"/>
            <a:ext cx="5056382" cy="2826024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Describe the simple functions of the basic parts of the digestive system in humans.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Identify the different types of teeth in humans and their simple functions.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Compare the different teeth of carnivores and herbivores and suggest reasons for their differences. 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Find out what damages teeth and how to look after them.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Construct and interpret a variety of food chains, identifying producers, predators and prey.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endParaRPr lang="en-GB" sz="12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819550" y="976119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35199" y="3819947"/>
            <a:ext cx="2694943" cy="289860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Exploring the different skeletal structures of mammals.</a:t>
            </a:r>
            <a:endParaRPr lang="en-GB" sz="24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546839" y="845006"/>
            <a:ext cx="4304315" cy="2971550"/>
            <a:chOff x="5095011" y="4070364"/>
            <a:chExt cx="4519694" cy="284136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4"/>
              <a:ext cx="4464000" cy="2702209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2400" b="1" dirty="0">
                  <a:solidFill>
                    <a:schemeClr val="tx1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62552" y="4572622"/>
              <a:ext cx="1098916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herbivore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carnivore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omnivore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producer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predator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prey 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994705" y="4585137"/>
              <a:ext cx="1620000" cy="2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incisor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molar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pre-molar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canine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plaque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decay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33555" y="4574807"/>
              <a:ext cx="1483526" cy="2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digest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oesophagus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stomach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small intestine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large intestine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rectum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9EFF5BF-26D3-4E82-B634-6200F5ABA0C5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B4D62E-5BC1-4CB1-B81E-F979EA6BC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E03F-9769-4F7D-9C88-AE746D737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1" y="4404242"/>
            <a:ext cx="2953918" cy="1959093"/>
          </a:xfrm>
          <a:prstGeom prst="rect">
            <a:avLst/>
          </a:prstGeom>
        </p:spPr>
      </p:pic>
      <p:pic>
        <p:nvPicPr>
          <p:cNvPr id="16386" name="Picture 2" descr="School Learning Zone - Digestion">
            <a:extLst>
              <a:ext uri="{FF2B5EF4-FFF2-40B4-BE49-F238E27FC236}">
                <a16:creationId xmlns:a16="http://schemas.microsoft.com/office/drawing/2014/main" id="{9879A3B3-5A40-4EB4-B7B8-25E862395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0"/>
          <a:stretch/>
        </p:blipFill>
        <p:spPr bwMode="auto">
          <a:xfrm>
            <a:off x="4212521" y="3935807"/>
            <a:ext cx="2277809" cy="7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843C3618-387E-474A-B242-6F71C148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74486" y="3905306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chool Learning Zone - Digestion">
            <a:extLst>
              <a:ext uri="{FF2B5EF4-FFF2-40B4-BE49-F238E27FC236}">
                <a16:creationId xmlns:a16="http://schemas.microsoft.com/office/drawing/2014/main" id="{4916240B-08EB-40A9-B9D1-1F25C57A2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0" b="9794"/>
          <a:stretch/>
        </p:blipFill>
        <p:spPr bwMode="auto">
          <a:xfrm>
            <a:off x="4212521" y="4667401"/>
            <a:ext cx="2277809" cy="19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1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1 – Animals including humans </a:t>
            </a:r>
          </a:p>
        </p:txBody>
      </p:sp>
      <p:pic>
        <p:nvPicPr>
          <p:cNvPr id="29" name="Picture 2" descr="Pevensey and Westham schoo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05" y="166606"/>
            <a:ext cx="687754" cy="6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326570" y="1226256"/>
            <a:ext cx="4838889" cy="244031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1. Identify and name a variety of common animals including fish, amphibians, reptiles, birds and mammals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2. Identify and name a variety of common animals that are carnivores, herbivores and omnivores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3. Describe and compare the structure of a variety of common animals (fish, amphibians, reptiles, birds and mammals including pets)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4. Identify, name, draw and label the basic parts of the human body and say which part of the body is associated with each sense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32558" y="130423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1209" y="3844018"/>
            <a:ext cx="2496548" cy="28284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06482" y="1226257"/>
            <a:ext cx="4251275" cy="2448000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296845" y="4499814"/>
              <a:ext cx="1098916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b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irds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f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ish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noProof="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r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eptiles</a:t>
              </a:r>
            </a:p>
            <a:p>
              <a:pPr lvl="0"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sight</a:t>
              </a:r>
            </a:p>
            <a:p>
              <a:pPr lvl="0"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hearing</a:t>
              </a:r>
            </a:p>
            <a:p>
              <a:pPr lvl="0"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touch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95886" y="4555655"/>
              <a:ext cx="109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74" y="3895780"/>
            <a:ext cx="2525066" cy="2724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4544"/>
          <a:stretch/>
        </p:blipFill>
        <p:spPr>
          <a:xfrm>
            <a:off x="1705855" y="3895780"/>
            <a:ext cx="2252113" cy="2812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8978" y="1694923"/>
            <a:ext cx="1549811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mammals amphibians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h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erbivore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carnivore</a:t>
            </a:r>
          </a:p>
          <a:p>
            <a:pPr lvl="0">
              <a:defRPr/>
            </a:pPr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omnivore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8721" y="4840204"/>
            <a:ext cx="233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Senses experiments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9830" y="1655705"/>
            <a:ext cx="1046549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taste</a:t>
            </a:r>
          </a:p>
          <a:p>
            <a:pPr lvl="0">
              <a:defRPr/>
            </a:pPr>
            <a:r>
              <a:rPr lang="en-GB" sz="1600" dirty="0">
                <a:solidFill>
                  <a:srgbClr val="009900"/>
                </a:solidFill>
                <a:latin typeface="Sassoon Penpals" panose="02000400000000000000" pitchFamily="50" charset="0"/>
              </a:rPr>
              <a:t>smell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2279" y="53137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4 – Electricity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00716" y="821816"/>
            <a:ext cx="4691506" cy="281174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Identify common appliances that run on electricity.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Construct a simple series electrical circuit, identifying and naming its basic parts, including cells, wires, bulbs, switches and buzzers.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Identify whether or not a lamp will light in a simple series circuit, based on whether or not the lamp is part of a complete loop with a battery.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a switch opens and closes a circuit and associate this with whether or not a lamp lights in a simple series circuit.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some common conductors and insulators, and associate metals with being good conductors.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344596" y="925192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228241" y="3736939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28607" y="3877919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64367" y="3729083"/>
            <a:ext cx="273397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Create and explore simple circuits.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013780" y="834327"/>
            <a:ext cx="5279511" cy="3128141"/>
            <a:chOff x="5095011" y="4029984"/>
            <a:chExt cx="5236338" cy="2778691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29984"/>
              <a:ext cx="4745435" cy="2488381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2400" b="1" dirty="0">
                  <a:solidFill>
                    <a:schemeClr val="tx1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42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62552" y="4453391"/>
              <a:ext cx="1098916" cy="207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materials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metal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non-metal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wood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plastic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glass 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70262" y="4423430"/>
              <a:ext cx="2761087" cy="2132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battery / cell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motor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buzzer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circuit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bulb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conduction / conductors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insulation / insulators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22910" y="4434700"/>
              <a:ext cx="1973515" cy="2373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electricity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generate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renewable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non-renewable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appliances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switch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wire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8853"/>
          <a:stretch/>
        </p:blipFill>
        <p:spPr>
          <a:xfrm>
            <a:off x="263441" y="4375990"/>
            <a:ext cx="2164997" cy="2089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811" y="4439123"/>
            <a:ext cx="4142811" cy="2015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F49A11-4D20-4A8B-8162-C489A941BD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11"/>
          <a:stretch/>
        </p:blipFill>
        <p:spPr>
          <a:xfrm>
            <a:off x="7406060" y="5405463"/>
            <a:ext cx="1827126" cy="116904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BCF8E90-6CDB-4018-B672-3A7DE7DC0765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86B457-F3A0-4C64-95D8-BA0E404BCF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0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4 – States of Matter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0668" y="898348"/>
            <a:ext cx="5064791" cy="278537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Compare and group materials together, according to whether they are solids, liquids or gases.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Observe that some materials change state when they are heated or cooled, and measure or research the temperature at which this happens in degrees Celsius (°C).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Identify the part played by evaporation and condensation in the water cycle and associate the rate of evaporation with temperature</a:t>
            </a:r>
            <a:r>
              <a:rPr lang="en-GB" sz="1600" dirty="0">
                <a:solidFill>
                  <a:schemeClr val="tx1"/>
                </a:solidFill>
                <a:latin typeface="Sassoon Penpals" panose="02000400000000000000" pitchFamily="50" charset="0"/>
              </a:rPr>
              <a:t>.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48386" y="99649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00669" y="3819948"/>
            <a:ext cx="6799992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15400" y="3962838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819947"/>
            <a:ext cx="2508050" cy="289860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685800">
              <a:spcAft>
                <a:spcPts val="45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Investigate how temperature effects evaporation. 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13416" y="918517"/>
            <a:ext cx="4251275" cy="2765208"/>
            <a:chOff x="5095011" y="4070366"/>
            <a:chExt cx="4464000" cy="2765208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765208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2400" b="1" dirty="0">
                  <a:solidFill>
                    <a:schemeClr val="tx1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413221" y="4558910"/>
              <a:ext cx="1629643" cy="2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solids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liquids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gas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melt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freeze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water cycle</a:t>
              </a: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CC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020786" y="4523198"/>
              <a:ext cx="1867008" cy="2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melting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freezing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evaporate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condense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precipitation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water vapour</a:t>
              </a: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56" y="4551135"/>
            <a:ext cx="3841285" cy="1608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898" t="12975" r="4877" b="3953"/>
          <a:stretch/>
        </p:blipFill>
        <p:spPr>
          <a:xfrm>
            <a:off x="4346802" y="3923827"/>
            <a:ext cx="1747419" cy="141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4778" t="8722" b="1524"/>
          <a:stretch/>
        </p:blipFill>
        <p:spPr>
          <a:xfrm>
            <a:off x="4953000" y="5446325"/>
            <a:ext cx="1572408" cy="125446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BD15805-FD06-41A8-B8CE-E9154CCB24D4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308D7-0036-47A9-A4B2-1D86ADCE9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5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4 – Living things and their habitats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0976" y="821816"/>
            <a:ext cx="4984484" cy="286190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living things can be grouped in a variety of ways.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Explore and use classification keys to help group, identify and name a variety of living things in their local and wider environment.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</a:pPr>
            <a:r>
              <a:rPr lang="en-GB" sz="20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that environments can change and that this can sometimes pose dangers to living things.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11169" y="88443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66553" y="3921180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819947"/>
            <a:ext cx="2508050" cy="293415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Invertebrate classification hunt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06482" y="821818"/>
            <a:ext cx="4477522" cy="3187258"/>
            <a:chOff x="5095011" y="4070366"/>
            <a:chExt cx="4701567" cy="2777817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639636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2400" b="1" dirty="0">
                  <a:solidFill>
                    <a:schemeClr val="tx1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435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62552" y="4572622"/>
              <a:ext cx="1754485" cy="227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vertebrate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invertebrate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habitat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environment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reproduction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nutrition</a:t>
              </a: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 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866577" y="4557035"/>
              <a:ext cx="1930001" cy="151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endangered species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extinct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classification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specimen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characteristics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06795" y="4566083"/>
              <a:ext cx="1620000" cy="198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organisms 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life processes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respiration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sensitivity</a:t>
              </a:r>
            </a:p>
            <a:p>
              <a:pPr>
                <a:spcAft>
                  <a:spcPts val="200"/>
                </a:spcAft>
              </a:pPr>
              <a:r>
                <a:rPr lang="en-GB" sz="20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excretion</a:t>
              </a: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  <a:p>
              <a:pPr>
                <a:spcAft>
                  <a:spcPts val="200"/>
                </a:spcAft>
              </a:pP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38" y="4285659"/>
            <a:ext cx="2777125" cy="1256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38" y="5541774"/>
            <a:ext cx="2592151" cy="121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EB00FA-E942-4473-8BA5-C897B6FA0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284" y="5425209"/>
            <a:ext cx="1841554" cy="121729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D610677-2E84-4B7B-BCDD-E7479F66F9F1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8A8027-7FB3-47A3-8B3B-D8C712CC12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B58AB-0B6A-484C-84C8-0124773580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23" t="13932" r="16298" b="9547"/>
          <a:stretch/>
        </p:blipFill>
        <p:spPr>
          <a:xfrm>
            <a:off x="3576260" y="4511879"/>
            <a:ext cx="3211385" cy="2111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5714BF-0A67-4A35-A02A-6C64CD0E84B2}"/>
              </a:ext>
            </a:extLst>
          </p:cNvPr>
          <p:cNvSpPr txBox="1"/>
          <p:nvPr/>
        </p:nvSpPr>
        <p:spPr>
          <a:xfrm>
            <a:off x="4577819" y="4136684"/>
            <a:ext cx="1457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GB" dirty="0">
                <a:latin typeface="Sassoon Penpals" panose="02000400000000000000" pitchFamily="50" charset="0"/>
              </a:rPr>
              <a:t>c</a:t>
            </a:r>
            <a:r>
              <a:rPr lang="en-GB" sz="1800" dirty="0">
                <a:latin typeface="Sassoon Penpals" panose="02000400000000000000" pitchFamily="50" charset="0"/>
              </a:rPr>
              <a:t>lassification key</a:t>
            </a:r>
          </a:p>
        </p:txBody>
      </p:sp>
    </p:spTree>
    <p:extLst>
      <p:ext uri="{BB962C8B-B14F-4D97-AF65-F5344CB8AC3E}">
        <p14:creationId xmlns:p14="http://schemas.microsoft.com/office/powerpoint/2010/main" val="230901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04" y="3506367"/>
            <a:ext cx="2018573" cy="20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4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33491" y="156797"/>
            <a:ext cx="7237156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25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5 – </a:t>
            </a:r>
            <a:r>
              <a:rPr lang="en-GB" sz="2925" b="1" dirty="0">
                <a:solidFill>
                  <a:schemeClr val="tx1"/>
                </a:solidFill>
                <a:latin typeface="Sassoon Penpals" panose="02000400000000000000" pitchFamily="50" charset="0"/>
              </a:rPr>
              <a:t>Properties and change of materials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1407" y="849112"/>
            <a:ext cx="4739529" cy="2731316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2275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Recognise properties of materials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Investigate dissolving materials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Alien Soup!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evaporation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Using everyday materials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Identify reversible and irreversible changes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endParaRPr lang="en-GB" sz="975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143547" y="913962"/>
            <a:ext cx="562401" cy="5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5108849" y="836997"/>
            <a:ext cx="4665743" cy="2782680"/>
            <a:chOff x="5136640" y="4079369"/>
            <a:chExt cx="4660498" cy="2714385"/>
          </a:xfrm>
        </p:grpSpPr>
        <p:sp>
          <p:nvSpPr>
            <p:cNvPr id="64" name="Rounded Rectangle 63"/>
            <p:cNvSpPr/>
            <p:nvPr/>
          </p:nvSpPr>
          <p:spPr>
            <a:xfrm>
              <a:off x="5136640" y="4079369"/>
              <a:ext cx="4660498" cy="2676099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9111084" y="4176234"/>
              <a:ext cx="542086" cy="55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7921644" y="4416199"/>
              <a:ext cx="1768209" cy="233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properties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materials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solubility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filter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conductor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insulator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reversible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irreversible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526879" y="4454518"/>
              <a:ext cx="1434309" cy="233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solid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liquid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gas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states of matter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evaporation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condensation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melting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freezing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09140" y="4454518"/>
              <a:ext cx="1098917" cy="183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electricity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transparent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sieve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translucent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opaque </a:t>
              </a:r>
            </a:p>
            <a:p>
              <a:pPr>
                <a:spcAft>
                  <a:spcPts val="100"/>
                </a:spcAft>
                <a:defRPr/>
              </a:pPr>
              <a:r>
                <a:rPr lang="en-GB" dirty="0">
                  <a:solidFill>
                    <a:srgbClr val="3B9D3B"/>
                  </a:solidFill>
                  <a:latin typeface="Sassoon Penpals" panose="02000400000000000000" pitchFamily="50" charset="0"/>
                </a:rPr>
                <a:t>magnetic </a:t>
              </a:r>
              <a:endParaRPr lang="en-GB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5442E-9EC4-44D0-9E9D-C326305FC7EE}"/>
              </a:ext>
            </a:extLst>
          </p:cNvPr>
          <p:cNvGrpSpPr/>
          <p:nvPr/>
        </p:nvGrpSpPr>
        <p:grpSpPr>
          <a:xfrm>
            <a:off x="188961" y="3693961"/>
            <a:ext cx="5767222" cy="3007241"/>
            <a:chOff x="1285022" y="3839138"/>
            <a:chExt cx="6759654" cy="2971550"/>
          </a:xfrm>
        </p:grpSpPr>
        <p:sp>
          <p:nvSpPr>
            <p:cNvPr id="25" name="Rounded Rectangle 24"/>
            <p:cNvSpPr/>
            <p:nvPr/>
          </p:nvSpPr>
          <p:spPr>
            <a:xfrm>
              <a:off x="1285022" y="3839138"/>
              <a:ext cx="6759654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562" y="3982994"/>
              <a:ext cx="2460404" cy="1163239"/>
            </a:xfrm>
            <a:prstGeom prst="rect">
              <a:avLst/>
            </a:prstGeom>
          </p:spPr>
        </p:pic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7491137" y="3982994"/>
              <a:ext cx="420015" cy="41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ee the source ima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603" y="5319923"/>
              <a:ext cx="3482748" cy="1376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4902" y="3895798"/>
              <a:ext cx="1967114" cy="12285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2744" y="5174232"/>
              <a:ext cx="1199263" cy="15541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8845" y="5633119"/>
              <a:ext cx="1409564" cy="60409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5EF95E-4F1B-4B09-B116-B24A64445F14}"/>
              </a:ext>
            </a:extLst>
          </p:cNvPr>
          <p:cNvGrpSpPr/>
          <p:nvPr/>
        </p:nvGrpSpPr>
        <p:grpSpPr>
          <a:xfrm>
            <a:off x="6087859" y="3695769"/>
            <a:ext cx="3642284" cy="3005433"/>
            <a:chOff x="7697796" y="3819948"/>
            <a:chExt cx="3167998" cy="3592015"/>
          </a:xfrm>
        </p:grpSpPr>
        <p:sp>
          <p:nvSpPr>
            <p:cNvPr id="28" name="Rounded Rectangle 27"/>
            <p:cNvSpPr/>
            <p:nvPr/>
          </p:nvSpPr>
          <p:spPr>
            <a:xfrm>
              <a:off x="7697796" y="3819948"/>
              <a:ext cx="3167998" cy="359201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600"/>
                </a:spcAft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Scientific enquiry and investigation </a:t>
              </a:r>
            </a:p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 </a:t>
              </a:r>
            </a:p>
          </p:txBody>
        </p:sp>
        <p:pic>
          <p:nvPicPr>
            <p:cNvPr id="1028" name="Picture 4" descr="See the source imag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6768" y="4468601"/>
              <a:ext cx="1758023" cy="117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ee the source imag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175" y="5869675"/>
              <a:ext cx="1660195" cy="14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D4B0881-6389-41C4-89A4-8B75BE11FBDE}"/>
              </a:ext>
            </a:extLst>
          </p:cNvPr>
          <p:cNvSpPr/>
          <p:nvPr/>
        </p:nvSpPr>
        <p:spPr>
          <a:xfrm>
            <a:off x="8279934" y="58033"/>
            <a:ext cx="616840" cy="61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97DDBC-6A45-4870-9843-EB29571859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66" y="58034"/>
            <a:ext cx="643877" cy="6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26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805468" y="916317"/>
            <a:ext cx="4924675" cy="2607031"/>
            <a:chOff x="5095011" y="4070366"/>
            <a:chExt cx="4660498" cy="2775998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660498" cy="2775998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9175515" y="4190329"/>
              <a:ext cx="473772" cy="48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6565919" y="4495634"/>
              <a:ext cx="1718680" cy="200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gravitational field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air resistance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accelerate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surface area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force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newtons (N)</a:t>
              </a:r>
              <a:endParaRPr lang="en-GB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46167" y="4513541"/>
              <a:ext cx="1156893" cy="2326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weight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mass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parachute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opposite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surface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friction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gravity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183225" y="4496618"/>
              <a:ext cx="1315572" cy="136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constant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pulleys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levers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gears </a:t>
              </a:r>
              <a:endParaRPr lang="en-GB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32966" y="3653785"/>
            <a:ext cx="5482737" cy="304228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5857" y="243374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6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5 – Forces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34331" y="916317"/>
            <a:ext cx="4422661" cy="26429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endParaRPr lang="en-GB" sz="975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023775" y="1028978"/>
            <a:ext cx="510114" cy="53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224455" y="3785503"/>
            <a:ext cx="341262" cy="4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942876" y="3653786"/>
            <a:ext cx="3730158" cy="296084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>
              <a:spcAft>
                <a:spcPts val="488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4105" y="1388727"/>
            <a:ext cx="4289273" cy="241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1. What is density?</a:t>
            </a:r>
          </a:p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2. What is gravity?</a:t>
            </a:r>
          </a:p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3. What is air resistance? How can it be changed?</a:t>
            </a:r>
          </a:p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4. What is friction? How can it be changed?</a:t>
            </a:r>
          </a:p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5. How much force is needed to lift different objects?</a:t>
            </a:r>
          </a:p>
          <a:p>
            <a:pPr>
              <a:spcAft>
                <a:spcPts val="163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6. What effect do pulleys, levers and gears have on the amount of force needed to lift an object?</a:t>
            </a:r>
          </a:p>
          <a:p>
            <a:pPr>
              <a:spcAft>
                <a:spcPts val="163"/>
              </a:spcAft>
              <a:defRPr/>
            </a:pPr>
            <a:endParaRPr lang="en-GB" sz="1463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15" name="Picture 4" descr="Image result for isaac new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67" y="5174929"/>
            <a:ext cx="1218968" cy="12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5" y="4634644"/>
            <a:ext cx="1996174" cy="12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r ramp experim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52" y="4141725"/>
            <a:ext cx="1389455" cy="10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arachute experiment kid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85" y="4830604"/>
            <a:ext cx="1144418" cy="14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helicopter experiment kid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9" y="5372393"/>
            <a:ext cx="1389455" cy="9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newton metr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9" t="1699" r="16649" b="-1699"/>
          <a:stretch/>
        </p:blipFill>
        <p:spPr bwMode="auto">
          <a:xfrm>
            <a:off x="317416" y="4425795"/>
            <a:ext cx="1155408" cy="20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57" y="3774168"/>
            <a:ext cx="1070360" cy="116766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092D9A7-43AA-4B2B-9F55-198E89E53060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2AF478-8286-40CA-8081-C96DD2D7EA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1E1FC3-39D2-49CE-9FD2-5CA1A0A808A3}"/>
              </a:ext>
            </a:extLst>
          </p:cNvPr>
          <p:cNvSpPr txBox="1"/>
          <p:nvPr/>
        </p:nvSpPr>
        <p:spPr>
          <a:xfrm>
            <a:off x="4161457" y="6360320"/>
            <a:ext cx="4957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assoon Penpals" panose="02000400000000000000" pitchFamily="50" charset="0"/>
              </a:rPr>
              <a:t>Isaac Newton</a:t>
            </a:r>
          </a:p>
        </p:txBody>
      </p:sp>
    </p:spTree>
    <p:extLst>
      <p:ext uri="{BB962C8B-B14F-4D97-AF65-F5344CB8AC3E}">
        <p14:creationId xmlns:p14="http://schemas.microsoft.com/office/powerpoint/2010/main" val="436485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12730" y="3746644"/>
            <a:ext cx="6250998" cy="297800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Knowledge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255" y="215696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25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5 – Animals, including humans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21243" y="892896"/>
            <a:ext cx="4915799" cy="266059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88"/>
              </a:spcAft>
              <a:defRPr/>
            </a:pPr>
            <a:r>
              <a:rPr lang="en-GB" sz="195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>
              <a:spcAft>
                <a:spcPts val="163"/>
              </a:spcAft>
              <a:buFont typeface="+mj-lt"/>
              <a:buAutoNum type="arabicParenR"/>
              <a:defRPr/>
            </a:pPr>
            <a:endParaRPr lang="en-GB" sz="975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462312" y="1007466"/>
            <a:ext cx="507876" cy="5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886648" y="3888425"/>
            <a:ext cx="461351" cy="5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620620" y="3737208"/>
            <a:ext cx="3209180" cy="2978004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240205" y="895502"/>
            <a:ext cx="4489937" cy="2657991"/>
            <a:chOff x="5095011" y="4070366"/>
            <a:chExt cx="4660498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660498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6677675" y="4527692"/>
              <a:ext cx="1407202" cy="188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gestation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foetus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fertilisation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species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infancy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adolescent</a:t>
              </a:r>
              <a:endParaRPr lang="en-GB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86344" y="4533188"/>
              <a:ext cx="1620000" cy="188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sexual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reproduction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child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adult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US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toddler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US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baby </a:t>
              </a:r>
              <a:endParaRPr lang="en-GB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05122" y="4512693"/>
              <a:ext cx="1551972" cy="1579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puberty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hormones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pituitary gland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testosterone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larynx </a:t>
              </a:r>
              <a:endParaRPr lang="en-GB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44674" y="1382091"/>
            <a:ext cx="4608037" cy="238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How do humans develop from birth to old age?</a:t>
            </a: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gestation? How do babies develop?</a:t>
            </a: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Sassoon Penpals" panose="02000400000000000000" pitchFamily="50" charset="0"/>
              </a:rPr>
              <a:t>How do gestation periods of animals and humans compare?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puberty? Are older children always taller?</a:t>
            </a: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Sassoon Penpals" panose="02000400000000000000" pitchFamily="50" charset="0"/>
              </a:rPr>
              <a:t>W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hat happens to adults when they get older?</a:t>
            </a: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endParaRPr lang="en-US" sz="1625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78606" indent="-278606">
              <a:spcAft>
                <a:spcPts val="163"/>
              </a:spcAft>
              <a:buFontTx/>
              <a:buAutoNum type="arabicPeriod"/>
              <a:defRPr/>
            </a:pPr>
            <a:endParaRPr lang="en-GB" sz="1463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3" name="Picture 2" descr="6 Stages of Human Development and Growth">
            <a:extLst>
              <a:ext uri="{FF2B5EF4-FFF2-40B4-BE49-F238E27FC236}">
                <a16:creationId xmlns:a16="http://schemas.microsoft.com/office/drawing/2014/main" id="{6E7F036B-44D7-469B-8F2D-FA4765DC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5" y="4353067"/>
            <a:ext cx="3206265" cy="1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at is the Gestation Period? (with pictures)">
            <a:extLst>
              <a:ext uri="{FF2B5EF4-FFF2-40B4-BE49-F238E27FC236}">
                <a16:creationId xmlns:a16="http://schemas.microsoft.com/office/drawing/2014/main" id="{996A82F1-B57F-46D3-8AAA-ED46AD50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52" y="3888425"/>
            <a:ext cx="1664257" cy="15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ngest Gestation Period in Animals -StoryTimes">
            <a:extLst>
              <a:ext uri="{FF2B5EF4-FFF2-40B4-BE49-F238E27FC236}">
                <a16:creationId xmlns:a16="http://schemas.microsoft.com/office/drawing/2014/main" id="{5EBF94D9-F627-429E-BFE6-D9BD3BD3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0" y="5486622"/>
            <a:ext cx="1678350" cy="10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r How Long Are Animals Pregnant? (Infographic) | Live Science">
            <a:extLst>
              <a:ext uri="{FF2B5EF4-FFF2-40B4-BE49-F238E27FC236}">
                <a16:creationId xmlns:a16="http://schemas.microsoft.com/office/drawing/2014/main" id="{86EE5187-0678-45D3-88BC-1568645C3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"/>
          <a:stretch/>
        </p:blipFill>
        <p:spPr bwMode="auto">
          <a:xfrm>
            <a:off x="7147420" y="4499328"/>
            <a:ext cx="1426817" cy="21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Things I've Learned From Lambs - Modern Farmer">
            <a:extLst>
              <a:ext uri="{FF2B5EF4-FFF2-40B4-BE49-F238E27FC236}">
                <a16:creationId xmlns:a16="http://schemas.microsoft.com/office/drawing/2014/main" id="{897FBCEF-3FD1-4DF4-B12D-D16B28C3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23" y="5662473"/>
            <a:ext cx="877285" cy="5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400+ Best Chick Photos · 100% Free Download · Pexels Stock Photos">
            <a:extLst>
              <a:ext uri="{FF2B5EF4-FFF2-40B4-BE49-F238E27FC236}">
                <a16:creationId xmlns:a16="http://schemas.microsoft.com/office/drawing/2014/main" id="{66D2BAFE-2813-472A-8B94-EF71577C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22" y="4504329"/>
            <a:ext cx="969673" cy="6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1B571B9-014E-4BFC-B9DD-36F3C392D9D0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50A7D5-343E-4C3A-9790-6689C3F0AD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4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42003" y="180440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742950">
              <a:defRPr/>
            </a:pPr>
            <a:r>
              <a:rPr lang="en-GB" sz="325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5 – </a:t>
            </a:r>
            <a:r>
              <a:rPr lang="en-GB" sz="2925" b="1" dirty="0">
                <a:solidFill>
                  <a:schemeClr val="tx1"/>
                </a:solidFill>
                <a:latin typeface="Sassoon Penpals" panose="02000400000000000000" pitchFamily="50" charset="0"/>
              </a:rPr>
              <a:t>Living things and their habitats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30935" y="889197"/>
            <a:ext cx="4629931" cy="269171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742950">
              <a:spcAft>
                <a:spcPts val="488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the life cycle of a plant? 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Why do plants have flowers? 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the life cycle of a mammal?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the life cycle of a amphibian?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the life cycle of an insect?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Why are Jane Goodall and David Attenborough significant individuals? (Computing)</a:t>
            </a:r>
          </a:p>
          <a:p>
            <a:pPr marL="278606" indent="-278606" defTabSz="742950">
              <a:spcAft>
                <a:spcPts val="163"/>
              </a:spcAft>
              <a:buFont typeface="+mj-lt"/>
              <a:buAutoNum type="arabicParenR"/>
              <a:defRPr/>
            </a:pPr>
            <a:endParaRPr lang="en-GB" sz="13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211663" y="1039101"/>
            <a:ext cx="516027" cy="5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5008285" y="889197"/>
            <a:ext cx="4721858" cy="2677274"/>
            <a:chOff x="5052454" y="4131110"/>
            <a:chExt cx="4643659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52454" y="4131110"/>
              <a:ext cx="4643659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742950">
                <a:spcAft>
                  <a:spcPts val="488"/>
                </a:spcAft>
                <a:defRPr/>
              </a:pPr>
              <a:r>
                <a:rPr lang="en-GB" sz="130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894216" y="4208415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7335540" y="4684638"/>
              <a:ext cx="1098916" cy="186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asexual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fertilisation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identical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clones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plantlets 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offspring adolescent</a:t>
              </a:r>
              <a:endParaRPr lang="en-GB" sz="16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65225" y="4684639"/>
              <a:ext cx="1150858" cy="174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reproduction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male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female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pollen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pollination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E870E"/>
                  </a:solidFill>
                  <a:latin typeface="Sassoon Penpals" panose="02000400000000000000" pitchFamily="50" charset="0"/>
                </a:rPr>
                <a:t>sexual </a:t>
              </a: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16130" y="4694804"/>
              <a:ext cx="1318651" cy="166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 adult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metamorphosis </a:t>
              </a:r>
            </a:p>
            <a:p>
              <a:pPr defTabSz="742950"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transforms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embryo </a:t>
              </a:r>
            </a:p>
            <a:p>
              <a:pPr defTabSz="742950">
                <a:spcAft>
                  <a:spcPts val="163"/>
                </a:spcAft>
                <a:defRPr/>
              </a:pPr>
              <a:r>
                <a:rPr lang="en-US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expeditions </a:t>
              </a:r>
            </a:p>
            <a:p>
              <a:pPr defTabSz="742950">
                <a:defRPr/>
              </a:pPr>
              <a:r>
                <a:rPr lang="en-US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naturalist </a:t>
              </a: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235540" y="1427911"/>
            <a:ext cx="1114621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ovary </a:t>
            </a:r>
          </a:p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mammal </a:t>
            </a:r>
          </a:p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warm-blooded</a:t>
            </a:r>
          </a:p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egg </a:t>
            </a:r>
          </a:p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endangered</a:t>
            </a:r>
          </a:p>
          <a:p>
            <a:pPr defTabSz="742950">
              <a:spcAft>
                <a:spcPts val="163"/>
              </a:spcAft>
              <a:defRPr/>
            </a:pPr>
            <a:r>
              <a:rPr lang="en-GB" sz="1600" dirty="0">
                <a:solidFill>
                  <a:srgbClr val="0E870E"/>
                </a:solidFill>
                <a:latin typeface="Sassoon Penpals" panose="02000400000000000000" pitchFamily="50" charset="0"/>
              </a:rPr>
              <a:t>life cycles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69218" y="3716427"/>
            <a:ext cx="3264884" cy="3046628"/>
            <a:chOff x="8538540" y="3819948"/>
            <a:chExt cx="2885583" cy="3760657"/>
          </a:xfrm>
        </p:grpSpPr>
        <p:sp>
          <p:nvSpPr>
            <p:cNvPr id="28" name="Rounded Rectangle 27"/>
            <p:cNvSpPr/>
            <p:nvPr/>
          </p:nvSpPr>
          <p:spPr>
            <a:xfrm>
              <a:off x="8538540" y="3819948"/>
              <a:ext cx="2885583" cy="3760657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742950">
                <a:spcAft>
                  <a:spcPts val="488"/>
                </a:spcAft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Scientific enquiry and investigation </a:t>
              </a:r>
            </a:p>
            <a:p>
              <a:pPr defTabSz="742950">
                <a:spcAft>
                  <a:spcPts val="488"/>
                </a:spcAft>
                <a:defRPr/>
              </a:pPr>
              <a:r>
                <a:rPr lang="en-GB" sz="200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 </a:t>
              </a:r>
            </a:p>
            <a:p>
              <a:pPr defTabSz="742950"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 </a:t>
              </a:r>
            </a:p>
          </p:txBody>
        </p:sp>
        <p:pic>
          <p:nvPicPr>
            <p:cNvPr id="1030" name="Picture 6" descr="Image result for dissect lil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352" y="4725128"/>
              <a:ext cx="1192980" cy="108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spider pla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6013" y="4986085"/>
              <a:ext cx="1095716" cy="1656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catapillar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954" y="6117659"/>
              <a:ext cx="1343718" cy="1006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29124" y="3715812"/>
            <a:ext cx="6064069" cy="3046627"/>
            <a:chOff x="1249139" y="3916750"/>
            <a:chExt cx="6759654" cy="2971550"/>
          </a:xfrm>
        </p:grpSpPr>
        <p:sp>
          <p:nvSpPr>
            <p:cNvPr id="25" name="Rounded Rectangle 24"/>
            <p:cNvSpPr/>
            <p:nvPr/>
          </p:nvSpPr>
          <p:spPr>
            <a:xfrm>
              <a:off x="1249139" y="3916750"/>
              <a:ext cx="6759654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742950"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724" y="5530778"/>
              <a:ext cx="3146874" cy="10184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l="49717" b="50132"/>
            <a:stretch/>
          </p:blipFill>
          <p:spPr>
            <a:xfrm>
              <a:off x="6854611" y="5769470"/>
              <a:ext cx="950427" cy="1013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51697" t="50263" r="-1" b="-231"/>
            <a:stretch/>
          </p:blipFill>
          <p:spPr>
            <a:xfrm>
              <a:off x="4902714" y="5792504"/>
              <a:ext cx="885937" cy="984914"/>
            </a:xfrm>
            <a:prstGeom prst="rect">
              <a:avLst/>
            </a:prstGeom>
          </p:spPr>
        </p:pic>
        <p:pic>
          <p:nvPicPr>
            <p:cNvPr id="1026" name="Picture 2" descr="Image result for david attenborough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816" y="4477096"/>
              <a:ext cx="1052000" cy="71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jane goodal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583" y="4442718"/>
              <a:ext cx="1052000" cy="78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ee the source imag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25"/>
            <a:stretch/>
          </p:blipFill>
          <p:spPr bwMode="auto">
            <a:xfrm>
              <a:off x="4211351" y="4020765"/>
              <a:ext cx="1477148" cy="125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49492" y="4031894"/>
              <a:ext cx="1655546" cy="176892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/>
            <a:srcRect t="626" r="48728" b="49823"/>
            <a:stretch/>
          </p:blipFill>
          <p:spPr>
            <a:xfrm>
              <a:off x="5818045" y="5840478"/>
              <a:ext cx="950427" cy="987167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DF79D8F-59D0-4FAB-AE0E-CC39759BF75A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3AB35-D5D1-489D-9529-44984D47F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36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1A08EF19-107E-474C-88B0-1B6EF3808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817564" y="3822455"/>
            <a:ext cx="319210" cy="4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1B6107-C0A0-490D-9111-05EE2B52CD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470" y="169137"/>
            <a:ext cx="1211285" cy="6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7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950713" y="897464"/>
            <a:ext cx="4779430" cy="2667716"/>
            <a:chOff x="4720885" y="4052468"/>
            <a:chExt cx="534506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4720885" y="4052468"/>
              <a:ext cx="534506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9209668" y="4201351"/>
              <a:ext cx="52595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6594949" y="4401530"/>
              <a:ext cx="1718680" cy="203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Mercury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Venus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Mars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Jupiter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Saturn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Uranus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Neptune</a:t>
              </a:r>
              <a:endParaRPr lang="en-GB" sz="1300" dirty="0">
                <a:solidFill>
                  <a:srgbClr val="008000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20563" y="4405834"/>
              <a:ext cx="1620000" cy="203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moon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sun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Earth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spin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spherical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gravity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8000"/>
                  </a:solidFill>
                  <a:latin typeface="Sassoon Penpals" panose="02000400000000000000" pitchFamily="50" charset="0"/>
                </a:rPr>
                <a:t>light source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47803" y="4383392"/>
              <a:ext cx="1551972" cy="203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Pluto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orbit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gravitational force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axis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phases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crescent 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atmosphere</a:t>
              </a:r>
              <a:endParaRPr lang="en-GB" sz="1600" dirty="0">
                <a:solidFill>
                  <a:srgbClr val="0000FF"/>
                </a:solidFill>
                <a:latin typeface="Sassoon Penpals" panose="02000400000000000000" pitchFamily="50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5857" y="166319"/>
            <a:ext cx="6064069" cy="558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>
              <a:defRPr/>
            </a:pPr>
            <a:r>
              <a:rPr lang="en-GB" sz="325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5 – Earth and Space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3708" y="3698484"/>
            <a:ext cx="5625030" cy="2921876"/>
            <a:chOff x="1284007" y="3819948"/>
            <a:chExt cx="6759654" cy="2971550"/>
          </a:xfrm>
        </p:grpSpPr>
        <p:sp>
          <p:nvSpPr>
            <p:cNvPr id="25" name="Rounded Rectangle 24"/>
            <p:cNvSpPr/>
            <p:nvPr/>
          </p:nvSpPr>
          <p:spPr>
            <a:xfrm>
              <a:off x="1284007" y="3819948"/>
              <a:ext cx="6759654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1030" name="Picture 6" descr="See the source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234" y="4536698"/>
              <a:ext cx="3496201" cy="1923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See the source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660" y="4428752"/>
              <a:ext cx="2380462" cy="2139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7491137" y="3895798"/>
              <a:ext cx="420015" cy="498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13708" y="897463"/>
            <a:ext cx="4466108" cy="2667717"/>
            <a:chOff x="1360572" y="1216788"/>
            <a:chExt cx="5037526" cy="2475122"/>
          </a:xfrm>
        </p:grpSpPr>
        <p:sp>
          <p:nvSpPr>
            <p:cNvPr id="39" name="Rounded Rectangle 38"/>
            <p:cNvSpPr/>
            <p:nvPr/>
          </p:nvSpPr>
          <p:spPr>
            <a:xfrm>
              <a:off x="1360572" y="1216788"/>
              <a:ext cx="5024453" cy="2457469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Learning sequence</a:t>
              </a:r>
            </a:p>
            <a:p>
              <a:pPr marL="278606" indent="-278606">
                <a:spcAft>
                  <a:spcPts val="163"/>
                </a:spcAft>
                <a:buFont typeface="+mj-lt"/>
                <a:buAutoNum type="arabicParenR"/>
                <a:defRPr/>
              </a:pPr>
              <a:endParaRPr lang="en-GB" sz="975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44" name="Picture 2" descr="13,418 Dartboard Illustrations, Royalty-Free Vector Graphics &amp; Clip Art -  i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48" b="4535"/>
            <a:stretch/>
          </p:blipFill>
          <p:spPr bwMode="auto">
            <a:xfrm>
              <a:off x="5852124" y="1294768"/>
              <a:ext cx="400243" cy="42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445098" y="1569271"/>
              <a:ext cx="4953000" cy="21226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163"/>
                </a:spcAft>
                <a:defRPr/>
              </a:pPr>
              <a:r>
                <a:rPr lang="en-GB" sz="170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1. How do we learn about Space? (Properties Recap)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70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2. What is the Solar System?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70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3. How do the different bodies in the Solar System compare?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70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4. How does the Earth interact with the Sun and the Moon?</a:t>
              </a:r>
            </a:p>
            <a:p>
              <a:pPr>
                <a:spcAft>
                  <a:spcPts val="163"/>
                </a:spcAft>
                <a:defRPr/>
              </a:pPr>
              <a:r>
                <a:rPr lang="en-GB" sz="170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5. Why does the Moon appear to change shape in the night sky?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42871" y="3724523"/>
            <a:ext cx="3455126" cy="2967157"/>
            <a:chOff x="8178200" y="3819948"/>
            <a:chExt cx="2687594" cy="2971550"/>
          </a:xfrm>
        </p:grpSpPr>
        <p:sp>
          <p:nvSpPr>
            <p:cNvPr id="28" name="Rounded Rectangle 27"/>
            <p:cNvSpPr/>
            <p:nvPr/>
          </p:nvSpPr>
          <p:spPr>
            <a:xfrm>
              <a:off x="8178200" y="3819948"/>
              <a:ext cx="2687594" cy="297155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742950">
                <a:spcAft>
                  <a:spcPts val="488"/>
                </a:spcAft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Scientific enquiry and investigation </a:t>
              </a:r>
            </a:p>
            <a:p>
              <a:pPr>
                <a:spcAft>
                  <a:spcPts val="488"/>
                </a:spcAft>
                <a:defRPr/>
              </a:pPr>
              <a:r>
                <a:rPr lang="en-GB" sz="1950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 </a:t>
              </a:r>
            </a:p>
          </p:txBody>
        </p:sp>
        <p:pic>
          <p:nvPicPr>
            <p:cNvPr id="4" name="Picture 2" descr="Image result for martian soil investigati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675" y="4582922"/>
              <a:ext cx="1856398" cy="1163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nas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8383" y="5819195"/>
              <a:ext cx="1036010" cy="900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A3BA46D5-B259-49DE-B901-B5C70BF90F56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41C762-830F-42AA-813E-10A7E9129A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89" y="3413459"/>
            <a:ext cx="2335044" cy="23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7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604" y="1198955"/>
            <a:ext cx="4838889" cy="24574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identify and name a variety of common wild and garden plants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including deciduous and evergreen trees.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identify and describe the basic structure of a variety of common flowering plants, including trees.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1 – Plants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32558" y="130423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417353" y="3895780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79663" y="3819947"/>
            <a:ext cx="2508050" cy="289860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Plant own seed. Observe and record the changes over time.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269496" y="1199888"/>
            <a:ext cx="4251275" cy="2448000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292900" y="4544171"/>
              <a:ext cx="2094061" cy="1944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plants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e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nvironment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leaves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fruit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flowers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branches</a:t>
              </a:r>
              <a:b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</a:b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seed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95886" y="4555655"/>
              <a:ext cx="109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8" y="4393851"/>
            <a:ext cx="1603142" cy="2189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364" y="4651566"/>
            <a:ext cx="3160387" cy="1829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0660" y="1453254"/>
            <a:ext cx="205073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trunk               blossom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petals               stem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deciduous trees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evergreen trees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habitat</a:t>
            </a:r>
          </a:p>
          <a:p>
            <a:pPr>
              <a:defRPr/>
            </a:pPr>
            <a:r>
              <a:rPr lang="en-GB" sz="1600" dirty="0">
                <a:solidFill>
                  <a:srgbClr val="0070C0"/>
                </a:solidFill>
                <a:latin typeface="Sassoon Penpals" panose="02000400000000000000" pitchFamily="50" charset="0"/>
              </a:rPr>
              <a:t>buds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roots	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bulb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	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58" y="14315"/>
            <a:ext cx="1068876" cy="10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65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3163" y="161300"/>
            <a:ext cx="5087288" cy="60721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603647">
              <a:defRPr/>
            </a:pPr>
            <a:r>
              <a:rPr lang="en-GB" sz="28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6 – Light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3497" y="917301"/>
            <a:ext cx="4210312" cy="240292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sz="16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that light appears to travel in straight lines.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reflections.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the human eye.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how shadows work.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refraction.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Understand mirrors.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1189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1189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792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3758538" y="1018431"/>
            <a:ext cx="468394" cy="49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033460" y="3560444"/>
            <a:ext cx="3595643" cy="307524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742950">
              <a:spcAft>
                <a:spcPts val="488"/>
              </a:spcAf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</a:t>
            </a:r>
            <a:r>
              <a:rPr lang="en-GB" sz="2000" dirty="0" err="1">
                <a:solidFill>
                  <a:prstClr val="black"/>
                </a:solidFill>
                <a:latin typeface="Sassoon Penpals" panose="02000400000000000000" pitchFamily="50" charset="0"/>
              </a:rPr>
              <a:t>nvestigate</a:t>
            </a: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 how the length of a shadow changes in relation to the distance from a light source.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sz="1584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671295" y="948551"/>
            <a:ext cx="4957808" cy="239495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sz="1584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7892746" y="4418346"/>
              <a:ext cx="1479596" cy="165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3647"/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absorption </a:t>
              </a:r>
            </a:p>
            <a:p>
              <a:pPr defTabSz="603647"/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refraction</a:t>
              </a:r>
            </a:p>
            <a:p>
              <a:pPr defTabSz="603647"/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prism</a:t>
              </a:r>
            </a:p>
            <a:p>
              <a:pPr defTabSz="603647"/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visible spectrum</a:t>
              </a:r>
            </a:p>
            <a:p>
              <a:pPr defTabSz="603647"/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elongated</a:t>
              </a:r>
            </a:p>
            <a:p>
              <a:pPr defTabSz="603647"/>
              <a:r>
                <a:rPr lang="en-GB" sz="925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	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113694" y="1308060"/>
            <a:ext cx="1209660" cy="220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wave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source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natural / artificial</a:t>
            </a:r>
            <a:endParaRPr lang="en-GB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opaque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translucent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transparent</a:t>
            </a:r>
          </a:p>
          <a:p>
            <a:pPr defTabSz="603647"/>
            <a:endParaRPr lang="en-GB" sz="1138" dirty="0">
              <a:solidFill>
                <a:srgbClr val="0E870E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21880A-EC98-4C8E-A5CB-06BC2A782104}"/>
              </a:ext>
            </a:extLst>
          </p:cNvPr>
          <p:cNvGrpSpPr/>
          <p:nvPr/>
        </p:nvGrpSpPr>
        <p:grpSpPr>
          <a:xfrm>
            <a:off x="185029" y="3506528"/>
            <a:ext cx="5645319" cy="3190171"/>
            <a:chOff x="1643333" y="3572756"/>
            <a:chExt cx="6035143" cy="2957440"/>
          </a:xfrm>
        </p:grpSpPr>
        <p:sp>
          <p:nvSpPr>
            <p:cNvPr id="25" name="Rounded Rectangle 24"/>
            <p:cNvSpPr/>
            <p:nvPr/>
          </p:nvSpPr>
          <p:spPr>
            <a:xfrm>
              <a:off x="1643333" y="3572756"/>
              <a:ext cx="6035143" cy="295744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sz="1584" b="1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7188738" y="3808361"/>
              <a:ext cx="365840" cy="43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619" y="5224350"/>
              <a:ext cx="1490968" cy="12099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9447" y="4029152"/>
              <a:ext cx="1490968" cy="8005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99448" y="3841746"/>
              <a:ext cx="1922911" cy="13826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04873" y="5526965"/>
              <a:ext cx="4002958" cy="984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8640" indent="-188640" defTabSz="603647">
                <a:buFont typeface="Arial" panose="020B0604020202020204" pitchFamily="34" charset="0"/>
                <a:buChar char="•"/>
              </a:pPr>
              <a:r>
                <a:rPr lang="en-GB" sz="105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Light travels in straight lines </a:t>
              </a:r>
            </a:p>
            <a:p>
              <a:pPr marL="188640" indent="-188640" defTabSz="603647">
                <a:buFont typeface="Arial" panose="020B0604020202020204" pitchFamily="34" charset="0"/>
                <a:buChar char="•"/>
              </a:pPr>
              <a:r>
                <a:rPr lang="en-GB" sz="105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Light travels very, very fast - 186,282 miles per second. (that’s like travelling around the world over 7 times in a second) </a:t>
              </a:r>
            </a:p>
            <a:p>
              <a:pPr marL="188640" indent="-188640" defTabSz="603647">
                <a:buFont typeface="Arial" panose="020B0604020202020204" pitchFamily="34" charset="0"/>
                <a:buChar char="•"/>
              </a:pPr>
              <a:r>
                <a:rPr lang="en-GB" sz="105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It is because light travels in straight lines that objects are seen, as they give out or reflect light into the eye </a:t>
              </a:r>
            </a:p>
            <a:p>
              <a:pPr marL="188640" indent="-188640" defTabSz="603647">
                <a:buFont typeface="Arial" panose="020B0604020202020204" pitchFamily="34" charset="0"/>
                <a:buChar char="•"/>
              </a:pPr>
              <a:r>
                <a:rPr lang="en-GB" sz="1050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If something gets in the way of light, a shadow is formed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5E39FA-F74A-4318-9912-94572060DF3E}"/>
              </a:ext>
            </a:extLst>
          </p:cNvPr>
          <p:cNvSpPr txBox="1"/>
          <p:nvPr/>
        </p:nvSpPr>
        <p:spPr>
          <a:xfrm>
            <a:off x="6517271" y="1295065"/>
            <a:ext cx="924926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shadow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reflect 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bounce mirror</a:t>
            </a:r>
          </a:p>
          <a:p>
            <a:pPr defTabSz="603647"/>
            <a:r>
              <a:rPr lang="en-GB" dirty="0">
                <a:solidFill>
                  <a:srgbClr val="0E870E"/>
                </a:solidFill>
                <a:latin typeface="Sassoon Penpals" panose="02000400000000000000" pitchFamily="50" charset="0"/>
              </a:rPr>
              <a:t>reflection</a:t>
            </a:r>
          </a:p>
          <a:p>
            <a:endParaRPr lang="en-GB" sz="1463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C71F64-E92A-4C6A-BDA7-CB9A6769E297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D6A9AB-FC40-470E-86EF-9EF2285F14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7170" name="Picture 2" descr="Refraction of Light: Meaning, Applications &amp; Examples | Leverage Edu">
            <a:extLst>
              <a:ext uri="{FF2B5EF4-FFF2-40B4-BE49-F238E27FC236}">
                <a16:creationId xmlns:a16="http://schemas.microsoft.com/office/drawing/2014/main" id="{82B4356F-77CC-4D60-A119-6263473B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9" t="8240" r="35695" b="6181"/>
          <a:stretch/>
        </p:blipFill>
        <p:spPr bwMode="auto">
          <a:xfrm>
            <a:off x="4421562" y="4153012"/>
            <a:ext cx="747569" cy="13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CADA82-48CC-45E7-8EC4-EE4F6D83B626}"/>
              </a:ext>
            </a:extLst>
          </p:cNvPr>
          <p:cNvSpPr txBox="1"/>
          <p:nvPr/>
        </p:nvSpPr>
        <p:spPr>
          <a:xfrm>
            <a:off x="4373809" y="3809123"/>
            <a:ext cx="497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refraction</a:t>
            </a:r>
          </a:p>
        </p:txBody>
      </p:sp>
    </p:spTree>
    <p:extLst>
      <p:ext uri="{BB962C8B-B14F-4D97-AF65-F5344CB8AC3E}">
        <p14:creationId xmlns:p14="http://schemas.microsoft.com/office/powerpoint/2010/main" val="1040174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66737" y="163744"/>
            <a:ext cx="5308448" cy="55235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603647">
              <a:defRPr/>
            </a:pPr>
            <a:r>
              <a:rPr lang="en-GB" sz="2641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6 – Living things and their habitats 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92462" y="899060"/>
            <a:ext cx="3881558" cy="261494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sz="1625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Classifying animals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Classification keys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Classifying plants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Micro-organism investigation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Classifying micro-organisms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 err="1">
                <a:solidFill>
                  <a:prstClr val="black"/>
                </a:solidFill>
                <a:latin typeface="Sassoon Penpals" panose="02000400000000000000" pitchFamily="50" charset="0"/>
              </a:rPr>
              <a:t>Linneaus</a:t>
            </a: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 Classification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1189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792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3391144" y="964438"/>
            <a:ext cx="540816" cy="6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193305" y="3729860"/>
            <a:ext cx="2536838" cy="301418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sz="1584" dirty="0">
                <a:solidFill>
                  <a:prstClr val="black"/>
                </a:solidFill>
                <a:latin typeface="Sassoon Penpals" panose="02000400000000000000" pitchFamily="50" charset="0"/>
              </a:rPr>
              <a:t>How do we know if micro-organisms are living things?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270883" y="932318"/>
            <a:ext cx="5459260" cy="2581328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sz="1584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0859" y="4148345"/>
              <a:ext cx="527395" cy="54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B4BDE10-FC4D-4474-9FEF-56C065AF5B23}"/>
              </a:ext>
            </a:extLst>
          </p:cNvPr>
          <p:cNvSpPr/>
          <p:nvPr/>
        </p:nvSpPr>
        <p:spPr>
          <a:xfrm>
            <a:off x="6403737" y="1400783"/>
            <a:ext cx="19388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micro-organisms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petri-dish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bacteria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fungi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virus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bacteria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non-flowering plant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091CDC-63EB-4561-AF3F-CE1333098C12}"/>
              </a:ext>
            </a:extLst>
          </p:cNvPr>
          <p:cNvGrpSpPr/>
          <p:nvPr/>
        </p:nvGrpSpPr>
        <p:grpSpPr>
          <a:xfrm>
            <a:off x="192462" y="3704573"/>
            <a:ext cx="6938180" cy="3039473"/>
            <a:chOff x="1458885" y="3796015"/>
            <a:chExt cx="5755357" cy="2937294"/>
          </a:xfrm>
        </p:grpSpPr>
        <p:sp>
          <p:nvSpPr>
            <p:cNvPr id="25" name="Rounded Rectangle 24"/>
            <p:cNvSpPr/>
            <p:nvPr/>
          </p:nvSpPr>
          <p:spPr>
            <a:xfrm>
              <a:off x="1458885" y="3796015"/>
              <a:ext cx="5755357" cy="2937294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sz="1584" b="1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C6C848-CACE-49A8-B5B5-2E2EF2870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475" r="20624"/>
            <a:stretch/>
          </p:blipFill>
          <p:spPr>
            <a:xfrm>
              <a:off x="5301942" y="4154006"/>
              <a:ext cx="1759205" cy="2284936"/>
            </a:xfrm>
            <a:prstGeom prst="rect">
              <a:avLst/>
            </a:prstGeom>
          </p:spPr>
        </p:pic>
      </p:grpSp>
      <p:pic>
        <p:nvPicPr>
          <p:cNvPr id="1026" name="Picture 2" descr="https://encrypted-tbn0.gstatic.com/images?q=tbn:ANd9GcTLaK79hxJS-AE00BLerh9FDdteaKVO2aDVNDwQLCia0CEVkimqBFCTmf4alYk:https://www.news-medical.net/image.axd%3Fpicture%3D2021%252F11%252Fshutterstock_1018974583_(1).jpg&amp;s">
            <a:extLst>
              <a:ext uri="{FF2B5EF4-FFF2-40B4-BE49-F238E27FC236}">
                <a16:creationId xmlns:a16="http://schemas.microsoft.com/office/drawing/2014/main" id="{812953DD-4221-4CBB-952D-5DD326F2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632" y="4871175"/>
            <a:ext cx="1744772" cy="13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37D407-9479-4437-A177-69A1F8F3425B}"/>
              </a:ext>
            </a:extLst>
          </p:cNvPr>
          <p:cNvSpPr/>
          <p:nvPr/>
        </p:nvSpPr>
        <p:spPr>
          <a:xfrm>
            <a:off x="4527983" y="1412365"/>
            <a:ext cx="18757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3647"/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classification keys</a:t>
            </a:r>
          </a:p>
          <a:p>
            <a:pPr defTabSz="603647"/>
            <a:r>
              <a:rPr lang="fr-FR" dirty="0" err="1">
                <a:solidFill>
                  <a:srgbClr val="008000"/>
                </a:solidFill>
                <a:latin typeface="Sassoon Penpals" panose="02000400000000000000" pitchFamily="50" charset="0"/>
              </a:rPr>
              <a:t>characteristics</a:t>
            </a:r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 </a:t>
            </a:r>
          </a:p>
          <a:p>
            <a:pPr defTabSz="603647"/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habitats</a:t>
            </a:r>
          </a:p>
          <a:p>
            <a:pPr defTabSz="603647"/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environnent</a:t>
            </a:r>
          </a:p>
          <a:p>
            <a:pPr defTabSz="603647"/>
            <a:r>
              <a:rPr lang="fr-FR" dirty="0" err="1">
                <a:solidFill>
                  <a:srgbClr val="008000"/>
                </a:solidFill>
                <a:latin typeface="Sassoon Penpals" panose="02000400000000000000" pitchFamily="50" charset="0"/>
              </a:rPr>
              <a:t>mammal</a:t>
            </a:r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 </a:t>
            </a:r>
          </a:p>
          <a:p>
            <a:pPr defTabSz="603647"/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reptile </a:t>
            </a:r>
          </a:p>
          <a:p>
            <a:pPr defTabSz="603647"/>
            <a:r>
              <a:rPr lang="fr-FR" dirty="0" err="1">
                <a:solidFill>
                  <a:srgbClr val="008000"/>
                </a:solidFill>
                <a:latin typeface="Sassoon Penpals" panose="02000400000000000000" pitchFamily="50" charset="0"/>
              </a:rPr>
              <a:t>amphibian</a:t>
            </a:r>
            <a:r>
              <a:rPr lang="fr-FR" dirty="0">
                <a:solidFill>
                  <a:srgbClr val="008000"/>
                </a:solidFill>
                <a:latin typeface="Sassoon Penpals" panose="02000400000000000000" pitchFamily="50" charset="0"/>
              </a:rPr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EE3A5B-048D-46B0-B635-CC67992D48D5}"/>
              </a:ext>
            </a:extLst>
          </p:cNvPr>
          <p:cNvSpPr/>
          <p:nvPr/>
        </p:nvSpPr>
        <p:spPr>
          <a:xfrm>
            <a:off x="8163262" y="58033"/>
            <a:ext cx="733512" cy="7335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488AD-33C3-471F-9086-4A98CD12A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0" y="58033"/>
            <a:ext cx="765663" cy="763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0F1D1-1BCD-4F84-B578-97A9E3D3B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023" y="4044380"/>
            <a:ext cx="1261993" cy="15218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030C5F-857F-4AA6-9529-49B5411222A5}"/>
              </a:ext>
            </a:extLst>
          </p:cNvPr>
          <p:cNvSpPr txBox="1"/>
          <p:nvPr/>
        </p:nvSpPr>
        <p:spPr>
          <a:xfrm>
            <a:off x="3554461" y="5678932"/>
            <a:ext cx="4953698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463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Carl Linnaeus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14BB8-9AAE-4F39-92E5-66429B28D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95" y="4432397"/>
            <a:ext cx="3084708" cy="1492370"/>
          </a:xfrm>
          <a:prstGeom prst="rect">
            <a:avLst/>
          </a:prstGeom>
        </p:spPr>
      </p:pic>
      <p:pic>
        <p:nvPicPr>
          <p:cNvPr id="29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2977E169-F588-4E08-967A-CE3C4A92A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627304" y="3797131"/>
            <a:ext cx="386384" cy="4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39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66463" y="126565"/>
            <a:ext cx="5392783" cy="55026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603647">
              <a:defRPr/>
            </a:pPr>
            <a:r>
              <a:rPr lang="en-GB" sz="28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6 – Electricity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3779" y="800209"/>
            <a:ext cx="4423497" cy="249813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defTabSz="603647">
              <a:spcAft>
                <a:spcPts val="397"/>
              </a:spcAft>
              <a:defRPr/>
            </a:pPr>
            <a:endParaRPr lang="en-GB" sz="1100" b="1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Use symbols to draw a simple circuit diagram.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Associate the brightness of a lamp with the number and voltage of cells used in the circuit.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Investigate how components function.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Name renewable and non-renewable sources. 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1189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792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092443" y="907836"/>
            <a:ext cx="438367" cy="51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845417" y="3549948"/>
            <a:ext cx="2853420" cy="3181486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742950">
              <a:spcAft>
                <a:spcPts val="488"/>
              </a:spcAf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742950">
              <a:spcAft>
                <a:spcPts val="488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Sassoon Penpals" panose="02000400000000000000" pitchFamily="50" charset="0"/>
              </a:rPr>
              <a:t>What is the impact of changes making changes to the components within a circuit?</a:t>
            </a: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871858" y="786087"/>
            <a:ext cx="4858283" cy="2512259"/>
            <a:chOff x="5354153" y="4034180"/>
            <a:chExt cx="4165408" cy="2355706"/>
          </a:xfrm>
        </p:grpSpPr>
        <p:sp>
          <p:nvSpPr>
            <p:cNvPr id="64" name="Rounded Rectangle 63"/>
            <p:cNvSpPr/>
            <p:nvPr/>
          </p:nvSpPr>
          <p:spPr>
            <a:xfrm>
              <a:off x="5354153" y="4034180"/>
              <a:ext cx="4165408" cy="2355706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37675" y="4148342"/>
              <a:ext cx="510579" cy="524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7686413" y="4544172"/>
              <a:ext cx="1620000" cy="28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3647">
                <a:spcAft>
                  <a:spcPts val="132"/>
                </a:spcAft>
                <a:defRPr/>
              </a:pPr>
              <a:endParaRPr lang="en-GB" sz="1056" dirty="0">
                <a:solidFill>
                  <a:srgbClr val="0000CC"/>
                </a:solidFill>
                <a:latin typeface="Sassoon Penpals" panose="02000400000000000000" pitchFamily="50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50474" y="1329972"/>
            <a:ext cx="15985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electrical insulator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mains power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portable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pylon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renewable 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non-renewable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201B4-DE6D-4EF5-A446-F21BD57D9075}"/>
              </a:ext>
            </a:extLst>
          </p:cNvPr>
          <p:cNvGrpSpPr/>
          <p:nvPr/>
        </p:nvGrpSpPr>
        <p:grpSpPr>
          <a:xfrm>
            <a:off x="198004" y="3559655"/>
            <a:ext cx="6378195" cy="3171781"/>
            <a:chOff x="1242754" y="3724028"/>
            <a:chExt cx="5846793" cy="2926154"/>
          </a:xfrm>
        </p:grpSpPr>
        <p:sp>
          <p:nvSpPr>
            <p:cNvPr id="25" name="Rounded Rectangle 24"/>
            <p:cNvSpPr/>
            <p:nvPr/>
          </p:nvSpPr>
          <p:spPr>
            <a:xfrm>
              <a:off x="1242754" y="3724028"/>
              <a:ext cx="5846793" cy="2926154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8645" y="5399465"/>
              <a:ext cx="2979702" cy="8053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6704" y="5198859"/>
              <a:ext cx="2155611" cy="143710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150" y="4447923"/>
              <a:ext cx="1960410" cy="84529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2849AA-7675-4033-9B3C-E4F51748F9AC}"/>
              </a:ext>
            </a:extLst>
          </p:cNvPr>
          <p:cNvSpPr txBox="1"/>
          <p:nvPr/>
        </p:nvSpPr>
        <p:spPr>
          <a:xfrm>
            <a:off x="5204015" y="1244825"/>
            <a:ext cx="1311942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appliance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battery/cell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circuit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series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conductor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srgbClr val="3B9D3B"/>
                </a:solidFill>
                <a:latin typeface="Sassoon Penpals" panose="02000400000000000000" pitchFamily="50" charset="0"/>
              </a:rPr>
              <a:t>insulator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7B9BE-6A8D-423C-87FD-230AF394BB81}"/>
              </a:ext>
            </a:extLst>
          </p:cNvPr>
          <p:cNvSpPr txBox="1"/>
          <p:nvPr/>
        </p:nvSpPr>
        <p:spPr>
          <a:xfrm>
            <a:off x="8536802" y="2129081"/>
            <a:ext cx="175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components</a:t>
            </a:r>
          </a:p>
          <a:p>
            <a:pPr defTabSz="603647"/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electrons</a:t>
            </a:r>
          </a:p>
          <a:p>
            <a:r>
              <a:rPr lang="en-GB" dirty="0">
                <a:solidFill>
                  <a:srgbClr val="0070C0"/>
                </a:solidFill>
                <a:latin typeface="Sassoon Penpals" panose="02000400000000000000" pitchFamily="50" charset="0"/>
              </a:rPr>
              <a:t>voltage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019AEB-4D0F-4D6F-9778-8D50835F00FA}"/>
              </a:ext>
            </a:extLst>
          </p:cNvPr>
          <p:cNvSpPr/>
          <p:nvPr/>
        </p:nvSpPr>
        <p:spPr>
          <a:xfrm>
            <a:off x="8246592" y="58033"/>
            <a:ext cx="650181" cy="6501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26781F-E1C6-43CC-B38E-3F6544E57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64" y="58033"/>
            <a:ext cx="678679" cy="677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0F154-04AF-41E9-B4E0-3C469AA20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705" y="3702831"/>
            <a:ext cx="2222927" cy="1557734"/>
          </a:xfrm>
          <a:prstGeom prst="rect">
            <a:avLst/>
          </a:prstGeom>
        </p:spPr>
      </p:pic>
      <p:pic>
        <p:nvPicPr>
          <p:cNvPr id="34" name="Picture 8" descr="How Growing Your Knowledge Can Grow Your Business - Business Marketing  Engine">
            <a:extLst>
              <a:ext uri="{FF2B5EF4-FFF2-40B4-BE49-F238E27FC236}">
                <a16:creationId xmlns:a16="http://schemas.microsoft.com/office/drawing/2014/main" id="{12873E28-D308-4AA6-8F81-85D72160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062662" y="3708765"/>
            <a:ext cx="407468" cy="53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49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5857" y="197776"/>
            <a:ext cx="4927056" cy="45402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603647">
              <a:defRPr/>
            </a:pPr>
            <a:r>
              <a:rPr lang="en-GB" sz="2800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6 – Animals, including humans 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5857" y="762592"/>
            <a:ext cx="4416467" cy="247879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</a:p>
          <a:p>
            <a:pPr defTabSz="603647"/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1. Identify and name human circulatory system	</a:t>
            </a:r>
          </a:p>
          <a:p>
            <a:pPr defTabSz="603647"/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2. Explain the functions of the blood	.</a:t>
            </a:r>
          </a:p>
          <a:p>
            <a:pPr defTabSz="603647"/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3. Investigate effect of exercise on the body	</a:t>
            </a:r>
          </a:p>
          <a:p>
            <a:pPr defTabSz="603647"/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4. Describe how water and nutrients are transported around the body.</a:t>
            </a:r>
          </a:p>
          <a:p>
            <a:pPr defTabSz="603647"/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5. Explain the effects of drugs and alcohol on the body. </a:t>
            </a:r>
          </a:p>
          <a:p>
            <a:pPr defTabSz="603647"/>
            <a:r>
              <a:rPr lang="en-GB" sz="1056" dirty="0">
                <a:solidFill>
                  <a:prstClr val="black"/>
                </a:solidFill>
                <a:latin typeface="Sassoon Penpals" panose="02000400000000000000" pitchFamily="50" charset="0"/>
              </a:rPr>
              <a:t> 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1056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3986255" y="846008"/>
            <a:ext cx="494795" cy="5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67544" y="3352176"/>
            <a:ext cx="5801231" cy="3124824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b="1">
                <a:solidFill>
                  <a:prstClr val="black"/>
                </a:solidFill>
                <a:latin typeface="Sassoon Penpals" panose="02000400000000000000" pitchFamily="50" charset="0"/>
              </a:rPr>
              <a:t>Knowledge </a:t>
            </a:r>
            <a:endParaRPr lang="en-GB" b="1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6800" y="3352176"/>
            <a:ext cx="3583343" cy="3124824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742950">
              <a:spcAft>
                <a:spcPts val="488"/>
              </a:spcAf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sz="1584" dirty="0">
                <a:solidFill>
                  <a:prstClr val="black"/>
                </a:solidFill>
                <a:latin typeface="Sassoon Penpals" panose="02000400000000000000" pitchFamily="50" charset="0"/>
              </a:rPr>
              <a:t>What impact do different exercises have on your heart rate?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832920" y="814803"/>
            <a:ext cx="4821620" cy="236872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17727" y="4148347"/>
              <a:ext cx="530529" cy="544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7686413" y="4544172"/>
              <a:ext cx="1620000" cy="30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3647">
                <a:spcAft>
                  <a:spcPts val="132"/>
                </a:spcAft>
                <a:defRPr/>
              </a:pPr>
              <a:endParaRPr lang="en-GB" sz="1056" dirty="0">
                <a:solidFill>
                  <a:srgbClr val="0000CC"/>
                </a:solidFill>
                <a:latin typeface="Sassoon Penpals" panose="02000400000000000000" pitchFamily="50" charset="0"/>
              </a:endParaRPr>
            </a:p>
          </p:txBody>
        </p:sp>
      </p:grp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5314120" y="3429000"/>
            <a:ext cx="478049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F72A7-3007-4C5C-B47C-84EA70695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16" y="4463742"/>
            <a:ext cx="2497489" cy="1401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D9C82-6D2D-4C97-8C73-BBF0B3F4A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118" y="4500584"/>
            <a:ext cx="2370370" cy="1641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ECCB2E-8460-4E3C-94E3-D3CBBC1BDC58}"/>
              </a:ext>
            </a:extLst>
          </p:cNvPr>
          <p:cNvSpPr txBox="1"/>
          <p:nvPr/>
        </p:nvSpPr>
        <p:spPr>
          <a:xfrm>
            <a:off x="4930817" y="1176535"/>
            <a:ext cx="970152" cy="2164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system</a:t>
            </a:r>
          </a:p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blood</a:t>
            </a:r>
          </a:p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drugs</a:t>
            </a:r>
          </a:p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alcohol</a:t>
            </a:r>
          </a:p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smoking</a:t>
            </a:r>
          </a:p>
          <a:p>
            <a:r>
              <a:rPr lang="en-GB" sz="2000" dirty="0">
                <a:solidFill>
                  <a:srgbClr val="3B9D3B"/>
                </a:solidFill>
                <a:latin typeface="Sassoon Penpals" panose="02000400000000000000" pitchFamily="50" charset="0"/>
              </a:rPr>
              <a:t>nutrients </a:t>
            </a:r>
            <a:endParaRPr lang="en-GB" sz="2000" dirty="0">
              <a:solidFill>
                <a:srgbClr val="3B9D3B"/>
              </a:solidFill>
            </a:endParaRPr>
          </a:p>
          <a:p>
            <a:endParaRPr lang="en-GB" sz="146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5EC4F7-9B45-4281-A94E-6C035D3CFA28}"/>
              </a:ext>
            </a:extLst>
          </p:cNvPr>
          <p:cNvSpPr txBox="1"/>
          <p:nvPr/>
        </p:nvSpPr>
        <p:spPr>
          <a:xfrm>
            <a:off x="6252839" y="1576705"/>
            <a:ext cx="1670360" cy="154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arteries</a:t>
            </a: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v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eins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 </a:t>
            </a: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blood vessels</a:t>
            </a: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capillaries</a:t>
            </a:r>
          </a:p>
          <a:p>
            <a:endParaRPr lang="en-GB" sz="1463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1BFF33-6EC7-4F17-B03B-40D03A86EEF5}"/>
              </a:ext>
            </a:extLst>
          </p:cNvPr>
          <p:cNvSpPr txBox="1"/>
          <p:nvPr/>
        </p:nvSpPr>
        <p:spPr>
          <a:xfrm>
            <a:off x="7629290" y="1558698"/>
            <a:ext cx="1914590" cy="179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3647">
              <a:defRPr/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c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irculatory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system</a:t>
            </a: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oxygenated</a:t>
            </a: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eoxygenated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respiration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60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endParaRPr lang="en-GB" sz="146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C86B3D-5A10-4B3E-B5C5-10FE66822599}"/>
              </a:ext>
            </a:extLst>
          </p:cNvPr>
          <p:cNvSpPr/>
          <p:nvPr/>
        </p:nvSpPr>
        <p:spPr>
          <a:xfrm>
            <a:off x="8276396" y="58033"/>
            <a:ext cx="620378" cy="6203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85804A-CB05-40D6-8A02-7E5766DFA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73" y="58034"/>
            <a:ext cx="647570" cy="645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8B99B-CA3F-474F-ACD5-3B41DC554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9223" y="4694317"/>
            <a:ext cx="2095972" cy="14010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4ADD50E-05C4-43DD-B7DD-99BA8CC54B5B}"/>
              </a:ext>
            </a:extLst>
          </p:cNvPr>
          <p:cNvSpPr txBox="1"/>
          <p:nvPr/>
        </p:nvSpPr>
        <p:spPr>
          <a:xfrm>
            <a:off x="4008881" y="4377482"/>
            <a:ext cx="1544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Heart Rate Over Time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82524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51967" y="121859"/>
            <a:ext cx="5308448" cy="55235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defTabSz="603647">
              <a:defRPr/>
            </a:pPr>
            <a:r>
              <a:rPr lang="en-GB" sz="2641" b="1" dirty="0">
                <a:solidFill>
                  <a:schemeClr val="tx1"/>
                </a:solidFill>
                <a:latin typeface="Sassoon Penpals" panose="02000400000000000000" pitchFamily="50" charset="0"/>
              </a:rPr>
              <a:t>Year 6 – Evolution and Inheritance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51967" y="713068"/>
            <a:ext cx="4992556" cy="302208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Learning sequence</a:t>
            </a: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Recognise that living things have changed over time and that fossils provide information about living things that inhabited the Earth millions of years ago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Recognise that living things produce offspring of the same kind, but normally offspring vary and are not identical to their parents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Identify how animals and plants are adapted to suit their environment in different ways and that adaptation may lead to evolution</a:t>
            </a:r>
          </a:p>
          <a:p>
            <a:pPr marL="226367" indent="-226367" defTabSz="603647">
              <a:spcAft>
                <a:spcPts val="132"/>
              </a:spcAft>
              <a:buFont typeface="+mj-lt"/>
              <a:buAutoNum type="arabicParenR"/>
              <a:defRPr/>
            </a:pPr>
            <a:endParaRPr lang="en-GB" sz="792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730340" y="781537"/>
            <a:ext cx="367856" cy="4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383679" y="3851262"/>
            <a:ext cx="3036535" cy="238655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3647">
              <a:spcAft>
                <a:spcPts val="397"/>
              </a:spcAf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Investigate how different animals have adapted to their environments and explain how these adaptations have enabled them to survive. </a:t>
            </a:r>
          </a:p>
          <a:p>
            <a:pPr defTabSz="603647">
              <a:spcAft>
                <a:spcPts val="397"/>
              </a:spcAft>
              <a:defRPr/>
            </a:pPr>
            <a:r>
              <a:rPr lang="en-GB" sz="1584" b="1" dirty="0">
                <a:solidFill>
                  <a:prstClr val="black"/>
                </a:solidFill>
                <a:latin typeface="Sassoon Penpals" panose="02000400000000000000" pitchFamily="50" charset="0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419288" y="790331"/>
            <a:ext cx="4310855" cy="2938805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Sassoon Penpals" panose="02000400000000000000" pitchFamily="50" charset="0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861464" y="4212206"/>
              <a:ext cx="509378" cy="43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6924" y="1274529"/>
            <a:ext cx="2494311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organisms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environment</a:t>
            </a:r>
          </a:p>
          <a:p>
            <a:pPr defTabSz="603647"/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adaptation  evolution  characteristic</a:t>
            </a:r>
          </a:p>
          <a:p>
            <a:pPr defTabSz="603647"/>
            <a:r>
              <a:rPr lang="en-GB" sz="2000" dirty="0">
                <a:solidFill>
                  <a:srgbClr val="0070C0"/>
                </a:solidFill>
                <a:latin typeface="Sassoon Penpals" panose="02000400000000000000" pitchFamily="50" charset="0"/>
              </a:rPr>
              <a:t>reproduction genetics </a:t>
            </a:r>
          </a:p>
          <a:p>
            <a:pPr defTabSz="603647"/>
            <a:endParaRPr lang="en-GB" sz="1625" dirty="0">
              <a:solidFill>
                <a:srgbClr val="0000FF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091CDC-63EB-4561-AF3F-CE1333098C12}"/>
              </a:ext>
            </a:extLst>
          </p:cNvPr>
          <p:cNvGrpSpPr/>
          <p:nvPr/>
        </p:nvGrpSpPr>
        <p:grpSpPr>
          <a:xfrm>
            <a:off x="251967" y="3851262"/>
            <a:ext cx="6006220" cy="2386551"/>
            <a:chOff x="1458885" y="3796015"/>
            <a:chExt cx="5755357" cy="2937294"/>
          </a:xfrm>
        </p:grpSpPr>
        <p:sp>
          <p:nvSpPr>
            <p:cNvPr id="25" name="Rounded Rectangle 24"/>
            <p:cNvSpPr/>
            <p:nvPr/>
          </p:nvSpPr>
          <p:spPr>
            <a:xfrm>
              <a:off x="1458885" y="3796015"/>
              <a:ext cx="5755357" cy="2937294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03647">
                <a:spcAft>
                  <a:spcPts val="397"/>
                </a:spcAft>
                <a:defRPr/>
              </a:pPr>
              <a:r>
                <a:rPr lang="en-GB" sz="1584" b="1">
                  <a:solidFill>
                    <a:prstClr val="black"/>
                  </a:solidFill>
                  <a:latin typeface="Sassoon Penpals" panose="02000400000000000000" pitchFamily="50" charset="0"/>
                </a:rPr>
                <a:t>Knowledge </a:t>
              </a:r>
              <a:endParaRPr lang="en-GB" sz="1584" b="1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pic>
          <p:nvPicPr>
            <p:cNvPr id="27" name="Picture 8" descr="How Growing Your Knowledge Can Grow Your Business - Business Marketing  Engin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9325" r="15329" b="17166"/>
            <a:stretch/>
          </p:blipFill>
          <p:spPr bwMode="auto">
            <a:xfrm>
              <a:off x="6722851" y="3911615"/>
              <a:ext cx="367678" cy="492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68644DA-311E-48C9-888E-83E47D7F7B99}"/>
              </a:ext>
            </a:extLst>
          </p:cNvPr>
          <p:cNvSpPr txBox="1"/>
          <p:nvPr/>
        </p:nvSpPr>
        <p:spPr>
          <a:xfrm>
            <a:off x="5682693" y="1274529"/>
            <a:ext cx="2494311" cy="25545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vertebrate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invertebrate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mammal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reptile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amphibian 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fossils </a:t>
            </a:r>
          </a:p>
          <a:p>
            <a:pPr defTabSz="603647"/>
            <a:r>
              <a:rPr lang="en-GB" sz="2000" dirty="0">
                <a:solidFill>
                  <a:srgbClr val="0E870E"/>
                </a:solidFill>
                <a:latin typeface="Sassoon Penpals" panose="02000400000000000000" pitchFamily="50" charset="0"/>
              </a:rPr>
              <a:t>classification </a:t>
            </a:r>
          </a:p>
          <a:p>
            <a:pPr defTabSz="603647"/>
            <a:r>
              <a:rPr lang="en-GB" sz="1625" dirty="0">
                <a:solidFill>
                  <a:schemeClr val="accent1"/>
                </a:solidFill>
                <a:latin typeface="Sassoon Penpals" panose="02000400000000000000" pitchFamily="50" charset="0"/>
              </a:rPr>
              <a:t> </a:t>
            </a: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  <a:p>
            <a:pPr defTabSz="603647"/>
            <a:endParaRPr lang="en-GB" sz="1625" dirty="0">
              <a:solidFill>
                <a:srgbClr val="92D050"/>
              </a:solidFill>
              <a:latin typeface="Sassoon Penpals" panose="020004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6BA74-17E8-4368-9614-7197D1C27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67" y="4479775"/>
            <a:ext cx="2727925" cy="141159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C445614-E520-4598-9AD9-CE4EA3E8F4DB}"/>
              </a:ext>
            </a:extLst>
          </p:cNvPr>
          <p:cNvSpPr/>
          <p:nvPr/>
        </p:nvSpPr>
        <p:spPr>
          <a:xfrm>
            <a:off x="8267700" y="58033"/>
            <a:ext cx="629074" cy="629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33C8F5-BEF1-4A94-9319-D8DB916AA0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6" y="58033"/>
            <a:ext cx="656647" cy="655035"/>
          </a:xfrm>
          <a:prstGeom prst="rect">
            <a:avLst/>
          </a:prstGeom>
        </p:spPr>
      </p:pic>
      <p:pic>
        <p:nvPicPr>
          <p:cNvPr id="22" name="Picture 21" descr="How is the peppered moth evidence of natural selection over a short period  of time? Lab # ______">
            <a:extLst>
              <a:ext uri="{FF2B5EF4-FFF2-40B4-BE49-F238E27FC236}">
                <a16:creationId xmlns:a16="http://schemas.microsoft.com/office/drawing/2014/main" id="{9270EEFB-F0CB-4593-8510-A2978813916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84" y="4374834"/>
            <a:ext cx="2713116" cy="1527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32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1 – Everyday materials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9220" y="1180988"/>
            <a:ext cx="4838889" cy="24574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distinguish between an object and the material from which it is made.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identify and name a variety of everyday materials, including wood, plastic, glass, metal, water, and rock.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describe the simple physical properties of a variety of everyday materials.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compare and group together a variety of everyday materials on the basis of their simple physical properties.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32558" y="130423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67019" y="3912558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819947"/>
            <a:ext cx="2508050" cy="2871797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Design a house.</a:t>
            </a:r>
            <a:b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</a:b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Which materials would be best? Why?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(Connections with the weather).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268286" y="1238902"/>
            <a:ext cx="4388494" cy="3025030"/>
            <a:chOff x="5216480" y="4084211"/>
            <a:chExt cx="4438546" cy="2888747"/>
          </a:xfrm>
        </p:grpSpPr>
        <p:sp>
          <p:nvSpPr>
            <p:cNvPr id="64" name="Rounded Rectangle 63"/>
            <p:cNvSpPr/>
            <p:nvPr/>
          </p:nvSpPr>
          <p:spPr>
            <a:xfrm>
              <a:off x="5216480" y="4084211"/>
              <a:ext cx="4438546" cy="2369504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sz="1600" noProof="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o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bject     </a:t>
              </a: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rock</a:t>
              </a:r>
              <a:endParaRPr lang="en-GB" sz="1600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group     water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w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ood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pl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astic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b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rick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glass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metal</a:t>
              </a:r>
              <a:b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</a:br>
              <a:endParaRPr lang="en-GB" dirty="0">
                <a:solidFill>
                  <a:srgbClr val="009900"/>
                </a:solidFill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6001805" y="4487148"/>
              <a:ext cx="1098916" cy="199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886046" y="4324296"/>
              <a:ext cx="1620000" cy="188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w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aterproof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hard / soft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tretchy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 / stiff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hiny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 / dull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absorbent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f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abric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foil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87130" y="4362052"/>
              <a:ext cx="1098916" cy="261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p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aper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noProof="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lastic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rough/ smooth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materials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properties</a:t>
              </a:r>
              <a:endParaRPr lang="en-GB" sz="1600" dirty="0">
                <a:solidFill>
                  <a:srgbClr val="009900"/>
                </a:solidFill>
                <a:latin typeface="Sassoon Penpals" panose="02000400000000000000" pitchFamily="50" charset="0"/>
              </a:endParaRPr>
            </a:p>
            <a:p>
              <a:pPr lvl="0">
                <a:spcAft>
                  <a:spcPts val="200"/>
                </a:spcAft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bendy/ not bendy</a:t>
              </a:r>
            </a:p>
            <a:p>
              <a:pPr>
                <a:spcAft>
                  <a:spcPts val="200"/>
                </a:spcAft>
                <a:defRPr/>
              </a:pPr>
              <a:endParaRPr lang="en-GB" sz="1600" dirty="0">
                <a:solidFill>
                  <a:srgbClr val="009900"/>
                </a:solidFill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474" y="4335969"/>
            <a:ext cx="4209303" cy="2355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24" y="0"/>
            <a:ext cx="1068876" cy="10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1 – Seasonal changes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51604" y="1218308"/>
            <a:ext cx="4838889" cy="24574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observe changes across the 4 seasons.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To observe and describe weather associated with the seasons and how day length varies.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37589" y="1304237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6067" y="3819948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367019" y="3912558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819947"/>
            <a:ext cx="2508050" cy="288011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Sassoon Penpals" panose="02000400000000000000" pitchFamily="50" charset="0"/>
              </a:rPr>
              <a:t>What happens to nature in different seasons?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306482" y="1226257"/>
            <a:ext cx="4251275" cy="2448000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easons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weather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d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n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ight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lvl="0"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rain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cloud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7820722" y="4570300"/>
              <a:ext cx="162000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sun</a:t>
              </a:r>
            </a:p>
            <a:p>
              <a:pPr lvl="0"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moon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day length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84005" y="4570300"/>
              <a:ext cx="1098916" cy="188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wind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snow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pring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s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ummer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a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utumn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9900"/>
                  </a:solidFill>
                  <a:latin typeface="Sassoon Penpals" panose="02000400000000000000" pitchFamily="50" charset="0"/>
                </a:rPr>
                <a:t>w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inter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38" y="4282295"/>
            <a:ext cx="2290874" cy="2417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77" y="4589896"/>
            <a:ext cx="2867676" cy="17960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58" y="40454"/>
            <a:ext cx="1068876" cy="10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2697" y="1421005"/>
            <a:ext cx="9180188" cy="2215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GB" sz="13800" b="1" dirty="0">
                <a:latin typeface="Sassoon Penpals" panose="02000400000000000000" pitchFamily="50" charset="0"/>
              </a:rPr>
              <a:t>Year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43" y="3636996"/>
            <a:ext cx="2030496" cy="20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6689" y="116962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2 – Uses of everyday materials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26570" y="995250"/>
            <a:ext cx="4706231" cy="278018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Identify and compare the suitability of a variety of everyday materials, for particular uses.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Sassoon Penpals" panose="02000400000000000000" pitchFamily="50" charset="0"/>
              </a:rPr>
              <a:t>F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out how the shapes of solid objects made from some materials can be changed by squashing, bending, twisting and stretching.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53816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 can identify and discuss the uses of different everyday materials.</a:t>
            </a:r>
          </a:p>
          <a:p>
            <a:pPr marL="53816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 know that materials can be used for more than one thing.</a:t>
            </a:r>
          </a:p>
          <a:p>
            <a:pPr marL="53816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 know that different materials can be used for the same thing.</a:t>
            </a:r>
          </a:p>
          <a:p>
            <a:pPr marL="53816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I can identify the properties of different materials and how they are suitable for their use.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AutoNum type="arabicParenR" startAt="2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06996" y="1072496"/>
            <a:ext cx="348821" cy="3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21024" y="1053086"/>
            <a:ext cx="4538273" cy="377897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9194066" y="1208606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221023" y="4968169"/>
            <a:ext cx="4538273" cy="172319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37171" y="3884622"/>
            <a:ext cx="4706231" cy="2894844"/>
            <a:chOff x="5095011" y="4037386"/>
            <a:chExt cx="4464000" cy="2502162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3738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30413" y="4077421"/>
              <a:ext cx="450668" cy="46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209840" y="4448701"/>
              <a:ext cx="2018642" cy="2090847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0" marR="0" lvl="0" indent="0" algn="l" defTabSz="71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wood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metal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plastic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glass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brick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rock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cardboard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strong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28482" y="4448698"/>
              <a:ext cx="1693825" cy="586573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70918" y="4370996"/>
            <a:ext cx="991574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squashing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bending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twisting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stretching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smooth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hard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soft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0810" y="4763238"/>
            <a:ext cx="123237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translucent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opaque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lightweight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2611" y="4482835"/>
            <a:ext cx="1195155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property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suitable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absorbent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waterproof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rigid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flexible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transparent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898" y="1180320"/>
            <a:ext cx="2863609" cy="3481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24" y="6245"/>
            <a:ext cx="1068876" cy="10662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3F289B-472B-4F7E-AD21-0B5FD0E4FA37}"/>
              </a:ext>
            </a:extLst>
          </p:cNvPr>
          <p:cNvSpPr txBox="1"/>
          <p:nvPr/>
        </p:nvSpPr>
        <p:spPr>
          <a:xfrm>
            <a:off x="5254950" y="5417235"/>
            <a:ext cx="248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Penpals" panose="02000400000000000000" pitchFamily="50" charset="0"/>
              </a:rPr>
              <a:t>Which materials are best suited for a Christmas stocking, Santa’s boots and a Christmas tree decoration?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9AA9BC-3412-4D3C-83C5-D9AD7734BD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42" r="8336" b="15292"/>
          <a:stretch/>
        </p:blipFill>
        <p:spPr>
          <a:xfrm>
            <a:off x="7617454" y="5586487"/>
            <a:ext cx="1085451" cy="9256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30C22B-E2B3-4697-815C-2B970B9DC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4766" y="5405001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39445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2 – Plants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26570" y="1118187"/>
            <a:ext cx="4838889" cy="2457469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Observe and describe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 different seeds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Observe and describe how seeds and bulbs grow into mature plants.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Take measurements and record observations in tables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Investigate what plants need to grow and stay healthy.  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63255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89888" y="162530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6067" y="3711879"/>
            <a:ext cx="6574593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298461" y="3829355"/>
            <a:ext cx="420015" cy="4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035200" y="3711879"/>
            <a:ext cx="2508050" cy="2971550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37832" y="1142867"/>
            <a:ext cx="4366715" cy="2448000"/>
            <a:chOff x="5127930" y="4095045"/>
            <a:chExt cx="4585217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127930" y="4095045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265951" y="4521976"/>
              <a:ext cx="1772050" cy="188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deciduous trees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evergreen tress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leaf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flower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petals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fruit 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83897" y="4506928"/>
              <a:ext cx="172925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rowth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g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erminate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sprout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ight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temperature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r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eproduce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0070C0"/>
                  </a:solidFill>
                  <a:latin typeface="Sassoon Penpals" panose="02000400000000000000" pitchFamily="50" charset="0"/>
                </a:rPr>
                <a:t>lifecycle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25645" y="4531867"/>
              <a:ext cx="1087045" cy="157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bulb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seed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r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oots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ssoon Penpals" panose="02000400000000000000" pitchFamily="50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trunk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00B050"/>
                  </a:solidFill>
                  <a:latin typeface="Sassoon Penpals" panose="02000400000000000000" pitchFamily="50" charset="0"/>
                </a:rPr>
                <a:t>branches 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708" y="3861826"/>
            <a:ext cx="2741213" cy="2755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5072" r="6426"/>
          <a:stretch/>
        </p:blipFill>
        <p:spPr>
          <a:xfrm>
            <a:off x="1350628" y="3945549"/>
            <a:ext cx="1744149" cy="2708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34" y="162531"/>
            <a:ext cx="689293" cy="68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1" b="6130"/>
          <a:stretch/>
        </p:blipFill>
        <p:spPr>
          <a:xfrm>
            <a:off x="7372372" y="4582538"/>
            <a:ext cx="1842676" cy="1153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65545" y="5848481"/>
            <a:ext cx="2102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Do plants need light so that they can grow?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2D4602-8BFE-4370-8631-2E58D4692134}"/>
              </a:ext>
            </a:extLst>
          </p:cNvPr>
          <p:cNvSpPr txBox="1"/>
          <p:nvPr/>
        </p:nvSpPr>
        <p:spPr>
          <a:xfrm>
            <a:off x="406520" y="3762506"/>
            <a:ext cx="5062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Sassoon Penpals" panose="02000400000000000000" pitchFamily="50" charset="0"/>
              </a:rPr>
              <a:t>Knowledge </a:t>
            </a:r>
          </a:p>
        </p:txBody>
      </p:sp>
    </p:spTree>
    <p:extLst>
      <p:ext uri="{BB962C8B-B14F-4D97-AF65-F5344CB8AC3E}">
        <p14:creationId xmlns:p14="http://schemas.microsoft.com/office/powerpoint/2010/main" val="301667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90349"/>
            <a:ext cx="7463470" cy="6877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Year 2 – Living things and their habitats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0357" y="728057"/>
            <a:ext cx="4838889" cy="2239713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1)  Compare differences between living and non-living things.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2) Understand what a habitat is and name a variety of habitats.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3) Identify and name a variety of animals within different habitats.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4) Understand how some animals are suited to live in their habitats.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5) Recognise different food chains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6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) Understand how humans can impact animals’ habitats. </a:t>
            </a: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428402" y="76489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480941" y="39404"/>
            <a:ext cx="605830" cy="584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Science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6294" y="3162204"/>
            <a:ext cx="6575656" cy="3571051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Knowledge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27" name="Picture 8" descr="How Growing Your Knowledge Can Grow Your Business - Business Marketing 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325" r="15329" b="17166"/>
          <a:stretch/>
        </p:blipFill>
        <p:spPr bwMode="auto">
          <a:xfrm>
            <a:off x="6082025" y="3321512"/>
            <a:ext cx="283555" cy="3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882587" y="3162205"/>
            <a:ext cx="2770061" cy="3571052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Scientific enquiry and investigation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337832" y="676503"/>
            <a:ext cx="4251275" cy="2628848"/>
            <a:chOff x="5095011" y="4070366"/>
            <a:chExt cx="4464000" cy="2808672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60989" y="5882153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187817" y="4637399"/>
              <a:ext cx="1098916" cy="2241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86413" y="4544171"/>
              <a:ext cx="16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95886" y="4555655"/>
              <a:ext cx="109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06865" y="1199425"/>
            <a:ext cx="168760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ocean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desert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food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animal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woods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2588" y="764844"/>
            <a:ext cx="2741419" cy="253915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habitat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microhabitat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adaptation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rainforest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polar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depend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survive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living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life processes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food chain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food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prey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predator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climate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42" y="4430376"/>
            <a:ext cx="1088148" cy="1088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10816" r="16768"/>
          <a:stretch/>
        </p:blipFill>
        <p:spPr>
          <a:xfrm>
            <a:off x="8403111" y="4518684"/>
            <a:ext cx="1140139" cy="1088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4686" r="8723"/>
          <a:stretch/>
        </p:blipFill>
        <p:spPr>
          <a:xfrm>
            <a:off x="7122767" y="5825738"/>
            <a:ext cx="1089899" cy="711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7548" y="5849941"/>
            <a:ext cx="1128797" cy="7037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17" y="37651"/>
            <a:ext cx="605830" cy="604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545" y="5458028"/>
            <a:ext cx="4753408" cy="10130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9F25FD3-3A3C-4969-BC5F-7D09069A31B3}"/>
              </a:ext>
            </a:extLst>
          </p:cNvPr>
          <p:cNvSpPr txBox="1"/>
          <p:nvPr/>
        </p:nvSpPr>
        <p:spPr>
          <a:xfrm>
            <a:off x="584424" y="3588994"/>
            <a:ext cx="731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ocean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46EA0-6139-4BE4-BBAC-962E211F6F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5669"/>
          <a:stretch/>
        </p:blipFill>
        <p:spPr>
          <a:xfrm>
            <a:off x="193728" y="3957063"/>
            <a:ext cx="1451539" cy="1098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C82C7-83EC-4B91-B9B9-1DE1485F21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190" t="2301" r="15331" b="-2301"/>
          <a:stretch/>
        </p:blipFill>
        <p:spPr>
          <a:xfrm>
            <a:off x="5028234" y="3976676"/>
            <a:ext cx="1451539" cy="1086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A4BBB-A094-4431-A698-9E38AEB128D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r="26283"/>
          <a:stretch/>
        </p:blipFill>
        <p:spPr>
          <a:xfrm>
            <a:off x="3435449" y="3966278"/>
            <a:ext cx="1451539" cy="1107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98B3DE-90D4-4DA9-9FB8-BE6DA6D3EE6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176" r="28452"/>
          <a:stretch/>
        </p:blipFill>
        <p:spPr>
          <a:xfrm>
            <a:off x="1814588" y="3957063"/>
            <a:ext cx="1451540" cy="10987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F1FF04F-654B-496F-927E-A168AA05F514}"/>
              </a:ext>
            </a:extLst>
          </p:cNvPr>
          <p:cNvSpPr txBox="1"/>
          <p:nvPr/>
        </p:nvSpPr>
        <p:spPr>
          <a:xfrm>
            <a:off x="1937503" y="3586524"/>
            <a:ext cx="1244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polar region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AF1C86-081E-4C45-9B05-ACAA2E2023E1}"/>
              </a:ext>
            </a:extLst>
          </p:cNvPr>
          <p:cNvSpPr txBox="1"/>
          <p:nvPr/>
        </p:nvSpPr>
        <p:spPr>
          <a:xfrm>
            <a:off x="3735919" y="3586524"/>
            <a:ext cx="989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rainforest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99D303-573D-41DB-BD49-E01C58EF7EB7}"/>
              </a:ext>
            </a:extLst>
          </p:cNvPr>
          <p:cNvSpPr txBox="1"/>
          <p:nvPr/>
        </p:nvSpPr>
        <p:spPr>
          <a:xfrm>
            <a:off x="5350085" y="3609985"/>
            <a:ext cx="731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desert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630B9-6C6F-4D14-84F7-CF2FF7AC1748}"/>
              </a:ext>
            </a:extLst>
          </p:cNvPr>
          <p:cNvSpPr txBox="1"/>
          <p:nvPr/>
        </p:nvSpPr>
        <p:spPr>
          <a:xfrm>
            <a:off x="-150498" y="5157214"/>
            <a:ext cx="1795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Sassoon Penpals" panose="02000400000000000000" pitchFamily="50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ood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chain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386C04A-918C-4419-9068-DB01D891B2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69" y="117869"/>
            <a:ext cx="973953" cy="5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3152</TotalTime>
  <Words>3060</Words>
  <Application>Microsoft Office PowerPoint</Application>
  <PresentationFormat>A4 Paper (210x297 mm)</PresentationFormat>
  <Paragraphs>878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BPreplay</vt:lpstr>
      <vt:lpstr>Calibri</vt:lpstr>
      <vt:lpstr>Calibri Light</vt:lpstr>
      <vt:lpstr>Sassoon Penpals</vt:lpstr>
      <vt:lpstr>Sassoon Penpals Joined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Pevensey and Westham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mcarter</dc:creator>
  <cp:lastModifiedBy>Luke Paramor</cp:lastModifiedBy>
  <cp:revision>344</cp:revision>
  <cp:lastPrinted>2024-05-05T13:24:28Z</cp:lastPrinted>
  <dcterms:created xsi:type="dcterms:W3CDTF">2021-01-16T16:53:53Z</dcterms:created>
  <dcterms:modified xsi:type="dcterms:W3CDTF">2024-05-05T13:30:05Z</dcterms:modified>
</cp:coreProperties>
</file>